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FCC06-7B92-4C20-BA6D-5E1A4FF76112}" type="datetimeFigureOut">
              <a:rPr lang="cs-CZ" smtClean="0"/>
              <a:pPr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FD9ED-809C-4328-B4CE-D8F6B9E7BA3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3714752"/>
            <a:ext cx="7215238" cy="2357454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10</a:t>
            </a:r>
            <a:endParaRPr lang="cs-CZ" sz="3600" dirty="0" smtClean="0">
              <a:solidFill>
                <a:schemeClr val="tx1"/>
              </a:solidFill>
            </a:endParaRP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</a:p>
          <a:p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 část </a:t>
            </a:r>
            <a:r>
              <a:rPr lang="cs-CZ" dirty="0" smtClean="0"/>
              <a:t>- vyhledejte jeden nebo dva (podle územního rozsahu) </a:t>
            </a:r>
            <a:r>
              <a:rPr lang="cs-CZ" dirty="0" smtClean="0">
                <a:solidFill>
                  <a:srgbClr val="C00000"/>
                </a:solidFill>
              </a:rPr>
              <a:t>strategické rozvojové dokumenty</a:t>
            </a:r>
            <a:r>
              <a:rPr lang="cs-CZ" dirty="0" smtClean="0"/>
              <a:t>, týkající se (částí) území vašeho okresu. Může tedy jít o </a:t>
            </a:r>
            <a:r>
              <a:rPr lang="cs-CZ" i="1" dirty="0" smtClean="0">
                <a:solidFill>
                  <a:srgbClr val="002060"/>
                </a:solidFill>
              </a:rPr>
              <a:t>programy</a:t>
            </a:r>
            <a:r>
              <a:rPr lang="cs-CZ" dirty="0" smtClean="0"/>
              <a:t> nebo </a:t>
            </a:r>
            <a:r>
              <a:rPr lang="cs-CZ" i="1" dirty="0" smtClean="0">
                <a:solidFill>
                  <a:srgbClr val="002060"/>
                </a:solidFill>
              </a:rPr>
              <a:t>strategie rozvoje obcí, měst, </a:t>
            </a:r>
            <a:r>
              <a:rPr lang="cs-CZ" i="1" dirty="0" err="1" smtClean="0">
                <a:solidFill>
                  <a:srgbClr val="002060"/>
                </a:solidFill>
              </a:rPr>
              <a:t>mikroregionů</a:t>
            </a:r>
            <a:r>
              <a:rPr lang="cs-CZ" i="1" dirty="0" smtClean="0">
                <a:solidFill>
                  <a:srgbClr val="002060"/>
                </a:solidFill>
              </a:rPr>
              <a:t>, svazků obcí</a:t>
            </a:r>
            <a:r>
              <a:rPr lang="cs-CZ" dirty="0" smtClean="0"/>
              <a:t>… snažte se preferovat ty, které z hlediska jejich prostorového zaměření pokrývají </a:t>
            </a:r>
            <a:r>
              <a:rPr lang="cs-CZ" u="sng" dirty="0" smtClean="0"/>
              <a:t>co největší část</a:t>
            </a:r>
            <a:r>
              <a:rPr lang="cs-CZ" dirty="0" smtClean="0"/>
              <a:t> území okresu.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Postup 1. části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100" dirty="0" smtClean="0"/>
              <a:t>Dokumenty prostudujte, povšimněte si a/nebo zhodnoťte </a:t>
            </a:r>
            <a:r>
              <a:rPr lang="cs-CZ" sz="2100" dirty="0" smtClean="0"/>
              <a:t> - napište </a:t>
            </a:r>
            <a:r>
              <a:rPr lang="cs-CZ" sz="2100" dirty="0" smtClean="0"/>
              <a:t>do </a:t>
            </a:r>
            <a:r>
              <a:rPr lang="cs-CZ" sz="2100" dirty="0" smtClean="0"/>
              <a:t>referátu:</a:t>
            </a:r>
            <a:endParaRPr lang="cs-CZ" sz="2100" dirty="0" smtClean="0"/>
          </a:p>
          <a:p>
            <a:r>
              <a:rPr lang="cs-CZ" sz="2100" dirty="0" smtClean="0"/>
              <a:t>- název dokumentu, pro jaké území je určen, jaký časový rámec řeší, kdo jsou jeho autoři, na čí podnět a za jakým účelem dokument vznikl </a:t>
            </a:r>
          </a:p>
          <a:p>
            <a:r>
              <a:rPr lang="cs-CZ" sz="2100" dirty="0" smtClean="0"/>
              <a:t>- analytická část – povšimněte si, jakým způsobem je analyzováno dané území, jak autoři u této analýzy postupovali, v čem jsou podle vás její nedostatky, čím by se dala vylepšit atd.</a:t>
            </a:r>
          </a:p>
          <a:p>
            <a:r>
              <a:rPr lang="cs-CZ" sz="2100" dirty="0" smtClean="0"/>
              <a:t>- jaké jsou podle autorů dokumentu silné a slabé stránky (rozvoje) území, jaká identifikovali ohrožení a příležitosti? Souhlasíte s nimi?  </a:t>
            </a:r>
          </a:p>
          <a:p>
            <a:r>
              <a:rPr lang="cs-CZ" sz="2100" dirty="0" smtClean="0"/>
              <a:t>- návrhová (strategická část) – jaké hlavní priority, cíle, opatření… rozvoje území autoři dokumentu pro dané území stanovují. Souhlasíte s autory? Navrhli nebo doplnili byste nějaké vlastní priority rozvoje?</a:t>
            </a:r>
          </a:p>
          <a:p>
            <a:r>
              <a:rPr lang="cs-CZ" sz="2100" dirty="0" smtClean="0"/>
              <a:t>- další názory, připomínky, komentáře týkající se daného dokumentu… </a:t>
            </a:r>
          </a:p>
          <a:p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2. část </a:t>
            </a:r>
            <a:r>
              <a:rPr lang="cs-CZ" dirty="0" smtClean="0"/>
              <a:t>– </a:t>
            </a:r>
            <a:r>
              <a:rPr lang="cs-CZ" dirty="0" smtClean="0"/>
              <a:t>vyhledejte strategický rozvojový dokument území, kterého je váš okres jednoznačnou součástí (např. kraj) – charakterizujte ho stejně jako v předešlém </a:t>
            </a:r>
            <a:r>
              <a:rPr lang="cs-CZ" dirty="0" smtClean="0"/>
              <a:t>případě.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3. část </a:t>
            </a:r>
            <a:r>
              <a:rPr lang="cs-CZ" dirty="0" smtClean="0"/>
              <a:t>- </a:t>
            </a:r>
            <a:r>
              <a:rPr lang="cs-CZ" dirty="0" smtClean="0"/>
              <a:t>uveďte váš názor na obsahovou a koncepční provázanost (příp. rozporuplnost) obou dokumentů. Zhodnoťte oba dokumenty v kontextu informací, které jste o regionu (okresu) získali doteď (analýzou a komparací s jiným okresem). 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4. část </a:t>
            </a:r>
            <a:r>
              <a:rPr lang="cs-CZ" dirty="0" smtClean="0"/>
              <a:t>– </a:t>
            </a:r>
            <a:r>
              <a:rPr lang="cs-CZ" dirty="0" smtClean="0"/>
              <a:t>pokuste se vytvořit vlastní jednoduchou koncepci strategie rozvoje území vašeho okresu (jako celku) na příštích 10 až 20 let. Zaměřte se na určení silných a slabých stránek, příležitostí, ohrožení, cílů a priorit dalšího rozvoje.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Odevzdání cvičení: </a:t>
            </a:r>
            <a:r>
              <a:rPr lang="cs-CZ" dirty="0" smtClean="0"/>
              <a:t>neděle </a:t>
            </a:r>
            <a:r>
              <a:rPr lang="cs-CZ" dirty="0" smtClean="0"/>
              <a:t>11</a:t>
            </a:r>
            <a:r>
              <a:rPr lang="cs-CZ" dirty="0" smtClean="0"/>
              <a:t>. </a:t>
            </a:r>
            <a:r>
              <a:rPr lang="cs-CZ" dirty="0" smtClean="0"/>
              <a:t>5</a:t>
            </a:r>
            <a:r>
              <a:rPr lang="cs-CZ" dirty="0" smtClean="0"/>
              <a:t>. </a:t>
            </a:r>
            <a:r>
              <a:rPr lang="cs-CZ" dirty="0" smtClean="0"/>
              <a:t>do </a:t>
            </a:r>
            <a:r>
              <a:rPr lang="cs-CZ" dirty="0" smtClean="0"/>
              <a:t>půlnoci</a:t>
            </a:r>
          </a:p>
          <a:p>
            <a:r>
              <a:rPr lang="cs-CZ" b="1" dirty="0" smtClean="0"/>
              <a:t>Udělení zápočtu</a:t>
            </a:r>
            <a:r>
              <a:rPr lang="cs-CZ" dirty="0" smtClean="0"/>
              <a:t> – po uznání všech cvičení (poznámkový blok ke </a:t>
            </a:r>
            <a:r>
              <a:rPr lang="cs-CZ" dirty="0" err="1" smtClean="0"/>
              <a:t>cv</a:t>
            </a:r>
            <a:r>
              <a:rPr lang="cs-CZ" dirty="0" smtClean="0"/>
              <a:t>. 10)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Poslední cvičení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12</a:t>
            </a:r>
            <a:r>
              <a:rPr lang="cs-CZ" dirty="0" smtClean="0"/>
              <a:t>. </a:t>
            </a:r>
            <a:r>
              <a:rPr lang="cs-CZ" dirty="0" smtClean="0"/>
              <a:t>5</a:t>
            </a:r>
            <a:r>
              <a:rPr lang="cs-CZ" dirty="0" smtClean="0"/>
              <a:t>. (prezentace </a:t>
            </a:r>
            <a:r>
              <a:rPr lang="cs-CZ" dirty="0" err="1" smtClean="0"/>
              <a:t>cv</a:t>
            </a:r>
            <a:r>
              <a:rPr lang="cs-CZ" dirty="0" smtClean="0"/>
              <a:t>. 10 okresů </a:t>
            </a:r>
            <a:r>
              <a:rPr lang="cs-CZ" dirty="0" err="1" smtClean="0"/>
              <a:t>Frýdek</a:t>
            </a:r>
            <a:r>
              <a:rPr lang="cs-CZ" dirty="0" smtClean="0"/>
              <a:t>-Místek a Karlovy Vary)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400" dirty="0" smtClean="0"/>
              <a:t>Děkuji za pozornost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200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Základy regionální geografie </vt:lpstr>
      <vt:lpstr>Zadání cvičení</vt:lpstr>
      <vt:lpstr>Postup 1. části</vt:lpstr>
      <vt:lpstr> </vt:lpstr>
      <vt:lpstr>Snímek 5</vt:lpstr>
      <vt:lpstr>Snímek 6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14</cp:revision>
  <dcterms:created xsi:type="dcterms:W3CDTF">2014-04-14T08:00:33Z</dcterms:created>
  <dcterms:modified xsi:type="dcterms:W3CDTF">2014-05-05T11:24:32Z</dcterms:modified>
</cp:coreProperties>
</file>