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12152-97D5-4D12-9BCB-37B722804C69}" type="datetimeFigureOut">
              <a:rPr lang="cs-CZ" smtClean="0"/>
              <a:pPr/>
              <a:t>10.3.2014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C4BD0-6482-47C2-8378-1270AC70226E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ologicke-mapy.cz/" TargetMode="External"/><Relationship Id="rId2" Type="http://schemas.openxmlformats.org/officeDocument/2006/relationships/hyperlink" Target="http://www.geology.cz/extranet/mapy/mapy-online/mapove-aplikac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eoportal.gov.cz/web/guest/home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geoportal.gov.cz/web/guest/hom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geoportal.gov.cz/web/guest/home/" TargetMode="External"/><Relationship Id="rId2" Type="http://schemas.openxmlformats.org/officeDocument/2006/relationships/hyperlink" Target="http://www.dibavod.cz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od.cz/" TargetMode="External"/><Relationship Id="rId5" Type="http://schemas.openxmlformats.org/officeDocument/2006/relationships/hyperlink" Target="http://www.pmo.cz/" TargetMode="External"/><Relationship Id="rId4" Type="http://schemas.openxmlformats.org/officeDocument/2006/relationships/hyperlink" Target="http://www.pla.cz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klasifikace.pedologie.cz/" TargetMode="External"/><Relationship Id="rId2" Type="http://schemas.openxmlformats.org/officeDocument/2006/relationships/hyperlink" Target="http://mapy.geology.cz/pud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geoportal.gov.cz/web/guest/home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enerator.citace.com/" TargetMode="External"/><Relationship Id="rId2" Type="http://schemas.openxmlformats.org/officeDocument/2006/relationships/hyperlink" Target="http://is.muni.cz/elportal/estud/ff/js07/informace/materialy/pages/citace_opora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regionální geografie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7929618" cy="2471758"/>
          </a:xfrm>
        </p:spPr>
        <p:txBody>
          <a:bodyPr>
            <a:normAutofit lnSpcReduction="10000"/>
          </a:bodyPr>
          <a:lstStyle/>
          <a:p>
            <a:r>
              <a:rPr lang="cs-CZ" sz="3600" dirty="0" smtClean="0">
                <a:solidFill>
                  <a:schemeClr val="tx1"/>
                </a:solidFill>
              </a:rPr>
              <a:t>cvičení 4</a:t>
            </a:r>
          </a:p>
          <a:p>
            <a:endParaRPr lang="cs-CZ" sz="3600" dirty="0">
              <a:solidFill>
                <a:schemeClr val="tx1"/>
              </a:solidFill>
            </a:endParaRPr>
          </a:p>
          <a:p>
            <a:endParaRPr lang="cs-CZ" sz="3600" dirty="0" smtClean="0">
              <a:solidFill>
                <a:schemeClr val="tx1"/>
              </a:solidFill>
            </a:endParaRPr>
          </a:p>
          <a:p>
            <a:pPr algn="r"/>
            <a:r>
              <a:rPr lang="cs-CZ" sz="3600" dirty="0" smtClean="0">
                <a:solidFill>
                  <a:schemeClr val="tx1"/>
                </a:solidFill>
              </a:rPr>
              <a:t>jaro 2014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dirty="0" smtClean="0"/>
              <a:t>Pro přidělený okres (ze cv. 3) zpracujte </a:t>
            </a:r>
            <a:r>
              <a:rPr lang="cs-CZ" dirty="0"/>
              <a:t>referát o:</a:t>
            </a:r>
          </a:p>
          <a:p>
            <a:pPr lvl="0"/>
            <a:r>
              <a:rPr lang="cs-CZ" i="1" dirty="0"/>
              <a:t>geologické stavbě </a:t>
            </a:r>
            <a:r>
              <a:rPr lang="cs-CZ" i="1" dirty="0" smtClean="0"/>
              <a:t>území,</a:t>
            </a:r>
            <a:endParaRPr lang="cs-CZ" i="1" dirty="0"/>
          </a:p>
          <a:p>
            <a:pPr lvl="0"/>
            <a:r>
              <a:rPr lang="cs-CZ" i="1" dirty="0"/>
              <a:t>reliéfu </a:t>
            </a:r>
            <a:r>
              <a:rPr lang="cs-CZ" i="1" dirty="0" smtClean="0"/>
              <a:t>území,</a:t>
            </a:r>
            <a:endParaRPr lang="cs-CZ" i="1" dirty="0"/>
          </a:p>
          <a:p>
            <a:pPr lvl="0"/>
            <a:r>
              <a:rPr lang="cs-CZ" i="1" dirty="0"/>
              <a:t>klimatických poměrech </a:t>
            </a:r>
            <a:r>
              <a:rPr lang="cs-CZ" i="1" dirty="0" smtClean="0"/>
              <a:t>území,</a:t>
            </a:r>
            <a:endParaRPr lang="cs-CZ" i="1" dirty="0"/>
          </a:p>
          <a:p>
            <a:pPr lvl="0"/>
            <a:r>
              <a:rPr lang="cs-CZ" i="1" dirty="0"/>
              <a:t>vodstvu, hydrologických poměrech </a:t>
            </a:r>
            <a:r>
              <a:rPr lang="cs-CZ" i="1" dirty="0" smtClean="0"/>
              <a:t>území,</a:t>
            </a:r>
            <a:endParaRPr lang="cs-CZ" i="1" dirty="0"/>
          </a:p>
          <a:p>
            <a:pPr lvl="0"/>
            <a:r>
              <a:rPr lang="cs-CZ" i="1" dirty="0"/>
              <a:t>půdách na území </a:t>
            </a:r>
            <a:r>
              <a:rPr lang="cs-CZ" i="1" dirty="0" smtClean="0"/>
              <a:t>okresu,</a:t>
            </a:r>
            <a:endParaRPr lang="cs-CZ" i="1" dirty="0"/>
          </a:p>
          <a:p>
            <a:pPr lvl="0"/>
            <a:r>
              <a:rPr lang="cs-CZ" i="1" dirty="0"/>
              <a:t>rostlinstvu a živočišstvu </a:t>
            </a:r>
            <a:r>
              <a:rPr lang="cs-CZ" i="1" dirty="0" smtClean="0"/>
              <a:t>území.</a:t>
            </a:r>
          </a:p>
          <a:p>
            <a:pPr lvl="0"/>
            <a:endParaRPr lang="cs-CZ" dirty="0"/>
          </a:p>
          <a:p>
            <a:pPr lvl="0"/>
            <a:r>
              <a:rPr lang="cs-CZ" dirty="0">
                <a:solidFill>
                  <a:schemeClr val="accent2">
                    <a:lumMod val="50000"/>
                  </a:schemeClr>
                </a:solidFill>
              </a:rPr>
              <a:t>Referát doplňte mapami nebo obrázky zobrazujícími popisované jevy a jejich prostorové rozložení na území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okresu! (nezapomínat na legendu u mapy)</a:t>
            </a:r>
            <a:endParaRPr lang="cs-CZ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Geologická stavba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cs-CZ" sz="3900" dirty="0"/>
              <a:t>U geologické stavby se zaměřte na základní horninové složení, litostratigrafické jednotky, tektoniku, resp. neotektoniku území a další</a:t>
            </a:r>
            <a:r>
              <a:rPr lang="cs-CZ" sz="3900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n</a:t>
            </a:r>
            <a:r>
              <a:rPr lang="cs-CZ" dirty="0" smtClean="0"/>
              <a:t>apř: 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hlinkClick r:id="rId2"/>
              </a:rPr>
              <a:t>http://www.geology.cz/extranet/mapy/mapy-online/mapove-aplikace</a:t>
            </a:r>
            <a:endParaRPr lang="cs-CZ" dirty="0"/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hlinkClick r:id="rId3"/>
              </a:rPr>
              <a:t>http://www.geologicke-mapy.cz/</a:t>
            </a:r>
            <a:endParaRPr lang="cs-CZ" dirty="0" smtClean="0"/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Národní geoportál INSPIRE (</a:t>
            </a:r>
            <a:r>
              <a:rPr lang="cs-CZ" dirty="0" smtClean="0">
                <a:hlinkClick r:id="rId4"/>
              </a:rPr>
              <a:t>http://geoportal.gov.cz/web/guest/home/</a:t>
            </a:r>
            <a:r>
              <a:rPr lang="cs-CZ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>
                <a:cs typeface="Arial" pitchFamily="34" charset="0"/>
              </a:rPr>
              <a:t>Atlasy a mapy v knihovně (Geologická mapa České republiky 1:500 000)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Reliéf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Současný reliéf (povrch) území, jeho tvary, se pokuste interpretovat v souvislosti s geologickou stavbou a působením exogenních faktorů (voda, vítr,...). Charakterizujte území okresu z hlediska zařazení do vyšších i nižších geomorfologických jednotek (pohoří, nížiny, jejich části...). Také charakterizujte vertikální členitost území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/>
              <a:t>n</a:t>
            </a:r>
            <a:r>
              <a:rPr lang="cs-CZ" sz="2800" dirty="0" smtClean="0"/>
              <a:t>apř: 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Zeměpisný lexikon ČR. Hory a nížiny (Demek, Mackovčin, 2006)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Klimatické poměry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70000" lnSpcReduction="20000"/>
          </a:bodyPr>
          <a:lstStyle/>
          <a:p>
            <a:r>
              <a:rPr lang="cs-CZ" sz="4300" dirty="0"/>
              <a:t>U klimatických poměrů se zaměřte na zařazení území okresu a jeho částí do klimatických oblastí, povšimněte si rozdílů v hodnotách klimatických ukazatelů – (průměrné) teploty, srážky atd. Pokuste se zamyslet a popsat, jaký vliv na místní klimatické poměry má například reliéf území (tzn. např. nadmořská výška</a:t>
            </a:r>
            <a:r>
              <a:rPr lang="cs-CZ" sz="4300" dirty="0" smtClean="0"/>
              <a:t>).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/>
              <a:t>n</a:t>
            </a:r>
            <a:r>
              <a:rPr lang="cs-CZ" dirty="0" smtClean="0"/>
              <a:t>apř: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dirty="0" smtClean="0"/>
              <a:t>Publikace a mapy v knihovně – např. Atlas podnebí Česka (Tolasz, 2007), </a:t>
            </a:r>
            <a:r>
              <a:rPr lang="cs-CZ" dirty="0">
                <a:cs typeface="Arial" charset="0"/>
              </a:rPr>
              <a:t>K</a:t>
            </a:r>
            <a:r>
              <a:rPr lang="cs-CZ" dirty="0" smtClean="0">
                <a:cs typeface="Arial" charset="0"/>
              </a:rPr>
              <a:t>limatické oblasti Československa (Quitt, 1971)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cs-CZ" dirty="0" smtClean="0"/>
              <a:t>Národní geoportál INSPIRE (klimatické oblasti) (</a:t>
            </a:r>
            <a:r>
              <a:rPr lang="cs-CZ" dirty="0" smtClean="0">
                <a:hlinkClick r:id="rId2"/>
              </a:rPr>
              <a:t>http://geoportal.gov.cz/web/guest/home/</a:t>
            </a:r>
            <a:r>
              <a:rPr lang="cs-CZ" dirty="0" smtClean="0"/>
              <a:t>)</a:t>
            </a:r>
          </a:p>
          <a:p>
            <a:pPr marL="514350" indent="-514350">
              <a:buFont typeface="Wingdings" pitchFamily="2" charset="2"/>
              <a:buChar char="Ø"/>
            </a:pPr>
            <a:endParaRPr lang="cs-CZ" dirty="0" smtClean="0"/>
          </a:p>
          <a:p>
            <a:pPr marL="514350" indent="-514350"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Hydrologické poměry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 fontScale="47500" lnSpcReduction="20000"/>
          </a:bodyPr>
          <a:lstStyle/>
          <a:p>
            <a:r>
              <a:rPr lang="cs-CZ" sz="5100" dirty="0"/>
              <a:t>U hydrologických poměrů si povšimněte zejména zařazení (částí) území do různých povodí, vodní toky, které protékají územím (a jejich charakteristiky jako směr a délka toku, pramen, přítoky atd.) a vodní nádrže (přirozené, umělé). Pokuste se také vyhledat informace o specifickém odtoku, režimu odtoku území a podzemních vodách. Pokuste se ve stručnosti analyzovat vazbu mezi lidskou činností a hydrologickými poměry území (uměle vybudované vodní nádrže, hráze, problém povodní, využití pro rekreaci apod</a:t>
            </a:r>
            <a:r>
              <a:rPr lang="cs-CZ" sz="5100" dirty="0" smtClean="0"/>
              <a:t>.).</a:t>
            </a:r>
          </a:p>
          <a:p>
            <a:endParaRPr lang="cs-CZ" dirty="0" smtClean="0"/>
          </a:p>
          <a:p>
            <a:pPr>
              <a:buNone/>
            </a:pPr>
            <a:r>
              <a:rPr lang="cs-CZ" sz="3800" dirty="0" smtClean="0"/>
              <a:t>např: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DIgitální BÁze VOdohospodářských Dat (DIBAVOD) </a:t>
            </a:r>
            <a:r>
              <a:rPr lang="cs-CZ" sz="3800" dirty="0" smtClean="0">
                <a:hlinkClick r:id="rId2"/>
              </a:rPr>
              <a:t>http://www.dibavod.cz/</a:t>
            </a:r>
            <a:endParaRPr lang="cs-CZ" sz="3800" dirty="0" smtClean="0"/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Národní geoportál INSPIRE (</a:t>
            </a:r>
            <a:r>
              <a:rPr lang="cs-CZ" sz="3800" dirty="0" smtClean="0">
                <a:hlinkClick r:id="rId3"/>
              </a:rPr>
              <a:t>http://geoportal.gov.cz/web/guest/home/</a:t>
            </a:r>
            <a:r>
              <a:rPr lang="cs-CZ" sz="3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3800" dirty="0" smtClean="0"/>
              <a:t>Povodí řeky Labe, Moravy, Odry (</a:t>
            </a:r>
            <a:r>
              <a:rPr lang="cs-CZ" sz="3800" dirty="0" smtClean="0">
                <a:cs typeface="Arial" charset="0"/>
                <a:hlinkClick r:id="rId4"/>
              </a:rPr>
              <a:t>http://www.pla.cz</a:t>
            </a:r>
            <a:r>
              <a:rPr lang="cs-CZ" sz="3800" dirty="0" smtClean="0">
                <a:cs typeface="Arial" charset="0"/>
              </a:rPr>
              <a:t>, </a:t>
            </a:r>
            <a:r>
              <a:rPr lang="cs-CZ" sz="3800" dirty="0" smtClean="0">
                <a:cs typeface="Arial" charset="0"/>
                <a:hlinkClick r:id="rId5"/>
              </a:rPr>
              <a:t>http://www.pmo.cz</a:t>
            </a:r>
            <a:r>
              <a:rPr lang="cs-CZ" sz="3800" dirty="0" smtClean="0">
                <a:cs typeface="Arial" charset="0"/>
              </a:rPr>
              <a:t>, </a:t>
            </a:r>
            <a:r>
              <a:rPr lang="cs-CZ" sz="3800" dirty="0" smtClean="0">
                <a:cs typeface="Arial" charset="0"/>
                <a:hlinkClick r:id="rId6"/>
              </a:rPr>
              <a:t>http://www.pod.cz</a:t>
            </a:r>
            <a:r>
              <a:rPr lang="cs-CZ" sz="3800" dirty="0" smtClean="0">
                <a:latin typeface="Arial" charset="0"/>
                <a:cs typeface="Arial" charset="0"/>
              </a:rPr>
              <a:t>)</a:t>
            </a:r>
            <a:endParaRPr lang="cs-CZ" sz="3800" dirty="0" smtClean="0"/>
          </a:p>
          <a:p>
            <a:pPr>
              <a:buNone/>
            </a:pPr>
            <a:endParaRPr lang="cs-CZ" sz="3800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Půdy na území okresu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300" dirty="0"/>
              <a:t>V další části se zaměřte na půdní typy (subtypy) a druhy a jejich prostorové rozložení na území okresu. Zejména u půdních typů se také pokuste určit důvody jejich daného prostorového rozložení. Pokuste se také zamyslet nad vazbou mezi půdou a lidskou činností, zejména zemědělstvím</a:t>
            </a:r>
            <a:r>
              <a:rPr lang="cs-CZ" sz="3300" dirty="0" smtClean="0"/>
              <a:t>.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/>
              <a:t>n</a:t>
            </a:r>
            <a:r>
              <a:rPr lang="cs-CZ" sz="2800" dirty="0" smtClean="0"/>
              <a:t>apř: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Pedologické mapy - </a:t>
            </a:r>
            <a:r>
              <a:rPr lang="cs-CZ" sz="2800" dirty="0">
                <a:hlinkClick r:id="rId2"/>
              </a:rPr>
              <a:t>http://mapy.geology.cz/pudy</a:t>
            </a:r>
            <a:r>
              <a:rPr lang="cs-CZ" sz="2800" dirty="0" smtClean="0">
                <a:hlinkClick r:id="rId2"/>
              </a:rPr>
              <a:t>/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Taxonomický klasifikační systém půd ČR (Němeček a kol., 2010) </a:t>
            </a:r>
            <a:r>
              <a:rPr lang="cs-CZ" sz="2800" dirty="0" smtClean="0">
                <a:hlinkClick r:id="rId3"/>
              </a:rPr>
              <a:t>http</a:t>
            </a:r>
            <a:r>
              <a:rPr lang="cs-CZ" sz="2800" dirty="0">
                <a:hlinkClick r:id="rId3"/>
              </a:rPr>
              <a:t>://klasifikace.pedologie.cz</a:t>
            </a:r>
            <a:r>
              <a:rPr lang="cs-CZ" sz="2800" dirty="0" smtClean="0">
                <a:hlinkClick r:id="rId3"/>
              </a:rPr>
              <a:t>/</a:t>
            </a:r>
            <a:endParaRPr lang="cs-CZ" sz="2800" dirty="0" smtClean="0"/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Publikace v knihovně (pedogeografie, pedologie)</a:t>
            </a:r>
          </a:p>
          <a:p>
            <a:pPr>
              <a:buFont typeface="Wingdings" pitchFamily="2" charset="2"/>
              <a:buChar char="Ø"/>
            </a:pPr>
            <a:endParaRPr lang="cs-CZ" dirty="0"/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Rostlinstvo </a:t>
            </a:r>
            <a:r>
              <a:rPr lang="cs-CZ" dirty="0"/>
              <a:t>a </a:t>
            </a:r>
            <a:r>
              <a:rPr lang="cs-CZ" dirty="0" smtClean="0"/>
              <a:t>živočišstvo území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3500" dirty="0"/>
              <a:t>U rostlinstva a živočišstva se zaměřte na dominantní, ohrožené druhy, přítomnost endemitů apod. Povšimněte si zařazení, resp. vnitřní členění území okresu z hlediska fytogeografického členění a také potenciální přirozené </a:t>
            </a:r>
            <a:r>
              <a:rPr lang="cs-CZ" sz="3500" dirty="0" smtClean="0"/>
              <a:t>vegetace</a:t>
            </a:r>
          </a:p>
          <a:p>
            <a:endParaRPr lang="cs-CZ" dirty="0" smtClean="0"/>
          </a:p>
          <a:p>
            <a:pPr>
              <a:buNone/>
            </a:pPr>
            <a:r>
              <a:rPr lang="cs-CZ" sz="2800" dirty="0"/>
              <a:t>n</a:t>
            </a:r>
            <a:r>
              <a:rPr lang="cs-CZ" sz="2800" dirty="0" smtClean="0"/>
              <a:t>apř: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Národní geoportál INSPIRE (</a:t>
            </a:r>
            <a:r>
              <a:rPr lang="cs-CZ" sz="2800" dirty="0" smtClean="0">
                <a:hlinkClick r:id="rId2"/>
              </a:rPr>
              <a:t>http://geoportal.gov.cz/web/guest/home/</a:t>
            </a:r>
            <a:r>
              <a:rPr lang="cs-CZ" sz="2800" dirty="0" smtClean="0"/>
              <a:t>)</a:t>
            </a:r>
          </a:p>
          <a:p>
            <a:pPr>
              <a:buFont typeface="Wingdings" pitchFamily="2" charset="2"/>
              <a:buChar char="Ø"/>
            </a:pPr>
            <a:r>
              <a:rPr lang="cs-CZ" sz="2800" dirty="0" smtClean="0"/>
              <a:t>Publikace v knihovně – např. </a:t>
            </a:r>
            <a:r>
              <a:rPr lang="cs-CZ" sz="2800" dirty="0"/>
              <a:t>Biogeografické členění České </a:t>
            </a:r>
            <a:r>
              <a:rPr lang="cs-CZ" sz="2800" dirty="0" smtClean="0"/>
              <a:t>republiky (Culek, 1996)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Odevzdání cvičení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Do neděle 23. 3. 2014 </a:t>
            </a:r>
            <a:r>
              <a:rPr lang="cs-CZ" dirty="0" smtClean="0">
                <a:solidFill>
                  <a:schemeClr val="accent2">
                    <a:lumMod val="50000"/>
                  </a:schemeClr>
                </a:solidFill>
              </a:rPr>
              <a:t>23:59</a:t>
            </a:r>
          </a:p>
          <a:p>
            <a:r>
              <a:rPr lang="cs-CZ" dirty="0" smtClean="0"/>
              <a:t>Pondělí 17. 3. – prezentace průběžných výsledků (geologická stavba, reliéf a klimatické poměry území)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Nezapomenout správně citovat všechny použité zdroje!               </a:t>
            </a:r>
            <a:r>
              <a:rPr lang="cs-CZ" dirty="0" smtClean="0"/>
              <a:t>                                                           </a:t>
            </a:r>
            <a:r>
              <a:rPr lang="cs-CZ" sz="2400" dirty="0" smtClean="0"/>
              <a:t>(Jak správně citovat? </a:t>
            </a:r>
            <a:r>
              <a:rPr lang="cs-CZ" sz="2400" dirty="0" smtClean="0">
                <a:hlinkClick r:id="rId2"/>
              </a:rPr>
              <a:t>http://is.muni.cz/elportal/estud/ff/js07/informace/materialy/pages/citace_opora.pdf</a:t>
            </a:r>
            <a:r>
              <a:rPr lang="cs-CZ" sz="2400" dirty="0" smtClean="0"/>
              <a:t>, Generátor citací </a:t>
            </a:r>
            <a:r>
              <a:rPr lang="cs-CZ" sz="2400" dirty="0" smtClean="0">
                <a:hlinkClick r:id="rId3"/>
              </a:rPr>
              <a:t>http://generator.citace.com/</a:t>
            </a:r>
            <a:r>
              <a:rPr lang="cs-CZ" sz="2400" dirty="0" smtClean="0"/>
              <a:t>)</a:t>
            </a:r>
          </a:p>
          <a:p>
            <a:endParaRPr lang="cs-CZ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1061</TotalTime>
  <Words>548</Words>
  <Application>Microsoft Office PowerPoint</Application>
  <PresentationFormat>Předvádění na obrazovce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Motiv sady Office</vt:lpstr>
      <vt:lpstr>Základy regionální geografie </vt:lpstr>
      <vt:lpstr>Zadání cvičení</vt:lpstr>
      <vt:lpstr>Geologická stavba území</vt:lpstr>
      <vt:lpstr>Reliéf území</vt:lpstr>
      <vt:lpstr>Klimatické poměry území</vt:lpstr>
      <vt:lpstr>Hydrologické poměry území</vt:lpstr>
      <vt:lpstr>Půdy na území okresu</vt:lpstr>
      <vt:lpstr>Rostlinstvo a živočišstvo území</vt:lpstr>
      <vt:lpstr>Odevzdání cvičení</vt:lpstr>
    </vt:vector>
  </TitlesOfParts>
  <Company>LH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regionální geografie </dc:title>
  <dc:creator>Lenka</dc:creator>
  <cp:lastModifiedBy>Lenka</cp:lastModifiedBy>
  <cp:revision>20</cp:revision>
  <dcterms:created xsi:type="dcterms:W3CDTF">2014-03-09T19:13:30Z</dcterms:created>
  <dcterms:modified xsi:type="dcterms:W3CDTF">2014-03-10T16:10:38Z</dcterms:modified>
</cp:coreProperties>
</file>