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250E"/>
    <a:srgbClr val="602E04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E3C0D-721D-4B7E-96DE-A1996E41345C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1544-F234-4CE8-9D09-7CA2D64E6E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" TargetMode="External"/><Relationship Id="rId2" Type="http://schemas.openxmlformats.org/officeDocument/2006/relationships/hyperlink" Target="http://www.mpo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agri.cz/public/web/mze/ministerstvo-zemedelstv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echtourism.cz/" TargetMode="External"/><Relationship Id="rId2" Type="http://schemas.openxmlformats.org/officeDocument/2006/relationships/hyperlink" Target="http://www.mdcr.cz/c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929618" cy="2471758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5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Socioekonomická charakteristika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Zadání cvičení:</a:t>
            </a:r>
          </a:p>
          <a:p>
            <a:r>
              <a:rPr lang="cs-CZ" dirty="0" smtClean="0"/>
              <a:t>Připravte základní </a:t>
            </a:r>
            <a:r>
              <a:rPr lang="cs-CZ" dirty="0"/>
              <a:t>přehledovou socioekonomickou charakteristiku regionu (okresu). Zaměřte se zejména na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hospodářství regionu, průmysl, zemědělství, </a:t>
            </a:r>
            <a:r>
              <a:rPr lang="cs-CZ" dirty="0" smtClean="0"/>
              <a:t>služby,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d</a:t>
            </a:r>
            <a:r>
              <a:rPr lang="cs-CZ" dirty="0" smtClean="0"/>
              <a:t>opravu,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estovní ruch,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ídla.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Průmysl</a:t>
            </a:r>
            <a:r>
              <a:rPr lang="cs-CZ" sz="3600" dirty="0"/>
              <a:t>, zemědělství,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Dominantní, významný průmysl v okrese,</a:t>
            </a:r>
          </a:p>
          <a:p>
            <a:r>
              <a:rPr lang="cs-CZ" dirty="0" smtClean="0"/>
              <a:t>Největší podniky a firmy, přítomnost a činnost nadnárodních společností,</a:t>
            </a:r>
          </a:p>
          <a:p>
            <a:r>
              <a:rPr lang="cs-CZ" dirty="0" smtClean="0"/>
              <a:t>Hlavní </a:t>
            </a:r>
            <a:r>
              <a:rPr lang="cs-CZ" dirty="0"/>
              <a:t>zemědělské produkty, místní produkční </a:t>
            </a:r>
            <a:r>
              <a:rPr lang="cs-CZ" dirty="0" smtClean="0"/>
              <a:t>specifika apod.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2600" dirty="0" smtClean="0"/>
              <a:t>Zdroje informací – např. Ministerstvo průmyslu a obchodu (</a:t>
            </a:r>
            <a:r>
              <a:rPr lang="cs-CZ" sz="2600" dirty="0" smtClean="0">
                <a:hlinkClick r:id="rId2"/>
              </a:rPr>
              <a:t>http://www.</a:t>
            </a:r>
            <a:r>
              <a:rPr lang="cs-CZ" sz="2600" dirty="0" err="1" smtClean="0">
                <a:hlinkClick r:id="rId2"/>
              </a:rPr>
              <a:t>mpo.cz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smtClean="0"/>
              <a:t>), Český statistický úřad (</a:t>
            </a:r>
            <a:r>
              <a:rPr lang="cs-CZ" sz="2600" dirty="0" smtClean="0">
                <a:hlinkClick r:id="rId3"/>
              </a:rPr>
              <a:t>http://www.</a:t>
            </a:r>
            <a:r>
              <a:rPr lang="cs-CZ" sz="2600" dirty="0" err="1" smtClean="0">
                <a:hlinkClick r:id="rId3"/>
              </a:rPr>
              <a:t>czso.cz</a:t>
            </a:r>
            <a:r>
              <a:rPr lang="cs-CZ" sz="2600" dirty="0" smtClean="0">
                <a:hlinkClick r:id="rId3"/>
              </a:rPr>
              <a:t>/</a:t>
            </a:r>
            <a:r>
              <a:rPr lang="cs-CZ" sz="2600" dirty="0" smtClean="0"/>
              <a:t>), </a:t>
            </a:r>
            <a:r>
              <a:rPr lang="cs-CZ" sz="2600" dirty="0" smtClean="0"/>
              <a:t>Ministerstvo zemědělství</a:t>
            </a:r>
            <a:r>
              <a:rPr lang="cs-CZ" sz="2600" dirty="0" smtClean="0"/>
              <a:t> </a:t>
            </a:r>
            <a:r>
              <a:rPr lang="cs-CZ" sz="2600" dirty="0" smtClean="0"/>
              <a:t>(</a:t>
            </a:r>
            <a:r>
              <a:rPr lang="cs-CZ" sz="2600" dirty="0" smtClean="0">
                <a:hlinkClick r:id="rId4"/>
              </a:rPr>
              <a:t>http://eagri.cz/public/web/mze/ministerstvo-zemedelstvi</a:t>
            </a:r>
            <a:r>
              <a:rPr lang="cs-CZ" sz="2600" dirty="0" smtClean="0">
                <a:hlinkClick r:id="rId4"/>
              </a:rPr>
              <a:t>/</a:t>
            </a:r>
            <a:r>
              <a:rPr lang="cs-CZ" sz="2600" dirty="0" smtClean="0"/>
              <a:t>),  Územně </a:t>
            </a:r>
            <a:r>
              <a:rPr lang="cs-CZ" sz="2600" dirty="0" smtClean="0"/>
              <a:t>analytické </a:t>
            </a:r>
            <a:r>
              <a:rPr lang="cs-CZ" sz="2600" dirty="0" smtClean="0"/>
              <a:t>podklady (SO ORP, kraje), Strategické dokumenty (města, ORP, kraje)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357190"/>
          </a:xfrm>
        </p:spPr>
        <p:txBody>
          <a:bodyPr>
            <a:normAutofit fontScale="90000"/>
          </a:bodyPr>
          <a:lstStyle/>
          <a:p>
            <a:pPr lvl="0"/>
            <a:r>
              <a:rPr lang="cs-CZ" sz="3600" dirty="0" smtClean="0">
                <a:latin typeface="+mn-lt"/>
              </a:rPr>
              <a:t>Doprava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dopravní </a:t>
            </a:r>
            <a:r>
              <a:rPr lang="cs-CZ" dirty="0"/>
              <a:t>síť, přítomnost významných dopravních uzlů, významné komunikace apod</a:t>
            </a:r>
            <a:r>
              <a:rPr lang="cs-CZ" dirty="0" smtClean="0"/>
              <a:t>.,</a:t>
            </a:r>
          </a:p>
          <a:p>
            <a:pPr lvl="0">
              <a:buNone/>
            </a:pPr>
            <a:endParaRPr lang="cs-CZ" dirty="0"/>
          </a:p>
          <a:p>
            <a:pPr lvl="0" algn="ctr">
              <a:buNone/>
            </a:pPr>
            <a:r>
              <a:rPr lang="cs-CZ" sz="3500" dirty="0" smtClean="0"/>
              <a:t>Cestovní ruch</a:t>
            </a:r>
          </a:p>
          <a:p>
            <a:r>
              <a:rPr lang="cs-CZ" dirty="0"/>
              <a:t>nejvýznamnější aktivity a střediska, nejvýznamnější lokalizační faktory a předpoklady CR (přírodní a kulturně-historické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2600" dirty="0" smtClean="0"/>
              <a:t>Zdroje informací – např</a:t>
            </a:r>
            <a:r>
              <a:rPr lang="cs-CZ" sz="2600" dirty="0" smtClean="0"/>
              <a:t>. </a:t>
            </a:r>
            <a:r>
              <a:rPr lang="cs-CZ" sz="2600" dirty="0" smtClean="0"/>
              <a:t>Ministerstvo dopravy (</a:t>
            </a:r>
            <a:r>
              <a:rPr lang="cs-CZ" sz="2600" dirty="0" smtClean="0">
                <a:hlinkClick r:id="rId2"/>
              </a:rPr>
              <a:t>http://www.</a:t>
            </a:r>
            <a:r>
              <a:rPr lang="cs-CZ" sz="2600" dirty="0" err="1" smtClean="0">
                <a:hlinkClick r:id="rId2"/>
              </a:rPr>
              <a:t>mdcr.cz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err="1" smtClean="0">
                <a:hlinkClick r:id="rId2"/>
              </a:rPr>
              <a:t>cs</a:t>
            </a:r>
            <a:r>
              <a:rPr lang="cs-CZ" sz="2600" dirty="0" smtClean="0">
                <a:hlinkClick r:id="rId2"/>
              </a:rPr>
              <a:t>/</a:t>
            </a:r>
            <a:r>
              <a:rPr lang="cs-CZ" sz="2600" dirty="0" smtClean="0"/>
              <a:t>), </a:t>
            </a:r>
            <a:r>
              <a:rPr lang="cs-CZ" sz="2600" dirty="0" err="1" smtClean="0"/>
              <a:t>CzechTourism</a:t>
            </a:r>
            <a:r>
              <a:rPr lang="cs-CZ" sz="2600" dirty="0" smtClean="0"/>
              <a:t> </a:t>
            </a:r>
            <a:r>
              <a:rPr lang="cs-CZ" sz="2600" dirty="0" smtClean="0"/>
              <a:t>(</a:t>
            </a:r>
            <a:r>
              <a:rPr lang="cs-CZ" sz="2600" dirty="0" smtClean="0">
                <a:hlinkClick r:id="rId3"/>
              </a:rPr>
              <a:t>http://www.</a:t>
            </a:r>
            <a:r>
              <a:rPr lang="cs-CZ" sz="2600" dirty="0" err="1" smtClean="0">
                <a:hlinkClick r:id="rId3"/>
              </a:rPr>
              <a:t>czechtourism.cz</a:t>
            </a:r>
            <a:r>
              <a:rPr lang="cs-CZ" sz="2600" dirty="0" smtClean="0">
                <a:hlinkClick r:id="rId3"/>
              </a:rPr>
              <a:t>/</a:t>
            </a:r>
            <a:r>
              <a:rPr lang="cs-CZ" sz="2600" dirty="0" smtClean="0"/>
              <a:t>), </a:t>
            </a:r>
            <a:r>
              <a:rPr lang="cs-CZ" sz="2600" dirty="0" smtClean="0"/>
              <a:t>Atlas cestovního ruchu České </a:t>
            </a:r>
            <a:r>
              <a:rPr lang="cs-CZ" sz="2600" dirty="0" smtClean="0"/>
              <a:t>republiky (Vystoupil a kol., 2006)</a:t>
            </a:r>
            <a:endParaRPr lang="cs-CZ" sz="2600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+mn-lt"/>
              </a:rPr>
              <a:t>Sídla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/>
              <a:t>největší/nejvýznamnější města, počty obyvatel apod. </a:t>
            </a:r>
            <a:endParaRPr lang="cs-CZ" sz="3000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9A250E"/>
                </a:solidFill>
              </a:rPr>
              <a:t>Referát doplňte obrázky, mapkami, příp. číselnými údaji dokumentujícími vaše zjištění. </a:t>
            </a:r>
          </a:p>
          <a:p>
            <a:r>
              <a:rPr lang="cs-CZ" dirty="0" smtClean="0">
                <a:solidFill>
                  <a:srgbClr val="9A250E"/>
                </a:solidFill>
              </a:rPr>
              <a:t>Nezapomeňte vždy uvést zdroj!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28588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dirty="0" smtClean="0"/>
              <a:t>Získané informace se pokuste </a:t>
            </a:r>
            <a:r>
              <a:rPr lang="cs-CZ" sz="3600" i="1" dirty="0" smtClean="0">
                <a:solidFill>
                  <a:srgbClr val="9A250E"/>
                </a:solidFill>
              </a:rPr>
              <a:t>interpretovat</a:t>
            </a:r>
            <a:r>
              <a:rPr lang="cs-CZ" sz="3600" dirty="0" smtClean="0"/>
              <a:t> ve </a:t>
            </a:r>
            <a:r>
              <a:rPr lang="cs-CZ" sz="3600" i="1" dirty="0" smtClean="0">
                <a:solidFill>
                  <a:srgbClr val="9A250E"/>
                </a:solidFill>
              </a:rPr>
              <a:t>vzájemných souvislostech </a:t>
            </a:r>
            <a:r>
              <a:rPr lang="cs-CZ" sz="3600" dirty="0" smtClean="0"/>
              <a:t>v návaznosti na fyzicko-geografickou charakteristiku </a:t>
            </a:r>
            <a:r>
              <a:rPr lang="cs-CZ" sz="3600" dirty="0" smtClean="0"/>
              <a:t>regionu (okresu). </a:t>
            </a:r>
            <a:r>
              <a:rPr lang="cs-CZ" sz="3600" dirty="0" err="1" smtClean="0"/>
              <a:t>Např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000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</a:t>
            </a:r>
            <a:r>
              <a:rPr lang="cs-CZ" dirty="0"/>
              <a:t>souvisí klima, půdy nebo reliéf regionu s charakterem zdejší zemědělské </a:t>
            </a:r>
            <a:r>
              <a:rPr lang="cs-CZ" dirty="0" smtClean="0"/>
              <a:t>produkce, </a:t>
            </a:r>
            <a:endParaRPr lang="cs-CZ" dirty="0"/>
          </a:p>
          <a:p>
            <a:r>
              <a:rPr lang="cs-CZ" dirty="0" smtClean="0"/>
              <a:t>jak </a:t>
            </a:r>
            <a:r>
              <a:rPr lang="cs-CZ" dirty="0"/>
              <a:t>reliéf území ovlivňuje dopravní síť, resp. vedení komunikací,</a:t>
            </a:r>
          </a:p>
          <a:p>
            <a:r>
              <a:rPr lang="cs-CZ" dirty="0" smtClean="0"/>
              <a:t>je </a:t>
            </a:r>
            <a:r>
              <a:rPr lang="cs-CZ" dirty="0"/>
              <a:t>některé ze sídel na území okresu významným centrem CR (pokud ano, tak proč?),</a:t>
            </a:r>
          </a:p>
          <a:p>
            <a:r>
              <a:rPr lang="cs-CZ" dirty="0" smtClean="0"/>
              <a:t>další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231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Základy regionální geografie </vt:lpstr>
      <vt:lpstr>Socioekonomická charakteristika regionu</vt:lpstr>
      <vt:lpstr>Průmysl, zemědělství, služby</vt:lpstr>
      <vt:lpstr>Doprava </vt:lpstr>
      <vt:lpstr>Sídla</vt:lpstr>
      <vt:lpstr>Získané informace se pokuste interpretovat ve vzájemných souvislostech v návaznosti na fyzicko-geografickou charakteristiku regionu (okresu). Např: </vt:lpstr>
      <vt:lpstr>Snímek 7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13</cp:revision>
  <dcterms:created xsi:type="dcterms:W3CDTF">2014-03-23T14:42:54Z</dcterms:created>
  <dcterms:modified xsi:type="dcterms:W3CDTF">2014-03-24T17:31:46Z</dcterms:modified>
</cp:coreProperties>
</file>