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E59C5-8727-4ADC-A3C9-2B357CBB3AA8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C6CDE-4021-4C37-BBB3-A63B01720A6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csu/redakce.nsf/i/archiv_publikac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/>
          <a:lstStyle/>
          <a:p>
            <a:r>
              <a:rPr lang="cs-CZ" dirty="0" smtClean="0"/>
              <a:t>Základy regionální geografie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3714752"/>
            <a:ext cx="7215238" cy="2357454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cvičení 6</a:t>
            </a:r>
          </a:p>
          <a:p>
            <a:endParaRPr lang="cs-CZ" sz="3600" dirty="0" smtClean="0">
              <a:solidFill>
                <a:schemeClr val="tx1"/>
              </a:solidFill>
            </a:endParaRPr>
          </a:p>
          <a:p>
            <a:pPr algn="r"/>
            <a:endParaRPr lang="cs-CZ" sz="3600" dirty="0" smtClean="0">
              <a:solidFill>
                <a:schemeClr val="tx1"/>
              </a:solidFill>
            </a:endParaRP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jaro 2014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daný okres zpracujte referát o vybraných ukazatelích. K potřebným datům je možné se dostat přes tuto stránku (archiv):</a:t>
            </a:r>
          </a:p>
          <a:p>
            <a:r>
              <a:rPr lang="cs-CZ" u="sng" dirty="0">
                <a:hlinkClick r:id="rId2"/>
              </a:rPr>
              <a:t>http://www.</a:t>
            </a:r>
            <a:r>
              <a:rPr lang="cs-CZ" u="sng" dirty="0" err="1">
                <a:hlinkClick r:id="rId2"/>
              </a:rPr>
              <a:t>czso.cz</a:t>
            </a:r>
            <a:r>
              <a:rPr lang="cs-CZ" u="sng" dirty="0">
                <a:hlinkClick r:id="rId2"/>
              </a:rPr>
              <a:t>/</a:t>
            </a:r>
            <a:r>
              <a:rPr lang="cs-CZ" u="sng" dirty="0" err="1">
                <a:hlinkClick r:id="rId2"/>
              </a:rPr>
              <a:t>csu</a:t>
            </a:r>
            <a:r>
              <a:rPr lang="cs-CZ" u="sng" dirty="0">
                <a:hlinkClick r:id="rId2"/>
              </a:rPr>
              <a:t>/redakce.</a:t>
            </a:r>
            <a:r>
              <a:rPr lang="cs-CZ" u="sng" dirty="0" err="1">
                <a:hlinkClick r:id="rId2"/>
              </a:rPr>
              <a:t>nsf</a:t>
            </a:r>
            <a:r>
              <a:rPr lang="cs-CZ" u="sng" dirty="0">
                <a:hlinkClick r:id="rId2"/>
              </a:rPr>
              <a:t>/i/archiv_publikaci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Zjišťované 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počet obyvatel okresu - </a:t>
            </a:r>
            <a:r>
              <a:rPr lang="cs-CZ" dirty="0" smtClean="0">
                <a:solidFill>
                  <a:srgbClr val="FF0000"/>
                </a:solidFill>
              </a:rPr>
              <a:t>střední stav</a:t>
            </a:r>
            <a:r>
              <a:rPr lang="cs-CZ" dirty="0" smtClean="0"/>
              <a:t> + </a:t>
            </a:r>
            <a:r>
              <a:rPr lang="cs-CZ" dirty="0" smtClean="0"/>
              <a:t>výpočet hustoty </a:t>
            </a:r>
            <a:r>
              <a:rPr lang="cs-CZ" dirty="0" smtClean="0"/>
              <a:t>zalidnění </a:t>
            </a:r>
            <a:r>
              <a:rPr lang="cs-CZ" dirty="0" smtClean="0"/>
              <a:t>(</a:t>
            </a:r>
            <a:r>
              <a:rPr lang="cs-CZ" dirty="0" err="1" smtClean="0"/>
              <a:t>obyv</a:t>
            </a:r>
            <a:r>
              <a:rPr lang="cs-CZ" dirty="0" smtClean="0"/>
              <a:t>./km</a:t>
            </a:r>
            <a:r>
              <a:rPr lang="cs-CZ" dirty="0" smtClean="0">
                <a:cs typeface="Times New Roman"/>
              </a:rPr>
              <a:t>²)</a:t>
            </a:r>
            <a:endParaRPr lang="cs-CZ" dirty="0" smtClean="0"/>
          </a:p>
          <a:p>
            <a:pPr lvl="0"/>
            <a:r>
              <a:rPr lang="cs-CZ" dirty="0" smtClean="0"/>
              <a:t>pohyb obyvatelstva – živě </a:t>
            </a:r>
            <a:r>
              <a:rPr lang="cs-CZ" dirty="0" smtClean="0"/>
              <a:t>narození a </a:t>
            </a:r>
            <a:r>
              <a:rPr lang="cs-CZ" dirty="0" smtClean="0"/>
              <a:t>zemřelí, </a:t>
            </a:r>
            <a:r>
              <a:rPr lang="cs-CZ" dirty="0" smtClean="0"/>
              <a:t>přistěhovalí a </a:t>
            </a:r>
            <a:r>
              <a:rPr lang="cs-CZ" dirty="0" smtClean="0"/>
              <a:t>vystěhovalí + přirozený přírůstek a migrační saldo </a:t>
            </a:r>
            <a:r>
              <a:rPr lang="cs-CZ" i="1" dirty="0" smtClean="0"/>
              <a:t>(výpočet na 1000 obyvatel středního stavu) </a:t>
            </a:r>
          </a:p>
          <a:p>
            <a:pPr lvl="0"/>
            <a:r>
              <a:rPr lang="cs-CZ" dirty="0" smtClean="0"/>
              <a:t>věková struktura obyvatelstva – </a:t>
            </a:r>
            <a:r>
              <a:rPr lang="cs-CZ" u="sng" dirty="0" smtClean="0"/>
              <a:t>podíl</a:t>
            </a:r>
            <a:r>
              <a:rPr lang="cs-CZ" dirty="0" smtClean="0"/>
              <a:t> obyvatel ve věku 0 – 14, 15 – 64, 65+ </a:t>
            </a:r>
          </a:p>
          <a:p>
            <a:r>
              <a:rPr lang="cs-CZ" dirty="0" smtClean="0"/>
              <a:t>míra nezaměstnanosti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15039"/>
          </a:xfrm>
        </p:spPr>
        <p:txBody>
          <a:bodyPr/>
          <a:lstStyle/>
          <a:p>
            <a:pPr lvl="0"/>
            <a:r>
              <a:rPr lang="cs-CZ" dirty="0" smtClean="0"/>
              <a:t>počet obyvatel na 1 lékaře</a:t>
            </a:r>
          </a:p>
          <a:p>
            <a:pPr lvl="0"/>
            <a:r>
              <a:rPr lang="cs-CZ" dirty="0" smtClean="0"/>
              <a:t>průměrná výše důchodu celkem</a:t>
            </a:r>
          </a:p>
          <a:p>
            <a:pPr lvl="0"/>
            <a:r>
              <a:rPr lang="cs-CZ" dirty="0" smtClean="0"/>
              <a:t>měrné emise základních znečisťujících látek (REZZO 1-3) v t/km2 – tuhé, SO2, </a:t>
            </a:r>
            <a:r>
              <a:rPr lang="cs-CZ" dirty="0" err="1" smtClean="0"/>
              <a:t>NOx</a:t>
            </a:r>
            <a:r>
              <a:rPr lang="cs-CZ" dirty="0" smtClean="0"/>
              <a:t>, CO</a:t>
            </a:r>
          </a:p>
          <a:p>
            <a:pPr lvl="0"/>
            <a:r>
              <a:rPr lang="cs-CZ" dirty="0" smtClean="0"/>
              <a:t>bytová výstavba - dokončené byty celkem</a:t>
            </a:r>
          </a:p>
          <a:p>
            <a:r>
              <a:rPr lang="cs-CZ" dirty="0" smtClean="0"/>
              <a:t>kriminalita – celkem a loupeže - na 10tis. obyvatel (střední stav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Hodnoty ukazatelů zpracujte za období  </a:t>
            </a:r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5 </a:t>
            </a:r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let (2008 – 2012) </a:t>
            </a:r>
            <a:endParaRPr lang="cs-CZ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Forma zpracování </a:t>
            </a:r>
            <a:r>
              <a:rPr lang="cs-CZ" sz="4000" dirty="0" smtClean="0"/>
              <a:t>(všech ukazatelů!):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b="1" dirty="0" smtClean="0"/>
              <a:t>tabulky</a:t>
            </a:r>
            <a:r>
              <a:rPr lang="cs-CZ" dirty="0" smtClean="0"/>
              <a:t> – údaje pro jednotlivé roky</a:t>
            </a:r>
          </a:p>
          <a:p>
            <a:pPr lvl="0"/>
            <a:r>
              <a:rPr lang="cs-CZ" b="1" dirty="0" smtClean="0"/>
              <a:t>grafy</a:t>
            </a:r>
            <a:r>
              <a:rPr lang="cs-CZ" dirty="0" smtClean="0"/>
              <a:t> – vývoj hodnot ukazatelů (u pohybu obyvatelstva </a:t>
            </a:r>
            <a:r>
              <a:rPr lang="cs-CZ" u="sng" dirty="0" smtClean="0"/>
              <a:t>musí být</a:t>
            </a:r>
            <a:r>
              <a:rPr lang="cs-CZ" dirty="0" smtClean="0"/>
              <a:t> narození a zemřelí v jednom grafu, přistěhovalí a vystěhovalí v jednom grafu)</a:t>
            </a:r>
          </a:p>
          <a:p>
            <a:pPr lvl="0"/>
            <a:r>
              <a:rPr lang="cs-CZ" b="1" dirty="0" smtClean="0"/>
              <a:t>text</a:t>
            </a:r>
            <a:r>
              <a:rPr lang="cs-CZ" dirty="0" smtClean="0"/>
              <a:t> – komentář </a:t>
            </a:r>
            <a:r>
              <a:rPr lang="cs-CZ" dirty="0" smtClean="0">
                <a:solidFill>
                  <a:srgbClr val="C00000"/>
                </a:solidFill>
              </a:rPr>
              <a:t>(interpretace)</a:t>
            </a:r>
            <a:r>
              <a:rPr lang="cs-CZ" dirty="0" smtClean="0"/>
              <a:t> vývoje </a:t>
            </a:r>
            <a:r>
              <a:rPr lang="cs-CZ" dirty="0" smtClean="0"/>
              <a:t>hodnot ukazatelů v okresu. Zamyslete se nad </a:t>
            </a:r>
            <a:r>
              <a:rPr lang="cs-CZ" u="sng" dirty="0" smtClean="0">
                <a:solidFill>
                  <a:srgbClr val="C00000"/>
                </a:solidFill>
              </a:rPr>
              <a:t>důvody</a:t>
            </a:r>
            <a:r>
              <a:rPr lang="cs-CZ" dirty="0" smtClean="0"/>
              <a:t> vývoje, resp. současného stavu těchto hodnot (např. proč převažuje emigrace nad imigrací) a nad možnými </a:t>
            </a:r>
            <a:r>
              <a:rPr lang="cs-CZ" dirty="0" smtClean="0"/>
              <a:t>souvislostmi </a:t>
            </a:r>
            <a:r>
              <a:rPr lang="cs-CZ" dirty="0" smtClean="0"/>
              <a:t>mezi hodnotami použitých ukazatelů (např. jak spolu souvisí pohyb obyvatelstva, jeho věková struktura, míra nezaměstnanosti a bytová výstavba). Pro explanaci případně dohledejte a doplňte data za další libovolné ukazatele.     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Odevzdání cvičení: </a:t>
            </a:r>
            <a:r>
              <a:rPr lang="cs-CZ" dirty="0" smtClean="0"/>
              <a:t>neděle 6. 4. do půlnoci</a:t>
            </a:r>
          </a:p>
          <a:p>
            <a:r>
              <a:rPr lang="cs-CZ" b="1" dirty="0" smtClean="0"/>
              <a:t>Závěr cvičení</a:t>
            </a:r>
            <a:r>
              <a:rPr lang="cs-CZ" dirty="0" smtClean="0"/>
              <a:t> – celkové shrnutí (interpretace) zjištěných výsledků ze cvičení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228</Words>
  <Application>Microsoft Office PowerPoint</Application>
  <PresentationFormat>Předvádění na obrazovce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Základy regionální geografie </vt:lpstr>
      <vt:lpstr>Zadání cvičení</vt:lpstr>
      <vt:lpstr>Zjišťované ukazatele</vt:lpstr>
      <vt:lpstr>Snímek 4</vt:lpstr>
      <vt:lpstr>Forma zpracování (všech ukazatelů!):  </vt:lpstr>
      <vt:lpstr>Snímek 6</vt:lpstr>
    </vt:vector>
  </TitlesOfParts>
  <Company>LH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 </dc:title>
  <dc:creator>Lenka</dc:creator>
  <cp:lastModifiedBy>Lenka</cp:lastModifiedBy>
  <cp:revision>4</cp:revision>
  <dcterms:created xsi:type="dcterms:W3CDTF">2014-03-30T22:05:22Z</dcterms:created>
  <dcterms:modified xsi:type="dcterms:W3CDTF">2014-03-31T16:03:17Z</dcterms:modified>
</cp:coreProperties>
</file>