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2152-97D5-4D12-9BCB-37B722804C69}" type="datetimeFigureOut">
              <a:rPr lang="cs-CZ" smtClean="0"/>
              <a:pPr/>
              <a:t>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citani.cz/csu/edicniplan.nsf/aktual/ep-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929618" cy="2471758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7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 území vámi zkoumaného okresu vymezte dvě varianty jednoduchého spádového regionu největšího města (obce) okresu (podle počtu obyvatel). Přesněji půjde o region </a:t>
            </a:r>
            <a:r>
              <a:rPr lang="cs-CZ" b="1" dirty="0" smtClean="0"/>
              <a:t>dojížďky za prací</a:t>
            </a:r>
            <a:r>
              <a:rPr lang="cs-CZ" dirty="0" smtClean="0"/>
              <a:t>. Tento region bude prostorově vymezen obcemi okresu (obce ležící mimo hranice okresu pro tentokrát do úvahy brát nemusíte), ze kterých do největšího města dojíždí </a:t>
            </a:r>
            <a:r>
              <a:rPr lang="cs-CZ" u="sng" dirty="0" smtClean="0"/>
              <a:t>25 %</a:t>
            </a:r>
            <a:r>
              <a:rPr lang="cs-CZ" dirty="0" smtClean="0"/>
              <a:t>, resp. </a:t>
            </a:r>
            <a:r>
              <a:rPr lang="cs-CZ" u="sng" dirty="0" smtClean="0"/>
              <a:t>35 % a více</a:t>
            </a:r>
            <a:r>
              <a:rPr lang="cs-CZ" dirty="0" smtClean="0"/>
              <a:t> zaměstnaných osob vyjíždějících do zaměstnání.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Zdroj dat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66883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Výsledky SLDB </a:t>
            </a:r>
            <a:r>
              <a:rPr lang="cs-CZ" sz="2400" dirty="0" smtClean="0"/>
              <a:t>2011 (publikace pro okresy!)</a:t>
            </a:r>
            <a:endParaRPr lang="cs-CZ" sz="2400" dirty="0" smtClean="0"/>
          </a:p>
          <a:p>
            <a:r>
              <a:rPr lang="cs-CZ" sz="2400" u="sng" dirty="0" smtClean="0">
                <a:hlinkClick r:id="rId2"/>
              </a:rPr>
              <a:t>http://</a:t>
            </a:r>
            <a:r>
              <a:rPr lang="cs-CZ" sz="2400" u="sng" dirty="0" smtClean="0">
                <a:hlinkClick r:id="rId2"/>
              </a:rPr>
              <a:t>www.</a:t>
            </a:r>
            <a:r>
              <a:rPr lang="cs-CZ" sz="2400" u="sng" dirty="0" err="1" smtClean="0">
                <a:hlinkClick r:id="rId2"/>
              </a:rPr>
              <a:t>scitani.cz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err="1" smtClean="0">
                <a:hlinkClick r:id="rId2"/>
              </a:rPr>
              <a:t>csu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err="1" smtClean="0">
                <a:hlinkClick r:id="rId2"/>
              </a:rPr>
              <a:t>edicniplan.nsf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err="1" smtClean="0">
                <a:hlinkClick r:id="rId2"/>
              </a:rPr>
              <a:t>aktual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err="1" smtClean="0">
                <a:hlinkClick r:id="rId2"/>
              </a:rPr>
              <a:t>ep</a:t>
            </a:r>
            <a:r>
              <a:rPr lang="cs-CZ" sz="2400" u="sng" dirty="0" smtClean="0">
                <a:hlinkClick r:id="rId2"/>
              </a:rPr>
              <a:t>-4#410</a:t>
            </a:r>
            <a:endParaRPr lang="cs-CZ" sz="2400" u="sng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617576"/>
            <a:ext cx="5715008" cy="4240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Pro účely tohoto cvičení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Zpracujte </a:t>
            </a:r>
            <a:r>
              <a:rPr lang="cs-CZ" sz="2400" dirty="0" smtClean="0"/>
              <a:t>tabulku, ve které budou uvedeny všechny obce v okrese a podíl osob vyjíždějících z těchto obcí do zaměstnání do největšího </a:t>
            </a:r>
            <a:r>
              <a:rPr lang="cs-CZ" sz="2400" dirty="0" smtClean="0"/>
              <a:t>města.</a:t>
            </a:r>
            <a:endParaRPr lang="cs-CZ" sz="2400" dirty="0" smtClean="0"/>
          </a:p>
          <a:p>
            <a:pPr lvl="0"/>
            <a:r>
              <a:rPr lang="cs-CZ" sz="2400" dirty="0" smtClean="0"/>
              <a:t>Identifikujte </a:t>
            </a:r>
            <a:r>
              <a:rPr lang="cs-CZ" sz="2400" dirty="0" smtClean="0"/>
              <a:t>obce, u kterých uvedená hodnota dosahuje, resp. překračuje úroveň 25 % a 35 </a:t>
            </a:r>
            <a:r>
              <a:rPr lang="cs-CZ" sz="2400" dirty="0" smtClean="0"/>
              <a:t>%. </a:t>
            </a:r>
            <a:r>
              <a:rPr lang="cs-CZ" sz="2400" dirty="0" smtClean="0">
                <a:solidFill>
                  <a:srgbClr val="0070C0"/>
                </a:solidFill>
              </a:rPr>
              <a:t>(např. podíl barevně odlišit)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Příklad tabulky: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643446"/>
            <a:ext cx="7048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3" y="4286256"/>
            <a:ext cx="7286676" cy="281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lvl="0"/>
            <a:r>
              <a:rPr lang="cs-CZ" sz="2400" dirty="0" smtClean="0"/>
              <a:t>Na </a:t>
            </a:r>
            <a:r>
              <a:rPr lang="cs-CZ" sz="2400" dirty="0" smtClean="0"/>
              <a:t>základě výše uvedených kritérií zpracujte mapy s vymezením spádového regionu největšího </a:t>
            </a:r>
            <a:r>
              <a:rPr lang="cs-CZ" sz="2400" dirty="0" smtClean="0"/>
              <a:t>města.</a:t>
            </a:r>
            <a:endParaRPr lang="cs-CZ" sz="2400" dirty="0" smtClean="0"/>
          </a:p>
          <a:p>
            <a:endParaRPr lang="cs-CZ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7" y="1643050"/>
            <a:ext cx="6818481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 lvl="0"/>
            <a:r>
              <a:rPr lang="cs-CZ" sz="2200" dirty="0" smtClean="0"/>
              <a:t>V</a:t>
            </a:r>
            <a:r>
              <a:rPr lang="cs-CZ" sz="2200" dirty="0" smtClean="0"/>
              <a:t> rámci referátu zhodnoťte vliv použitého kritéria na velikost spádového </a:t>
            </a:r>
            <a:r>
              <a:rPr lang="cs-CZ" sz="2200" dirty="0" smtClean="0"/>
              <a:t>regionu.</a:t>
            </a:r>
            <a:endParaRPr lang="cs-CZ" sz="2200" dirty="0" smtClean="0"/>
          </a:p>
          <a:p>
            <a:pPr lvl="0"/>
            <a:r>
              <a:rPr lang="cs-CZ" sz="2200" dirty="0" smtClean="0"/>
              <a:t>Zamyslete </a:t>
            </a:r>
            <a:r>
              <a:rPr lang="cs-CZ" sz="2200" dirty="0" smtClean="0"/>
              <a:t>se, jestli a případně jak by se prostorový rozsah spádového regionu změnil, pokud byste při jeho vymezování brali do úvahy i obce ležící mimo váš </a:t>
            </a:r>
            <a:r>
              <a:rPr lang="cs-CZ" sz="2200" dirty="0" smtClean="0"/>
              <a:t>okres.   </a:t>
            </a:r>
            <a:endParaRPr lang="cs-CZ" sz="2200" dirty="0" smtClean="0"/>
          </a:p>
          <a:p>
            <a:pPr lvl="0"/>
            <a:r>
              <a:rPr lang="cs-CZ" sz="2200" dirty="0" smtClean="0"/>
              <a:t>Na </a:t>
            </a:r>
            <a:r>
              <a:rPr lang="cs-CZ" sz="2200" dirty="0" smtClean="0"/>
              <a:t>území </a:t>
            </a:r>
            <a:r>
              <a:rPr lang="cs-CZ" sz="2200" dirty="0" smtClean="0"/>
              <a:t>největšího </a:t>
            </a:r>
            <a:r>
              <a:rPr lang="cs-CZ" sz="2200" dirty="0" smtClean="0"/>
              <a:t>města se pokuste identifikovat </a:t>
            </a:r>
            <a:r>
              <a:rPr lang="cs-CZ" sz="2200" u="sng" dirty="0" smtClean="0"/>
              <a:t>nejvýznamnější zaměstnavatele</a:t>
            </a:r>
            <a:r>
              <a:rPr lang="cs-CZ" sz="2200" dirty="0" smtClean="0"/>
              <a:t> a blíže je charakterizujte (např. zaměření výroby</a:t>
            </a:r>
            <a:r>
              <a:rPr lang="cs-CZ" sz="2200" dirty="0" smtClean="0"/>
              <a:t>).</a:t>
            </a:r>
            <a:endParaRPr lang="cs-CZ" sz="2200" dirty="0" smtClean="0"/>
          </a:p>
          <a:p>
            <a:pPr lvl="0"/>
            <a:r>
              <a:rPr lang="cs-CZ" sz="2200" dirty="0" smtClean="0"/>
              <a:t>Uveďte </a:t>
            </a:r>
            <a:r>
              <a:rPr lang="cs-CZ" sz="2200" dirty="0" smtClean="0"/>
              <a:t>důvody nebo faktory, o kterých si myslíte, že by </a:t>
            </a:r>
            <a:r>
              <a:rPr lang="cs-CZ" sz="2200" dirty="0" smtClean="0"/>
              <a:t>mohly </a:t>
            </a:r>
            <a:r>
              <a:rPr lang="cs-CZ" sz="2200" dirty="0" smtClean="0"/>
              <a:t>mít v budoucnu dopad na vámi vymezený spádový </a:t>
            </a:r>
            <a:r>
              <a:rPr lang="cs-CZ" sz="2200" dirty="0" smtClean="0"/>
              <a:t>region.</a:t>
            </a:r>
            <a:endParaRPr lang="cs-CZ" sz="2200" dirty="0" smtClean="0"/>
          </a:p>
          <a:p>
            <a:pPr lvl="0"/>
            <a:r>
              <a:rPr lang="cs-CZ" sz="2200" dirty="0" smtClean="0"/>
              <a:t>Pokuste </a:t>
            </a:r>
            <a:r>
              <a:rPr lang="cs-CZ" sz="2200" dirty="0" smtClean="0"/>
              <a:t>se také zhodnotit, resp. předpovědět, jak se prostorový rozsah daného spádového regionu mění a bude měnit (s výhledem třeba 20 let, přičemž můžete zvolit i několik „scénářů“ vývoje</a:t>
            </a:r>
            <a:r>
              <a:rPr lang="cs-CZ" sz="2200" dirty="0" smtClean="0"/>
              <a:t>).</a:t>
            </a:r>
          </a:p>
          <a:p>
            <a:pPr lvl="0"/>
            <a:endParaRPr lang="cs-CZ" sz="2200" dirty="0" smtClean="0"/>
          </a:p>
          <a:p>
            <a:pPr lvl="0">
              <a:buFont typeface="Wingdings" pitchFamily="2" charset="2"/>
              <a:buChar char="Ø"/>
            </a:pPr>
            <a:r>
              <a:rPr lang="cs-CZ" sz="2200" u="sng" dirty="0" smtClean="0"/>
              <a:t>Rozsah této části – min. 1 stránka!</a:t>
            </a:r>
            <a:endParaRPr lang="cs-CZ" sz="2200" u="sng" dirty="0" smtClean="0"/>
          </a:p>
          <a:p>
            <a:pPr>
              <a:buNone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Odevzdání cvičení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 neděle </a:t>
            </a:r>
            <a:r>
              <a:rPr lang="cs-CZ" sz="2800" dirty="0" smtClean="0"/>
              <a:t>13</a:t>
            </a:r>
            <a:r>
              <a:rPr lang="cs-CZ" sz="2800" dirty="0" smtClean="0"/>
              <a:t>. </a:t>
            </a:r>
            <a:r>
              <a:rPr lang="cs-CZ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2014 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23:59</a:t>
            </a:r>
          </a:p>
          <a:p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109</Words>
  <Application>Microsoft Office PowerPoint</Application>
  <PresentationFormat>Předvádění na obrazovce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Základy regionální geografie </vt:lpstr>
      <vt:lpstr>Zadání cvičení</vt:lpstr>
      <vt:lpstr>Zdroj dat</vt:lpstr>
      <vt:lpstr>Pro účely tohoto cvičení</vt:lpstr>
      <vt:lpstr>Snímek 5</vt:lpstr>
      <vt:lpstr>Snímek 6</vt:lpstr>
      <vt:lpstr>Odevzdání cvičení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30</cp:revision>
  <dcterms:created xsi:type="dcterms:W3CDTF">2014-03-09T19:13:30Z</dcterms:created>
  <dcterms:modified xsi:type="dcterms:W3CDTF">2014-04-07T15:46:31Z</dcterms:modified>
</cp:coreProperties>
</file>