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19"/>
  </p:notesMasterIdLst>
  <p:sldIdLst>
    <p:sldId id="256" r:id="rId2"/>
    <p:sldId id="268" r:id="rId3"/>
    <p:sldId id="262" r:id="rId4"/>
    <p:sldId id="263" r:id="rId5"/>
    <p:sldId id="264" r:id="rId6"/>
    <p:sldId id="267" r:id="rId7"/>
    <p:sldId id="265" r:id="rId8"/>
    <p:sldId id="266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529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26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9BDC4-A2DB-434F-9350-24DA373D7728}" type="datetimeFigureOut">
              <a:rPr lang="cs-CZ" smtClean="0"/>
              <a:pPr/>
              <a:t>24.4.2014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C1AA3-55E0-4643-804F-C0811A1C488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230778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1AA3-55E0-4643-804F-C0811A1C488A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348925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cs-CZ" dirty="0" smtClean="0"/>
              <a:t>letní semestr 2014</a:t>
            </a:r>
            <a:endParaRPr lang="cs-CZ" dirty="0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cs-CZ" dirty="0" smtClean="0"/>
              <a:t>letní semestr 2014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cs-CZ" dirty="0" smtClean="0"/>
              <a:t>letní semestr 2014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cs-CZ" dirty="0" smtClean="0"/>
              <a:t>letní semestr 2014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cs-CZ" dirty="0" smtClean="0"/>
              <a:t>letní semestr 2014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cs-CZ" dirty="0" smtClean="0"/>
              <a:t>letní semestr 2014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cs-CZ" dirty="0" smtClean="0"/>
              <a:t>letní semestr 2014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cs-CZ" dirty="0" smtClean="0"/>
              <a:t>letní semestr 2014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cs-CZ" dirty="0" smtClean="0"/>
              <a:t>letní semestr 2014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cs-CZ" dirty="0" smtClean="0"/>
              <a:t>letní semestr 2014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cs-CZ" dirty="0" smtClean="0"/>
              <a:t>letní semestr 2014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dirty="0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r>
              <a:rPr lang="cs-CZ" dirty="0" smtClean="0"/>
              <a:t>letní semestr 2014</a:t>
            </a:r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 dirty="0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2976" y="1000108"/>
            <a:ext cx="778674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latin typeface="Calibri" pitchFamily="34" charset="0"/>
                <a:cs typeface="Calibri" pitchFamily="34" charset="0"/>
              </a:rPr>
              <a:t>Dálkový průzkum Země</a:t>
            </a:r>
            <a:br>
              <a:rPr lang="cs-CZ" dirty="0" smtClean="0">
                <a:latin typeface="Calibri" pitchFamily="34" charset="0"/>
                <a:cs typeface="Calibri" pitchFamily="34" charset="0"/>
              </a:rPr>
            </a:br>
            <a:r>
              <a:rPr lang="cs-CZ" dirty="0" smtClean="0">
                <a:latin typeface="Calibri" pitchFamily="34" charset="0"/>
                <a:cs typeface="Calibri" pitchFamily="34" charset="0"/>
              </a:rPr>
              <a:t> - řízená klasifikace</a:t>
            </a:r>
            <a:endParaRPr 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786050" y="5214950"/>
            <a:ext cx="4283801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cs-CZ" sz="1600" dirty="0" smtClean="0">
                <a:latin typeface="Calibri" pitchFamily="34" charset="0"/>
                <a:cs typeface="Calibri" pitchFamily="34" charset="0"/>
              </a:rPr>
              <a:t>Mgr.  Josef Chrást</a:t>
            </a:r>
          </a:p>
          <a:p>
            <a:pPr algn="ctr">
              <a:lnSpc>
                <a:spcPct val="120000"/>
              </a:lnSpc>
            </a:pPr>
            <a:r>
              <a:rPr lang="cs-CZ" sz="1600" dirty="0" smtClean="0">
                <a:latin typeface="Calibri" pitchFamily="34" charset="0"/>
                <a:cs typeface="Calibri" pitchFamily="34" charset="0"/>
              </a:rPr>
              <a:t>(269703@mail.muni.cz,  bud. 4 – místnost 03019)</a:t>
            </a:r>
            <a:endParaRPr lang="cs-CZ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Obrázek 3" descr="znak_PrF_cerny_RGB.e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2500306"/>
            <a:ext cx="2286016" cy="2291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357166"/>
            <a:ext cx="7498080" cy="5891234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I. předklasifikační fáze</a:t>
            </a:r>
          </a:p>
          <a:p>
            <a:pPr lvl="1"/>
            <a:r>
              <a:rPr lang="cs-CZ" dirty="0" smtClean="0">
                <a:latin typeface="Calibri" pitchFamily="34" charset="0"/>
                <a:cs typeface="Calibri" pitchFamily="34" charset="0"/>
              </a:rPr>
              <a:t>seznámení se s daty (prostorové vlastnosti, „stáří“, …) - viz.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metadata</a:t>
            </a:r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cs-CZ" dirty="0" smtClean="0">
                <a:latin typeface="Calibri" pitchFamily="34" charset="0"/>
                <a:cs typeface="Calibri" pitchFamily="34" charset="0"/>
              </a:rPr>
              <a:t>identifikace zobrazeného území  - např. pomocí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Cursor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Control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odečtení souřadnic - lokalizace na mapy.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cz</a:t>
            </a:r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cs-CZ" dirty="0" smtClean="0">
                <a:latin typeface="Calibri" pitchFamily="34" charset="0"/>
                <a:cs typeface="Calibri" pitchFamily="34" charset="0"/>
              </a:rPr>
              <a:t>studium území z jiných mapových zdrojů - vytvoření si představy o krajině a jejím rázu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II. trénovací fáze</a:t>
            </a:r>
          </a:p>
          <a:p>
            <a:pPr lvl="1"/>
            <a:r>
              <a:rPr lang="cs-CZ" dirty="0" smtClean="0">
                <a:latin typeface="Calibri" pitchFamily="34" charset="0"/>
                <a:cs typeface="Calibri" pitchFamily="34" charset="0"/>
              </a:rPr>
              <a:t>klasifikační schéma</a:t>
            </a:r>
          </a:p>
          <a:p>
            <a:pPr lvl="2"/>
            <a:r>
              <a:rPr lang="cs-CZ" dirty="0" smtClean="0">
                <a:latin typeface="Calibri" pitchFamily="34" charset="0"/>
                <a:cs typeface="Calibri" pitchFamily="34" charset="0"/>
              </a:rPr>
              <a:t>které třídy jste schopni v území detekovat?</a:t>
            </a:r>
          </a:p>
          <a:p>
            <a:pPr lvl="2"/>
            <a:r>
              <a:rPr lang="cs-CZ" dirty="0" smtClean="0">
                <a:latin typeface="Calibri" pitchFamily="34" charset="0"/>
                <a:cs typeface="Calibri" pitchFamily="34" charset="0"/>
              </a:rPr>
              <a:t>min. 7 tříd - např. dle CORINE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Land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Cover</a:t>
            </a:r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lvl="2"/>
            <a:r>
              <a:rPr lang="cs-CZ" dirty="0" smtClean="0">
                <a:latin typeface="Calibri" pitchFamily="34" charset="0"/>
                <a:cs typeface="Calibri" pitchFamily="34" charset="0"/>
              </a:rPr>
              <a:t>na začátku i více tříd - úprava výsledků klasifikace (agregace)</a:t>
            </a:r>
          </a:p>
          <a:p>
            <a:pPr lvl="1"/>
            <a:r>
              <a:rPr lang="cs-CZ" dirty="0" smtClean="0">
                <a:latin typeface="Calibri" pitchFamily="34" charset="0"/>
                <a:cs typeface="Calibri" pitchFamily="34" charset="0"/>
              </a:rPr>
              <a:t>syntéza vstupních pásem v nepravých barvách - zvýraznění určitých typů povrchů (pro snazší definování trénovací plochy)</a:t>
            </a:r>
          </a:p>
          <a:p>
            <a:pPr lvl="1"/>
            <a:r>
              <a:rPr lang="cs-CZ" dirty="0" smtClean="0">
                <a:latin typeface="Calibri" pitchFamily="34" charset="0"/>
                <a:cs typeface="Calibri" pitchFamily="34" charset="0"/>
              </a:rPr>
              <a:t>kompaktní a reprezentativní trénovací množiny </a:t>
            </a:r>
          </a:p>
          <a:p>
            <a:pPr lvl="2"/>
            <a:r>
              <a:rPr lang="cs-CZ" dirty="0" smtClean="0">
                <a:latin typeface="Calibri" pitchFamily="34" charset="0"/>
                <a:cs typeface="Calibri" pitchFamily="34" charset="0"/>
              </a:rPr>
              <a:t>min. 100 pixelů v jedné množině?</a:t>
            </a:r>
          </a:p>
          <a:p>
            <a:pPr lvl="2"/>
            <a:r>
              <a:rPr lang="cs-CZ" dirty="0" smtClean="0">
                <a:latin typeface="Calibri" pitchFamily="34" charset="0"/>
                <a:cs typeface="Calibri" pitchFamily="34" charset="0"/>
              </a:rPr>
              <a:t>ani velké (nehomogenita), ani malé (obtížná lokalizace) plochy </a:t>
            </a:r>
          </a:p>
          <a:p>
            <a:pPr lvl="2"/>
            <a:r>
              <a:rPr lang="cs-CZ" dirty="0" smtClean="0">
                <a:latin typeface="Calibri" pitchFamily="34" charset="0"/>
                <a:cs typeface="Calibri" pitchFamily="34" charset="0"/>
              </a:rPr>
              <a:t>umístění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trénovací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plochy ne na okraji daného povrchu (smíšené pixely)</a:t>
            </a:r>
          </a:p>
          <a:p>
            <a:pPr lvl="2"/>
            <a:r>
              <a:rPr lang="cs-CZ" dirty="0" smtClean="0">
                <a:latin typeface="Calibri" pitchFamily="34" charset="0"/>
                <a:cs typeface="Calibri" pitchFamily="34" charset="0"/>
              </a:rPr>
              <a:t>…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III. volba klasifikátoru</a:t>
            </a:r>
          </a:p>
          <a:p>
            <a:pPr lvl="1"/>
            <a:r>
              <a:rPr lang="cs-CZ" dirty="0" smtClean="0">
                <a:latin typeface="Calibri" pitchFamily="34" charset="0"/>
                <a:cs typeface="Calibri" pitchFamily="34" charset="0"/>
              </a:rPr>
              <a:t>minimální vzdálenost (</a:t>
            </a:r>
            <a:r>
              <a:rPr lang="cs-CZ" i="1" dirty="0" smtClean="0">
                <a:latin typeface="Calibri" pitchFamily="34" charset="0"/>
                <a:cs typeface="Calibri" pitchFamily="34" charset="0"/>
              </a:rPr>
              <a:t>Minimum Distance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1"/>
            <a:r>
              <a:rPr lang="cs-CZ" dirty="0" smtClean="0">
                <a:latin typeface="Calibri" pitchFamily="34" charset="0"/>
                <a:cs typeface="Calibri" pitchFamily="34" charset="0"/>
              </a:rPr>
              <a:t>klasifikátor  „pravoúhelníků“ (</a:t>
            </a:r>
            <a:r>
              <a:rPr lang="cs-CZ" i="1" dirty="0" err="1" smtClean="0">
                <a:latin typeface="Calibri" pitchFamily="34" charset="0"/>
                <a:cs typeface="Calibri" pitchFamily="34" charset="0"/>
              </a:rPr>
              <a:t>Parallelpiped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1"/>
            <a:r>
              <a:rPr lang="cs-CZ" dirty="0" smtClean="0">
                <a:latin typeface="Calibri" pitchFamily="34" charset="0"/>
                <a:cs typeface="Calibri" pitchFamily="34" charset="0"/>
              </a:rPr>
              <a:t>klasifikátor maximální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verohodnosti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cs-CZ" i="1" dirty="0" smtClean="0">
                <a:latin typeface="Calibri" pitchFamily="34" charset="0"/>
                <a:cs typeface="Calibri" pitchFamily="34" charset="0"/>
              </a:rPr>
              <a:t>Maximum </a:t>
            </a:r>
            <a:r>
              <a:rPr lang="cs-CZ" i="1" dirty="0" err="1" smtClean="0">
                <a:latin typeface="Calibri" pitchFamily="34" charset="0"/>
                <a:cs typeface="Calibri" pitchFamily="34" charset="0"/>
              </a:rPr>
              <a:t>Likelihood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1"/>
            <a:r>
              <a:rPr lang="cs-CZ" dirty="0" smtClean="0">
                <a:latin typeface="Calibri" pitchFamily="34" charset="0"/>
                <a:cs typeface="Calibri" pitchFamily="34" charset="0"/>
              </a:rPr>
              <a:t>náhled, jak bude vypadat výsledek při použití vybraného klasifikátoru a nadefinovaných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trénovacích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množin (</a:t>
            </a:r>
            <a:r>
              <a:rPr lang="cs-CZ" i="1" dirty="0" err="1" smtClean="0">
                <a:latin typeface="Calibri" pitchFamily="34" charset="0"/>
                <a:cs typeface="Calibri" pitchFamily="34" charset="0"/>
              </a:rPr>
              <a:t>Training</a:t>
            </a:r>
            <a:r>
              <a:rPr lang="cs-CZ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i="1" dirty="0" err="1" smtClean="0">
                <a:latin typeface="Calibri" pitchFamily="34" charset="0"/>
                <a:cs typeface="Calibri" pitchFamily="34" charset="0"/>
              </a:rPr>
              <a:t>Side</a:t>
            </a:r>
            <a:r>
              <a:rPr lang="cs-CZ" i="1" dirty="0" smtClean="0">
                <a:latin typeface="Calibri" pitchFamily="34" charset="0"/>
                <a:cs typeface="Calibri" pitchFamily="34" charset="0"/>
              </a:rPr>
              <a:t> Editor - Tools - </a:t>
            </a:r>
            <a:r>
              <a:rPr lang="cs-CZ" i="1" dirty="0" err="1" smtClean="0">
                <a:latin typeface="Calibri" pitchFamily="34" charset="0"/>
                <a:cs typeface="Calibri" pitchFamily="34" charset="0"/>
              </a:rPr>
              <a:t>Classification</a:t>
            </a:r>
            <a:r>
              <a:rPr lang="cs-CZ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i="1" dirty="0" err="1" smtClean="0">
                <a:latin typeface="Calibri" pitchFamily="34" charset="0"/>
                <a:cs typeface="Calibri" pitchFamily="34" charset="0"/>
              </a:rPr>
              <a:t>Preview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1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lvl="2"/>
            <a:endParaRPr lang="cs-CZ" dirty="0" smtClean="0"/>
          </a:p>
          <a:p>
            <a:pPr lvl="2"/>
            <a:endParaRPr lang="cs-CZ" dirty="0" smtClean="0"/>
          </a:p>
          <a:p>
            <a:pPr lvl="1"/>
            <a:endParaRPr lang="cs-CZ" dirty="0" smtClean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letní semestr 2014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10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857232"/>
          </a:xfrm>
        </p:spPr>
        <p:txBody>
          <a:bodyPr>
            <a:normAutofit/>
          </a:bodyPr>
          <a:lstStyle/>
          <a:p>
            <a:r>
              <a:rPr lang="cs-CZ" sz="3000" dirty="0" smtClean="0">
                <a:latin typeface="Calibri" pitchFamily="34" charset="0"/>
                <a:cs typeface="Calibri" pitchFamily="34" charset="0"/>
              </a:rPr>
              <a:t>Výběr trénovací množiny</a:t>
            </a:r>
            <a:endParaRPr lang="cs-CZ" sz="3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letní semestr 2014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11</a:t>
            </a:fld>
            <a:endParaRPr lang="cs-CZ" dirty="0"/>
          </a:p>
        </p:txBody>
      </p:sp>
      <p:grpSp>
        <p:nvGrpSpPr>
          <p:cNvPr id="3" name="Skupina 23"/>
          <p:cNvGrpSpPr/>
          <p:nvPr/>
        </p:nvGrpSpPr>
        <p:grpSpPr>
          <a:xfrm>
            <a:off x="1428728" y="785794"/>
            <a:ext cx="7429552" cy="2952112"/>
            <a:chOff x="1142976" y="1071546"/>
            <a:chExt cx="7429552" cy="2952112"/>
          </a:xfrm>
        </p:grpSpPr>
        <p:grpSp>
          <p:nvGrpSpPr>
            <p:cNvPr id="4" name="Skupina 21"/>
            <p:cNvGrpSpPr/>
            <p:nvPr/>
          </p:nvGrpSpPr>
          <p:grpSpPr>
            <a:xfrm>
              <a:off x="1142976" y="1071546"/>
              <a:ext cx="3000396" cy="2952112"/>
              <a:chOff x="1142976" y="1071546"/>
              <a:chExt cx="3000396" cy="2952112"/>
            </a:xfrm>
          </p:grpSpPr>
          <p:sp>
            <p:nvSpPr>
              <p:cNvPr id="9" name="TextovéPole 8"/>
              <p:cNvSpPr txBox="1"/>
              <p:nvPr/>
            </p:nvSpPr>
            <p:spPr>
              <a:xfrm>
                <a:off x="1142976" y="1071546"/>
                <a:ext cx="30003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i="1" u="sng" dirty="0" smtClean="0">
                    <a:latin typeface="Calibri" pitchFamily="34" charset="0"/>
                    <a:cs typeface="Calibri" pitchFamily="34" charset="0"/>
                  </a:rPr>
                  <a:t>Syntéza v pravých barvách (3,2,1)</a:t>
                </a:r>
                <a:endParaRPr lang="cs-CZ" sz="1600" i="1" u="sng" dirty="0"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5" name="Skupina 18"/>
              <p:cNvGrpSpPr/>
              <p:nvPr/>
            </p:nvGrpSpPr>
            <p:grpSpPr>
              <a:xfrm>
                <a:off x="1428728" y="1428736"/>
                <a:ext cx="2271486" cy="2000264"/>
                <a:chOff x="1428728" y="1428736"/>
                <a:chExt cx="2271486" cy="2000264"/>
              </a:xfrm>
            </p:grpSpPr>
            <p:pic>
              <p:nvPicPr>
                <p:cNvPr id="2050" name="Picture 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 l="20864" t="25390" r="42350" b="16992"/>
                <a:stretch>
                  <a:fillRect/>
                </a:stretch>
              </p:blipFill>
              <p:spPr bwMode="auto">
                <a:xfrm>
                  <a:off x="1428728" y="1428736"/>
                  <a:ext cx="2271486" cy="20002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1" name="Volný tvar 10"/>
                <p:cNvSpPr/>
                <p:nvPr/>
              </p:nvSpPr>
              <p:spPr>
                <a:xfrm>
                  <a:off x="2657473" y="2838450"/>
                  <a:ext cx="168034" cy="190500"/>
                </a:xfrm>
                <a:custGeom>
                  <a:avLst/>
                  <a:gdLst>
                    <a:gd name="connsiteX0" fmla="*/ 61913 w 168034"/>
                    <a:gd name="connsiteY0" fmla="*/ 0 h 190500"/>
                    <a:gd name="connsiteX1" fmla="*/ 33338 w 168034"/>
                    <a:gd name="connsiteY1" fmla="*/ 42863 h 190500"/>
                    <a:gd name="connsiteX2" fmla="*/ 0 w 168034"/>
                    <a:gd name="connsiteY2" fmla="*/ 76200 h 190500"/>
                    <a:gd name="connsiteX3" fmla="*/ 28575 w 168034"/>
                    <a:gd name="connsiteY3" fmla="*/ 114300 h 190500"/>
                    <a:gd name="connsiteX4" fmla="*/ 28575 w 168034"/>
                    <a:gd name="connsiteY4" fmla="*/ 166688 h 190500"/>
                    <a:gd name="connsiteX5" fmla="*/ 90488 w 168034"/>
                    <a:gd name="connsiteY5" fmla="*/ 190500 h 190500"/>
                    <a:gd name="connsiteX6" fmla="*/ 166688 w 168034"/>
                    <a:gd name="connsiteY6" fmla="*/ 138113 h 190500"/>
                    <a:gd name="connsiteX7" fmla="*/ 85725 w 168034"/>
                    <a:gd name="connsiteY7" fmla="*/ 114300 h 190500"/>
                    <a:gd name="connsiteX8" fmla="*/ 61913 w 168034"/>
                    <a:gd name="connsiteY8" fmla="*/ 0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8034" h="190500">
                      <a:moveTo>
                        <a:pt x="61913" y="0"/>
                      </a:moveTo>
                      <a:lnTo>
                        <a:pt x="33338" y="42863"/>
                      </a:lnTo>
                      <a:lnTo>
                        <a:pt x="0" y="76200"/>
                      </a:lnTo>
                      <a:lnTo>
                        <a:pt x="28575" y="114300"/>
                      </a:lnTo>
                      <a:lnTo>
                        <a:pt x="28575" y="166688"/>
                      </a:lnTo>
                      <a:lnTo>
                        <a:pt x="90488" y="190500"/>
                      </a:lnTo>
                      <a:cubicBezTo>
                        <a:pt x="168034" y="142034"/>
                        <a:pt x="166688" y="172828"/>
                        <a:pt x="166688" y="138113"/>
                      </a:cubicBezTo>
                      <a:cubicBezTo>
                        <a:pt x="84180" y="118699"/>
                        <a:pt x="85725" y="146788"/>
                        <a:pt x="85725" y="114300"/>
                      </a:cubicBezTo>
                      <a:lnTo>
                        <a:pt x="61913" y="0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5" name="TextovéPole 14"/>
              <p:cNvSpPr txBox="1"/>
              <p:nvPr/>
            </p:nvSpPr>
            <p:spPr>
              <a:xfrm>
                <a:off x="1285852" y="3500438"/>
                <a:ext cx="27146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400" dirty="0" smtClean="0">
                    <a:latin typeface="Calibri" pitchFamily="34" charset="0"/>
                    <a:cs typeface="Calibri" pitchFamily="34" charset="0"/>
                  </a:rPr>
                  <a:t>jehličnatý?, listnatý?, smíšený? les</a:t>
                </a:r>
              </a:p>
              <a:p>
                <a:pPr algn="ctr"/>
                <a:r>
                  <a:rPr lang="cs-CZ" sz="1400" dirty="0" smtClean="0">
                    <a:latin typeface="Calibri" pitchFamily="34" charset="0"/>
                    <a:cs typeface="Calibri" pitchFamily="34" charset="0"/>
                  </a:rPr>
                  <a:t>(„homogenní charakter porostu“)</a:t>
                </a:r>
                <a:endParaRPr lang="cs-CZ" sz="1400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8" name="Skupina 22"/>
            <p:cNvGrpSpPr/>
            <p:nvPr/>
          </p:nvGrpSpPr>
          <p:grpSpPr>
            <a:xfrm>
              <a:off x="5143504" y="1071546"/>
              <a:ext cx="3429024" cy="2952112"/>
              <a:chOff x="5143504" y="1071546"/>
              <a:chExt cx="3429024" cy="2952112"/>
            </a:xfrm>
          </p:grpSpPr>
          <p:sp>
            <p:nvSpPr>
              <p:cNvPr id="16" name="TextovéPole 15"/>
              <p:cNvSpPr txBox="1"/>
              <p:nvPr/>
            </p:nvSpPr>
            <p:spPr>
              <a:xfrm>
                <a:off x="5143504" y="1071546"/>
                <a:ext cx="34290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i="1" u="sng" dirty="0" smtClean="0">
                    <a:latin typeface="Calibri" pitchFamily="34" charset="0"/>
                    <a:cs typeface="Calibri" pitchFamily="34" charset="0"/>
                  </a:rPr>
                  <a:t>Syntéza v nepravých barvách (7,4,2)</a:t>
                </a:r>
                <a:endParaRPr lang="cs-CZ" sz="1600" i="1" u="sng" dirty="0"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10" name="Skupina 17"/>
              <p:cNvGrpSpPr/>
              <p:nvPr/>
            </p:nvGrpSpPr>
            <p:grpSpPr>
              <a:xfrm>
                <a:off x="5357818" y="1428736"/>
                <a:ext cx="2750365" cy="2000265"/>
                <a:chOff x="5357818" y="1428736"/>
                <a:chExt cx="2750365" cy="2000265"/>
              </a:xfrm>
            </p:grpSpPr>
            <p:pic>
              <p:nvPicPr>
                <p:cNvPr id="2051" name="Picture 3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l="20900" t="32422" r="42862" b="20703"/>
                <a:stretch>
                  <a:fillRect/>
                </a:stretch>
              </p:blipFill>
              <p:spPr bwMode="auto">
                <a:xfrm>
                  <a:off x="5357818" y="1428736"/>
                  <a:ext cx="2750365" cy="20002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7" name="Volný tvar 16"/>
                <p:cNvSpPr/>
                <p:nvPr/>
              </p:nvSpPr>
              <p:spPr>
                <a:xfrm>
                  <a:off x="6858016" y="2857496"/>
                  <a:ext cx="168034" cy="190500"/>
                </a:xfrm>
                <a:custGeom>
                  <a:avLst/>
                  <a:gdLst>
                    <a:gd name="connsiteX0" fmla="*/ 61913 w 168034"/>
                    <a:gd name="connsiteY0" fmla="*/ 0 h 190500"/>
                    <a:gd name="connsiteX1" fmla="*/ 33338 w 168034"/>
                    <a:gd name="connsiteY1" fmla="*/ 42863 h 190500"/>
                    <a:gd name="connsiteX2" fmla="*/ 0 w 168034"/>
                    <a:gd name="connsiteY2" fmla="*/ 76200 h 190500"/>
                    <a:gd name="connsiteX3" fmla="*/ 28575 w 168034"/>
                    <a:gd name="connsiteY3" fmla="*/ 114300 h 190500"/>
                    <a:gd name="connsiteX4" fmla="*/ 28575 w 168034"/>
                    <a:gd name="connsiteY4" fmla="*/ 166688 h 190500"/>
                    <a:gd name="connsiteX5" fmla="*/ 90488 w 168034"/>
                    <a:gd name="connsiteY5" fmla="*/ 190500 h 190500"/>
                    <a:gd name="connsiteX6" fmla="*/ 166688 w 168034"/>
                    <a:gd name="connsiteY6" fmla="*/ 138113 h 190500"/>
                    <a:gd name="connsiteX7" fmla="*/ 85725 w 168034"/>
                    <a:gd name="connsiteY7" fmla="*/ 114300 h 190500"/>
                    <a:gd name="connsiteX8" fmla="*/ 61913 w 168034"/>
                    <a:gd name="connsiteY8" fmla="*/ 0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8034" h="190500">
                      <a:moveTo>
                        <a:pt x="61913" y="0"/>
                      </a:moveTo>
                      <a:lnTo>
                        <a:pt x="33338" y="42863"/>
                      </a:lnTo>
                      <a:lnTo>
                        <a:pt x="0" y="76200"/>
                      </a:lnTo>
                      <a:lnTo>
                        <a:pt x="28575" y="114300"/>
                      </a:lnTo>
                      <a:lnTo>
                        <a:pt x="28575" y="166688"/>
                      </a:lnTo>
                      <a:lnTo>
                        <a:pt x="90488" y="190500"/>
                      </a:lnTo>
                      <a:cubicBezTo>
                        <a:pt x="168034" y="142034"/>
                        <a:pt x="166688" y="172828"/>
                        <a:pt x="166688" y="138113"/>
                      </a:cubicBezTo>
                      <a:cubicBezTo>
                        <a:pt x="84180" y="118699"/>
                        <a:pt x="85725" y="146788"/>
                        <a:pt x="85725" y="114300"/>
                      </a:cubicBezTo>
                      <a:lnTo>
                        <a:pt x="61913" y="0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20" name="TextovéPole 19"/>
              <p:cNvSpPr txBox="1"/>
              <p:nvPr/>
            </p:nvSpPr>
            <p:spPr>
              <a:xfrm>
                <a:off x="5357818" y="3500438"/>
                <a:ext cx="27146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400" dirty="0" smtClean="0">
                    <a:latin typeface="Calibri" pitchFamily="34" charset="0"/>
                    <a:cs typeface="Calibri" pitchFamily="34" charset="0"/>
                  </a:rPr>
                  <a:t>jehličnatý?, listnatý?, smíšený? les</a:t>
                </a:r>
              </a:p>
              <a:p>
                <a:pPr algn="ctr"/>
                <a:r>
                  <a:rPr lang="cs-CZ" sz="1400" dirty="0" smtClean="0">
                    <a:latin typeface="Calibri" pitchFamily="34" charset="0"/>
                    <a:cs typeface="Calibri" pitchFamily="34" charset="0"/>
                  </a:rPr>
                  <a:t>(struktura porostu)</a:t>
                </a:r>
                <a:endParaRPr lang="cs-CZ" sz="1400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12" name="Skupina 34"/>
          <p:cNvGrpSpPr/>
          <p:nvPr/>
        </p:nvGrpSpPr>
        <p:grpSpPr>
          <a:xfrm>
            <a:off x="1214414" y="3786190"/>
            <a:ext cx="7929586" cy="2880674"/>
            <a:chOff x="1214414" y="3786190"/>
            <a:chExt cx="7929586" cy="2880674"/>
          </a:xfrm>
        </p:grpSpPr>
        <p:grpSp>
          <p:nvGrpSpPr>
            <p:cNvPr id="13" name="Skupina 31"/>
            <p:cNvGrpSpPr/>
            <p:nvPr/>
          </p:nvGrpSpPr>
          <p:grpSpPr>
            <a:xfrm>
              <a:off x="1214414" y="3786190"/>
              <a:ext cx="3357586" cy="2880674"/>
              <a:chOff x="1214414" y="3786190"/>
              <a:chExt cx="3357586" cy="2880674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 l="30747" t="35157" r="41764" b="22656"/>
              <a:stretch>
                <a:fillRect/>
              </a:stretch>
            </p:blipFill>
            <p:spPr bwMode="auto">
              <a:xfrm>
                <a:off x="1714480" y="4143380"/>
                <a:ext cx="2286016" cy="1972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5" name="TextovéPole 24"/>
              <p:cNvSpPr txBox="1"/>
              <p:nvPr/>
            </p:nvSpPr>
            <p:spPr>
              <a:xfrm>
                <a:off x="1428728" y="6143644"/>
                <a:ext cx="28575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400" dirty="0" smtClean="0">
                    <a:latin typeface="Calibri" pitchFamily="34" charset="0"/>
                    <a:cs typeface="Calibri" pitchFamily="34" charset="0"/>
                  </a:rPr>
                  <a:t>jehličnatý?, listnatý?, smíšený? les</a:t>
                </a:r>
              </a:p>
              <a:p>
                <a:pPr algn="ctr"/>
                <a:r>
                  <a:rPr lang="cs-CZ" sz="1400" dirty="0" smtClean="0">
                    <a:latin typeface="Calibri" pitchFamily="34" charset="0"/>
                    <a:cs typeface="Calibri" pitchFamily="34" charset="0"/>
                  </a:rPr>
                  <a:t>(vysoké rozlišení - struktura porostu)</a:t>
                </a:r>
                <a:endParaRPr lang="cs-CZ" sz="14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" name="Volný tvar 25"/>
              <p:cNvSpPr/>
              <p:nvPr/>
            </p:nvSpPr>
            <p:spPr>
              <a:xfrm>
                <a:off x="3071802" y="5500702"/>
                <a:ext cx="168034" cy="190500"/>
              </a:xfrm>
              <a:custGeom>
                <a:avLst/>
                <a:gdLst>
                  <a:gd name="connsiteX0" fmla="*/ 61913 w 168034"/>
                  <a:gd name="connsiteY0" fmla="*/ 0 h 190500"/>
                  <a:gd name="connsiteX1" fmla="*/ 33338 w 168034"/>
                  <a:gd name="connsiteY1" fmla="*/ 42863 h 190500"/>
                  <a:gd name="connsiteX2" fmla="*/ 0 w 168034"/>
                  <a:gd name="connsiteY2" fmla="*/ 76200 h 190500"/>
                  <a:gd name="connsiteX3" fmla="*/ 28575 w 168034"/>
                  <a:gd name="connsiteY3" fmla="*/ 114300 h 190500"/>
                  <a:gd name="connsiteX4" fmla="*/ 28575 w 168034"/>
                  <a:gd name="connsiteY4" fmla="*/ 166688 h 190500"/>
                  <a:gd name="connsiteX5" fmla="*/ 90488 w 168034"/>
                  <a:gd name="connsiteY5" fmla="*/ 190500 h 190500"/>
                  <a:gd name="connsiteX6" fmla="*/ 166688 w 168034"/>
                  <a:gd name="connsiteY6" fmla="*/ 138113 h 190500"/>
                  <a:gd name="connsiteX7" fmla="*/ 85725 w 168034"/>
                  <a:gd name="connsiteY7" fmla="*/ 114300 h 190500"/>
                  <a:gd name="connsiteX8" fmla="*/ 61913 w 168034"/>
                  <a:gd name="connsiteY8" fmla="*/ 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8034" h="190500">
                    <a:moveTo>
                      <a:pt x="61913" y="0"/>
                    </a:moveTo>
                    <a:lnTo>
                      <a:pt x="33338" y="42863"/>
                    </a:lnTo>
                    <a:lnTo>
                      <a:pt x="0" y="76200"/>
                    </a:lnTo>
                    <a:lnTo>
                      <a:pt x="28575" y="114300"/>
                    </a:lnTo>
                    <a:lnTo>
                      <a:pt x="28575" y="166688"/>
                    </a:lnTo>
                    <a:lnTo>
                      <a:pt x="90488" y="190500"/>
                    </a:lnTo>
                    <a:cubicBezTo>
                      <a:pt x="168034" y="142034"/>
                      <a:pt x="166688" y="172828"/>
                      <a:pt x="166688" y="138113"/>
                    </a:cubicBezTo>
                    <a:cubicBezTo>
                      <a:pt x="84180" y="118699"/>
                      <a:pt x="85725" y="146788"/>
                      <a:pt x="85725" y="114300"/>
                    </a:cubicBezTo>
                    <a:lnTo>
                      <a:pt x="61913" y="0"/>
                    </a:lnTo>
                    <a:close/>
                  </a:path>
                </a:pathLst>
              </a:custGeom>
              <a:noFill/>
              <a:ln w="222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" name="TextovéPole 26"/>
              <p:cNvSpPr txBox="1"/>
              <p:nvPr/>
            </p:nvSpPr>
            <p:spPr>
              <a:xfrm>
                <a:off x="1214414" y="3786190"/>
                <a:ext cx="33575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i="1" u="sng" dirty="0" smtClean="0">
                    <a:latin typeface="Calibri" pitchFamily="34" charset="0"/>
                    <a:cs typeface="Calibri" pitchFamily="34" charset="0"/>
                  </a:rPr>
                  <a:t>Letecký snímek (http://www.mapy.</a:t>
                </a:r>
                <a:r>
                  <a:rPr lang="cs-CZ" sz="1600" i="1" u="sng" dirty="0" err="1" smtClean="0">
                    <a:latin typeface="Calibri" pitchFamily="34" charset="0"/>
                    <a:cs typeface="Calibri" pitchFamily="34" charset="0"/>
                  </a:rPr>
                  <a:t>cz</a:t>
                </a:r>
                <a:r>
                  <a:rPr lang="cs-CZ" sz="1600" i="1" u="sng" dirty="0" smtClean="0">
                    <a:latin typeface="Calibri" pitchFamily="34" charset="0"/>
                    <a:cs typeface="Calibri" pitchFamily="34" charset="0"/>
                  </a:rPr>
                  <a:t>)</a:t>
                </a:r>
                <a:endParaRPr lang="cs-CZ" sz="1600" i="1" u="sng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4" name="Skupina 33"/>
            <p:cNvGrpSpPr/>
            <p:nvPr/>
          </p:nvGrpSpPr>
          <p:grpSpPr>
            <a:xfrm>
              <a:off x="4714876" y="3786190"/>
              <a:ext cx="4429124" cy="2593793"/>
              <a:chOff x="4714876" y="3786190"/>
              <a:chExt cx="4429124" cy="2593793"/>
            </a:xfrm>
          </p:grpSpPr>
          <p:grpSp>
            <p:nvGrpSpPr>
              <p:cNvPr id="18" name="Skupina 32"/>
              <p:cNvGrpSpPr/>
              <p:nvPr/>
            </p:nvGrpSpPr>
            <p:grpSpPr>
              <a:xfrm>
                <a:off x="4714876" y="3786190"/>
                <a:ext cx="4429124" cy="2593793"/>
                <a:chOff x="4714876" y="3786190"/>
                <a:chExt cx="4429124" cy="2593793"/>
              </a:xfrm>
            </p:grpSpPr>
            <p:pic>
              <p:nvPicPr>
                <p:cNvPr id="2053" name="Picture 5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 l="15483" t="36133" r="35761" b="10156"/>
                <a:stretch>
                  <a:fillRect/>
                </a:stretch>
              </p:blipFill>
              <p:spPr bwMode="auto">
                <a:xfrm>
                  <a:off x="5429256" y="4143380"/>
                  <a:ext cx="3143272" cy="19468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9" name="TextovéPole 28"/>
                <p:cNvSpPr txBox="1"/>
                <p:nvPr/>
              </p:nvSpPr>
              <p:spPr>
                <a:xfrm>
                  <a:off x="4714876" y="3786190"/>
                  <a:ext cx="44291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600" i="1" u="sng" dirty="0" smtClean="0">
                      <a:latin typeface="Calibri" pitchFamily="34" charset="0"/>
                      <a:cs typeface="Calibri" pitchFamily="34" charset="0"/>
                    </a:rPr>
                    <a:t>CORINE </a:t>
                  </a:r>
                  <a:r>
                    <a:rPr lang="cs-CZ" sz="1600" i="1" u="sng" dirty="0" err="1" smtClean="0">
                      <a:latin typeface="Calibri" pitchFamily="34" charset="0"/>
                      <a:cs typeface="Calibri" pitchFamily="34" charset="0"/>
                    </a:rPr>
                    <a:t>Land</a:t>
                  </a:r>
                  <a:r>
                    <a:rPr lang="cs-CZ" sz="1600" i="1" u="sng" dirty="0" smtClean="0">
                      <a:latin typeface="Calibri" pitchFamily="34" charset="0"/>
                      <a:cs typeface="Calibri" pitchFamily="34" charset="0"/>
                    </a:rPr>
                    <a:t> </a:t>
                  </a:r>
                  <a:r>
                    <a:rPr lang="cs-CZ" sz="1600" i="1" u="sng" dirty="0" err="1" smtClean="0">
                      <a:latin typeface="Calibri" pitchFamily="34" charset="0"/>
                      <a:cs typeface="Calibri" pitchFamily="34" charset="0"/>
                    </a:rPr>
                    <a:t>Cover</a:t>
                  </a:r>
                  <a:r>
                    <a:rPr lang="cs-CZ" sz="1600" i="1" u="sng" dirty="0" smtClean="0">
                      <a:latin typeface="Calibri" pitchFamily="34" charset="0"/>
                      <a:cs typeface="Calibri" pitchFamily="34" charset="0"/>
                    </a:rPr>
                    <a:t> (http://www.</a:t>
                  </a:r>
                  <a:r>
                    <a:rPr lang="cs-CZ" sz="1600" i="1" u="sng" dirty="0" err="1" smtClean="0">
                      <a:latin typeface="Calibri" pitchFamily="34" charset="0"/>
                      <a:cs typeface="Calibri" pitchFamily="34" charset="0"/>
                    </a:rPr>
                    <a:t>geoportal.gov.cz</a:t>
                  </a:r>
                  <a:r>
                    <a:rPr lang="cs-CZ" sz="1600" i="1" u="sng" dirty="0" smtClean="0">
                      <a:latin typeface="Calibri" pitchFamily="34" charset="0"/>
                      <a:cs typeface="Calibri" pitchFamily="34" charset="0"/>
                    </a:rPr>
                    <a:t>)</a:t>
                  </a:r>
                  <a:endParaRPr lang="cs-CZ" sz="1600" i="1" u="sng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0" name="TextovéPole 29"/>
                <p:cNvSpPr txBox="1"/>
                <p:nvPr/>
              </p:nvSpPr>
              <p:spPr>
                <a:xfrm>
                  <a:off x="5572132" y="6072206"/>
                  <a:ext cx="285752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400" dirty="0" smtClean="0">
                      <a:latin typeface="Calibri" pitchFamily="34" charset="0"/>
                      <a:cs typeface="Calibri" pitchFamily="34" charset="0"/>
                    </a:rPr>
                    <a:t>listnatý les !!!</a:t>
                  </a:r>
                  <a:endParaRPr lang="cs-CZ" sz="1400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31" name="Volný tvar 30"/>
              <p:cNvSpPr/>
              <p:nvPr/>
            </p:nvSpPr>
            <p:spPr>
              <a:xfrm>
                <a:off x="6929454" y="5429264"/>
                <a:ext cx="168034" cy="190500"/>
              </a:xfrm>
              <a:custGeom>
                <a:avLst/>
                <a:gdLst>
                  <a:gd name="connsiteX0" fmla="*/ 61913 w 168034"/>
                  <a:gd name="connsiteY0" fmla="*/ 0 h 190500"/>
                  <a:gd name="connsiteX1" fmla="*/ 33338 w 168034"/>
                  <a:gd name="connsiteY1" fmla="*/ 42863 h 190500"/>
                  <a:gd name="connsiteX2" fmla="*/ 0 w 168034"/>
                  <a:gd name="connsiteY2" fmla="*/ 76200 h 190500"/>
                  <a:gd name="connsiteX3" fmla="*/ 28575 w 168034"/>
                  <a:gd name="connsiteY3" fmla="*/ 114300 h 190500"/>
                  <a:gd name="connsiteX4" fmla="*/ 28575 w 168034"/>
                  <a:gd name="connsiteY4" fmla="*/ 166688 h 190500"/>
                  <a:gd name="connsiteX5" fmla="*/ 90488 w 168034"/>
                  <a:gd name="connsiteY5" fmla="*/ 190500 h 190500"/>
                  <a:gd name="connsiteX6" fmla="*/ 166688 w 168034"/>
                  <a:gd name="connsiteY6" fmla="*/ 138113 h 190500"/>
                  <a:gd name="connsiteX7" fmla="*/ 85725 w 168034"/>
                  <a:gd name="connsiteY7" fmla="*/ 114300 h 190500"/>
                  <a:gd name="connsiteX8" fmla="*/ 61913 w 168034"/>
                  <a:gd name="connsiteY8" fmla="*/ 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8034" h="190500">
                    <a:moveTo>
                      <a:pt x="61913" y="0"/>
                    </a:moveTo>
                    <a:lnTo>
                      <a:pt x="33338" y="42863"/>
                    </a:lnTo>
                    <a:lnTo>
                      <a:pt x="0" y="76200"/>
                    </a:lnTo>
                    <a:lnTo>
                      <a:pt x="28575" y="114300"/>
                    </a:lnTo>
                    <a:lnTo>
                      <a:pt x="28575" y="166688"/>
                    </a:lnTo>
                    <a:lnTo>
                      <a:pt x="90488" y="190500"/>
                    </a:lnTo>
                    <a:cubicBezTo>
                      <a:pt x="168034" y="142034"/>
                      <a:pt x="166688" y="172828"/>
                      <a:pt x="166688" y="138113"/>
                    </a:cubicBezTo>
                    <a:cubicBezTo>
                      <a:pt x="84180" y="118699"/>
                      <a:pt x="85725" y="146788"/>
                      <a:pt x="85725" y="114300"/>
                    </a:cubicBezTo>
                    <a:lnTo>
                      <a:pt x="61913" y="0"/>
                    </a:lnTo>
                    <a:close/>
                  </a:path>
                </a:pathLst>
              </a:custGeom>
              <a:noFill/>
              <a:ln w="222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571480"/>
          </a:xfrm>
        </p:spPr>
        <p:txBody>
          <a:bodyPr>
            <a:normAutofit/>
          </a:bodyPr>
          <a:lstStyle/>
          <a:p>
            <a:r>
              <a:rPr lang="cs-CZ" sz="3000" dirty="0" smtClean="0">
                <a:latin typeface="Calibri" pitchFamily="34" charset="0"/>
                <a:cs typeface="Calibri" pitchFamily="34" charset="0"/>
              </a:rPr>
              <a:t>Zvýraznění obrazu - RGB syntéza</a:t>
            </a:r>
            <a:endParaRPr lang="cs-CZ" sz="3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728" y="571480"/>
            <a:ext cx="7286676" cy="2286016"/>
          </a:xfrm>
        </p:spPr>
        <p:txBody>
          <a:bodyPr>
            <a:normAutofit lnSpcReduction="10000"/>
          </a:bodyPr>
          <a:lstStyle/>
          <a:p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4, 3, 2</a:t>
            </a:r>
          </a:p>
          <a:p>
            <a:pPr lvl="1"/>
            <a:r>
              <a:rPr lang="cs-CZ" sz="1600" dirty="0" smtClean="0">
                <a:latin typeface="Calibri" pitchFamily="34" charset="0"/>
                <a:cs typeface="Calibri" pitchFamily="34" charset="0"/>
              </a:rPr>
              <a:t>odstíny červené </a:t>
            </a:r>
          </a:p>
          <a:p>
            <a:pPr lvl="2"/>
            <a:r>
              <a:rPr lang="cs-CZ" sz="1200" dirty="0" smtClean="0">
                <a:latin typeface="Calibri" pitchFamily="34" charset="0"/>
                <a:cs typeface="Calibri" pitchFamily="34" charset="0"/>
              </a:rPr>
              <a:t>tmavší - jehličnaté lesy/nezdravé porosty</a:t>
            </a:r>
          </a:p>
          <a:p>
            <a:pPr lvl="2"/>
            <a:r>
              <a:rPr lang="cs-CZ" sz="1200" dirty="0" smtClean="0">
                <a:latin typeface="Calibri" pitchFamily="34" charset="0"/>
                <a:cs typeface="Calibri" pitchFamily="34" charset="0"/>
              </a:rPr>
              <a:t>světlejší - listnaté lesy/travní porosty/zdravé porosty</a:t>
            </a:r>
          </a:p>
          <a:p>
            <a:pPr lvl="1"/>
            <a:r>
              <a:rPr lang="cs-CZ" sz="1600" dirty="0" smtClean="0">
                <a:latin typeface="Calibri" pitchFamily="34" charset="0"/>
                <a:cs typeface="Calibri" pitchFamily="34" charset="0"/>
              </a:rPr>
              <a:t>černá, tmavě modrá - vodní plochy</a:t>
            </a:r>
          </a:p>
          <a:p>
            <a:pPr lvl="1"/>
            <a:r>
              <a:rPr lang="cs-CZ" sz="1600" dirty="0" smtClean="0">
                <a:latin typeface="Calibri" pitchFamily="34" charset="0"/>
                <a:cs typeface="Calibri" pitchFamily="34" charset="0"/>
              </a:rPr>
              <a:t>zástavba - azurově modrá (vyšší odrazivost v modré a zelené části spektra)</a:t>
            </a:r>
          </a:p>
          <a:p>
            <a:pPr lvl="1"/>
            <a:r>
              <a:rPr lang="cs-CZ" sz="1600" dirty="0" smtClean="0">
                <a:latin typeface="Calibri" pitchFamily="34" charset="0"/>
                <a:cs typeface="Calibri" pitchFamily="34" charset="0"/>
              </a:rPr>
              <a:t>pole - odstíny zelené/modro-zelené (oproti zástavbě nižší odrazivost v modré a zelené části spektra)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letní semestr 2014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12</a:t>
            </a:fld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4041" t="18554" r="7759" b="22851"/>
          <a:stretch>
            <a:fillRect/>
          </a:stretch>
        </p:blipFill>
        <p:spPr bwMode="auto">
          <a:xfrm>
            <a:off x="2214546" y="3071810"/>
            <a:ext cx="555311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1071538" y="4572008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>
                <a:latin typeface="Calibri" pitchFamily="34" charset="0"/>
                <a:cs typeface="Calibri" pitchFamily="34" charset="0"/>
              </a:rPr>
              <a:t>listnatý les?</a:t>
            </a:r>
            <a:endParaRPr lang="cs-CZ" sz="1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357686" y="2643182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>
                <a:latin typeface="Calibri" pitchFamily="34" charset="0"/>
                <a:cs typeface="Calibri" pitchFamily="34" charset="0"/>
              </a:rPr>
              <a:t>jehličnatý les?</a:t>
            </a:r>
            <a:endParaRPr lang="cs-CZ" sz="1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858148" y="3929067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>
                <a:latin typeface="Calibri" pitchFamily="34" charset="0"/>
                <a:cs typeface="Calibri" pitchFamily="34" charset="0"/>
              </a:rPr>
              <a:t>holé pole?</a:t>
            </a:r>
            <a:endParaRPr lang="cs-CZ" sz="1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71538" y="635795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>
                <a:latin typeface="Calibri" pitchFamily="34" charset="0"/>
                <a:cs typeface="Calibri" pitchFamily="34" charset="0"/>
              </a:rPr>
              <a:t>vodní plocha?</a:t>
            </a:r>
            <a:endParaRPr lang="cs-CZ" sz="1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286512" y="2643182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>
                <a:latin typeface="Calibri" pitchFamily="34" charset="0"/>
                <a:cs typeface="Calibri" pitchFamily="34" charset="0"/>
              </a:rPr>
              <a:t>zástavba?</a:t>
            </a:r>
            <a:endParaRPr lang="cs-CZ" sz="1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000760" y="6286520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>
                <a:latin typeface="Calibri" pitchFamily="34" charset="0"/>
                <a:cs typeface="Calibri" pitchFamily="34" charset="0"/>
              </a:rPr>
              <a:t>travní porost?</a:t>
            </a:r>
            <a:endParaRPr lang="cs-CZ" sz="1400" i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Přímá spojovací šipka 13"/>
          <p:cNvCxnSpPr>
            <a:endCxn id="7" idx="2"/>
          </p:cNvCxnSpPr>
          <p:nvPr/>
        </p:nvCxnSpPr>
        <p:spPr>
          <a:xfrm rot="10800000">
            <a:off x="1607324" y="4879786"/>
            <a:ext cx="1178727" cy="549479"/>
          </a:xfrm>
          <a:prstGeom prst="straightConnector1">
            <a:avLst/>
          </a:prstGeom>
          <a:ln w="158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>
            <a:endCxn id="10" idx="0"/>
          </p:cNvCxnSpPr>
          <p:nvPr/>
        </p:nvCxnSpPr>
        <p:spPr>
          <a:xfrm rot="10800000" flipV="1">
            <a:off x="1714480" y="5715016"/>
            <a:ext cx="1071570" cy="642942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>
            <a:endCxn id="8" idx="2"/>
          </p:cNvCxnSpPr>
          <p:nvPr/>
        </p:nvCxnSpPr>
        <p:spPr>
          <a:xfrm rot="16200000" flipV="1">
            <a:off x="4690170" y="3332856"/>
            <a:ext cx="906669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>
            <a:endCxn id="9" idx="2"/>
          </p:cNvCxnSpPr>
          <p:nvPr/>
        </p:nvCxnSpPr>
        <p:spPr>
          <a:xfrm flipV="1">
            <a:off x="7572396" y="4236844"/>
            <a:ext cx="821537" cy="406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Přímá spojovací šipka 29"/>
          <p:cNvCxnSpPr>
            <a:endCxn id="11" idx="2"/>
          </p:cNvCxnSpPr>
          <p:nvPr/>
        </p:nvCxnSpPr>
        <p:spPr>
          <a:xfrm flipV="1">
            <a:off x="6143636" y="2950959"/>
            <a:ext cx="678661" cy="4780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Přímá spojovací šipka 31"/>
          <p:cNvCxnSpPr>
            <a:endCxn id="12" idx="0"/>
          </p:cNvCxnSpPr>
          <p:nvPr/>
        </p:nvCxnSpPr>
        <p:spPr>
          <a:xfrm rot="5400000">
            <a:off x="6661563" y="5661437"/>
            <a:ext cx="714379" cy="5357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728" y="285728"/>
            <a:ext cx="7286676" cy="2286016"/>
          </a:xfrm>
        </p:spPr>
        <p:txBody>
          <a:bodyPr>
            <a:normAutofit lnSpcReduction="10000"/>
          </a:bodyPr>
          <a:lstStyle/>
          <a:p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7, 4, 2</a:t>
            </a:r>
          </a:p>
          <a:p>
            <a:pPr lvl="1"/>
            <a:r>
              <a:rPr lang="cs-CZ" sz="1600" dirty="0" smtClean="0">
                <a:latin typeface="Calibri" pitchFamily="34" charset="0"/>
                <a:cs typeface="Calibri" pitchFamily="34" charset="0"/>
              </a:rPr>
              <a:t>odstíny zelené</a:t>
            </a:r>
          </a:p>
          <a:p>
            <a:pPr lvl="2"/>
            <a:r>
              <a:rPr lang="cs-CZ" sz="1200" dirty="0" smtClean="0">
                <a:latin typeface="Calibri" pitchFamily="34" charset="0"/>
                <a:cs typeface="Calibri" pitchFamily="34" charset="0"/>
              </a:rPr>
              <a:t>tmavší - jehličnaté lesy/nezdravé porosty</a:t>
            </a:r>
          </a:p>
          <a:p>
            <a:pPr lvl="2"/>
            <a:r>
              <a:rPr lang="cs-CZ" sz="1200" dirty="0" smtClean="0">
                <a:latin typeface="Calibri" pitchFamily="34" charset="0"/>
                <a:cs typeface="Calibri" pitchFamily="34" charset="0"/>
              </a:rPr>
              <a:t>světlejší - listnaté lesy/zdravé porosty</a:t>
            </a:r>
          </a:p>
          <a:p>
            <a:pPr lvl="2"/>
            <a:r>
              <a:rPr lang="cs-CZ" sz="1200" dirty="0" smtClean="0">
                <a:latin typeface="Calibri" pitchFamily="34" charset="0"/>
                <a:cs typeface="Calibri" pitchFamily="34" charset="0"/>
              </a:rPr>
              <a:t>„reflexní“ zelená - traviny/nízká vegetace</a:t>
            </a:r>
            <a:endParaRPr lang="cs-CZ" sz="16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cs-CZ" sz="1600" dirty="0" smtClean="0">
                <a:latin typeface="Calibri" pitchFamily="34" charset="0"/>
                <a:cs typeface="Calibri" pitchFamily="34" charset="0"/>
              </a:rPr>
              <a:t>téměř spektrálně čisté odstíny modré - vodní plochy</a:t>
            </a:r>
          </a:p>
          <a:p>
            <a:pPr lvl="1"/>
            <a:r>
              <a:rPr lang="cs-CZ" sz="1600" dirty="0" smtClean="0">
                <a:latin typeface="Calibri" pitchFamily="34" charset="0"/>
                <a:cs typeface="Calibri" pitchFamily="34" charset="0"/>
              </a:rPr>
              <a:t>zástavba - odstíny růžové/červené</a:t>
            </a:r>
          </a:p>
          <a:p>
            <a:pPr lvl="1"/>
            <a:r>
              <a:rPr lang="cs-CZ" sz="1600" dirty="0" smtClean="0">
                <a:latin typeface="Calibri" pitchFamily="34" charset="0"/>
                <a:cs typeface="Calibri" pitchFamily="34" charset="0"/>
              </a:rPr>
              <a:t>pole - odstíny fialové/</a:t>
            </a:r>
            <a:r>
              <a:rPr lang="cs-CZ" sz="1600" dirty="0" err="1" smtClean="0">
                <a:latin typeface="Calibri" pitchFamily="34" charset="0"/>
                <a:cs typeface="Calibri" pitchFamily="34" charset="0"/>
              </a:rPr>
              <a:t>fialovo</a:t>
            </a:r>
            <a:r>
              <a:rPr lang="cs-CZ" sz="1600" dirty="0" smtClean="0">
                <a:latin typeface="Calibri" pitchFamily="34" charset="0"/>
                <a:cs typeface="Calibri" pitchFamily="34" charset="0"/>
              </a:rPr>
              <a:t>-růžové</a:t>
            </a:r>
          </a:p>
          <a:p>
            <a:pPr lvl="1"/>
            <a:endParaRPr lang="cs-CZ" sz="1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letní semestr 2014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71538" y="4357694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>
                <a:latin typeface="Calibri" pitchFamily="34" charset="0"/>
                <a:cs typeface="Calibri" pitchFamily="34" charset="0"/>
              </a:rPr>
              <a:t>listnatý les?</a:t>
            </a:r>
            <a:endParaRPr lang="cs-CZ" sz="1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357686" y="2571744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>
                <a:latin typeface="Calibri" pitchFamily="34" charset="0"/>
                <a:cs typeface="Calibri" pitchFamily="34" charset="0"/>
              </a:rPr>
              <a:t>jehličnatý les?</a:t>
            </a:r>
            <a:endParaRPr lang="cs-CZ" sz="1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858148" y="3571876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>
                <a:latin typeface="Calibri" pitchFamily="34" charset="0"/>
                <a:cs typeface="Calibri" pitchFamily="34" charset="0"/>
              </a:rPr>
              <a:t>holé pole?</a:t>
            </a:r>
            <a:endParaRPr lang="cs-CZ" sz="1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71538" y="6143644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>
                <a:latin typeface="Calibri" pitchFamily="34" charset="0"/>
                <a:cs typeface="Calibri" pitchFamily="34" charset="0"/>
              </a:rPr>
              <a:t>vodní plocha?</a:t>
            </a:r>
            <a:endParaRPr lang="cs-CZ" sz="1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357950" y="2571744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>
                <a:latin typeface="Calibri" pitchFamily="34" charset="0"/>
                <a:cs typeface="Calibri" pitchFamily="34" charset="0"/>
              </a:rPr>
              <a:t>zástavba?</a:t>
            </a:r>
            <a:endParaRPr lang="cs-CZ" sz="1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000760" y="6286520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>
                <a:latin typeface="Calibri" pitchFamily="34" charset="0"/>
                <a:cs typeface="Calibri" pitchFamily="34" charset="0"/>
              </a:rPr>
              <a:t>travní porost?</a:t>
            </a:r>
            <a:endParaRPr lang="cs-CZ" sz="1400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3492" t="19531" r="6112" b="17969"/>
          <a:stretch>
            <a:fillRect/>
          </a:stretch>
        </p:blipFill>
        <p:spPr bwMode="auto">
          <a:xfrm>
            <a:off x="2428860" y="3071810"/>
            <a:ext cx="5286412" cy="3075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Přímá spojovací šipka 13"/>
          <p:cNvCxnSpPr/>
          <p:nvPr/>
        </p:nvCxnSpPr>
        <p:spPr>
          <a:xfrm rot="10800000">
            <a:off x="1857356" y="4714884"/>
            <a:ext cx="1178727" cy="549479"/>
          </a:xfrm>
          <a:prstGeom prst="straightConnector1">
            <a:avLst/>
          </a:prstGeom>
          <a:ln w="158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rot="10800000" flipV="1">
            <a:off x="1928794" y="5429264"/>
            <a:ext cx="1071570" cy="642942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rot="16200000" flipV="1">
            <a:off x="4618731" y="3239392"/>
            <a:ext cx="906669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/>
          <p:nvPr/>
        </p:nvCxnSpPr>
        <p:spPr>
          <a:xfrm flipV="1">
            <a:off x="7358082" y="3929066"/>
            <a:ext cx="821537" cy="406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Přímá spojovací šipka 29"/>
          <p:cNvCxnSpPr/>
          <p:nvPr/>
        </p:nvCxnSpPr>
        <p:spPr>
          <a:xfrm flipV="1">
            <a:off x="6000760" y="2857496"/>
            <a:ext cx="678661" cy="4780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Přímá spojovací šipka 31"/>
          <p:cNvCxnSpPr/>
          <p:nvPr/>
        </p:nvCxnSpPr>
        <p:spPr>
          <a:xfrm rot="5400000">
            <a:off x="6768719" y="5661437"/>
            <a:ext cx="714379" cy="5357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728" y="285728"/>
            <a:ext cx="7286676" cy="2286016"/>
          </a:xfrm>
        </p:spPr>
        <p:txBody>
          <a:bodyPr>
            <a:normAutofit lnSpcReduction="10000"/>
          </a:bodyPr>
          <a:lstStyle/>
          <a:p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4, 5, 1</a:t>
            </a:r>
          </a:p>
          <a:p>
            <a:pPr lvl="1"/>
            <a:r>
              <a:rPr lang="cs-CZ" sz="1600" dirty="0" smtClean="0">
                <a:latin typeface="Calibri" pitchFamily="34" charset="0"/>
                <a:cs typeface="Calibri" pitchFamily="34" charset="0"/>
              </a:rPr>
              <a:t>odstíny žluté - listnaté lesy/zdravé porosty</a:t>
            </a:r>
          </a:p>
          <a:p>
            <a:pPr lvl="1"/>
            <a:r>
              <a:rPr lang="cs-CZ" sz="1600" dirty="0" smtClean="0">
                <a:latin typeface="Calibri" pitchFamily="34" charset="0"/>
                <a:cs typeface="Calibri" pitchFamily="34" charset="0"/>
              </a:rPr>
              <a:t>odstíny hnědé - jehličnaté lesy/nezdravé porosty</a:t>
            </a:r>
          </a:p>
          <a:p>
            <a:pPr lvl="1"/>
            <a:r>
              <a:rPr lang="cs-CZ" sz="1600" dirty="0" smtClean="0">
                <a:latin typeface="Calibri" pitchFamily="34" charset="0"/>
                <a:cs typeface="Calibri" pitchFamily="34" charset="0"/>
              </a:rPr>
              <a:t>odstíny oranžové - traviny/nízká vegetace</a:t>
            </a:r>
          </a:p>
          <a:p>
            <a:pPr lvl="1"/>
            <a:r>
              <a:rPr lang="cs-CZ" sz="1600" dirty="0" smtClean="0">
                <a:latin typeface="Calibri" pitchFamily="34" charset="0"/>
                <a:cs typeface="Calibri" pitchFamily="34" charset="0"/>
              </a:rPr>
              <a:t>spektrálně čistá modrá (tmavší odstíny) - vodní plochy</a:t>
            </a:r>
          </a:p>
          <a:p>
            <a:pPr lvl="1"/>
            <a:r>
              <a:rPr lang="cs-CZ" sz="1600" dirty="0" smtClean="0">
                <a:latin typeface="Calibri" pitchFamily="34" charset="0"/>
                <a:cs typeface="Calibri" pitchFamily="34" charset="0"/>
              </a:rPr>
              <a:t>odstíny azurové, šedé - zástavba</a:t>
            </a:r>
          </a:p>
          <a:p>
            <a:pPr lvl="1"/>
            <a:r>
              <a:rPr lang="cs-CZ" sz="1600" dirty="0" smtClean="0">
                <a:latin typeface="Calibri" pitchFamily="34" charset="0"/>
                <a:cs typeface="Calibri" pitchFamily="34" charset="0"/>
              </a:rPr>
              <a:t>odstíny modro-zelené - pole</a:t>
            </a:r>
          </a:p>
          <a:p>
            <a:pPr lvl="1"/>
            <a:endParaRPr lang="cs-CZ" sz="1600" dirty="0" smtClean="0">
              <a:latin typeface="Calibri" pitchFamily="34" charset="0"/>
              <a:cs typeface="Calibri" pitchFamily="34" charset="0"/>
            </a:endParaRPr>
          </a:p>
          <a:p>
            <a:pPr lvl="1"/>
            <a:endParaRPr lang="cs-CZ" sz="1200" dirty="0" smtClean="0">
              <a:latin typeface="Calibri" pitchFamily="34" charset="0"/>
              <a:cs typeface="Calibri" pitchFamily="34" charset="0"/>
            </a:endParaRPr>
          </a:p>
          <a:p>
            <a:pPr lvl="2"/>
            <a:endParaRPr lang="cs-CZ" sz="1200" dirty="0" smtClean="0">
              <a:latin typeface="Calibri" pitchFamily="34" charset="0"/>
              <a:cs typeface="Calibri" pitchFamily="34" charset="0"/>
            </a:endParaRPr>
          </a:p>
          <a:p>
            <a:pPr lvl="1"/>
            <a:endParaRPr lang="cs-CZ" sz="1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letní semestr 2014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71538" y="4357694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>
                <a:latin typeface="Calibri" pitchFamily="34" charset="0"/>
                <a:cs typeface="Calibri" pitchFamily="34" charset="0"/>
              </a:rPr>
              <a:t>listnatý les?</a:t>
            </a:r>
            <a:endParaRPr lang="cs-CZ" sz="1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357686" y="2571744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>
                <a:latin typeface="Calibri" pitchFamily="34" charset="0"/>
                <a:cs typeface="Calibri" pitchFamily="34" charset="0"/>
              </a:rPr>
              <a:t>jehličnatý les?</a:t>
            </a:r>
            <a:endParaRPr lang="cs-CZ" sz="1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858148" y="3571876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>
                <a:latin typeface="Calibri" pitchFamily="34" charset="0"/>
                <a:cs typeface="Calibri" pitchFamily="34" charset="0"/>
              </a:rPr>
              <a:t>holé pole?</a:t>
            </a:r>
            <a:endParaRPr lang="cs-CZ" sz="1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71538" y="6143644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>
                <a:latin typeface="Calibri" pitchFamily="34" charset="0"/>
                <a:cs typeface="Calibri" pitchFamily="34" charset="0"/>
              </a:rPr>
              <a:t>vodní plocha?</a:t>
            </a:r>
            <a:endParaRPr lang="cs-CZ" sz="1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357950" y="2571744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>
                <a:latin typeface="Calibri" pitchFamily="34" charset="0"/>
                <a:cs typeface="Calibri" pitchFamily="34" charset="0"/>
              </a:rPr>
              <a:t>zástavba?</a:t>
            </a:r>
            <a:endParaRPr lang="cs-CZ" sz="1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000760" y="6286520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>
                <a:latin typeface="Calibri" pitchFamily="34" charset="0"/>
                <a:cs typeface="Calibri" pitchFamily="34" charset="0"/>
              </a:rPr>
              <a:t>travní porost?</a:t>
            </a:r>
            <a:endParaRPr lang="cs-CZ" sz="1400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4041" t="18554" r="6112" b="18945"/>
          <a:stretch>
            <a:fillRect/>
          </a:stretch>
        </p:blipFill>
        <p:spPr bwMode="auto">
          <a:xfrm>
            <a:off x="2500298" y="3000372"/>
            <a:ext cx="5143536" cy="302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Přímá spojovací šipka 13"/>
          <p:cNvCxnSpPr/>
          <p:nvPr/>
        </p:nvCxnSpPr>
        <p:spPr>
          <a:xfrm rot="10800000">
            <a:off x="1857356" y="4714884"/>
            <a:ext cx="1178727" cy="549479"/>
          </a:xfrm>
          <a:prstGeom prst="straightConnector1">
            <a:avLst/>
          </a:prstGeom>
          <a:ln w="158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rot="10800000" flipV="1">
            <a:off x="1928794" y="5429264"/>
            <a:ext cx="1071570" cy="642942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rot="16200000" flipV="1">
            <a:off x="4618731" y="3239392"/>
            <a:ext cx="906669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/>
          <p:nvPr/>
        </p:nvCxnSpPr>
        <p:spPr>
          <a:xfrm flipV="1">
            <a:off x="7358082" y="3929066"/>
            <a:ext cx="821537" cy="406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Přímá spojovací šipka 29"/>
          <p:cNvCxnSpPr/>
          <p:nvPr/>
        </p:nvCxnSpPr>
        <p:spPr>
          <a:xfrm flipV="1">
            <a:off x="6000760" y="2857496"/>
            <a:ext cx="678661" cy="4780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Přímá spojovací šipka 31"/>
          <p:cNvCxnSpPr/>
          <p:nvPr/>
        </p:nvCxnSpPr>
        <p:spPr>
          <a:xfrm rot="5400000">
            <a:off x="6768719" y="5661437"/>
            <a:ext cx="714379" cy="5357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28" y="357166"/>
            <a:ext cx="7498080" cy="571480"/>
          </a:xfrm>
        </p:spPr>
        <p:txBody>
          <a:bodyPr>
            <a:normAutofit/>
          </a:bodyPr>
          <a:lstStyle/>
          <a:p>
            <a:r>
              <a:rPr lang="cs-CZ" sz="3000" dirty="0" smtClean="0">
                <a:latin typeface="Calibri" pitchFamily="34" charset="0"/>
                <a:cs typeface="Calibri" pitchFamily="34" charset="0"/>
              </a:rPr>
              <a:t>Zvýraznění obrazu - RGB syntéza</a:t>
            </a:r>
            <a:endParaRPr lang="cs-CZ" sz="3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728" y="1428736"/>
            <a:ext cx="7286676" cy="3071834"/>
          </a:xfrm>
        </p:spPr>
        <p:txBody>
          <a:bodyPr>
            <a:normAutofit fontScale="85000" lnSpcReduction="20000"/>
          </a:bodyPr>
          <a:lstStyle/>
          <a:p>
            <a:r>
              <a:rPr lang="cs-CZ" sz="2000" dirty="0" smtClean="0">
                <a:latin typeface="Calibri" pitchFamily="34" charset="0"/>
                <a:cs typeface="Calibri" pitchFamily="34" charset="0"/>
              </a:rPr>
              <a:t>příklady pouze rámcové (orientační) !!!</a:t>
            </a:r>
          </a:p>
          <a:p>
            <a:pPr lvl="1"/>
            <a:r>
              <a:rPr lang="cs-CZ" sz="1600" dirty="0" smtClean="0">
                <a:latin typeface="Calibri" pitchFamily="34" charset="0"/>
                <a:cs typeface="Calibri" pitchFamily="34" charset="0"/>
              </a:rPr>
              <a:t>barva plochy, resp. naměřené radiometrické hodnoty závisí na mnoha faktorech</a:t>
            </a:r>
          </a:p>
          <a:p>
            <a:pPr lvl="2"/>
            <a:r>
              <a:rPr lang="cs-CZ" sz="1200" dirty="0" smtClean="0">
                <a:latin typeface="Calibri" pitchFamily="34" charset="0"/>
                <a:cs typeface="Calibri" pitchFamily="34" charset="0"/>
              </a:rPr>
              <a:t>Vliv roční doby</a:t>
            </a:r>
          </a:p>
          <a:p>
            <a:pPr lvl="2"/>
            <a:r>
              <a:rPr lang="cs-CZ" sz="1200" dirty="0" smtClean="0">
                <a:latin typeface="Calibri" pitchFamily="34" charset="0"/>
                <a:cs typeface="Calibri" pitchFamily="34" charset="0"/>
              </a:rPr>
              <a:t>Sluneční svit</a:t>
            </a:r>
          </a:p>
          <a:p>
            <a:pPr lvl="2"/>
            <a:r>
              <a:rPr lang="cs-CZ" sz="1200" dirty="0" smtClean="0">
                <a:latin typeface="Calibri" pitchFamily="34" charset="0"/>
                <a:cs typeface="Calibri" pitchFamily="34" charset="0"/>
              </a:rPr>
              <a:t>Reliéf (přikloněná/odkloněná část svahu)</a:t>
            </a:r>
          </a:p>
          <a:p>
            <a:pPr lvl="2"/>
            <a:r>
              <a:rPr lang="cs-CZ" sz="1200" dirty="0" smtClean="0">
                <a:latin typeface="Calibri" pitchFamily="34" charset="0"/>
                <a:cs typeface="Calibri" pitchFamily="34" charset="0"/>
              </a:rPr>
              <a:t>Počasí v době pořízení snímku</a:t>
            </a:r>
          </a:p>
          <a:p>
            <a:pPr lvl="2"/>
            <a:r>
              <a:rPr lang="cs-CZ" sz="1200" dirty="0" smtClean="0">
                <a:latin typeface="Calibri" pitchFamily="34" charset="0"/>
                <a:cs typeface="Calibri" pitchFamily="34" charset="0"/>
              </a:rPr>
              <a:t>….</a:t>
            </a:r>
          </a:p>
          <a:p>
            <a:pPr lvl="1"/>
            <a:r>
              <a:rPr lang="cs-CZ" sz="1600" dirty="0" smtClean="0">
                <a:latin typeface="Calibri" pitchFamily="34" charset="0"/>
                <a:cs typeface="Calibri" pitchFamily="34" charset="0"/>
              </a:rPr>
              <a:t>naměřené hodnoty  pro stejné území se liší snímek od snímku</a:t>
            </a:r>
          </a:p>
          <a:p>
            <a:r>
              <a:rPr lang="cs-CZ" sz="2000" dirty="0" smtClean="0">
                <a:latin typeface="Calibri" pitchFamily="34" charset="0"/>
                <a:cs typeface="Calibri" pitchFamily="34" charset="0"/>
              </a:rPr>
              <a:t>další příklady RGB syntézy</a:t>
            </a:r>
          </a:p>
          <a:p>
            <a:pPr lvl="1"/>
            <a:r>
              <a:rPr lang="cs-CZ" sz="1600" i="1" dirty="0" smtClean="0">
                <a:latin typeface="Calibri" pitchFamily="34" charset="0"/>
                <a:cs typeface="Calibri" pitchFamily="34" charset="0"/>
              </a:rPr>
              <a:t>http://web.</a:t>
            </a:r>
            <a:r>
              <a:rPr lang="cs-CZ" sz="1600" i="1" dirty="0" err="1" smtClean="0">
                <a:latin typeface="Calibri" pitchFamily="34" charset="0"/>
                <a:cs typeface="Calibri" pitchFamily="34" charset="0"/>
              </a:rPr>
              <a:t>pdx.edu</a:t>
            </a:r>
            <a:r>
              <a:rPr lang="cs-CZ" sz="1600" i="1" dirty="0" smtClean="0">
                <a:latin typeface="Calibri" pitchFamily="34" charset="0"/>
                <a:cs typeface="Calibri" pitchFamily="34" charset="0"/>
              </a:rPr>
              <a:t>/~</a:t>
            </a:r>
            <a:r>
              <a:rPr lang="cs-CZ" sz="1600" i="1" dirty="0" err="1" smtClean="0">
                <a:latin typeface="Calibri" pitchFamily="34" charset="0"/>
                <a:cs typeface="Calibri" pitchFamily="34" charset="0"/>
              </a:rPr>
              <a:t>emch</a:t>
            </a:r>
            <a:r>
              <a:rPr lang="cs-CZ" sz="1600" i="1" dirty="0" smtClean="0">
                <a:latin typeface="Calibri" pitchFamily="34" charset="0"/>
                <a:cs typeface="Calibri" pitchFamily="34" charset="0"/>
              </a:rPr>
              <a:t>/ip1/</a:t>
            </a:r>
            <a:r>
              <a:rPr lang="cs-CZ" sz="1600" i="1" dirty="0" err="1" smtClean="0">
                <a:latin typeface="Calibri" pitchFamily="34" charset="0"/>
                <a:cs typeface="Calibri" pitchFamily="34" charset="0"/>
              </a:rPr>
              <a:t>bandcombinations.html</a:t>
            </a:r>
            <a:r>
              <a:rPr lang="cs-CZ" sz="1600" i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lvl="1"/>
            <a:r>
              <a:rPr lang="cs-CZ" sz="1600" i="1" dirty="0" smtClean="0">
                <a:latin typeface="Calibri" pitchFamily="34" charset="0"/>
                <a:cs typeface="Calibri" pitchFamily="34" charset="0"/>
              </a:rPr>
              <a:t>http://web.</a:t>
            </a:r>
            <a:r>
              <a:rPr lang="cs-CZ" sz="1600" i="1" dirty="0" err="1" smtClean="0">
                <a:latin typeface="Calibri" pitchFamily="34" charset="0"/>
                <a:cs typeface="Calibri" pitchFamily="34" charset="0"/>
              </a:rPr>
              <a:t>natur.cuni.cz</a:t>
            </a:r>
            <a:r>
              <a:rPr lang="cs-CZ" sz="1600" i="1" dirty="0" smtClean="0">
                <a:latin typeface="Calibri" pitchFamily="34" charset="0"/>
                <a:cs typeface="Calibri" pitchFamily="34" charset="0"/>
              </a:rPr>
              <a:t>/~</a:t>
            </a:r>
            <a:r>
              <a:rPr lang="cs-CZ" sz="1600" i="1" dirty="0" err="1" smtClean="0">
                <a:latin typeface="Calibri" pitchFamily="34" charset="0"/>
                <a:cs typeface="Calibri" pitchFamily="34" charset="0"/>
              </a:rPr>
              <a:t>langhamr</a:t>
            </a:r>
            <a:r>
              <a:rPr lang="cs-CZ" sz="1600" i="1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cs-CZ" sz="1600" i="1" dirty="0" err="1" smtClean="0">
                <a:latin typeface="Calibri" pitchFamily="34" charset="0"/>
                <a:cs typeface="Calibri" pitchFamily="34" charset="0"/>
              </a:rPr>
              <a:t>lectures</a:t>
            </a:r>
            <a:r>
              <a:rPr lang="cs-CZ" sz="1600" i="1" dirty="0" smtClean="0">
                <a:latin typeface="Calibri" pitchFamily="34" charset="0"/>
                <a:cs typeface="Calibri" pitchFamily="34" charset="0"/>
              </a:rPr>
              <a:t>/vtfg2/</a:t>
            </a:r>
            <a:r>
              <a:rPr lang="cs-CZ" sz="1600" i="1" dirty="0" err="1" smtClean="0">
                <a:latin typeface="Calibri" pitchFamily="34" charset="0"/>
                <a:cs typeface="Calibri" pitchFamily="34" charset="0"/>
              </a:rPr>
              <a:t>prednasky</a:t>
            </a:r>
            <a:r>
              <a:rPr lang="cs-CZ" sz="1600" i="1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cs-CZ" sz="1600" i="1" dirty="0" err="1" smtClean="0">
                <a:latin typeface="Calibri" pitchFamily="34" charset="0"/>
                <a:cs typeface="Calibri" pitchFamily="34" charset="0"/>
              </a:rPr>
              <a:t>dpz</a:t>
            </a:r>
            <a:r>
              <a:rPr lang="cs-CZ" sz="1600" i="1" dirty="0" smtClean="0">
                <a:latin typeface="Calibri" pitchFamily="34" charset="0"/>
                <a:cs typeface="Calibri" pitchFamily="34" charset="0"/>
              </a:rPr>
              <a:t>_2/DPZ_</a:t>
            </a:r>
            <a:r>
              <a:rPr lang="cs-CZ" sz="1600" i="1" dirty="0" err="1" smtClean="0">
                <a:latin typeface="Calibri" pitchFamily="34" charset="0"/>
                <a:cs typeface="Calibri" pitchFamily="34" charset="0"/>
              </a:rPr>
              <a:t>prednaska</a:t>
            </a:r>
            <a:r>
              <a:rPr lang="cs-CZ" sz="1600" i="1" dirty="0" smtClean="0">
                <a:latin typeface="Calibri" pitchFamily="34" charset="0"/>
                <a:cs typeface="Calibri" pitchFamily="34" charset="0"/>
              </a:rPr>
              <a:t>_2.pdf</a:t>
            </a:r>
          </a:p>
          <a:p>
            <a:pPr lvl="1"/>
            <a:r>
              <a:rPr lang="cs-CZ" sz="1600" i="1" dirty="0" smtClean="0">
                <a:latin typeface="Calibri" pitchFamily="34" charset="0"/>
                <a:cs typeface="Calibri" pitchFamily="34" charset="0"/>
              </a:rPr>
              <a:t>band_</a:t>
            </a:r>
            <a:r>
              <a:rPr lang="cs-CZ" sz="1600" i="1" dirty="0" err="1" smtClean="0">
                <a:latin typeface="Calibri" pitchFamily="34" charset="0"/>
                <a:cs typeface="Calibri" pitchFamily="34" charset="0"/>
              </a:rPr>
              <a:t>combinations.pdf</a:t>
            </a:r>
            <a:endParaRPr lang="cs-CZ" sz="1600" i="1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cs-CZ" sz="1600" i="1" dirty="0" err="1" smtClean="0">
                <a:latin typeface="Calibri" pitchFamily="34" charset="0"/>
                <a:cs typeface="Calibri" pitchFamily="34" charset="0"/>
              </a:rPr>
              <a:t>Google</a:t>
            </a:r>
            <a:r>
              <a:rPr lang="cs-CZ" sz="1600" i="1" dirty="0" smtClean="0">
                <a:latin typeface="Calibri" pitchFamily="34" charset="0"/>
                <a:cs typeface="Calibri" pitchFamily="34" charset="0"/>
              </a:rPr>
              <a:t>, …</a:t>
            </a:r>
            <a:endParaRPr lang="cs-CZ" sz="1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letní semestr 2014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15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Klasifikátory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letní semestr 2014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16</a:t>
            </a:fld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4707" t="22461" r="20937" b="18945"/>
          <a:stretch>
            <a:fillRect/>
          </a:stretch>
        </p:blipFill>
        <p:spPr bwMode="auto">
          <a:xfrm>
            <a:off x="1500166" y="1571612"/>
            <a:ext cx="707236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>
                <a:latin typeface="Calibri" pitchFamily="34" charset="0"/>
                <a:cs typeface="Calibri" pitchFamily="34" charset="0"/>
              </a:rPr>
              <a:t>Landsat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7 - ETM+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letní semestr 2014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17</a:t>
            </a:fld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4275" t="49805" r="18191" b="10156"/>
          <a:stretch>
            <a:fillRect/>
          </a:stretch>
        </p:blipFill>
        <p:spPr bwMode="auto">
          <a:xfrm>
            <a:off x="1214414" y="1357298"/>
            <a:ext cx="771530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1214414" y="4000504"/>
            <a:ext cx="7498080" cy="2500330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Band 1 - modré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Band 2 - zelené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Band 3 - červené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Band 4 - blízké infračervené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Band 5 - střední infračervené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Band 6 - termální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Band 7 - střední infračervené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Band 8 - panchromatické</a:t>
            </a:r>
          </a:p>
          <a:p>
            <a:pPr lvl="1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lvl="2"/>
            <a:endParaRPr lang="cs-CZ" dirty="0" smtClean="0"/>
          </a:p>
          <a:p>
            <a:pPr lvl="2"/>
            <a:endParaRPr lang="cs-CZ" dirty="0" smtClean="0"/>
          </a:p>
          <a:p>
            <a:pPr lvl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Úloha č. 2 - zadání</a:t>
            </a:r>
            <a:endParaRPr 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I. proveďte řízenou klasifikaci multispektrálního snímku podle zvoleného klasifikačního schématu a zhodnoťte výsledky a přesnost klasifikace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II. vytvořte mapovou kompozici z rastrové vrstvy výsledků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klasifikace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varianty zadání</a:t>
            </a:r>
          </a:p>
          <a:p>
            <a:pPr lvl="1"/>
            <a:r>
              <a:rPr lang="cs-CZ" i="1" dirty="0" smtClean="0">
                <a:latin typeface="Calibri" pitchFamily="34" charset="0"/>
                <a:cs typeface="Calibri" pitchFamily="34" charset="0"/>
              </a:rPr>
              <a:t>DPZ_2014_Uloha2_</a:t>
            </a:r>
            <a:r>
              <a:rPr lang="cs-CZ" i="1" dirty="0" err="1" smtClean="0">
                <a:latin typeface="Calibri" pitchFamily="34" charset="0"/>
                <a:cs typeface="Calibri" pitchFamily="34" charset="0"/>
              </a:rPr>
              <a:t>VariantyZadani.pdf</a:t>
            </a:r>
            <a:endParaRPr lang="cs-CZ" i="1" dirty="0" smtClean="0">
              <a:latin typeface="Calibri" pitchFamily="34" charset="0"/>
              <a:cs typeface="Calibri" pitchFamily="34" charset="0"/>
            </a:endParaRPr>
          </a:p>
          <a:p>
            <a:pPr lvl="2"/>
            <a:endParaRPr lang="cs-CZ" dirty="0" smtClean="0"/>
          </a:p>
          <a:p>
            <a:pPr lvl="2"/>
            <a:endParaRPr lang="cs-CZ" dirty="0" smtClean="0"/>
          </a:p>
          <a:p>
            <a:pPr lvl="1"/>
            <a:endParaRPr lang="cs-CZ" dirty="0" smtClean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letní semestr 2014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Struktura protokolu</a:t>
            </a:r>
            <a:endParaRPr 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záhlaví</a:t>
            </a:r>
          </a:p>
          <a:p>
            <a:pPr lvl="1"/>
            <a:r>
              <a:rPr lang="cs-CZ" dirty="0" smtClean="0">
                <a:latin typeface="Calibri" pitchFamily="34" charset="0"/>
                <a:cs typeface="Calibri" pitchFamily="34" charset="0"/>
              </a:rPr>
              <a:t>jméno</a:t>
            </a:r>
          </a:p>
          <a:p>
            <a:pPr lvl="1"/>
            <a:r>
              <a:rPr lang="cs-CZ" dirty="0" smtClean="0">
                <a:latin typeface="Calibri" pitchFamily="34" charset="0"/>
                <a:cs typeface="Calibri" pitchFamily="34" charset="0"/>
              </a:rPr>
              <a:t>obor</a:t>
            </a:r>
          </a:p>
          <a:p>
            <a:pPr lvl="1"/>
            <a:r>
              <a:rPr lang="cs-CZ" dirty="0" smtClean="0">
                <a:latin typeface="Calibri" pitchFamily="34" charset="0"/>
                <a:cs typeface="Calibri" pitchFamily="34" charset="0"/>
              </a:rPr>
              <a:t>místo</a:t>
            </a:r>
          </a:p>
          <a:p>
            <a:pPr lvl="1"/>
            <a:r>
              <a:rPr lang="cs-CZ" dirty="0" smtClean="0">
                <a:latin typeface="Calibri" pitchFamily="34" charset="0"/>
                <a:cs typeface="Calibri" pitchFamily="34" charset="0"/>
              </a:rPr>
              <a:t>rok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název a číslo protokolu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zadání/cíle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metodika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vypracování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závěr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literatura</a:t>
            </a:r>
          </a:p>
          <a:p>
            <a:pPr lvl="2"/>
            <a:endParaRPr lang="cs-CZ" dirty="0" smtClean="0"/>
          </a:p>
          <a:p>
            <a:pPr lvl="2"/>
            <a:endParaRPr lang="cs-CZ" dirty="0" smtClean="0"/>
          </a:p>
          <a:p>
            <a:pPr lvl="1"/>
            <a:endParaRPr lang="cs-CZ" dirty="0" smtClean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letní semestr 2014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Metodika</a:t>
            </a:r>
            <a:endParaRPr 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použitá data a jejich vlastnosti !!!</a:t>
            </a:r>
          </a:p>
          <a:p>
            <a:pPr lvl="1"/>
            <a:r>
              <a:rPr lang="cs-CZ" dirty="0" smtClean="0">
                <a:latin typeface="Calibri" pitchFamily="34" charset="0"/>
                <a:cs typeface="Calibri" pitchFamily="34" charset="0"/>
              </a:rPr>
              <a:t>prostorové, radiometrické a spektrální rozlišení</a:t>
            </a:r>
          </a:p>
          <a:p>
            <a:pPr lvl="1"/>
            <a:r>
              <a:rPr lang="cs-CZ" dirty="0" smtClean="0">
                <a:latin typeface="Calibri" pitchFamily="34" charset="0"/>
                <a:cs typeface="Calibri" pitchFamily="34" charset="0"/>
              </a:rPr>
              <a:t>prostorové a časové určení scény</a:t>
            </a:r>
          </a:p>
          <a:p>
            <a:pPr lvl="1"/>
            <a:r>
              <a:rPr lang="cs-CZ" dirty="0" smtClean="0">
                <a:latin typeface="Calibri" pitchFamily="34" charset="0"/>
                <a:cs typeface="Calibri" pitchFamily="34" charset="0"/>
              </a:rPr>
              <a:t>souřadnicový systém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zvolené klasifikační schéma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pracovní postup v Geomatice</a:t>
            </a:r>
          </a:p>
          <a:p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lvl="2"/>
            <a:endParaRPr lang="cs-CZ" dirty="0" smtClean="0"/>
          </a:p>
          <a:p>
            <a:pPr lvl="2"/>
            <a:endParaRPr lang="cs-CZ" dirty="0" smtClean="0"/>
          </a:p>
          <a:p>
            <a:pPr lvl="1"/>
            <a:endParaRPr lang="cs-CZ" dirty="0" smtClean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letní semestr 2014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4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Výstupy - součást textu</a:t>
            </a:r>
            <a:endParaRPr 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I. vstupní snímek v syntéze RGB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II. nastavení parametrů klasifikace</a:t>
            </a:r>
          </a:p>
          <a:p>
            <a:pPr lvl="1"/>
            <a:r>
              <a:rPr lang="cs-CZ" dirty="0" smtClean="0">
                <a:latin typeface="Calibri" pitchFamily="34" charset="0"/>
                <a:cs typeface="Calibri" pitchFamily="34" charset="0"/>
              </a:rPr>
              <a:t>vstupní pásma</a:t>
            </a:r>
          </a:p>
          <a:p>
            <a:pPr lvl="1"/>
            <a:r>
              <a:rPr lang="cs-CZ" dirty="0" smtClean="0">
                <a:latin typeface="Calibri" pitchFamily="34" charset="0"/>
                <a:cs typeface="Calibri" pitchFamily="34" charset="0"/>
              </a:rPr>
              <a:t>klasifikované třídy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III. výsledek klasifikace </a:t>
            </a:r>
          </a:p>
          <a:p>
            <a:pPr lvl="1"/>
            <a:r>
              <a:rPr lang="cs-CZ" dirty="0" smtClean="0">
                <a:latin typeface="Calibri" pitchFamily="34" charset="0"/>
                <a:cs typeface="Calibri" pitchFamily="34" charset="0"/>
              </a:rPr>
              <a:t>klasifikovaný obraz</a:t>
            </a:r>
          </a:p>
          <a:p>
            <a:pPr lvl="1"/>
            <a:r>
              <a:rPr lang="cs-CZ" dirty="0" smtClean="0">
                <a:latin typeface="Calibri" pitchFamily="34" charset="0"/>
                <a:cs typeface="Calibri" pitchFamily="34" charset="0"/>
              </a:rPr>
              <a:t>míra zastoupení jednotlivých tříd v obraze</a:t>
            </a:r>
          </a:p>
          <a:p>
            <a:pPr lvl="1"/>
            <a:r>
              <a:rPr lang="cs-CZ" dirty="0" smtClean="0">
                <a:latin typeface="Calibri" pitchFamily="34" charset="0"/>
                <a:cs typeface="Calibri" pitchFamily="34" charset="0"/>
              </a:rPr>
              <a:t>procentuální úspěšnost (přesnost) klasifikace</a:t>
            </a:r>
          </a:p>
          <a:p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lvl="2"/>
            <a:endParaRPr lang="cs-CZ" dirty="0" smtClean="0"/>
          </a:p>
          <a:p>
            <a:pPr lvl="2"/>
            <a:endParaRPr lang="cs-CZ" dirty="0" smtClean="0"/>
          </a:p>
          <a:p>
            <a:pPr lvl="1"/>
            <a:endParaRPr lang="cs-CZ" dirty="0" smtClean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letní semestr 2014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5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Mapová kompozice</a:t>
            </a:r>
            <a:endParaRPr 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černobílý snímek </a:t>
            </a:r>
            <a:r>
              <a:rPr lang="cs-CZ" i="1" dirty="0" smtClean="0">
                <a:latin typeface="Calibri" pitchFamily="34" charset="0"/>
                <a:cs typeface="Calibri" pitchFamily="34" charset="0"/>
              </a:rPr>
              <a:t>Landsat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a nad ním poloprůhledná vrstva s výstupy klasifikace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náležitosti mapy</a:t>
            </a:r>
          </a:p>
          <a:p>
            <a:pPr lvl="1"/>
            <a:r>
              <a:rPr lang="cs-CZ" dirty="0" smtClean="0">
                <a:latin typeface="Calibri" pitchFamily="34" charset="0"/>
                <a:cs typeface="Calibri" pitchFamily="34" charset="0"/>
              </a:rPr>
              <a:t>mapové pole </a:t>
            </a:r>
          </a:p>
          <a:p>
            <a:pPr lvl="1"/>
            <a:r>
              <a:rPr lang="cs-CZ" dirty="0" smtClean="0">
                <a:latin typeface="Calibri" pitchFamily="34" charset="0"/>
                <a:cs typeface="Calibri" pitchFamily="34" charset="0"/>
              </a:rPr>
              <a:t>titul</a:t>
            </a:r>
          </a:p>
          <a:p>
            <a:pPr lvl="1"/>
            <a:r>
              <a:rPr lang="cs-CZ" dirty="0" smtClean="0">
                <a:latin typeface="Calibri" pitchFamily="34" charset="0"/>
                <a:cs typeface="Calibri" pitchFamily="34" charset="0"/>
              </a:rPr>
              <a:t>legenda</a:t>
            </a:r>
          </a:p>
          <a:p>
            <a:pPr lvl="1"/>
            <a:r>
              <a:rPr lang="cs-CZ" dirty="0" smtClean="0">
                <a:latin typeface="Calibri" pitchFamily="34" charset="0"/>
                <a:cs typeface="Calibri" pitchFamily="34" charset="0"/>
              </a:rPr>
              <a:t>měřítko</a:t>
            </a:r>
          </a:p>
          <a:p>
            <a:pPr lvl="1"/>
            <a:r>
              <a:rPr lang="cs-CZ" dirty="0" smtClean="0">
                <a:latin typeface="Calibri" pitchFamily="34" charset="0"/>
                <a:cs typeface="Calibri" pitchFamily="34" charset="0"/>
              </a:rPr>
              <a:t>tiráž</a:t>
            </a:r>
          </a:p>
          <a:p>
            <a:pPr lvl="1"/>
            <a:r>
              <a:rPr lang="cs-CZ" dirty="0" smtClean="0">
                <a:latin typeface="Calibri" pitchFamily="34" charset="0"/>
                <a:cs typeface="Calibri" pitchFamily="34" charset="0"/>
              </a:rPr>
              <a:t>severka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velikost obrazového výstupu A4, A3?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formát - .tiff, .bmp (File - Export Map)</a:t>
            </a:r>
          </a:p>
          <a:p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lvl="2"/>
            <a:endParaRPr lang="cs-CZ" dirty="0" smtClean="0"/>
          </a:p>
          <a:p>
            <a:pPr lvl="2"/>
            <a:endParaRPr lang="cs-CZ" dirty="0" smtClean="0"/>
          </a:p>
          <a:p>
            <a:pPr lvl="1"/>
            <a:endParaRPr lang="cs-CZ" dirty="0" smtClean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letní semestr 2014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6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Studijní materiály</a:t>
            </a:r>
            <a:endParaRPr 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materiály ke cvičením v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ISu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a na disku V:</a:t>
            </a:r>
          </a:p>
          <a:p>
            <a:pPr lvl="1"/>
            <a:r>
              <a:rPr lang="cs-CZ" i="1" dirty="0" smtClean="0">
                <a:latin typeface="Calibri" pitchFamily="34" charset="0"/>
                <a:cs typeface="Calibri" pitchFamily="34" charset="0"/>
              </a:rPr>
              <a:t>DPZ_2014_Uloha2.pdf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– zadání úlohy č. 2</a:t>
            </a:r>
          </a:p>
          <a:p>
            <a:pPr lvl="1"/>
            <a:r>
              <a:rPr lang="cs-CZ" b="1" dirty="0" smtClean="0">
                <a:latin typeface="Calibri" pitchFamily="34" charset="0"/>
                <a:cs typeface="Calibri" pitchFamily="34" charset="0"/>
              </a:rPr>
              <a:t>!!!</a:t>
            </a:r>
            <a:r>
              <a:rPr lang="cs-CZ" i="1" dirty="0" smtClean="0">
                <a:latin typeface="Calibri" pitchFamily="34" charset="0"/>
                <a:cs typeface="Calibri" pitchFamily="34" charset="0"/>
              </a:rPr>
              <a:t> DPZ_rizena_klasifikace.pdf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- podrobný návod zpracování klasifikace krok po kroku</a:t>
            </a:r>
            <a:endParaRPr lang="cs-CZ" i="1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cs-CZ" i="1" dirty="0" smtClean="0">
                <a:latin typeface="Calibri" pitchFamily="34" charset="0"/>
                <a:cs typeface="Calibri" pitchFamily="34" charset="0"/>
              </a:rPr>
              <a:t>DPZ_2013_cv_7.pdf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– řízená klasifikace (postklasifikační úpravy, …)</a:t>
            </a:r>
          </a:p>
          <a:p>
            <a:pPr lvl="1"/>
            <a:r>
              <a:rPr lang="cs-CZ" i="1" dirty="0" smtClean="0">
                <a:latin typeface="Calibri" pitchFamily="34" charset="0"/>
                <a:cs typeface="Calibri" pitchFamily="34" charset="0"/>
              </a:rPr>
              <a:t>DPZ_2013_cv_6.pdf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– práce s multispektrálními snímky</a:t>
            </a:r>
          </a:p>
          <a:p>
            <a:pPr lvl="1"/>
            <a:r>
              <a:rPr lang="cs-CZ" i="1" dirty="0" smtClean="0">
                <a:latin typeface="Calibri" pitchFamily="34" charset="0"/>
                <a:cs typeface="Calibri" pitchFamily="34" charset="0"/>
              </a:rPr>
              <a:t>DPZ_zadani_mapove_kompozice.pdf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- návod na tvorbu mapové kompozice</a:t>
            </a:r>
          </a:p>
          <a:p>
            <a:pPr lvl="1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lvl="2"/>
            <a:endParaRPr lang="cs-CZ" dirty="0" smtClean="0"/>
          </a:p>
          <a:p>
            <a:pPr lvl="2"/>
            <a:endParaRPr lang="cs-CZ" dirty="0" smtClean="0"/>
          </a:p>
          <a:p>
            <a:pPr lvl="1"/>
            <a:endParaRPr lang="cs-CZ" dirty="0" smtClean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letní semestr 2014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7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Odevzdání</a:t>
            </a:r>
            <a:endParaRPr 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čtvrteční skupina - </a:t>
            </a:r>
            <a:r>
              <a:rPr lang="cs-CZ" b="1" i="1" dirty="0" smtClean="0">
                <a:latin typeface="Calibri" pitchFamily="34" charset="0"/>
                <a:cs typeface="Calibri" pitchFamily="34" charset="0"/>
              </a:rPr>
              <a:t>15. 5. 2014 !!!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pondělní skupina - </a:t>
            </a:r>
            <a:r>
              <a:rPr lang="cs-CZ" b="1" i="1" dirty="0" smtClean="0">
                <a:latin typeface="Calibri" pitchFamily="34" charset="0"/>
                <a:cs typeface="Calibri" pitchFamily="34" charset="0"/>
              </a:rPr>
              <a:t>19. 5. 2014 !!!</a:t>
            </a:r>
          </a:p>
          <a:p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co odevzdat!?</a:t>
            </a:r>
          </a:p>
          <a:p>
            <a:pPr lvl="1"/>
            <a:r>
              <a:rPr lang="cs-CZ" dirty="0" smtClean="0">
                <a:latin typeface="Calibri" pitchFamily="34" charset="0"/>
                <a:cs typeface="Calibri" pitchFamily="34" charset="0"/>
              </a:rPr>
              <a:t>I. část: klasifikace - protokol ve formátu </a:t>
            </a:r>
            <a:r>
              <a:rPr lang="cs-CZ" i="1" dirty="0" smtClean="0">
                <a:latin typeface="Calibri" pitchFamily="34" charset="0"/>
                <a:cs typeface="Calibri" pitchFamily="34" charset="0"/>
              </a:rPr>
              <a:t>.doc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či </a:t>
            </a:r>
            <a:r>
              <a:rPr lang="cs-CZ" i="1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cs-CZ" i="1" dirty="0" err="1" smtClean="0">
                <a:latin typeface="Calibri" pitchFamily="34" charset="0"/>
                <a:cs typeface="Calibri" pitchFamily="34" charset="0"/>
              </a:rPr>
              <a:t>pdf</a:t>
            </a:r>
            <a:r>
              <a:rPr lang="cs-CZ" i="1" dirty="0" smtClean="0">
                <a:latin typeface="Calibri" pitchFamily="34" charset="0"/>
                <a:cs typeface="Calibri" pitchFamily="34" charset="0"/>
              </a:rPr>
              <a:t> (10 </a:t>
            </a:r>
            <a:r>
              <a:rPr lang="cs-CZ" i="1" dirty="0" err="1" smtClean="0">
                <a:latin typeface="Calibri" pitchFamily="34" charset="0"/>
                <a:cs typeface="Calibri" pitchFamily="34" charset="0"/>
              </a:rPr>
              <a:t>b</a:t>
            </a:r>
            <a:r>
              <a:rPr lang="cs-CZ" i="1" dirty="0" smtClean="0">
                <a:latin typeface="Calibri" pitchFamily="34" charset="0"/>
                <a:cs typeface="Calibri" pitchFamily="34" charset="0"/>
              </a:rPr>
              <a:t>.)</a:t>
            </a:r>
          </a:p>
          <a:p>
            <a:pPr lvl="1"/>
            <a:r>
              <a:rPr lang="cs-CZ" dirty="0" smtClean="0">
                <a:latin typeface="Calibri" pitchFamily="34" charset="0"/>
                <a:cs typeface="Calibri" pitchFamily="34" charset="0"/>
              </a:rPr>
              <a:t>II. část: mapová kompozice - obrázek ve formátu </a:t>
            </a:r>
            <a:r>
              <a:rPr lang="cs-CZ" i="1" dirty="0" smtClean="0">
                <a:latin typeface="Calibri" pitchFamily="34" charset="0"/>
                <a:cs typeface="Calibri" pitchFamily="34" charset="0"/>
              </a:rPr>
              <a:t>.tiff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či </a:t>
            </a:r>
            <a:r>
              <a:rPr lang="cs-CZ" i="1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cs-CZ" i="1" dirty="0" err="1" smtClean="0">
                <a:latin typeface="Calibri" pitchFamily="34" charset="0"/>
                <a:cs typeface="Calibri" pitchFamily="34" charset="0"/>
              </a:rPr>
              <a:t>bmp</a:t>
            </a:r>
            <a:r>
              <a:rPr lang="cs-CZ" i="1" dirty="0" smtClean="0">
                <a:latin typeface="Calibri" pitchFamily="34" charset="0"/>
                <a:cs typeface="Calibri" pitchFamily="34" charset="0"/>
              </a:rPr>
              <a:t> (10 </a:t>
            </a:r>
            <a:r>
              <a:rPr lang="cs-CZ" i="1" dirty="0" err="1" smtClean="0">
                <a:latin typeface="Calibri" pitchFamily="34" charset="0"/>
                <a:cs typeface="Calibri" pitchFamily="34" charset="0"/>
              </a:rPr>
              <a:t>b</a:t>
            </a:r>
            <a:r>
              <a:rPr lang="cs-CZ" i="1" dirty="0" smtClean="0">
                <a:latin typeface="Calibri" pitchFamily="34" charset="0"/>
                <a:cs typeface="Calibri" pitchFamily="34" charset="0"/>
              </a:rPr>
              <a:t>.)</a:t>
            </a:r>
          </a:p>
          <a:p>
            <a:pPr lvl="1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lvl="2"/>
            <a:endParaRPr lang="cs-CZ" dirty="0" smtClean="0"/>
          </a:p>
          <a:p>
            <a:pPr lvl="2"/>
            <a:endParaRPr lang="cs-CZ" dirty="0" smtClean="0"/>
          </a:p>
          <a:p>
            <a:pPr lvl="1"/>
            <a:endParaRPr lang="cs-CZ" dirty="0" smtClean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letní semestr 2014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8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Tipy, rady, poznámky</a:t>
            </a:r>
            <a:endParaRPr 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klasifikace</a:t>
            </a:r>
          </a:p>
          <a:p>
            <a:pPr lvl="1"/>
            <a:r>
              <a:rPr lang="cs-CZ" dirty="0" smtClean="0">
                <a:latin typeface="Calibri" pitchFamily="34" charset="0"/>
                <a:cs typeface="Calibri" pitchFamily="34" charset="0"/>
              </a:rPr>
              <a:t>rozdělení naměřeného datového souboru (obrazu) do tříd charakterizovaných svými druhovými a stavovými parametry</a:t>
            </a:r>
          </a:p>
          <a:p>
            <a:r>
              <a:rPr lang="cs-CZ" i="1" dirty="0" smtClean="0">
                <a:latin typeface="Calibri" pitchFamily="34" charset="0"/>
                <a:cs typeface="Calibri" pitchFamily="34" charset="0"/>
              </a:rPr>
              <a:t>řízená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vs. </a:t>
            </a:r>
            <a:r>
              <a:rPr lang="cs-CZ" i="1" dirty="0" smtClean="0">
                <a:latin typeface="Calibri" pitchFamily="34" charset="0"/>
                <a:cs typeface="Calibri" pitchFamily="34" charset="0"/>
              </a:rPr>
              <a:t>neřízená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klasifikace</a:t>
            </a:r>
          </a:p>
          <a:p>
            <a:pPr lvl="1"/>
            <a:r>
              <a:rPr lang="cs-CZ" dirty="0" smtClean="0">
                <a:latin typeface="Calibri" pitchFamily="34" charset="0"/>
                <a:cs typeface="Calibri" pitchFamily="34" charset="0"/>
              </a:rPr>
              <a:t>I) řízená</a:t>
            </a:r>
          </a:p>
          <a:p>
            <a:pPr lvl="2"/>
            <a:r>
              <a:rPr lang="cs-CZ" dirty="0" smtClean="0">
                <a:latin typeface="Calibri" pitchFamily="34" charset="0"/>
                <a:cs typeface="Calibri" pitchFamily="34" charset="0"/>
              </a:rPr>
              <a:t>Sestavení klasifikačního schématu</a:t>
            </a:r>
          </a:p>
          <a:p>
            <a:pPr lvl="2"/>
            <a:r>
              <a:rPr lang="cs-CZ" dirty="0" smtClean="0">
                <a:latin typeface="Calibri" pitchFamily="34" charset="0"/>
                <a:cs typeface="Calibri" pitchFamily="34" charset="0"/>
              </a:rPr>
              <a:t>Zpracovatel specifikuje algoritmu, co má v datech hledat (tzv. trénovací množiny) – reprezentativní vzorek</a:t>
            </a:r>
          </a:p>
          <a:p>
            <a:pPr lvl="2"/>
            <a:r>
              <a:rPr lang="cs-CZ" dirty="0" smtClean="0">
                <a:latin typeface="Calibri" pitchFamily="34" charset="0"/>
                <a:cs typeface="Calibri" pitchFamily="34" charset="0"/>
              </a:rPr>
              <a:t>Porovnání každého prvku obrazu s příznaky</a:t>
            </a:r>
          </a:p>
          <a:p>
            <a:pPr lvl="2"/>
            <a:r>
              <a:rPr lang="cs-CZ" dirty="0" smtClean="0">
                <a:latin typeface="Calibri" pitchFamily="34" charset="0"/>
                <a:cs typeface="Calibri" pitchFamily="34" charset="0"/>
              </a:rPr>
              <a:t>Podle pravidla (klasifikátoru) zařazen prvek do určité významové (informační) třídy</a:t>
            </a:r>
          </a:p>
          <a:p>
            <a:pPr lvl="1"/>
            <a:r>
              <a:rPr lang="cs-CZ" dirty="0" smtClean="0">
                <a:latin typeface="Calibri" pitchFamily="34" charset="0"/>
                <a:cs typeface="Calibri" pitchFamily="34" charset="0"/>
              </a:rPr>
              <a:t>II) neřízená</a:t>
            </a:r>
          </a:p>
          <a:p>
            <a:pPr lvl="2"/>
            <a:r>
              <a:rPr lang="cs-CZ" dirty="0" smtClean="0">
                <a:latin typeface="Calibri" pitchFamily="34" charset="0"/>
                <a:cs typeface="Calibri" pitchFamily="34" charset="0"/>
              </a:rPr>
              <a:t>„Algoritmus si najde třídy sám“</a:t>
            </a:r>
          </a:p>
          <a:p>
            <a:pPr lvl="2"/>
            <a:r>
              <a:rPr lang="cs-CZ" dirty="0" smtClean="0">
                <a:latin typeface="Calibri" pitchFamily="34" charset="0"/>
                <a:cs typeface="Calibri" pitchFamily="34" charset="0"/>
              </a:rPr>
              <a:t>Zařazení prvků obrazu do tříd (metoda tzv. shlukové analýzy)</a:t>
            </a:r>
          </a:p>
          <a:p>
            <a:pPr lvl="2"/>
            <a:r>
              <a:rPr lang="cs-CZ" dirty="0" smtClean="0">
                <a:latin typeface="Calibri" pitchFamily="34" charset="0"/>
                <a:cs typeface="Calibri" pitchFamily="34" charset="0"/>
              </a:rPr>
              <a:t>Následně přiřazení významu každé ze tříd</a:t>
            </a:r>
          </a:p>
          <a:p>
            <a:pPr lvl="2"/>
            <a:r>
              <a:rPr lang="cs-CZ" dirty="0" smtClean="0">
                <a:latin typeface="Calibri" pitchFamily="34" charset="0"/>
                <a:cs typeface="Calibri" pitchFamily="34" charset="0"/>
              </a:rPr>
              <a:t>Algoritmy: K-means, ISODATA</a:t>
            </a:r>
          </a:p>
          <a:p>
            <a:pPr lvl="2"/>
            <a:endParaRPr lang="cs-CZ" dirty="0" smtClean="0"/>
          </a:p>
          <a:p>
            <a:pPr lvl="2"/>
            <a:endParaRPr lang="cs-CZ" dirty="0" smtClean="0"/>
          </a:p>
          <a:p>
            <a:pPr lvl="1"/>
            <a:endParaRPr lang="cs-CZ" dirty="0" smtClean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letní semestr 2014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9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1886</TotalTime>
  <Words>1020</Words>
  <Application>Microsoft Office PowerPoint</Application>
  <PresentationFormat>Předvádění na obrazovce (4:3)</PresentationFormat>
  <Paragraphs>227</Paragraphs>
  <Slides>17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Slunovrat</vt:lpstr>
      <vt:lpstr>Dálkový průzkum Země  - řízená klasifikace</vt:lpstr>
      <vt:lpstr>Úloha č. 2 - zadání</vt:lpstr>
      <vt:lpstr>Struktura protokolu</vt:lpstr>
      <vt:lpstr>Metodika</vt:lpstr>
      <vt:lpstr>Výstupy - součást textu</vt:lpstr>
      <vt:lpstr>Mapová kompozice</vt:lpstr>
      <vt:lpstr>Studijní materiály</vt:lpstr>
      <vt:lpstr>Odevzdání</vt:lpstr>
      <vt:lpstr>Tipy, rady, poznámky</vt:lpstr>
      <vt:lpstr>Snímek 10</vt:lpstr>
      <vt:lpstr>Výběr trénovací množiny</vt:lpstr>
      <vt:lpstr>Zvýraznění obrazu - RGB syntéza</vt:lpstr>
      <vt:lpstr>Snímek 13</vt:lpstr>
      <vt:lpstr>Snímek 14</vt:lpstr>
      <vt:lpstr>Zvýraznění obrazu - RGB syntéza</vt:lpstr>
      <vt:lpstr>Klasifikátory</vt:lpstr>
      <vt:lpstr>Landsat 7 - ETM+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Geodatabáze – cvičení 1</dc:title>
  <dc:creator>Pepa</dc:creator>
  <cp:lastModifiedBy>Pepa</cp:lastModifiedBy>
  <cp:revision>317</cp:revision>
  <dcterms:created xsi:type="dcterms:W3CDTF">2013-10-17T09:38:13Z</dcterms:created>
  <dcterms:modified xsi:type="dcterms:W3CDTF">2014-04-24T13:35:36Z</dcterms:modified>
</cp:coreProperties>
</file>