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6" r:id="rId10"/>
    <p:sldId id="268" r:id="rId11"/>
    <p:sldId id="267" r:id="rId12"/>
    <p:sldId id="262" r:id="rId13"/>
    <p:sldId id="263" r:id="rId14"/>
    <p:sldId id="269" r:id="rId15"/>
    <p:sldId id="270" r:id="rId16"/>
    <p:sldId id="271" r:id="rId17"/>
    <p:sldId id="272" r:id="rId18"/>
    <p:sldId id="273" r:id="rId19"/>
    <p:sldId id="274" r:id="rId20"/>
    <p:sldId id="281" r:id="rId21"/>
    <p:sldId id="282" r:id="rId22"/>
    <p:sldId id="275" r:id="rId23"/>
    <p:sldId id="276" r:id="rId24"/>
    <p:sldId id="277" r:id="rId25"/>
    <p:sldId id="278" r:id="rId26"/>
    <p:sldId id="279" r:id="rId27"/>
    <p:sldId id="294" r:id="rId28"/>
    <p:sldId id="295" r:id="rId29"/>
    <p:sldId id="289" r:id="rId30"/>
    <p:sldId id="290" r:id="rId31"/>
    <p:sldId id="291" r:id="rId32"/>
    <p:sldId id="292" r:id="rId33"/>
    <p:sldId id="293" r:id="rId34"/>
    <p:sldId id="280" r:id="rId35"/>
    <p:sldId id="283" r:id="rId36"/>
    <p:sldId id="284" r:id="rId37"/>
    <p:sldId id="285" r:id="rId38"/>
    <p:sldId id="286" r:id="rId39"/>
    <p:sldId id="287" r:id="rId40"/>
    <p:sldId id="288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2F83A1-C39A-45AA-80F0-E8F4018316A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cs-CZ" dirty="0" smtClean="0"/>
              <a:t>INSTITUCE VĚNUJÍCÍ SE HRANIČNÍ PROBLEMATICE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VČP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15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Ing. Dita </a:t>
            </a:r>
            <a:r>
              <a:rPr lang="cs-CZ" dirty="0" err="1" smtClean="0"/>
              <a:t>hommerová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, </a:t>
            </a:r>
            <a:r>
              <a:rPr lang="cs-CZ" dirty="0" err="1" smtClean="0"/>
              <a:t>mba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/>
          <a:lstStyle/>
          <a:p>
            <a:r>
              <a:rPr lang="cs-CZ" dirty="0" err="1"/>
              <a:t>Euroregionales</a:t>
            </a:r>
            <a:r>
              <a:rPr lang="cs-CZ" dirty="0"/>
              <a:t> </a:t>
            </a:r>
            <a:r>
              <a:rPr lang="cs-CZ" dirty="0" err="1"/>
              <a:t>Netzwerk</a:t>
            </a:r>
            <a:r>
              <a:rPr lang="cs-CZ" dirty="0"/>
              <a:t> </a:t>
            </a:r>
            <a:r>
              <a:rPr lang="cs-CZ" dirty="0" err="1"/>
              <a:t>staatlich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staatlich</a:t>
            </a:r>
            <a:r>
              <a:rPr lang="cs-CZ" dirty="0"/>
              <a:t> </a:t>
            </a:r>
            <a:r>
              <a:rPr lang="cs-CZ" dirty="0" err="1"/>
              <a:t>anerkannter</a:t>
            </a:r>
            <a:r>
              <a:rPr lang="cs-CZ" dirty="0"/>
              <a:t> </a:t>
            </a:r>
            <a:r>
              <a:rPr lang="cs-CZ" dirty="0" err="1"/>
              <a:t>Bildungseinrichtungen</a:t>
            </a:r>
            <a:endParaRPr lang="cs-CZ" dirty="0"/>
          </a:p>
          <a:p>
            <a:pPr lvl="2"/>
            <a:r>
              <a:rPr lang="cs-CZ" dirty="0"/>
              <a:t>ESF / </a:t>
            </a:r>
            <a:r>
              <a:rPr lang="cs-CZ" dirty="0" err="1"/>
              <a:t>Interreg</a:t>
            </a:r>
            <a:r>
              <a:rPr lang="cs-CZ" dirty="0"/>
              <a:t> IIIA, 2007</a:t>
            </a:r>
          </a:p>
          <a:p>
            <a:r>
              <a:rPr lang="cs-CZ" b="1" dirty="0" smtClean="0"/>
              <a:t>Česko-saská </a:t>
            </a:r>
            <a:r>
              <a:rPr lang="cs-CZ" b="1" dirty="0"/>
              <a:t>vysokoškolská </a:t>
            </a:r>
            <a:r>
              <a:rPr lang="cs-CZ" b="1" dirty="0" smtClean="0"/>
              <a:t>iniciativa</a:t>
            </a:r>
          </a:p>
          <a:p>
            <a:pPr lvl="2"/>
            <a:r>
              <a:rPr lang="cs-CZ" dirty="0" smtClean="0"/>
              <a:t>ESF / MŠMT ČR / Cíl 3, 2009-2012</a:t>
            </a:r>
          </a:p>
          <a:p>
            <a:pPr lvl="1"/>
            <a:r>
              <a:rPr lang="cs-CZ" dirty="0" err="1" smtClean="0"/>
              <a:t>Scherm</a:t>
            </a:r>
            <a:r>
              <a:rPr lang="cs-CZ" dirty="0" smtClean="0"/>
              <a:t>, I., </a:t>
            </a:r>
            <a:r>
              <a:rPr lang="cs-CZ" dirty="0" err="1" smtClean="0"/>
              <a:t>Belgardt</a:t>
            </a:r>
            <a:r>
              <a:rPr lang="cs-CZ" dirty="0" smtClean="0"/>
              <a:t>, K., </a:t>
            </a:r>
            <a:r>
              <a:rPr lang="cs-CZ" dirty="0" err="1" smtClean="0"/>
              <a:t>Munke</a:t>
            </a:r>
            <a:r>
              <a:rPr lang="cs-CZ" dirty="0" smtClean="0"/>
              <a:t>, M. a kol. Vysokoškolská spolupráce v česko-saském pohraničí (ČSVI – bilance). Chemnitz, 2012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Fotograf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1832610" cy="2077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010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doc. Ing. Petr  CIMLER, CSc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7848872" cy="446908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err="1"/>
              <a:t>Cimler</a:t>
            </a:r>
            <a:r>
              <a:rPr lang="cs-CZ" dirty="0"/>
              <a:t>, </a:t>
            </a:r>
            <a:r>
              <a:rPr lang="cs-CZ" dirty="0" smtClean="0"/>
              <a:t>P. </a:t>
            </a:r>
            <a:r>
              <a:rPr lang="cs-CZ" dirty="0"/>
              <a:t>Profil des </a:t>
            </a:r>
            <a:r>
              <a:rPr lang="cs-CZ" dirty="0" err="1"/>
              <a:t>tschechischen</a:t>
            </a:r>
            <a:r>
              <a:rPr lang="cs-CZ" dirty="0"/>
              <a:t> </a:t>
            </a:r>
            <a:r>
              <a:rPr lang="cs-CZ" dirty="0" err="1"/>
              <a:t>Handels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Kunden</a:t>
            </a:r>
            <a:r>
              <a:rPr lang="cs-CZ" dirty="0"/>
              <a:t>. </a:t>
            </a:r>
            <a:r>
              <a:rPr lang="cs-CZ" dirty="0" smtClean="0"/>
              <a:t>Chemnitz, </a:t>
            </a:r>
            <a:r>
              <a:rPr lang="cs-CZ" dirty="0"/>
              <a:t>2012</a:t>
            </a:r>
            <a:r>
              <a:rPr lang="cs-CZ" dirty="0" smtClean="0"/>
              <a:t>.</a:t>
            </a:r>
            <a:endParaRPr lang="cs-CZ" dirty="0"/>
          </a:p>
          <a:p>
            <a:pPr lvl="0"/>
            <a:r>
              <a:rPr lang="cs-CZ" dirty="0" err="1"/>
              <a:t>Cimler</a:t>
            </a:r>
            <a:r>
              <a:rPr lang="cs-CZ" dirty="0"/>
              <a:t>, </a:t>
            </a:r>
            <a:r>
              <a:rPr lang="cs-CZ" dirty="0" smtClean="0"/>
              <a:t>P.; </a:t>
            </a:r>
            <a:r>
              <a:rPr lang="cs-CZ" dirty="0" err="1"/>
              <a:t>Hommerová</a:t>
            </a:r>
            <a:r>
              <a:rPr lang="cs-CZ" dirty="0"/>
              <a:t>, </a:t>
            </a:r>
            <a:r>
              <a:rPr lang="cs-CZ" dirty="0" smtClean="0"/>
              <a:t>D.; </a:t>
            </a:r>
            <a:r>
              <a:rPr lang="cs-CZ" dirty="0"/>
              <a:t>Potměšil, </a:t>
            </a:r>
            <a:r>
              <a:rPr lang="cs-CZ" dirty="0" smtClean="0"/>
              <a:t>J. </a:t>
            </a:r>
            <a:r>
              <a:rPr lang="cs-CZ" dirty="0" err="1"/>
              <a:t>Grenzüberschreitender</a:t>
            </a:r>
            <a:r>
              <a:rPr lang="cs-CZ" dirty="0"/>
              <a:t> </a:t>
            </a:r>
            <a:r>
              <a:rPr lang="cs-CZ" dirty="0" err="1"/>
              <a:t>Besucherverkehr</a:t>
            </a:r>
            <a:r>
              <a:rPr lang="cs-CZ" dirty="0"/>
              <a:t> - </a:t>
            </a:r>
            <a:r>
              <a:rPr lang="cs-CZ" dirty="0" err="1"/>
              <a:t>Tschechen</a:t>
            </a:r>
            <a:r>
              <a:rPr lang="cs-CZ" dirty="0"/>
              <a:t> in </a:t>
            </a:r>
            <a:r>
              <a:rPr lang="cs-CZ" dirty="0" err="1"/>
              <a:t>Sachsen</a:t>
            </a:r>
            <a:r>
              <a:rPr lang="cs-CZ" dirty="0"/>
              <a:t> (</a:t>
            </a:r>
            <a:r>
              <a:rPr lang="cs-CZ" dirty="0" err="1"/>
              <a:t>Erzgebirge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Vogtland</a:t>
            </a:r>
            <a:r>
              <a:rPr lang="cs-CZ" dirty="0"/>
              <a:t>). </a:t>
            </a:r>
            <a:r>
              <a:rPr lang="cs-CZ" dirty="0" smtClean="0"/>
              <a:t>Chemnitz, </a:t>
            </a:r>
            <a:r>
              <a:rPr lang="cs-CZ" dirty="0"/>
              <a:t>2012. </a:t>
            </a:r>
            <a:endParaRPr lang="cs-CZ" dirty="0" smtClean="0"/>
          </a:p>
          <a:p>
            <a:pPr lvl="0"/>
            <a:r>
              <a:rPr lang="cs-CZ" dirty="0" err="1" smtClean="0"/>
              <a:t>Cimler</a:t>
            </a:r>
            <a:r>
              <a:rPr lang="cs-CZ" dirty="0"/>
              <a:t>, </a:t>
            </a:r>
            <a:r>
              <a:rPr lang="cs-CZ" dirty="0" smtClean="0"/>
              <a:t>P.; </a:t>
            </a:r>
            <a:r>
              <a:rPr lang="cs-CZ" dirty="0" err="1"/>
              <a:t>Hommerová</a:t>
            </a:r>
            <a:r>
              <a:rPr lang="cs-CZ" dirty="0"/>
              <a:t>, </a:t>
            </a:r>
            <a:r>
              <a:rPr lang="cs-CZ" dirty="0" smtClean="0"/>
              <a:t>D.; </a:t>
            </a:r>
            <a:r>
              <a:rPr lang="cs-CZ" dirty="0"/>
              <a:t>Potměšil, </a:t>
            </a:r>
            <a:r>
              <a:rPr lang="cs-CZ" dirty="0" smtClean="0"/>
              <a:t>J. </a:t>
            </a:r>
            <a:r>
              <a:rPr lang="cs-CZ" dirty="0"/>
              <a:t>Přeshraniční nákupní turismus v česko-saském příhraničí. Trendy v podnikání - Business </a:t>
            </a:r>
            <a:r>
              <a:rPr lang="cs-CZ" dirty="0" err="1"/>
              <a:t>Trends</a:t>
            </a:r>
            <a:r>
              <a:rPr lang="cs-CZ" dirty="0"/>
              <a:t>, </a:t>
            </a:r>
            <a:r>
              <a:rPr lang="cs-CZ" dirty="0" smtClean="0"/>
              <a:t>2013.</a:t>
            </a:r>
            <a:endParaRPr lang="cs-CZ" dirty="0"/>
          </a:p>
          <a:p>
            <a:pPr lvl="0"/>
            <a:r>
              <a:rPr lang="cs-CZ" b="1" dirty="0" err="1"/>
              <a:t>Cimler</a:t>
            </a:r>
            <a:r>
              <a:rPr lang="cs-CZ" b="1" dirty="0"/>
              <a:t>, </a:t>
            </a:r>
            <a:r>
              <a:rPr lang="cs-CZ" b="1" dirty="0" smtClean="0"/>
              <a:t>P.; </a:t>
            </a:r>
            <a:r>
              <a:rPr lang="cs-CZ" b="1" dirty="0" err="1"/>
              <a:t>Mizuňová</a:t>
            </a:r>
            <a:r>
              <a:rPr lang="cs-CZ" b="1" dirty="0"/>
              <a:t>, </a:t>
            </a:r>
            <a:r>
              <a:rPr lang="cs-CZ" b="1" dirty="0" smtClean="0"/>
              <a:t>M. </a:t>
            </a:r>
            <a:r>
              <a:rPr lang="cs-CZ" b="1" dirty="0"/>
              <a:t>Nákupní turistika v přeshraničních aktivitách obyvatel Litvínova. </a:t>
            </a:r>
            <a:r>
              <a:rPr lang="cs-CZ" b="1" dirty="0" smtClean="0"/>
              <a:t>Ústí </a:t>
            </a:r>
            <a:r>
              <a:rPr lang="cs-CZ" b="1" dirty="0"/>
              <a:t>nad Labem, </a:t>
            </a:r>
            <a:r>
              <a:rPr lang="cs-CZ" b="1" dirty="0" smtClean="0"/>
              <a:t>2012.</a:t>
            </a:r>
            <a:endParaRPr lang="cs-CZ" b="1" dirty="0"/>
          </a:p>
          <a:p>
            <a:pPr lvl="0"/>
            <a:r>
              <a:rPr lang="cs-CZ" dirty="0" err="1"/>
              <a:t>Cimler</a:t>
            </a:r>
            <a:r>
              <a:rPr lang="cs-CZ" dirty="0"/>
              <a:t>, </a:t>
            </a:r>
            <a:r>
              <a:rPr lang="cs-CZ" dirty="0" smtClean="0"/>
              <a:t>P. </a:t>
            </a:r>
            <a:r>
              <a:rPr lang="cs-CZ" dirty="0"/>
              <a:t>A profile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czech</a:t>
            </a:r>
            <a:r>
              <a:rPr lang="cs-CZ" dirty="0"/>
              <a:t> retail </a:t>
            </a:r>
            <a:r>
              <a:rPr lang="cs-CZ" dirty="0" err="1"/>
              <a:t>sector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companies</a:t>
            </a:r>
            <a:r>
              <a:rPr lang="cs-CZ" dirty="0"/>
              <a:t> in </a:t>
            </a:r>
            <a:r>
              <a:rPr lang="cs-CZ" dirty="0" err="1"/>
              <a:t>it</a:t>
            </a:r>
            <a:r>
              <a:rPr lang="cs-CZ" dirty="0"/>
              <a:t>. In New </a:t>
            </a:r>
            <a:r>
              <a:rPr lang="cs-CZ" dirty="0" err="1"/>
              <a:t>trends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business management in </a:t>
            </a:r>
            <a:r>
              <a:rPr lang="cs-CZ" dirty="0" err="1"/>
              <a:t>theory</a:t>
            </a:r>
            <a:r>
              <a:rPr lang="cs-CZ" dirty="0"/>
              <a:t> and </a:t>
            </a:r>
            <a:r>
              <a:rPr lang="cs-CZ" dirty="0" err="1"/>
              <a:t>practice</a:t>
            </a:r>
            <a:r>
              <a:rPr lang="cs-CZ" dirty="0"/>
              <a:t> in </a:t>
            </a:r>
            <a:r>
              <a:rPr lang="cs-CZ" dirty="0" err="1"/>
              <a:t>crossborder</a:t>
            </a:r>
            <a:r>
              <a:rPr lang="cs-CZ" dirty="0"/>
              <a:t> </a:t>
            </a:r>
            <a:r>
              <a:rPr lang="cs-CZ" dirty="0" err="1"/>
              <a:t>comparison</a:t>
            </a:r>
            <a:r>
              <a:rPr lang="cs-CZ" dirty="0"/>
              <a:t>. </a:t>
            </a:r>
            <a:r>
              <a:rPr lang="cs-CZ" dirty="0" smtClean="0"/>
              <a:t>Chemnitz, 2011.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Fotograf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1652329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94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Univerzita </a:t>
            </a:r>
            <a:r>
              <a:rPr lang="cs-CZ" b="1" dirty="0" err="1" smtClean="0"/>
              <a:t>karlova</a:t>
            </a:r>
            <a:r>
              <a:rPr lang="cs-CZ" b="1" dirty="0" smtClean="0"/>
              <a:t> v </a:t>
            </a:r>
            <a:r>
              <a:rPr lang="cs-CZ" b="1" dirty="0" err="1" smtClean="0"/>
              <a:t>praze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09793" y="1773206"/>
            <a:ext cx="7467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Role </a:t>
            </a:r>
            <a:r>
              <a:rPr lang="cs-CZ" b="1" dirty="0"/>
              <a:t>lidského a sociálního kapitálu v procesu integrace periferií do regionálních struktur Česka v kontextu nové </a:t>
            </a:r>
            <a:r>
              <a:rPr lang="cs-CZ" b="1" dirty="0" smtClean="0"/>
              <a:t>Evropy</a:t>
            </a:r>
          </a:p>
          <a:p>
            <a:pPr lvl="2"/>
            <a:r>
              <a:rPr lang="cs-CZ" dirty="0" smtClean="0"/>
              <a:t>GA ČR, 2007-2009 (V. JANČÁK)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teoretických a metodologických přístupů k výzkumu lidského a sociálního kapitálu a jejich role v rozvoji problémových (periferních) oblastí na území </a:t>
            </a:r>
            <a:r>
              <a:rPr lang="cs-CZ" dirty="0" smtClean="0"/>
              <a:t>Česka</a:t>
            </a:r>
          </a:p>
          <a:p>
            <a:pPr lvl="1"/>
            <a:r>
              <a:rPr lang="cs-CZ" dirty="0" smtClean="0"/>
              <a:t>v případě vnitřních i vnějších periferií, v různých měřítkových úrovních regionů</a:t>
            </a:r>
            <a:endParaRPr lang="cs-CZ" b="1" dirty="0" smtClean="0"/>
          </a:p>
          <a:p>
            <a:r>
              <a:rPr lang="cs-CZ" b="1" dirty="0" smtClean="0"/>
              <a:t>GEOGRANT POHRANIČÍ</a:t>
            </a:r>
          </a:p>
          <a:p>
            <a:r>
              <a:rPr lang="cs-CZ" b="1" dirty="0" smtClean="0"/>
              <a:t>Atlas </a:t>
            </a:r>
            <a:r>
              <a:rPr lang="cs-CZ" b="1" dirty="0"/>
              <a:t>krajiny ČR </a:t>
            </a:r>
            <a:endParaRPr lang="cs-CZ" b="1" dirty="0" smtClean="0"/>
          </a:p>
          <a:p>
            <a:pPr lvl="2"/>
            <a:r>
              <a:rPr lang="cs-CZ" dirty="0" smtClean="0"/>
              <a:t>2003-2009, (I. BIČÍK)</a:t>
            </a:r>
            <a:endParaRPr lang="cs-CZ" dirty="0"/>
          </a:p>
          <a:p>
            <a:pPr lvl="1"/>
            <a:r>
              <a:rPr lang="cs-CZ" dirty="0" err="1" smtClean="0"/>
              <a:t>mutidisciplinární</a:t>
            </a:r>
            <a:r>
              <a:rPr lang="cs-CZ" dirty="0" smtClean="0"/>
              <a:t> projekt zachycující nejaktuálnější </a:t>
            </a:r>
            <a:r>
              <a:rPr lang="cs-CZ" dirty="0"/>
              <a:t>odborné informace o krajině Česka na národní, regionální i lokální </a:t>
            </a:r>
            <a:r>
              <a:rPr lang="cs-CZ" dirty="0" smtClean="0"/>
              <a:t>úrovni</a:t>
            </a:r>
          </a:p>
          <a:p>
            <a:pPr lvl="1"/>
            <a:r>
              <a:rPr lang="cs-CZ" dirty="0" smtClean="0"/>
              <a:t>jednotlivé </a:t>
            </a:r>
            <a:r>
              <a:rPr lang="cs-CZ" dirty="0"/>
              <a:t>složky a faktory krajiny (tedy přírodního, socioekonomického a technického prostředí), jejich prostorové fungování a hodnocení jejich vzájemných vazeb</a:t>
            </a:r>
            <a:r>
              <a:rPr lang="cs-CZ" dirty="0" smtClean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 descr="Tomáš Havlíče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426210" cy="1697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156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Rndr.</a:t>
            </a:r>
            <a:r>
              <a:rPr lang="cs-CZ" dirty="0" smtClean="0"/>
              <a:t> Tomáš </a:t>
            </a:r>
            <a:r>
              <a:rPr lang="cs-CZ" dirty="0" err="1" smtClean="0"/>
              <a:t>havlíček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200" dirty="0"/>
              <a:t>HAVLÍČEK, T. (2006): </a:t>
            </a:r>
            <a:r>
              <a:rPr lang="cs-CZ" sz="2200" dirty="0" err="1"/>
              <a:t>Europäische</a:t>
            </a:r>
            <a:r>
              <a:rPr lang="cs-CZ" sz="2200" dirty="0"/>
              <a:t> </a:t>
            </a:r>
            <a:r>
              <a:rPr lang="cs-CZ" sz="2200" dirty="0" err="1"/>
              <a:t>Integrationsbestrebungen</a:t>
            </a:r>
            <a:r>
              <a:rPr lang="cs-CZ" sz="2200" dirty="0"/>
              <a:t> </a:t>
            </a:r>
            <a:r>
              <a:rPr lang="cs-CZ" sz="2200" dirty="0" err="1"/>
              <a:t>am</a:t>
            </a:r>
            <a:r>
              <a:rPr lang="cs-CZ" sz="2200" dirty="0"/>
              <a:t> </a:t>
            </a:r>
            <a:r>
              <a:rPr lang="cs-CZ" sz="2200" dirty="0" err="1"/>
              <a:t>Beispiel</a:t>
            </a:r>
            <a:r>
              <a:rPr lang="cs-CZ" sz="2200" dirty="0"/>
              <a:t> des </a:t>
            </a:r>
            <a:r>
              <a:rPr lang="cs-CZ" sz="2200" dirty="0" err="1"/>
              <a:t>tschechisch-deutsch-österreichischen</a:t>
            </a:r>
            <a:r>
              <a:rPr lang="cs-CZ" sz="2200" dirty="0"/>
              <a:t> </a:t>
            </a:r>
            <a:r>
              <a:rPr lang="cs-CZ" sz="2200" dirty="0" err="1"/>
              <a:t>Grenzraumes</a:t>
            </a:r>
            <a:r>
              <a:rPr lang="cs-CZ" sz="2200" dirty="0"/>
              <a:t>. </a:t>
            </a:r>
            <a:r>
              <a:rPr lang="cs-CZ" sz="2200" dirty="0" err="1" smtClean="0"/>
              <a:t>Passau</a:t>
            </a:r>
            <a:r>
              <a:rPr lang="cs-CZ" sz="2200" dirty="0" smtClean="0"/>
              <a:t>.</a:t>
            </a:r>
          </a:p>
          <a:p>
            <a:r>
              <a:rPr lang="cs-CZ" sz="2200" dirty="0"/>
              <a:t>HAVLÍČEK, T. (2007): </a:t>
            </a:r>
            <a:r>
              <a:rPr lang="cs-CZ" sz="2200" dirty="0" err="1"/>
              <a:t>Population</a:t>
            </a:r>
            <a:r>
              <a:rPr lang="cs-CZ" sz="2200" dirty="0"/>
              <a:t> Stability in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Peripheral</a:t>
            </a:r>
            <a:r>
              <a:rPr lang="cs-CZ" sz="2200" dirty="0"/>
              <a:t> </a:t>
            </a:r>
            <a:r>
              <a:rPr lang="cs-CZ" sz="2200" dirty="0" err="1"/>
              <a:t>Regions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Czechia</a:t>
            </a:r>
            <a:r>
              <a:rPr lang="cs-CZ" sz="2200" dirty="0"/>
              <a:t>, </a:t>
            </a:r>
            <a:r>
              <a:rPr lang="cs-CZ" sz="2200" dirty="0" err="1"/>
              <a:t>with</a:t>
            </a:r>
            <a:r>
              <a:rPr lang="cs-CZ" sz="2200" dirty="0"/>
              <a:t> a </a:t>
            </a:r>
            <a:r>
              <a:rPr lang="cs-CZ" sz="2200" dirty="0" err="1"/>
              <a:t>Focus</a:t>
            </a:r>
            <a:r>
              <a:rPr lang="cs-CZ" sz="2200" dirty="0"/>
              <a:t> on </a:t>
            </a:r>
            <a:r>
              <a:rPr lang="cs-CZ" sz="2200" dirty="0" err="1"/>
              <a:t>the</a:t>
            </a:r>
            <a:r>
              <a:rPr lang="cs-CZ" sz="2200" dirty="0"/>
              <a:t> Czech-</a:t>
            </a:r>
            <a:r>
              <a:rPr lang="cs-CZ" sz="2200" dirty="0" err="1"/>
              <a:t>Austrian</a:t>
            </a:r>
            <a:r>
              <a:rPr lang="cs-CZ" sz="2200" dirty="0"/>
              <a:t> </a:t>
            </a:r>
            <a:r>
              <a:rPr lang="cs-CZ" sz="2200" dirty="0" err="1"/>
              <a:t>Border</a:t>
            </a:r>
            <a:r>
              <a:rPr lang="cs-CZ" sz="2200" dirty="0"/>
              <a:t> Region. </a:t>
            </a:r>
            <a:r>
              <a:rPr lang="cs-CZ" sz="2200" dirty="0" err="1" smtClean="0"/>
              <a:t>Grahamstown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HAVLÍČEK</a:t>
            </a:r>
            <a:r>
              <a:rPr lang="cs-CZ" sz="2200" dirty="0"/>
              <a:t>, T. (2007): </a:t>
            </a:r>
            <a:r>
              <a:rPr lang="cs-CZ" sz="2200" dirty="0" err="1"/>
              <a:t>Border</a:t>
            </a:r>
            <a:r>
              <a:rPr lang="cs-CZ" sz="2200" dirty="0"/>
              <a:t>, </a:t>
            </a:r>
            <a:r>
              <a:rPr lang="cs-CZ" sz="2200" dirty="0" err="1"/>
              <a:t>Borderland</a:t>
            </a:r>
            <a:r>
              <a:rPr lang="cs-CZ" sz="2200" dirty="0"/>
              <a:t> and </a:t>
            </a:r>
            <a:r>
              <a:rPr lang="cs-CZ" sz="2200" dirty="0" err="1"/>
              <a:t>Peripheral</a:t>
            </a:r>
            <a:r>
              <a:rPr lang="cs-CZ" sz="2200" dirty="0"/>
              <a:t> </a:t>
            </a:r>
            <a:r>
              <a:rPr lang="cs-CZ" sz="2200" dirty="0" err="1"/>
              <a:t>Regions</a:t>
            </a:r>
            <a:r>
              <a:rPr lang="cs-CZ" sz="2200" dirty="0"/>
              <a:t>. </a:t>
            </a:r>
            <a:r>
              <a:rPr lang="cs-CZ" sz="2200" dirty="0" err="1"/>
              <a:t>Theoretical</a:t>
            </a:r>
            <a:r>
              <a:rPr lang="cs-CZ" sz="2200" dirty="0"/>
              <a:t> </a:t>
            </a:r>
            <a:r>
              <a:rPr lang="cs-CZ" sz="2200" dirty="0" err="1"/>
              <a:t>Considerations</a:t>
            </a:r>
            <a:r>
              <a:rPr lang="cs-CZ" sz="2200" dirty="0"/>
              <a:t> in </a:t>
            </a:r>
            <a:r>
              <a:rPr lang="cs-CZ" sz="2200" dirty="0" err="1"/>
              <a:t>frames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Process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Transformation</a:t>
            </a:r>
            <a:r>
              <a:rPr lang="cs-CZ" sz="2200" dirty="0"/>
              <a:t>. </a:t>
            </a:r>
            <a:r>
              <a:rPr lang="cs-CZ" sz="2200" dirty="0" err="1" smtClean="0"/>
              <a:t>Grahamstown</a:t>
            </a:r>
            <a:r>
              <a:rPr lang="cs-CZ" sz="2200" dirty="0" smtClean="0"/>
              <a:t>.</a:t>
            </a:r>
          </a:p>
          <a:p>
            <a:r>
              <a:rPr lang="cs-CZ" sz="2200" dirty="0"/>
              <a:t>HAVLÍČEK, T., CHROMÝ, P., JANČÁK, V., MARADA, M. (2008): </a:t>
            </a:r>
            <a:r>
              <a:rPr lang="cs-CZ" sz="2200" dirty="0" err="1"/>
              <a:t>Innere</a:t>
            </a:r>
            <a:r>
              <a:rPr lang="cs-CZ" sz="2200" dirty="0"/>
              <a:t> </a:t>
            </a:r>
            <a:r>
              <a:rPr lang="cs-CZ" sz="2200" dirty="0" err="1"/>
              <a:t>und</a:t>
            </a:r>
            <a:r>
              <a:rPr lang="cs-CZ" sz="2200" dirty="0"/>
              <a:t> </a:t>
            </a:r>
            <a:r>
              <a:rPr lang="cs-CZ" sz="2200" dirty="0" err="1"/>
              <a:t>äußere</a:t>
            </a:r>
            <a:r>
              <a:rPr lang="cs-CZ" sz="2200" dirty="0"/>
              <a:t> </a:t>
            </a:r>
            <a:r>
              <a:rPr lang="cs-CZ" sz="2200" dirty="0" err="1"/>
              <a:t>Peripherie</a:t>
            </a:r>
            <a:r>
              <a:rPr lang="cs-CZ" sz="2200" dirty="0"/>
              <a:t> </a:t>
            </a:r>
            <a:r>
              <a:rPr lang="cs-CZ" sz="2200" dirty="0" err="1"/>
              <a:t>am</a:t>
            </a:r>
            <a:r>
              <a:rPr lang="cs-CZ" sz="2200" dirty="0"/>
              <a:t> </a:t>
            </a:r>
            <a:r>
              <a:rPr lang="cs-CZ" sz="2200" dirty="0" err="1"/>
              <a:t>Beispiel</a:t>
            </a:r>
            <a:r>
              <a:rPr lang="cs-CZ" sz="2200" dirty="0"/>
              <a:t> </a:t>
            </a:r>
            <a:r>
              <a:rPr lang="cs-CZ" sz="2200" dirty="0" err="1"/>
              <a:t>Tschechiens</a:t>
            </a:r>
            <a:r>
              <a:rPr lang="cs-CZ" sz="2200" dirty="0"/>
              <a:t>. </a:t>
            </a:r>
            <a:r>
              <a:rPr lang="cs-CZ" sz="2200" dirty="0" err="1" smtClean="0"/>
              <a:t>Wien</a:t>
            </a:r>
            <a:r>
              <a:rPr lang="cs-CZ" sz="2200" dirty="0" smtClean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cs-CZ" b="1" dirty="0" smtClean="0"/>
              <a:t>Univerzita </a:t>
            </a:r>
            <a:r>
              <a:rPr lang="cs-CZ" b="1" dirty="0" err="1" smtClean="0"/>
              <a:t>jana</a:t>
            </a:r>
            <a:r>
              <a:rPr lang="cs-CZ" b="1" dirty="0" smtClean="0"/>
              <a:t> evangelisty </a:t>
            </a:r>
            <a:r>
              <a:rPr lang="cs-CZ" b="1" dirty="0" err="1" smtClean="0"/>
              <a:t>purkyně</a:t>
            </a:r>
            <a:r>
              <a:rPr lang="cs-CZ" b="1" dirty="0" smtClean="0"/>
              <a:t> v ústí nad </a:t>
            </a:r>
            <a:r>
              <a:rPr lang="cs-CZ" b="1" dirty="0" err="1" smtClean="0"/>
              <a:t>labem</a:t>
            </a:r>
            <a:r>
              <a:rPr lang="cs-CZ" b="1" dirty="0" smtClean="0"/>
              <a:t> / FSE, FF, FŽP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R</a:t>
            </a:r>
            <a:r>
              <a:rPr lang="cs-CZ" b="1" dirty="0" smtClean="0"/>
              <a:t>eflexe </a:t>
            </a:r>
            <a:r>
              <a:rPr lang="cs-CZ" b="1" dirty="0"/>
              <a:t>sudetoněmecké otázky a postoje obyvatelstva českého pohraničí k Německu (názory obyvatel na česko-německé </a:t>
            </a:r>
            <a:r>
              <a:rPr lang="cs-CZ" b="1" dirty="0" smtClean="0"/>
              <a:t>vztahy)</a:t>
            </a:r>
          </a:p>
          <a:p>
            <a:pPr lvl="2"/>
            <a:r>
              <a:rPr lang="cs-CZ" dirty="0" smtClean="0"/>
              <a:t>MZV ČR, 1996 </a:t>
            </a:r>
            <a:r>
              <a:rPr lang="cs-CZ" dirty="0"/>
              <a:t>- 1999</a:t>
            </a:r>
          </a:p>
          <a:p>
            <a:r>
              <a:rPr lang="cs-CZ" b="1" dirty="0" err="1" smtClean="0"/>
              <a:t>Germany</a:t>
            </a:r>
            <a:r>
              <a:rPr lang="cs-CZ" b="1" dirty="0" smtClean="0"/>
              <a:t> </a:t>
            </a:r>
            <a:r>
              <a:rPr lang="cs-CZ" b="1" dirty="0"/>
              <a:t>and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Reshaping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 smtClean="0"/>
              <a:t>Europe</a:t>
            </a:r>
            <a:endParaRPr lang="cs-CZ" b="1" dirty="0" smtClean="0"/>
          </a:p>
          <a:p>
            <a:pPr lvl="2"/>
            <a:r>
              <a:rPr lang="cs-CZ" dirty="0" smtClean="0"/>
              <a:t>Institute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, University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Birmingham, </a:t>
            </a:r>
            <a:r>
              <a:rPr lang="cs-CZ" dirty="0" err="1"/>
              <a:t>Economic</a:t>
            </a:r>
            <a:r>
              <a:rPr lang="cs-CZ" dirty="0"/>
              <a:t> and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, </a:t>
            </a:r>
            <a:r>
              <a:rPr lang="cs-CZ" dirty="0" smtClean="0"/>
              <a:t>1999 </a:t>
            </a:r>
            <a:r>
              <a:rPr lang="cs-CZ" dirty="0"/>
              <a:t>- 2001</a:t>
            </a:r>
          </a:p>
          <a:p>
            <a:r>
              <a:rPr lang="cs-CZ" b="1" dirty="0" smtClean="0"/>
              <a:t>Proměna </a:t>
            </a:r>
            <a:r>
              <a:rPr lang="cs-CZ" b="1" dirty="0"/>
              <a:t>vztahu suverenity a identity v procesu evropské integrace - určující faktor nové role česko-německého </a:t>
            </a:r>
            <a:r>
              <a:rPr lang="cs-CZ" b="1" dirty="0" smtClean="0"/>
              <a:t>pohraničí</a:t>
            </a:r>
          </a:p>
          <a:p>
            <a:pPr lvl="2"/>
            <a:r>
              <a:rPr lang="cs-CZ" dirty="0" smtClean="0"/>
              <a:t>MZV ČR, </a:t>
            </a:r>
            <a:r>
              <a:rPr lang="cs-CZ" dirty="0"/>
              <a:t>2000 - 2002</a:t>
            </a:r>
          </a:p>
          <a:p>
            <a:r>
              <a:rPr lang="cs-CZ" b="1" dirty="0" smtClean="0"/>
              <a:t>Občanská </a:t>
            </a:r>
            <a:r>
              <a:rPr lang="cs-CZ" b="1" dirty="0"/>
              <a:t>dimenze česko-německých vztahů ve fázi vstupu ČR do Evropské unie s důrazem na pohraniční </a:t>
            </a:r>
            <a:r>
              <a:rPr lang="cs-CZ" b="1" dirty="0" smtClean="0"/>
              <a:t>oblasti</a:t>
            </a:r>
          </a:p>
          <a:p>
            <a:pPr lvl="2"/>
            <a:r>
              <a:rPr lang="cs-CZ" dirty="0" smtClean="0"/>
              <a:t>Program </a:t>
            </a:r>
            <a:r>
              <a:rPr lang="cs-CZ" dirty="0"/>
              <a:t>podpory cíleného výzkumu a vývoje, </a:t>
            </a:r>
            <a:r>
              <a:rPr lang="cs-CZ" dirty="0" smtClean="0"/>
              <a:t>AV ČR, </a:t>
            </a:r>
            <a:r>
              <a:rPr lang="cs-CZ" dirty="0"/>
              <a:t>2003 - 2005</a:t>
            </a:r>
          </a:p>
          <a:p>
            <a:r>
              <a:rPr lang="cs-CZ" b="1" dirty="0" smtClean="0"/>
              <a:t>Historické </a:t>
            </a:r>
            <a:r>
              <a:rPr lang="cs-CZ" b="1" dirty="0"/>
              <a:t>mezníky v identitách regionu pohraničí (Sebedefinice a vzájemné vnímání Čechů a Němců v přímém </a:t>
            </a:r>
            <a:r>
              <a:rPr lang="cs-CZ" b="1" dirty="0" smtClean="0"/>
              <a:t>sousedství)</a:t>
            </a:r>
          </a:p>
          <a:p>
            <a:pPr lvl="2"/>
            <a:r>
              <a:rPr lang="cs-CZ" dirty="0" smtClean="0"/>
              <a:t>Univerzita </a:t>
            </a:r>
            <a:r>
              <a:rPr lang="cs-CZ" dirty="0"/>
              <a:t>Ludwiga </a:t>
            </a:r>
            <a:r>
              <a:rPr lang="cs-CZ" dirty="0" smtClean="0"/>
              <a:t>Maximiliana </a:t>
            </a:r>
            <a:r>
              <a:rPr lang="cs-CZ" dirty="0"/>
              <a:t>Mnichov, </a:t>
            </a:r>
            <a:r>
              <a:rPr lang="cs-CZ" dirty="0" smtClean="0"/>
              <a:t>Nadace Volkswagen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/>
              <a:t>2003 - </a:t>
            </a:r>
            <a:r>
              <a:rPr lang="cs-CZ" dirty="0" smtClean="0"/>
              <a:t>2005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Doc. </a:t>
            </a:r>
            <a:r>
              <a:rPr lang="cs-CZ" dirty="0" err="1" smtClean="0"/>
              <a:t>Phdr.</a:t>
            </a:r>
            <a:r>
              <a:rPr lang="cs-CZ" dirty="0" smtClean="0"/>
              <a:t> Václav houžvička,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521317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Houžvička, V. 2005. Návraty sudetské otázky. </a:t>
            </a:r>
            <a:r>
              <a:rPr lang="cs-CZ" dirty="0" smtClean="0"/>
              <a:t>Praha</a:t>
            </a:r>
          </a:p>
          <a:p>
            <a:r>
              <a:rPr lang="cs-CZ" dirty="0" smtClean="0"/>
              <a:t>Houžvička</a:t>
            </a:r>
            <a:r>
              <a:rPr lang="cs-CZ" dirty="0"/>
              <a:t>, V. 2002. „Suverenita, hranice, integrace - konflikt zájmů</a:t>
            </a:r>
            <a:r>
              <a:rPr lang="cs-CZ" dirty="0" smtClean="0"/>
              <a:t>?“ Praha</a:t>
            </a:r>
          </a:p>
          <a:p>
            <a:r>
              <a:rPr lang="cs-CZ" dirty="0" smtClean="0"/>
              <a:t>Houžvička</a:t>
            </a:r>
            <a:r>
              <a:rPr lang="cs-CZ" dirty="0"/>
              <a:t>, V. 2009. „</a:t>
            </a:r>
            <a:r>
              <a:rPr lang="cs-CZ" dirty="0" err="1"/>
              <a:t>Czechs</a:t>
            </a:r>
            <a:r>
              <a:rPr lang="cs-CZ" dirty="0"/>
              <a:t> and </a:t>
            </a:r>
            <a:r>
              <a:rPr lang="cs-CZ" dirty="0" err="1"/>
              <a:t>Germans</a:t>
            </a:r>
            <a:r>
              <a:rPr lang="cs-CZ" dirty="0"/>
              <a:t> </a:t>
            </a:r>
            <a:r>
              <a:rPr lang="cs-CZ" dirty="0" err="1"/>
              <a:t>shaping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regional</a:t>
            </a:r>
            <a:r>
              <a:rPr lang="cs-CZ" dirty="0"/>
              <a:t> milieu: </a:t>
            </a:r>
            <a:r>
              <a:rPr lang="cs-CZ" dirty="0" err="1"/>
              <a:t>The</a:t>
            </a:r>
            <a:r>
              <a:rPr lang="cs-CZ" dirty="0"/>
              <a:t>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growing</a:t>
            </a:r>
            <a:r>
              <a:rPr lang="cs-CZ" dirty="0"/>
              <a:t>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 </a:t>
            </a:r>
            <a:r>
              <a:rPr lang="cs-CZ" dirty="0" err="1"/>
              <a:t>influenced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mutual</a:t>
            </a:r>
            <a:r>
              <a:rPr lang="cs-CZ" dirty="0"/>
              <a:t> relations</a:t>
            </a:r>
            <a:r>
              <a:rPr lang="cs-CZ" dirty="0" smtClean="0"/>
              <a:t>.“</a:t>
            </a:r>
            <a:r>
              <a:rPr lang="cs-CZ" dirty="0" err="1" smtClean="0"/>
              <a:t>Yamagata</a:t>
            </a:r>
            <a:r>
              <a:rPr lang="cs-CZ" dirty="0" smtClean="0"/>
              <a:t> </a:t>
            </a:r>
          </a:p>
          <a:p>
            <a:r>
              <a:rPr lang="cs-CZ" dirty="0" smtClean="0"/>
              <a:t>Houžvička</a:t>
            </a:r>
            <a:r>
              <a:rPr lang="cs-CZ" dirty="0"/>
              <a:t>, V. 2010. „Je česká společnost zatížena minulostí v podobě nezvládnutých předsudků a mýtů</a:t>
            </a:r>
            <a:r>
              <a:rPr lang="cs-CZ" dirty="0" smtClean="0"/>
              <a:t>?“</a:t>
            </a:r>
            <a:endParaRPr lang="cs-CZ" dirty="0"/>
          </a:p>
          <a:p>
            <a:r>
              <a:rPr lang="cs-CZ" dirty="0"/>
              <a:t>Houžvička, V. 2011. "Město na </a:t>
            </a:r>
            <a:r>
              <a:rPr lang="cs-CZ" dirty="0" smtClean="0"/>
              <a:t>česko-německé hranici –kooperace vyžaduje sdílení prostoru a důvěry„. UJEP, Ústí nad Labem</a:t>
            </a:r>
          </a:p>
          <a:p>
            <a:r>
              <a:rPr lang="cs-CZ" dirty="0" smtClean="0"/>
              <a:t>Houžvička</a:t>
            </a:r>
            <a:r>
              <a:rPr lang="cs-CZ" dirty="0"/>
              <a:t>, V., </a:t>
            </a:r>
            <a:r>
              <a:rPr lang="cs-CZ" dirty="0" err="1"/>
              <a:t>Grix</a:t>
            </a:r>
            <a:r>
              <a:rPr lang="cs-CZ" dirty="0"/>
              <a:t>, J. 2005. </a:t>
            </a:r>
            <a:r>
              <a:rPr lang="cs-CZ" dirty="0" err="1"/>
              <a:t>Cross-border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 in </a:t>
            </a:r>
            <a:r>
              <a:rPr lang="cs-CZ" dirty="0" err="1"/>
              <a:t>theory</a:t>
            </a:r>
            <a:r>
              <a:rPr lang="cs-CZ" dirty="0"/>
              <a:t> and </a:t>
            </a:r>
            <a:r>
              <a:rPr lang="cs-CZ" dirty="0" err="1"/>
              <a:t>practice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case </a:t>
            </a:r>
            <a:r>
              <a:rPr lang="cs-CZ" dirty="0" err="1"/>
              <a:t>of</a:t>
            </a:r>
            <a:r>
              <a:rPr lang="cs-CZ" dirty="0"/>
              <a:t> Czech-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borderland</a:t>
            </a:r>
            <a:r>
              <a:rPr lang="cs-CZ" dirty="0"/>
              <a:t>. </a:t>
            </a:r>
            <a:r>
              <a:rPr lang="cs-CZ" dirty="0" smtClean="0"/>
              <a:t>AUC </a:t>
            </a:r>
            <a:r>
              <a:rPr lang="cs-CZ" dirty="0" err="1" smtClean="0"/>
              <a:t>Geographica</a:t>
            </a:r>
            <a:r>
              <a:rPr lang="cs-CZ" dirty="0" smtClean="0"/>
              <a:t>, Praha.</a:t>
            </a:r>
          </a:p>
          <a:p>
            <a:r>
              <a:rPr lang="cs-CZ" dirty="0"/>
              <a:t>Houžvička, V</a:t>
            </a:r>
            <a:r>
              <a:rPr lang="cs-CZ" dirty="0" smtClean="0"/>
              <a:t>., Novotný</a:t>
            </a:r>
            <a:r>
              <a:rPr lang="cs-CZ" dirty="0"/>
              <a:t>, L. 2007. Otisky historie v regionálních identitách obyvatel pohraničí. </a:t>
            </a:r>
            <a:r>
              <a:rPr lang="cs-CZ" dirty="0" smtClean="0"/>
              <a:t>Praha</a:t>
            </a:r>
          </a:p>
          <a:p>
            <a:r>
              <a:rPr lang="cs-CZ" dirty="0" smtClean="0"/>
              <a:t>Houžvička</a:t>
            </a:r>
            <a:r>
              <a:rPr lang="cs-CZ" cap="all" dirty="0" smtClean="0"/>
              <a:t>, </a:t>
            </a:r>
            <a:r>
              <a:rPr lang="cs-CZ" cap="all" dirty="0"/>
              <a:t>V.</a:t>
            </a:r>
            <a:r>
              <a:rPr lang="cs-CZ" dirty="0"/>
              <a:t> </a:t>
            </a:r>
            <a:r>
              <a:rPr lang="cs-CZ" dirty="0" smtClean="0"/>
              <a:t>2013. Dynamika </a:t>
            </a:r>
            <a:r>
              <a:rPr lang="cs-CZ" dirty="0"/>
              <a:t>vytváření sociálního kapitálu v prostředí pohraničí ČR/SRN jako faktor bilaterálních vztahů. </a:t>
            </a:r>
            <a:r>
              <a:rPr lang="cs-CZ" dirty="0" smtClean="0"/>
              <a:t>Praha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http://fse1.ujep.cz/image.php?idx=3995&amp;di=2&amp;mw=240&amp;mh=16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199515" cy="1521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533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5212"/>
            <a:ext cx="7467600" cy="1431032"/>
          </a:xfrm>
        </p:spPr>
        <p:txBody>
          <a:bodyPr>
            <a:noAutofit/>
          </a:bodyPr>
          <a:lstStyle/>
          <a:p>
            <a:r>
              <a:rPr lang="cs-CZ" sz="2400" cap="none" dirty="0" smtClean="0"/>
              <a:t>Mgr. Martin VESELÝ, Ph.D.</a:t>
            </a:r>
            <a:br>
              <a:rPr lang="cs-CZ" sz="2400" cap="none" dirty="0" smtClean="0"/>
            </a:br>
            <a:r>
              <a:rPr lang="cs-CZ" sz="2400" cap="none" dirty="0" smtClean="0"/>
              <a:t>Doc. PhDr. Kristýna KAISEROVÁ, CSc. </a:t>
            </a:r>
            <a:br>
              <a:rPr lang="cs-CZ" sz="2400" cap="none" dirty="0" smtClean="0"/>
            </a:br>
            <a:r>
              <a:rPr lang="cs-CZ" sz="2400" cap="none" dirty="0" smtClean="0"/>
              <a:t>Doc. PhDr. Tomáš VELÍMSKÝ, CSc.</a:t>
            </a:r>
            <a:br>
              <a:rPr lang="cs-CZ" sz="2400" cap="none" dirty="0" smtClean="0"/>
            </a:br>
            <a:r>
              <a:rPr lang="cs-CZ" sz="2400" cap="none" dirty="0" smtClean="0"/>
              <a:t>Doc. PhDr. Zdeněk RADVANOVSKÝ, CSc.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119020" cy="4873752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Sudetská </a:t>
            </a:r>
            <a:r>
              <a:rPr lang="cs-CZ" b="1" dirty="0"/>
              <a:t>župa jako protiletecký kryt říše? (1939-1945)</a:t>
            </a:r>
            <a:endParaRPr lang="cs-CZ" dirty="0"/>
          </a:p>
          <a:p>
            <a:pPr lvl="2"/>
            <a:r>
              <a:rPr lang="cs-CZ" dirty="0" smtClean="0"/>
              <a:t>GA ČR, 2009-2011 (M. VESELÝ)</a:t>
            </a:r>
          </a:p>
          <a:p>
            <a:pPr lvl="1"/>
            <a:r>
              <a:rPr lang="cs-CZ" dirty="0" smtClean="0"/>
              <a:t>vliv </a:t>
            </a:r>
            <a:r>
              <a:rPr lang="cs-CZ" dirty="0"/>
              <a:t>a </a:t>
            </a:r>
            <a:r>
              <a:rPr lang="cs-CZ" dirty="0" smtClean="0"/>
              <a:t>dopad </a:t>
            </a:r>
            <a:r>
              <a:rPr lang="cs-CZ" dirty="0"/>
              <a:t>bombardovací ofenzivy britského a později amerického letectva proti nacistickému Německu na dění v sudetské župě</a:t>
            </a:r>
            <a:endParaRPr lang="cs-CZ" dirty="0" smtClean="0"/>
          </a:p>
          <a:p>
            <a:r>
              <a:rPr lang="cs-CZ" b="1" dirty="0" smtClean="0"/>
              <a:t>Sasko-české </a:t>
            </a:r>
            <a:r>
              <a:rPr lang="cs-CZ" b="1" dirty="0"/>
              <a:t>vztahy v proměnách </a:t>
            </a:r>
            <a:r>
              <a:rPr lang="cs-CZ" b="1" dirty="0" smtClean="0"/>
              <a:t>času</a:t>
            </a:r>
          </a:p>
          <a:p>
            <a:pPr lvl="2"/>
            <a:r>
              <a:rPr lang="cs-CZ" dirty="0" smtClean="0"/>
              <a:t>Cíl </a:t>
            </a:r>
            <a:r>
              <a:rPr lang="cs-CZ" dirty="0" smtClean="0"/>
              <a:t>3 </a:t>
            </a:r>
            <a:r>
              <a:rPr lang="cs-CZ" dirty="0" smtClean="0"/>
              <a:t>(K. KAISEROVÁ)</a:t>
            </a:r>
          </a:p>
          <a:p>
            <a:pPr lvl="1"/>
            <a:r>
              <a:rPr lang="cs-CZ" dirty="0" smtClean="0"/>
              <a:t>Pomocná výuková publikace</a:t>
            </a:r>
          </a:p>
          <a:p>
            <a:r>
              <a:rPr lang="cs-CZ" b="1" dirty="0"/>
              <a:t>Společenské, kulturní a ideové transfery v historii příhraničního regionu severozápadních a  severních Čech a jejich role pro jeho </a:t>
            </a:r>
            <a:r>
              <a:rPr lang="cs-CZ" b="1" dirty="0" smtClean="0"/>
              <a:t>udržitelnost</a:t>
            </a:r>
          </a:p>
          <a:p>
            <a:pPr lvl="1"/>
            <a:r>
              <a:rPr lang="cs-CZ" dirty="0" smtClean="0"/>
              <a:t>MK ČR, 2011-2015 (T. VELÍMSKÝ)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6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cap="none" dirty="0" smtClean="0"/>
              <a:t>ÚSTAV SLOVANSKO-GERMÁNSKÝCH STUDIÍ UJEP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11324" y="1988840"/>
            <a:ext cx="807524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Hlavní centra kulturního života Němců </a:t>
            </a:r>
            <a:r>
              <a:rPr lang="cs-CZ" dirty="0" smtClean="0"/>
              <a:t>v </a:t>
            </a:r>
            <a:r>
              <a:rPr lang="cs-CZ" dirty="0"/>
              <a:t>Čechách ve 20. století </a:t>
            </a:r>
            <a:endParaRPr lang="cs-CZ" dirty="0" smtClean="0"/>
          </a:p>
          <a:p>
            <a:pPr lvl="2"/>
            <a:r>
              <a:rPr lang="cs-CZ" dirty="0" smtClean="0"/>
              <a:t>FRVŠ + Archiv AV ČR, 1993</a:t>
            </a:r>
          </a:p>
          <a:p>
            <a:r>
              <a:rPr lang="cs-CZ" dirty="0" smtClean="0"/>
              <a:t>Výstavba </a:t>
            </a:r>
            <a:r>
              <a:rPr lang="cs-CZ" dirty="0"/>
              <a:t>pracoviště a podpora publikací ÚSGS </a:t>
            </a:r>
            <a:r>
              <a:rPr lang="cs-CZ" dirty="0" smtClean="0"/>
              <a:t>UJEP</a:t>
            </a:r>
          </a:p>
          <a:p>
            <a:pPr lvl="2"/>
            <a:r>
              <a:rPr lang="cs-CZ" dirty="0" err="1" smtClean="0"/>
              <a:t>Aktion</a:t>
            </a:r>
            <a:r>
              <a:rPr lang="cs-CZ" dirty="0" smtClean="0"/>
              <a:t> </a:t>
            </a:r>
            <a:r>
              <a:rPr lang="cs-CZ" dirty="0" err="1" smtClean="0"/>
              <a:t>Österreich</a:t>
            </a:r>
            <a:r>
              <a:rPr lang="cs-CZ" dirty="0" smtClean="0"/>
              <a:t>, 1993-1997</a:t>
            </a:r>
            <a:endParaRPr lang="cs-CZ" dirty="0"/>
          </a:p>
          <a:p>
            <a:r>
              <a:rPr lang="cs-CZ" dirty="0"/>
              <a:t>Česko-saské dějiny - příprava publikace pro české a saské učitele </a:t>
            </a:r>
            <a:r>
              <a:rPr lang="cs-CZ" dirty="0" smtClean="0"/>
              <a:t>dějepisu</a:t>
            </a:r>
          </a:p>
          <a:p>
            <a:pPr lvl="2"/>
            <a:r>
              <a:rPr lang="cs-CZ" dirty="0" smtClean="0"/>
              <a:t>Česko-německý </a:t>
            </a:r>
            <a:r>
              <a:rPr lang="cs-CZ" dirty="0"/>
              <a:t>fond </a:t>
            </a:r>
            <a:r>
              <a:rPr lang="cs-CZ" dirty="0" smtClean="0"/>
              <a:t>budoucnosti + </a:t>
            </a:r>
            <a:r>
              <a:rPr lang="cs-CZ" dirty="0" err="1" smtClean="0"/>
              <a:t>Lehrerfortbildungsakademie</a:t>
            </a:r>
            <a:r>
              <a:rPr lang="cs-CZ" dirty="0" smtClean="0"/>
              <a:t> </a:t>
            </a:r>
            <a:r>
              <a:rPr lang="cs-CZ" dirty="0" err="1" smtClean="0"/>
              <a:t>Meißen</a:t>
            </a:r>
            <a:r>
              <a:rPr lang="cs-CZ" dirty="0" smtClean="0"/>
              <a:t>, 2000</a:t>
            </a:r>
          </a:p>
          <a:p>
            <a:r>
              <a:rPr lang="cs-CZ" dirty="0" err="1" smtClean="0"/>
              <a:t>Lebensgeschichtliche</a:t>
            </a:r>
            <a:r>
              <a:rPr lang="cs-CZ" dirty="0" smtClean="0"/>
              <a:t> </a:t>
            </a:r>
            <a:r>
              <a:rPr lang="cs-CZ" dirty="0" err="1"/>
              <a:t>Interviews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Erfassung</a:t>
            </a:r>
            <a:r>
              <a:rPr lang="cs-CZ" dirty="0"/>
              <a:t> von </a:t>
            </a:r>
            <a:r>
              <a:rPr lang="cs-CZ" dirty="0" err="1" smtClean="0"/>
              <a:t>Zeitzeugenberichten</a:t>
            </a:r>
            <a:endParaRPr lang="cs-CZ" dirty="0" smtClean="0"/>
          </a:p>
          <a:p>
            <a:pPr lvl="2"/>
            <a:r>
              <a:rPr lang="cs-CZ" dirty="0" err="1"/>
              <a:t>Sudetendeutsches</a:t>
            </a:r>
            <a:r>
              <a:rPr lang="cs-CZ" dirty="0"/>
              <a:t> </a:t>
            </a:r>
            <a:r>
              <a:rPr lang="cs-CZ" dirty="0" err="1"/>
              <a:t>Haus</a:t>
            </a:r>
            <a:r>
              <a:rPr lang="cs-CZ" dirty="0"/>
              <a:t> </a:t>
            </a:r>
            <a:r>
              <a:rPr lang="cs-CZ" dirty="0" err="1"/>
              <a:t>München</a:t>
            </a:r>
            <a:r>
              <a:rPr lang="cs-CZ" dirty="0"/>
              <a:t>, </a:t>
            </a:r>
            <a:r>
              <a:rPr lang="cs-CZ" dirty="0" smtClean="0"/>
              <a:t>2003</a:t>
            </a:r>
          </a:p>
          <a:p>
            <a:r>
              <a:rPr lang="cs-CZ" dirty="0" smtClean="0"/>
              <a:t>Hledání </a:t>
            </a:r>
            <a:r>
              <a:rPr lang="cs-CZ" dirty="0"/>
              <a:t>centra. Vědecké a vzdělávací instituce Němců v Čechách v 19. a první polovině 20. </a:t>
            </a:r>
            <a:r>
              <a:rPr lang="cs-CZ" dirty="0" smtClean="0"/>
              <a:t>století</a:t>
            </a:r>
          </a:p>
          <a:p>
            <a:pPr lvl="2"/>
            <a:r>
              <a:rPr lang="cs-CZ" dirty="0" smtClean="0"/>
              <a:t>GA ČR, 2009-2011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 descr="kaiserov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422276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545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Ing. Petra Olšová,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 fontScale="92500"/>
          </a:bodyPr>
          <a:lstStyle/>
          <a:p>
            <a:r>
              <a:rPr lang="cs-CZ" dirty="0"/>
              <a:t>KAISEROVÁ, </a:t>
            </a:r>
            <a:r>
              <a:rPr lang="cs-CZ" dirty="0" smtClean="0"/>
              <a:t>K. </a:t>
            </a:r>
            <a:r>
              <a:rPr lang="cs-CZ" dirty="0"/>
              <a:t>Snahy ústeckých Němců o kulturní emancipaci na konci 19. a na počátku 20. století. </a:t>
            </a:r>
            <a:r>
              <a:rPr lang="cs-CZ" dirty="0" smtClean="0"/>
              <a:t>Ústí </a:t>
            </a:r>
            <a:r>
              <a:rPr lang="cs-CZ" dirty="0"/>
              <a:t>nad </a:t>
            </a:r>
            <a:r>
              <a:rPr lang="cs-CZ" dirty="0" smtClean="0"/>
              <a:t>Labem, 2001.</a:t>
            </a:r>
            <a:endParaRPr lang="cs-CZ" dirty="0"/>
          </a:p>
          <a:p>
            <a:r>
              <a:rPr lang="cs-CZ" dirty="0"/>
              <a:t>KAISEROVÁ, </a:t>
            </a:r>
            <a:r>
              <a:rPr lang="cs-CZ" dirty="0" smtClean="0"/>
              <a:t>K. </a:t>
            </a:r>
            <a:r>
              <a:rPr lang="cs-CZ" dirty="0"/>
              <a:t>Die </a:t>
            </a:r>
            <a:r>
              <a:rPr lang="cs-CZ" dirty="0" err="1"/>
              <a:t>Identität</a:t>
            </a:r>
            <a:r>
              <a:rPr lang="cs-CZ" dirty="0"/>
              <a:t> der </a:t>
            </a:r>
            <a:r>
              <a:rPr lang="cs-CZ" dirty="0" err="1"/>
              <a:t>Deutschen</a:t>
            </a:r>
            <a:r>
              <a:rPr lang="cs-CZ" dirty="0"/>
              <a:t> in den </a:t>
            </a:r>
            <a:r>
              <a:rPr lang="cs-CZ" dirty="0" err="1"/>
              <a:t>böhmischen</a:t>
            </a:r>
            <a:r>
              <a:rPr lang="cs-CZ" dirty="0"/>
              <a:t> </a:t>
            </a:r>
            <a:r>
              <a:rPr lang="cs-CZ" dirty="0" err="1"/>
              <a:t>Ländern</a:t>
            </a:r>
            <a:r>
              <a:rPr lang="cs-CZ" dirty="0"/>
              <a:t> </a:t>
            </a:r>
            <a:r>
              <a:rPr lang="cs-CZ" dirty="0" smtClean="0"/>
              <a:t>1848-1919. Göttingen, 2007</a:t>
            </a:r>
          </a:p>
          <a:p>
            <a:r>
              <a:rPr lang="cs-CZ" dirty="0" smtClean="0"/>
              <a:t>KAISEROVÁ</a:t>
            </a:r>
            <a:r>
              <a:rPr lang="cs-CZ" dirty="0"/>
              <a:t>, </a:t>
            </a:r>
            <a:r>
              <a:rPr lang="cs-CZ" dirty="0" smtClean="0"/>
              <a:t>K. 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Erinnerungskultur</a:t>
            </a:r>
            <a:r>
              <a:rPr lang="cs-CZ" dirty="0"/>
              <a:t> in den </a:t>
            </a:r>
            <a:r>
              <a:rPr lang="cs-CZ" dirty="0" err="1"/>
              <a:t>ehemaligen</a:t>
            </a:r>
            <a:r>
              <a:rPr lang="cs-CZ" dirty="0"/>
              <a:t> </a:t>
            </a:r>
            <a:r>
              <a:rPr lang="cs-CZ" dirty="0" err="1"/>
              <a:t>deutsch-böhmischen</a:t>
            </a:r>
            <a:r>
              <a:rPr lang="cs-CZ" dirty="0"/>
              <a:t> </a:t>
            </a:r>
            <a:r>
              <a:rPr lang="cs-CZ" dirty="0" err="1" smtClean="0"/>
              <a:t>Gebieten</a:t>
            </a:r>
            <a:r>
              <a:rPr lang="cs-CZ" dirty="0" smtClean="0"/>
              <a:t>. </a:t>
            </a:r>
            <a:r>
              <a:rPr lang="cs-CZ" dirty="0" err="1" smtClean="0"/>
              <a:t>Dresden</a:t>
            </a:r>
            <a:r>
              <a:rPr lang="cs-CZ" dirty="0" smtClean="0"/>
              <a:t>, 2007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/>
              <a:t>Analýza přirozených vazeb na území Euroregionu </a:t>
            </a:r>
            <a:r>
              <a:rPr lang="cs-CZ" b="1" dirty="0" smtClean="0"/>
              <a:t>Krušnohoří</a:t>
            </a:r>
          </a:p>
          <a:p>
            <a:pPr lvl="2"/>
            <a:r>
              <a:rPr lang="cs-CZ" dirty="0" smtClean="0"/>
              <a:t>IGA, 2010</a:t>
            </a:r>
          </a:p>
          <a:p>
            <a:r>
              <a:rPr lang="cs-CZ" dirty="0" smtClean="0"/>
              <a:t>OLŠOVÁ</a:t>
            </a:r>
            <a:r>
              <a:rPr lang="cs-CZ" dirty="0"/>
              <a:t>, P: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bonds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Erzgebirge</a:t>
            </a:r>
            <a:r>
              <a:rPr lang="cs-CZ" dirty="0" smtClean="0"/>
              <a:t>/ Krušnohoří </a:t>
            </a:r>
            <a:r>
              <a:rPr lang="cs-CZ" dirty="0"/>
              <a:t>Euroregion. </a:t>
            </a:r>
            <a:r>
              <a:rPr lang="cs-CZ" dirty="0" smtClean="0"/>
              <a:t>Regionální </a:t>
            </a:r>
            <a:r>
              <a:rPr lang="cs-CZ" dirty="0"/>
              <a:t>studia </a:t>
            </a:r>
            <a:r>
              <a:rPr lang="cs-CZ" dirty="0" smtClean="0"/>
              <a:t>2011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53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doc. RNDr. M. Blažková, Ph.D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/>
              <a:t>Prof. Ing. Jaroslava Vráblíková, CSc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/>
          </a:bodyPr>
          <a:lstStyle/>
          <a:p>
            <a:r>
              <a:rPr lang="cs-CZ" b="1" dirty="0"/>
              <a:t>Interdisciplinární česko-německý vzdělávací projekt - Zemní práce a rekultivace</a:t>
            </a:r>
          </a:p>
          <a:p>
            <a:pPr lvl="2"/>
            <a:r>
              <a:rPr lang="cs-CZ" dirty="0"/>
              <a:t>Cíl 3, 2009-2012 (H </a:t>
            </a:r>
            <a:r>
              <a:rPr lang="cs-CZ" dirty="0" err="1"/>
              <a:t>Zittau</a:t>
            </a:r>
            <a:r>
              <a:rPr lang="cs-CZ" dirty="0"/>
              <a:t>/</a:t>
            </a:r>
            <a:r>
              <a:rPr lang="cs-CZ" dirty="0" err="1"/>
              <a:t>Görlitz</a:t>
            </a:r>
            <a:r>
              <a:rPr lang="cs-CZ" dirty="0"/>
              <a:t>, HTW </a:t>
            </a:r>
            <a:r>
              <a:rPr lang="cs-CZ" dirty="0" err="1"/>
              <a:t>Dresden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platformu pro interdisciplinární vzdělávání a kvalifikaci studentů a graduovaných pracovníků </a:t>
            </a:r>
          </a:p>
          <a:p>
            <a:pPr lvl="1"/>
            <a:r>
              <a:rPr lang="cs-CZ" dirty="0"/>
              <a:t>vědecké a praktické schopnosti a dovednosti agrotechniky, ekologických věd a geotechniky</a:t>
            </a:r>
            <a:endParaRPr lang="cs-CZ" b="1" dirty="0"/>
          </a:p>
          <a:p>
            <a:r>
              <a:rPr lang="cs-CZ" b="1" dirty="0" smtClean="0"/>
              <a:t>Vlivy </a:t>
            </a:r>
            <a:r>
              <a:rPr lang="cs-CZ" b="1" dirty="0"/>
              <a:t>počasí a změn klimatu na životní prostředí a zemní </a:t>
            </a:r>
            <a:r>
              <a:rPr lang="cs-CZ" b="1" dirty="0" smtClean="0"/>
              <a:t>stavby</a:t>
            </a:r>
          </a:p>
          <a:p>
            <a:pPr lvl="2"/>
            <a:r>
              <a:rPr lang="cs-CZ" dirty="0" smtClean="0"/>
              <a:t>Cíl 3, 2012-2014 (TUL J. ŠEMBERA, H </a:t>
            </a:r>
            <a:r>
              <a:rPr lang="cs-CZ" dirty="0" err="1" smtClean="0"/>
              <a:t>Zittau</a:t>
            </a:r>
            <a:r>
              <a:rPr lang="cs-CZ" dirty="0" smtClean="0"/>
              <a:t>/</a:t>
            </a:r>
            <a:r>
              <a:rPr lang="cs-CZ" dirty="0" err="1" smtClean="0"/>
              <a:t>Görlitz</a:t>
            </a:r>
            <a:r>
              <a:rPr lang="cs-CZ" dirty="0" smtClean="0"/>
              <a:t>, HTW </a:t>
            </a:r>
            <a:r>
              <a:rPr lang="cs-CZ" dirty="0" err="1" smtClean="0"/>
              <a:t>Dresden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Ochranná funkce půdy, metodika pro prevenci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6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89734"/>
            <a:ext cx="7467600" cy="1143000"/>
          </a:xfrm>
        </p:spPr>
        <p:txBody>
          <a:bodyPr/>
          <a:lstStyle/>
          <a:p>
            <a:r>
              <a:rPr lang="cs-CZ" b="1" dirty="0" smtClean="0"/>
              <a:t>Západočeská univerzita v plzni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doc. </a:t>
            </a:r>
            <a:r>
              <a:rPr lang="cs-CZ" dirty="0" err="1" smtClean="0"/>
              <a:t>Paeddr.</a:t>
            </a:r>
            <a:r>
              <a:rPr lang="cs-CZ" dirty="0" smtClean="0"/>
              <a:t> Jaroslav dokoupil,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41504" y="1716832"/>
            <a:ext cx="8352928" cy="5141168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Propojení sítě ochrany spotřebitelů </a:t>
            </a:r>
            <a:r>
              <a:rPr lang="cs-CZ" b="1" dirty="0" smtClean="0"/>
              <a:t>Bavorsko / Česko </a:t>
            </a:r>
            <a:r>
              <a:rPr lang="cs-CZ" b="1" dirty="0" err="1" smtClean="0"/>
              <a:t>ConNet</a:t>
            </a:r>
            <a:r>
              <a:rPr lang="cs-CZ" b="1" dirty="0" smtClean="0"/>
              <a:t> </a:t>
            </a:r>
          </a:p>
          <a:p>
            <a:pPr lvl="2"/>
            <a:r>
              <a:rPr lang="cs-CZ" dirty="0" smtClean="0"/>
              <a:t>ESF / Cíl 3, 2008-2010 / </a:t>
            </a:r>
            <a:r>
              <a:rPr lang="cs-CZ" dirty="0" smtClean="0">
                <a:solidFill>
                  <a:srgbClr val="FF0000"/>
                </a:solidFill>
              </a:rPr>
              <a:t>publikace </a:t>
            </a:r>
            <a:r>
              <a:rPr lang="cs-CZ" dirty="0" smtClean="0">
                <a:solidFill>
                  <a:srgbClr val="FF0000"/>
                </a:solidFill>
              </a:rPr>
              <a:t>AUP SG</a:t>
            </a:r>
          </a:p>
          <a:p>
            <a:pPr lvl="1"/>
            <a:r>
              <a:rPr lang="cs-CZ" dirty="0" smtClean="0"/>
              <a:t>analýza </a:t>
            </a:r>
            <a:r>
              <a:rPr lang="cs-CZ" dirty="0"/>
              <a:t>problémů </a:t>
            </a:r>
            <a:r>
              <a:rPr lang="cs-CZ" dirty="0" smtClean="0"/>
              <a:t>(ochrany) spotřebitelů</a:t>
            </a:r>
            <a:r>
              <a:rPr lang="cs-CZ" dirty="0"/>
              <a:t>, náprava informačního deficitu spotřebitele, podpora a koordinace výměny názorů a zkušeností mezi regionálními aktéry, zavedení hranice překračujících informačních a kooperačních </a:t>
            </a:r>
            <a:r>
              <a:rPr lang="cs-CZ" dirty="0" smtClean="0"/>
              <a:t>sítí</a:t>
            </a:r>
          </a:p>
          <a:p>
            <a:r>
              <a:rPr lang="cs-CZ" b="1" dirty="0"/>
              <a:t>Historie česko - bavorského pohraničí v letech 1945 </a:t>
            </a:r>
            <a:r>
              <a:rPr lang="cs-CZ" b="1" dirty="0" smtClean="0"/>
              <a:t>– 2008</a:t>
            </a:r>
          </a:p>
          <a:p>
            <a:pPr lvl="2"/>
            <a:r>
              <a:rPr lang="cs-CZ" dirty="0" smtClean="0"/>
              <a:t>ESF </a:t>
            </a:r>
            <a:r>
              <a:rPr lang="cs-CZ" dirty="0"/>
              <a:t>/ Cíl 3, </a:t>
            </a:r>
            <a:r>
              <a:rPr lang="cs-CZ" dirty="0" smtClean="0"/>
              <a:t>2008-2010</a:t>
            </a:r>
          </a:p>
          <a:p>
            <a:pPr lvl="1"/>
            <a:r>
              <a:rPr lang="cs-CZ" dirty="0" smtClean="0"/>
              <a:t>ukázat </a:t>
            </a:r>
            <a:r>
              <a:rPr lang="cs-CZ" dirty="0"/>
              <a:t>na důsledky "uzavřené hranice" z hlediska politického, kulturního, duchovního, právního, ekonomického a </a:t>
            </a:r>
            <a:r>
              <a:rPr lang="cs-CZ" dirty="0" smtClean="0"/>
              <a:t>přírodního</a:t>
            </a:r>
          </a:p>
          <a:p>
            <a:pPr lvl="1"/>
            <a:r>
              <a:rPr lang="cs-CZ" dirty="0" smtClean="0"/>
              <a:t>přispět </a:t>
            </a:r>
            <a:r>
              <a:rPr lang="cs-CZ" dirty="0"/>
              <a:t>ke sblížení lidí v česko-bavorském </a:t>
            </a:r>
            <a:r>
              <a:rPr lang="cs-CZ" dirty="0" smtClean="0"/>
              <a:t>pohraničí</a:t>
            </a:r>
          </a:p>
          <a:p>
            <a:pPr lvl="1"/>
            <a:r>
              <a:rPr lang="cs-CZ" dirty="0" smtClean="0"/>
              <a:t>prohloubení </a:t>
            </a:r>
            <a:r>
              <a:rPr lang="cs-CZ" dirty="0"/>
              <a:t>konkrétní spolupráce zúčastněných </a:t>
            </a:r>
            <a:r>
              <a:rPr lang="cs-CZ" dirty="0" smtClean="0"/>
              <a:t>univerzit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fot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624"/>
            <a:ext cx="1214120" cy="1633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142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864096"/>
          </a:xfrm>
        </p:spPr>
        <p:txBody>
          <a:bodyPr>
            <a:normAutofit/>
          </a:bodyPr>
          <a:lstStyle/>
          <a:p>
            <a:r>
              <a:rPr lang="cs-CZ" dirty="0"/>
              <a:t>Ing. Jitka </a:t>
            </a:r>
            <a:r>
              <a:rPr lang="cs-CZ" dirty="0" smtClean="0"/>
              <a:t>(</a:t>
            </a:r>
            <a:r>
              <a:rPr lang="cs-CZ" dirty="0" err="1" smtClean="0"/>
              <a:t>prchalová</a:t>
            </a:r>
            <a:r>
              <a:rPr lang="cs-CZ" dirty="0" smtClean="0"/>
              <a:t>) </a:t>
            </a:r>
            <a:r>
              <a:rPr lang="cs-CZ" dirty="0" err="1" smtClean="0"/>
              <a:t>Elznicová</a:t>
            </a:r>
            <a:r>
              <a:rPr lang="cs-CZ" dirty="0"/>
              <a:t>, Ph.D.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7992888" cy="5162776"/>
          </a:xfrm>
        </p:spPr>
        <p:txBody>
          <a:bodyPr>
            <a:normAutofit/>
          </a:bodyPr>
          <a:lstStyle/>
          <a:p>
            <a:r>
              <a:rPr lang="cs-CZ" b="1" dirty="0" err="1"/>
              <a:t>Spatial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r>
              <a:rPr lang="cs-CZ" b="1" dirty="0"/>
              <a:t> Systems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Transnational</a:t>
            </a:r>
            <a:r>
              <a:rPr lang="cs-CZ" b="1" dirty="0"/>
              <a:t> </a:t>
            </a:r>
            <a:r>
              <a:rPr lang="cs-CZ" b="1" dirty="0" err="1"/>
              <a:t>Environmental</a:t>
            </a:r>
            <a:r>
              <a:rPr lang="cs-CZ" b="1" dirty="0"/>
              <a:t> Management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Protected</a:t>
            </a:r>
            <a:r>
              <a:rPr lang="cs-CZ" b="1" dirty="0"/>
              <a:t> </a:t>
            </a:r>
            <a:r>
              <a:rPr lang="cs-CZ" b="1" dirty="0" err="1"/>
              <a:t>Areas</a:t>
            </a:r>
            <a:r>
              <a:rPr lang="cs-CZ" b="1" dirty="0"/>
              <a:t> and </a:t>
            </a:r>
            <a:r>
              <a:rPr lang="cs-CZ" b="1" dirty="0" err="1"/>
              <a:t>Regions</a:t>
            </a:r>
            <a:r>
              <a:rPr lang="cs-CZ" b="1" dirty="0"/>
              <a:t> in CADSES</a:t>
            </a:r>
          </a:p>
          <a:p>
            <a:pPr lvl="2"/>
            <a:r>
              <a:rPr lang="cs-CZ" dirty="0"/>
              <a:t>Projekt: </a:t>
            </a:r>
            <a:r>
              <a:rPr lang="cs-CZ" dirty="0" err="1"/>
              <a:t>MZe</a:t>
            </a:r>
            <a:r>
              <a:rPr lang="cs-CZ" dirty="0"/>
              <a:t> ČR, 2006 (TU </a:t>
            </a:r>
            <a:r>
              <a:rPr lang="cs-CZ" dirty="0" err="1"/>
              <a:t>Dresden</a:t>
            </a:r>
            <a:r>
              <a:rPr lang="cs-CZ" dirty="0"/>
              <a:t>)</a:t>
            </a:r>
          </a:p>
          <a:p>
            <a:r>
              <a:rPr lang="cs-CZ" b="1" dirty="0"/>
              <a:t>Environmentální management</a:t>
            </a:r>
          </a:p>
          <a:p>
            <a:pPr lvl="2"/>
            <a:r>
              <a:rPr lang="cs-CZ" dirty="0" err="1"/>
              <a:t>Phare</a:t>
            </a:r>
            <a:r>
              <a:rPr lang="cs-CZ" dirty="0"/>
              <a:t> CBC Program, 2005 (I. RITSCHELOVÁ)</a:t>
            </a:r>
          </a:p>
          <a:p>
            <a:r>
              <a:rPr lang="cs-CZ" b="1" dirty="0" smtClean="0"/>
              <a:t>Vybudování </a:t>
            </a:r>
            <a:r>
              <a:rPr lang="cs-CZ" b="1" dirty="0"/>
              <a:t>geoinformační databáze pro přeshraniční oblast Česko-Saské </a:t>
            </a:r>
            <a:r>
              <a:rPr lang="cs-CZ" b="1" dirty="0" smtClean="0"/>
              <a:t>Švýcarsko</a:t>
            </a:r>
          </a:p>
          <a:p>
            <a:pPr lvl="2"/>
            <a:r>
              <a:rPr lang="cs-CZ" dirty="0" err="1" smtClean="0"/>
              <a:t>Phare</a:t>
            </a:r>
            <a:r>
              <a:rPr lang="cs-CZ" dirty="0" smtClean="0"/>
              <a:t> / </a:t>
            </a:r>
            <a:r>
              <a:rPr lang="cs-CZ" dirty="0" err="1" smtClean="0"/>
              <a:t>Interreg</a:t>
            </a:r>
            <a:r>
              <a:rPr lang="cs-CZ" dirty="0" smtClean="0"/>
              <a:t> IIIB, 2002-2004</a:t>
            </a:r>
          </a:p>
          <a:p>
            <a:pPr lvl="1"/>
            <a:r>
              <a:rPr lang="cs-CZ" dirty="0" smtClean="0"/>
              <a:t>vybudovat </a:t>
            </a:r>
            <a:r>
              <a:rPr lang="cs-CZ" dirty="0"/>
              <a:t>databázi základních </a:t>
            </a:r>
            <a:r>
              <a:rPr lang="cs-CZ" dirty="0" err="1"/>
              <a:t>geodat</a:t>
            </a:r>
            <a:r>
              <a:rPr lang="cs-CZ" dirty="0"/>
              <a:t> v příhraniční oblasti Česko-Saské Švýcarsko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 smtClean="0"/>
              <a:t>rozvoj </a:t>
            </a:r>
            <a:r>
              <a:rPr lang="cs-CZ" dirty="0"/>
              <a:t>krajiny, krajinného plánování, ochrany přírody a rozvoje </a:t>
            </a:r>
            <a:r>
              <a:rPr lang="cs-CZ" dirty="0" smtClean="0"/>
              <a:t>turistiky pro </a:t>
            </a:r>
            <a:r>
              <a:rPr lang="cs-CZ" dirty="0"/>
              <a:t>vytvoření jednotné strategie regionálního rozvoje území </a:t>
            </a:r>
            <a:r>
              <a:rPr lang="cs-CZ" dirty="0" smtClean="0"/>
              <a:t>Česko-saského Švýcarska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4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http://fzp.ujep.cz/kig/vav/pharecbc/img/map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04776"/>
            <a:ext cx="8424936" cy="596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73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467600" cy="1080120"/>
          </a:xfrm>
        </p:spPr>
        <p:txBody>
          <a:bodyPr>
            <a:normAutofit/>
          </a:bodyPr>
          <a:lstStyle/>
          <a:p>
            <a:pPr marL="274320" lvl="0" indent="-274320">
              <a:spcBef>
                <a:spcPts val="600"/>
              </a:spcBef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3888432" cy="5112568"/>
          </a:xfrm>
        </p:spPr>
        <p:txBody>
          <a:bodyPr/>
          <a:lstStyle/>
          <a:p>
            <a:pPr lvl="2"/>
            <a:r>
              <a:rPr lang="cs-CZ" dirty="0" smtClean="0"/>
              <a:t>OP </a:t>
            </a:r>
            <a:r>
              <a:rPr lang="cs-CZ" dirty="0"/>
              <a:t>Nadnárodní spolupráce Střední Evropa (ERDF), 2009-2012 (+ Leibniz-IÖR </a:t>
            </a:r>
            <a:r>
              <a:rPr lang="cs-CZ" dirty="0" err="1"/>
              <a:t>Dresden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 oblasti </a:t>
            </a:r>
            <a:r>
              <a:rPr lang="cs-CZ" dirty="0" err="1"/>
              <a:t>geoinformatiky</a:t>
            </a:r>
            <a:r>
              <a:rPr lang="cs-CZ" dirty="0"/>
              <a:t> silně heterogenní </a:t>
            </a:r>
            <a:r>
              <a:rPr lang="cs-CZ" dirty="0" err="1"/>
              <a:t>geodata</a:t>
            </a:r>
            <a:endParaRPr lang="cs-CZ" dirty="0"/>
          </a:p>
          <a:p>
            <a:pPr lvl="1"/>
            <a:r>
              <a:rPr lang="cs-CZ" dirty="0"/>
              <a:t>na základě potřeb Správy CHKO Labské pískovce a Správy NP České Švýcarsko vybrány modelové oblasti, kde probíhalo podrobnější hodnocení vývoje krajiny</a:t>
            </a:r>
          </a:p>
          <a:p>
            <a:endParaRPr lang="cs-CZ" dirty="0"/>
          </a:p>
        </p:txBody>
      </p:sp>
      <p:pic>
        <p:nvPicPr>
          <p:cNvPr id="4" name="Obrázek 3" descr="map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61" y="2852936"/>
            <a:ext cx="5037847" cy="395808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3563888" y="1556792"/>
            <a:ext cx="5184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b="1" dirty="0" err="1">
                <a:solidFill>
                  <a:prstClr val="black"/>
                </a:solidFill>
              </a:rPr>
              <a:t>Transnational</a:t>
            </a:r>
            <a:r>
              <a:rPr lang="cs-CZ" sz="2400" b="1" dirty="0">
                <a:solidFill>
                  <a:prstClr val="black"/>
                </a:solidFill>
              </a:rPr>
              <a:t> </a:t>
            </a:r>
            <a:r>
              <a:rPr lang="cs-CZ" sz="2400" b="1" dirty="0" err="1">
                <a:solidFill>
                  <a:prstClr val="black"/>
                </a:solidFill>
              </a:rPr>
              <a:t>Ecological</a:t>
            </a:r>
            <a:r>
              <a:rPr lang="cs-CZ" sz="2400" b="1" dirty="0">
                <a:solidFill>
                  <a:prstClr val="black"/>
                </a:solidFill>
              </a:rPr>
              <a:t> Network in </a:t>
            </a:r>
            <a:r>
              <a:rPr lang="cs-CZ" sz="2400" b="1" dirty="0" err="1">
                <a:solidFill>
                  <a:prstClr val="black"/>
                </a:solidFill>
              </a:rPr>
              <a:t>Central</a:t>
            </a:r>
            <a:r>
              <a:rPr lang="cs-CZ" sz="2400" b="1" dirty="0">
                <a:solidFill>
                  <a:prstClr val="black"/>
                </a:solidFill>
              </a:rPr>
              <a:t> </a:t>
            </a:r>
            <a:r>
              <a:rPr lang="cs-CZ" sz="2400" b="1" dirty="0" err="1">
                <a:solidFill>
                  <a:prstClr val="black"/>
                </a:solidFill>
              </a:rPr>
              <a:t>Europe</a:t>
            </a:r>
            <a:r>
              <a:rPr lang="cs-CZ" sz="2400" b="1" dirty="0">
                <a:solidFill>
                  <a:prstClr val="black"/>
                </a:solidFill>
              </a:rPr>
              <a:t> (</a:t>
            </a:r>
            <a:r>
              <a:rPr lang="cs-CZ" sz="2400" b="1" dirty="0" err="1">
                <a:solidFill>
                  <a:prstClr val="black"/>
                </a:solidFill>
              </a:rPr>
              <a:t>TransEcoNet</a:t>
            </a:r>
            <a:r>
              <a:rPr lang="cs-CZ" sz="2400" b="1" dirty="0">
                <a:solidFill>
                  <a:prstClr val="black"/>
                </a:solidFill>
              </a:rPr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7814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 descr="map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4536504" cy="3384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map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501008"/>
            <a:ext cx="5420360" cy="32550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35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Ing. Martin </a:t>
            </a:r>
            <a:r>
              <a:rPr lang="cs-CZ" dirty="0" err="1" smtClean="0"/>
              <a:t>neruda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Zelená síť Krušné hory: Vytvoření přeshraničních synergických efektů mezi oblastmi NATURA 2000 a rozvojem venkova v Krušných </a:t>
            </a:r>
            <a:r>
              <a:rPr lang="cs-CZ" b="1" dirty="0" smtClean="0"/>
              <a:t>horách</a:t>
            </a:r>
          </a:p>
          <a:p>
            <a:pPr lvl="2"/>
            <a:r>
              <a:rPr lang="cs-CZ" dirty="0" smtClean="0"/>
              <a:t>Cíl 3, 2010-2011</a:t>
            </a:r>
          </a:p>
          <a:p>
            <a:pPr lvl="1"/>
            <a:r>
              <a:rPr lang="cs-CZ" dirty="0"/>
              <a:t>Krajinné a lesní </a:t>
            </a:r>
            <a:r>
              <a:rPr lang="cs-CZ" dirty="0" smtClean="0"/>
              <a:t>hospodářství</a:t>
            </a:r>
            <a:r>
              <a:rPr lang="cs-CZ" dirty="0"/>
              <a:t>: spojené s ochranou přírodních </a:t>
            </a:r>
            <a:r>
              <a:rPr lang="cs-CZ" dirty="0" smtClean="0"/>
              <a:t>zdrojů; </a:t>
            </a:r>
          </a:p>
          <a:p>
            <a:pPr lvl="1"/>
            <a:r>
              <a:rPr lang="cs-CZ" dirty="0" smtClean="0"/>
              <a:t>Ekoturistika</a:t>
            </a:r>
            <a:r>
              <a:rPr lang="cs-CZ" dirty="0"/>
              <a:t>: potřeba kulturních hodnot + cenná kulturní krajina; </a:t>
            </a:r>
            <a:endParaRPr lang="cs-CZ" dirty="0" smtClean="0"/>
          </a:p>
          <a:p>
            <a:pPr lvl="1"/>
            <a:r>
              <a:rPr lang="cs-CZ" dirty="0" smtClean="0"/>
              <a:t>Stav životního </a:t>
            </a:r>
            <a:r>
              <a:rPr lang="cs-CZ" dirty="0"/>
              <a:t>prostředí jako faktor místa podporovaný schopností konkurovat; </a:t>
            </a:r>
            <a:endParaRPr lang="cs-CZ" dirty="0" smtClean="0"/>
          </a:p>
          <a:p>
            <a:pPr lvl="1"/>
            <a:r>
              <a:rPr lang="cs-CZ" dirty="0" smtClean="0"/>
              <a:t>Další </a:t>
            </a:r>
            <a:r>
              <a:rPr lang="cs-CZ" dirty="0"/>
              <a:t>vývoj </a:t>
            </a:r>
            <a:r>
              <a:rPr lang="cs-CZ" dirty="0" smtClean="0"/>
              <a:t>přírody </a:t>
            </a:r>
            <a:r>
              <a:rPr lang="cs-CZ" dirty="0"/>
              <a:t>krušnohorského regionu = atraktivní faktor </a:t>
            </a:r>
            <a:r>
              <a:rPr lang="cs-CZ" dirty="0" smtClean="0"/>
              <a:t>pro život </a:t>
            </a:r>
            <a:r>
              <a:rPr lang="cs-CZ" dirty="0"/>
              <a:t>a </a:t>
            </a:r>
            <a:r>
              <a:rPr lang="cs-CZ" dirty="0" smtClean="0"/>
              <a:t>výběr místa bydliště + </a:t>
            </a:r>
            <a:r>
              <a:rPr lang="cs-CZ" dirty="0"/>
              <a:t>oblíbené místo pro turistiku; </a:t>
            </a:r>
            <a:endParaRPr lang="cs-CZ" dirty="0" smtClean="0"/>
          </a:p>
          <a:p>
            <a:pPr lvl="1"/>
            <a:r>
              <a:rPr lang="cs-CZ" dirty="0" smtClean="0"/>
              <a:t>Podpora společné </a:t>
            </a:r>
            <a:r>
              <a:rPr lang="cs-CZ" dirty="0"/>
              <a:t>práce D/CZ v </a:t>
            </a:r>
            <a:r>
              <a:rPr lang="cs-CZ" dirty="0" smtClean="0"/>
              <a:t>Krušnohoří vyžaduje </a:t>
            </a:r>
            <a:r>
              <a:rPr lang="cs-CZ" dirty="0"/>
              <a:t>nové a dosud </a:t>
            </a:r>
            <a:r>
              <a:rPr lang="cs-CZ" dirty="0" smtClean="0"/>
              <a:t>nevyužité možnosti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60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/>
          <a:lstStyle/>
          <a:p>
            <a:r>
              <a:rPr lang="cs-CZ" dirty="0" smtClean="0"/>
              <a:t>Jihočeská univerzita </a:t>
            </a:r>
            <a:br>
              <a:rPr lang="cs-CZ" dirty="0" smtClean="0"/>
            </a:br>
            <a:r>
              <a:rPr lang="cs-CZ" dirty="0" smtClean="0"/>
              <a:t>v českých </a:t>
            </a:r>
            <a:r>
              <a:rPr lang="cs-CZ" dirty="0" err="1" smtClean="0"/>
              <a:t>budějovicích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147248" cy="4701136"/>
          </a:xfrm>
        </p:spPr>
        <p:txBody>
          <a:bodyPr>
            <a:normAutofit/>
          </a:bodyPr>
          <a:lstStyle/>
          <a:p>
            <a:r>
              <a:rPr lang="cs-CZ" b="1" dirty="0"/>
              <a:t>Biodiverzita a společenstva vod Novohradských </a:t>
            </a:r>
            <a:r>
              <a:rPr lang="cs-CZ" b="1" dirty="0" smtClean="0"/>
              <a:t>hor</a:t>
            </a:r>
          </a:p>
          <a:p>
            <a:pPr lvl="2"/>
            <a:r>
              <a:rPr lang="cs-CZ" dirty="0" smtClean="0"/>
              <a:t>MŠMT, 1999-2003</a:t>
            </a:r>
          </a:p>
          <a:p>
            <a:pPr lvl="1"/>
            <a:r>
              <a:rPr lang="cs-CZ" dirty="0" err="1" smtClean="0"/>
              <a:t>Papáček</a:t>
            </a:r>
            <a:r>
              <a:rPr lang="cs-CZ" dirty="0"/>
              <a:t>, M., ..., Kubeš, J., </a:t>
            </a:r>
            <a:r>
              <a:rPr lang="cs-CZ" dirty="0" err="1"/>
              <a:t>Kössl</a:t>
            </a:r>
            <a:r>
              <a:rPr lang="cs-CZ" dirty="0"/>
              <a:t>, R., </a:t>
            </a:r>
            <a:r>
              <a:rPr lang="cs-CZ" dirty="0" err="1"/>
              <a:t>Rypl</a:t>
            </a:r>
            <a:r>
              <a:rPr lang="cs-CZ" dirty="0"/>
              <a:t>, J., Mičková, </a:t>
            </a:r>
            <a:r>
              <a:rPr lang="cs-CZ" dirty="0" smtClean="0"/>
              <a:t>K.</a:t>
            </a:r>
          </a:p>
          <a:p>
            <a:r>
              <a:rPr lang="cs-CZ" b="1" dirty="0"/>
              <a:t>Vymezování horských oblastí v České </a:t>
            </a:r>
            <a:r>
              <a:rPr lang="cs-CZ" b="1" dirty="0" smtClean="0"/>
              <a:t>republice</a:t>
            </a:r>
          </a:p>
          <a:p>
            <a:pPr lvl="2"/>
            <a:r>
              <a:rPr lang="cs-CZ" dirty="0" smtClean="0"/>
              <a:t>grant </a:t>
            </a:r>
            <a:r>
              <a:rPr lang="cs-CZ" dirty="0"/>
              <a:t>Evropské </a:t>
            </a:r>
            <a:r>
              <a:rPr lang="cs-CZ" dirty="0" smtClean="0"/>
              <a:t>unie, 2002-2003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err="1" smtClean="0"/>
              <a:t>Střeleček</a:t>
            </a:r>
            <a:r>
              <a:rPr lang="cs-CZ" dirty="0"/>
              <a:t>, F., Vančura, M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/>
              <a:t>Příprava nového předmětu - Geografie a historie pohraničí České </a:t>
            </a:r>
            <a:r>
              <a:rPr lang="cs-CZ" b="1" dirty="0" smtClean="0"/>
              <a:t>republiky</a:t>
            </a:r>
          </a:p>
          <a:p>
            <a:pPr lvl="2"/>
            <a:r>
              <a:rPr lang="cs-CZ" dirty="0" smtClean="0"/>
              <a:t>grant FRVŠ, 2005</a:t>
            </a:r>
          </a:p>
          <a:p>
            <a:pPr lvl="1"/>
            <a:r>
              <a:rPr lang="cs-CZ" dirty="0" smtClean="0"/>
              <a:t>Kubeš</a:t>
            </a:r>
            <a:r>
              <a:rPr lang="cs-CZ" dirty="0"/>
              <a:t>, J., Mičková, </a:t>
            </a:r>
            <a:r>
              <a:rPr lang="cs-CZ" dirty="0" smtClean="0"/>
              <a:t>K.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32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Mgr. </a:t>
            </a:r>
            <a:r>
              <a:rPr lang="cs-CZ" dirty="0" err="1" smtClean="0"/>
              <a:t>petra</a:t>
            </a:r>
            <a:r>
              <a:rPr lang="cs-CZ" dirty="0" smtClean="0"/>
              <a:t> </a:t>
            </a:r>
            <a:r>
              <a:rPr lang="cs-CZ" dirty="0" err="1" smtClean="0"/>
              <a:t>karvánková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, doc. </a:t>
            </a:r>
            <a:r>
              <a:rPr lang="cs-CZ" dirty="0" err="1" smtClean="0"/>
              <a:t>Rndr.</a:t>
            </a:r>
            <a:r>
              <a:rPr lang="cs-CZ" dirty="0" smtClean="0"/>
              <a:t> Jan </a:t>
            </a:r>
            <a:r>
              <a:rPr lang="cs-CZ" dirty="0" err="1" smtClean="0"/>
              <a:t>kubeš</a:t>
            </a:r>
            <a:r>
              <a:rPr lang="cs-CZ" dirty="0" smtClean="0"/>
              <a:t>, </a:t>
            </a:r>
            <a:r>
              <a:rPr lang="cs-CZ" dirty="0" err="1" smtClean="0"/>
              <a:t>csc.</a:t>
            </a:r>
            <a:r>
              <a:rPr lang="cs-CZ" dirty="0" smtClean="0"/>
              <a:t>, </a:t>
            </a:r>
            <a:r>
              <a:rPr lang="cs-CZ" dirty="0" err="1" smtClean="0"/>
              <a:t>mgr.</a:t>
            </a:r>
            <a:r>
              <a:rPr lang="cs-CZ" dirty="0" smtClean="0"/>
              <a:t> </a:t>
            </a:r>
            <a:r>
              <a:rPr lang="cs-CZ" dirty="0" err="1" smtClean="0"/>
              <a:t>michal</a:t>
            </a:r>
            <a:r>
              <a:rPr lang="cs-CZ" dirty="0" smtClean="0"/>
              <a:t> </a:t>
            </a:r>
            <a:r>
              <a:rPr lang="cs-CZ" dirty="0" err="1" smtClean="0"/>
              <a:t>vančura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787208" cy="49685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err="1"/>
              <a:t>Herber</a:t>
            </a:r>
            <a:r>
              <a:rPr lang="cs-CZ" b="1" dirty="0"/>
              <a:t>, V., </a:t>
            </a:r>
            <a:r>
              <a:rPr lang="cs-CZ" b="1" dirty="0" err="1"/>
              <a:t>Karvánková</a:t>
            </a:r>
            <a:r>
              <a:rPr lang="cs-CZ" b="1" dirty="0"/>
              <a:t>, P., </a:t>
            </a:r>
            <a:r>
              <a:rPr lang="cs-CZ" dirty="0"/>
              <a:t>2008. Využívání krajiny v česko-rakouském příhraničí (Znojmo-</a:t>
            </a:r>
            <a:r>
              <a:rPr lang="cs-CZ" dirty="0" err="1"/>
              <a:t>Retz</a:t>
            </a:r>
            <a:r>
              <a:rPr lang="cs-CZ" dirty="0"/>
              <a:t>). </a:t>
            </a:r>
            <a:r>
              <a:rPr lang="cs-CZ" dirty="0" smtClean="0"/>
              <a:t>Brno</a:t>
            </a:r>
            <a:endParaRPr lang="cs-CZ" dirty="0"/>
          </a:p>
          <a:p>
            <a:r>
              <a:rPr lang="cs-CZ" b="1" dirty="0"/>
              <a:t>Hynek, A., </a:t>
            </a:r>
            <a:r>
              <a:rPr lang="cs-CZ" dirty="0" err="1"/>
              <a:t>Karvánková</a:t>
            </a:r>
            <a:r>
              <a:rPr lang="cs-CZ" dirty="0"/>
              <a:t>, P., 2008. 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Znojmia-Retzerland</a:t>
            </a:r>
            <a:r>
              <a:rPr lang="cs-CZ" dirty="0"/>
              <a:t>. </a:t>
            </a:r>
            <a:r>
              <a:rPr lang="cs-CZ" dirty="0" smtClean="0"/>
              <a:t>Brno</a:t>
            </a:r>
            <a:endParaRPr lang="cs-CZ" dirty="0"/>
          </a:p>
          <a:p>
            <a:r>
              <a:rPr lang="cs-CZ" dirty="0"/>
              <a:t>Kubeš, J., 2008. Metody analýz populačního vývoje ve venkovských sídlech periferních pohraničních a přeshraničních regionů (na příkladu česko - rakouského přeshraničního regionu "Novohradské hory - </a:t>
            </a:r>
            <a:r>
              <a:rPr lang="cs-CZ" dirty="0" err="1"/>
              <a:t>Freiwald</a:t>
            </a:r>
            <a:r>
              <a:rPr lang="cs-CZ" dirty="0"/>
              <a:t>"). </a:t>
            </a:r>
            <a:r>
              <a:rPr lang="cs-CZ" dirty="0" smtClean="0"/>
              <a:t>Plzeň </a:t>
            </a:r>
            <a:endParaRPr lang="cs-CZ" dirty="0"/>
          </a:p>
          <a:p>
            <a:r>
              <a:rPr lang="cs-CZ" dirty="0"/>
              <a:t>Hynek, A., </a:t>
            </a:r>
            <a:r>
              <a:rPr lang="cs-CZ" dirty="0" err="1"/>
              <a:t>Hajszan</a:t>
            </a:r>
            <a:r>
              <a:rPr lang="cs-CZ" dirty="0"/>
              <a:t>, R., </a:t>
            </a:r>
            <a:r>
              <a:rPr lang="cs-CZ" dirty="0" err="1"/>
              <a:t>Karvánková</a:t>
            </a:r>
            <a:r>
              <a:rPr lang="cs-CZ" dirty="0"/>
              <a:t>, P., </a:t>
            </a:r>
            <a:r>
              <a:rPr lang="cs-CZ" dirty="0" err="1" smtClean="0"/>
              <a:t>Bohovic</a:t>
            </a:r>
            <a:r>
              <a:rPr lang="cs-CZ" dirty="0" smtClean="0"/>
              <a:t>,  R.,</a:t>
            </a:r>
            <a:r>
              <a:rPr lang="cs-CZ" dirty="0"/>
              <a:t> 2007. 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Borderland</a:t>
            </a:r>
            <a:r>
              <a:rPr lang="cs-CZ" dirty="0"/>
              <a:t> Area. </a:t>
            </a:r>
            <a:r>
              <a:rPr lang="cs-CZ" dirty="0" err="1" smtClean="0"/>
              <a:t>Vienna</a:t>
            </a:r>
            <a:endParaRPr lang="cs-CZ" dirty="0" smtClean="0"/>
          </a:p>
          <a:p>
            <a:r>
              <a:rPr lang="cs-CZ" dirty="0" smtClean="0"/>
              <a:t>Lidmilová</a:t>
            </a:r>
            <a:r>
              <a:rPr lang="cs-CZ" dirty="0"/>
              <a:t>, J., Mičková, K., 2007. Vývoj a současná struktura </a:t>
            </a:r>
            <a:r>
              <a:rPr lang="cs-CZ" dirty="0" err="1"/>
              <a:t>land</a:t>
            </a:r>
            <a:r>
              <a:rPr lang="cs-CZ" dirty="0"/>
              <a:t> use v česko-rakouském přeshraničním regionu "Novohradské hory". </a:t>
            </a:r>
            <a:r>
              <a:rPr lang="cs-CZ" dirty="0" smtClean="0"/>
              <a:t>České Budějovice</a:t>
            </a:r>
            <a:endParaRPr lang="cs-CZ" dirty="0"/>
          </a:p>
          <a:p>
            <a:r>
              <a:rPr lang="cs-CZ" dirty="0"/>
              <a:t>Kubeš, J., Mičková, K., 2006. Odlišnosti vývoje obyvatelstva a osídlení v česko-rakouském přeshraničním regionu "Novohradské hory" mezi lety 1869 - 2001. </a:t>
            </a:r>
            <a:r>
              <a:rPr lang="cs-CZ" dirty="0" smtClean="0"/>
              <a:t>Prešov</a:t>
            </a:r>
            <a:endParaRPr lang="cs-CZ" dirty="0"/>
          </a:p>
          <a:p>
            <a:r>
              <a:rPr lang="cs-CZ" dirty="0"/>
              <a:t>Vančura, M., Toušek, V., 1999. Průmysl v českém příhraničí. </a:t>
            </a:r>
            <a:r>
              <a:rPr lang="cs-CZ" dirty="0" smtClean="0"/>
              <a:t>Katovice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1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b="1" dirty="0" smtClean="0"/>
              <a:t>Ústav </a:t>
            </a:r>
            <a:r>
              <a:rPr lang="cs-CZ" b="1" dirty="0" err="1" smtClean="0"/>
              <a:t>geoniky</a:t>
            </a:r>
            <a:r>
              <a:rPr lang="cs-CZ" b="1" dirty="0" smtClean="0"/>
              <a:t> </a:t>
            </a:r>
            <a:r>
              <a:rPr lang="cs-CZ" b="1" dirty="0" err="1" smtClean="0"/>
              <a:t>av</a:t>
            </a:r>
            <a:r>
              <a:rPr lang="cs-CZ" b="1" dirty="0" smtClean="0"/>
              <a:t> </a:t>
            </a:r>
            <a:r>
              <a:rPr lang="cs-CZ" b="1" dirty="0" err="1" smtClean="0"/>
              <a:t>čr</a:t>
            </a:r>
            <a:r>
              <a:rPr lang="cs-CZ" b="1" dirty="0" smtClean="0"/>
              <a:t>, </a:t>
            </a:r>
            <a:r>
              <a:rPr lang="cs-CZ" b="1" dirty="0" err="1" smtClean="0"/>
              <a:t>ostrava</a:t>
            </a:r>
            <a:r>
              <a:rPr lang="cs-CZ" b="1" dirty="0" smtClean="0"/>
              <a:t> / </a:t>
            </a:r>
            <a:r>
              <a:rPr lang="cs-CZ" b="1" dirty="0" err="1" smtClean="0"/>
              <a:t>brno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506916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b="1" dirty="0"/>
              <a:t>Rozvojové zájmy pohraničních regionů (na příkladu </a:t>
            </a:r>
            <a:r>
              <a:rPr lang="cs-CZ" b="1" dirty="0" err="1"/>
              <a:t>Orlicka</a:t>
            </a:r>
            <a:r>
              <a:rPr lang="cs-CZ" b="1" dirty="0" smtClean="0"/>
              <a:t>)</a:t>
            </a:r>
          </a:p>
          <a:p>
            <a:pPr lvl="2"/>
            <a:r>
              <a:rPr lang="cs-CZ" dirty="0" smtClean="0"/>
              <a:t>MŠMT, 2006–2011 (spolupráce</a:t>
            </a:r>
            <a:r>
              <a:rPr lang="cs-CZ" dirty="0"/>
              <a:t>: </a:t>
            </a:r>
            <a:r>
              <a:rPr lang="cs-CZ" dirty="0" smtClean="0"/>
              <a:t>SOÚ AV ČR</a:t>
            </a:r>
            <a:r>
              <a:rPr lang="cs-CZ" dirty="0"/>
              <a:t>, </a:t>
            </a:r>
            <a:r>
              <a:rPr lang="cs-CZ" dirty="0" smtClean="0"/>
              <a:t>ÚSD AV ČR</a:t>
            </a:r>
            <a:r>
              <a:rPr lang="cs-CZ" dirty="0"/>
              <a:t>, Sdružení obcí Orlicko</a:t>
            </a:r>
            <a:r>
              <a:rPr lang="cs-CZ" dirty="0" smtClean="0"/>
              <a:t>), A. VAISHAR</a:t>
            </a:r>
            <a:endParaRPr lang="cs-CZ" dirty="0"/>
          </a:p>
          <a:p>
            <a:pPr lvl="0"/>
            <a:r>
              <a:rPr lang="cs-CZ" b="1" dirty="0"/>
              <a:t>Regionální rozvoj vybraných pohraničních regionů v České republice a v </a:t>
            </a:r>
            <a:r>
              <a:rPr lang="cs-CZ" b="1" dirty="0" smtClean="0"/>
              <a:t>Maďarsku</a:t>
            </a:r>
            <a:endParaRPr lang="cs-CZ" dirty="0"/>
          </a:p>
          <a:p>
            <a:pPr lvl="2"/>
            <a:r>
              <a:rPr lang="cs-CZ" dirty="0" smtClean="0"/>
              <a:t>2007-2009 (spolupráce</a:t>
            </a:r>
            <a:r>
              <a:rPr lang="cs-CZ" dirty="0"/>
              <a:t>: Centre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West-Hungarian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Institute H.A.S. CRS </a:t>
            </a:r>
            <a:r>
              <a:rPr lang="cs-CZ" dirty="0" smtClean="0"/>
              <a:t>WHRI), P.KLUSÁČEK</a:t>
            </a:r>
          </a:p>
          <a:p>
            <a:r>
              <a:rPr lang="cs-CZ" b="1" dirty="0"/>
              <a:t>Geografický výzkum regionálních struktur a jejich časových a prostorových změn (období řešení </a:t>
            </a:r>
            <a:r>
              <a:rPr lang="cs-CZ" b="1" dirty="0" smtClean="0"/>
              <a:t>2009–2011)</a:t>
            </a:r>
          </a:p>
          <a:p>
            <a:pPr lvl="2"/>
            <a:r>
              <a:rPr lang="cs-CZ" dirty="0" smtClean="0"/>
              <a:t>AV ČR + SAV / Geografický ústav</a:t>
            </a:r>
          </a:p>
          <a:p>
            <a:pPr lvl="1"/>
            <a:r>
              <a:rPr lang="cs-CZ" dirty="0" smtClean="0"/>
              <a:t>porovnání </a:t>
            </a:r>
            <a:r>
              <a:rPr lang="cs-CZ" dirty="0"/>
              <a:t>změn regionálních </a:t>
            </a:r>
            <a:r>
              <a:rPr lang="cs-CZ" dirty="0" smtClean="0"/>
              <a:t>struktur jako </a:t>
            </a:r>
            <a:r>
              <a:rPr lang="cs-CZ" dirty="0" err="1" smtClean="0"/>
              <a:t>důsledekem</a:t>
            </a:r>
            <a:r>
              <a:rPr lang="cs-CZ" dirty="0" smtClean="0"/>
              <a:t> </a:t>
            </a:r>
            <a:r>
              <a:rPr lang="cs-CZ" dirty="0"/>
              <a:t>rozsáhlých </a:t>
            </a:r>
            <a:r>
              <a:rPr lang="cs-CZ" dirty="0" err="1"/>
              <a:t>socio</a:t>
            </a:r>
            <a:r>
              <a:rPr lang="cs-CZ" dirty="0"/>
              <a:t>-kulturních změn a intenzivní činnosti člověka v </a:t>
            </a:r>
            <a:r>
              <a:rPr lang="cs-CZ" dirty="0" smtClean="0"/>
              <a:t>prostředí</a:t>
            </a:r>
            <a:endParaRPr lang="cs-CZ" dirty="0"/>
          </a:p>
          <a:p>
            <a:r>
              <a:rPr lang="cs-CZ" b="1" dirty="0"/>
              <a:t>Populační trendy a rozvoj bydlení v městských regionech České republiky a Rakouska: Srovnávací studie Prahy, Vídně, Brna, Štýrského Hradce, Lince a </a:t>
            </a:r>
            <a:r>
              <a:rPr lang="cs-CZ" b="1" dirty="0" smtClean="0"/>
              <a:t>Plzně</a:t>
            </a:r>
          </a:p>
          <a:p>
            <a:pPr lvl="2"/>
            <a:r>
              <a:rPr lang="cs-CZ" dirty="0"/>
              <a:t>vědecko-technická spolupráce Česko – Rakousko </a:t>
            </a:r>
            <a:r>
              <a:rPr lang="cs-CZ" dirty="0" smtClean="0"/>
              <a:t>(</a:t>
            </a:r>
            <a:r>
              <a:rPr lang="cs-CZ" dirty="0" err="1" smtClean="0"/>
              <a:t>Aktion</a:t>
            </a:r>
            <a:r>
              <a:rPr lang="cs-CZ" dirty="0" smtClean="0"/>
              <a:t>), 2009-2010 (+ </a:t>
            </a:r>
            <a:r>
              <a:rPr lang="cs-CZ" dirty="0" err="1" smtClean="0"/>
              <a:t>Universität</a:t>
            </a:r>
            <a:r>
              <a:rPr lang="cs-CZ" dirty="0" smtClean="0"/>
              <a:t> </a:t>
            </a:r>
            <a:r>
              <a:rPr lang="cs-CZ" dirty="0" err="1" smtClean="0"/>
              <a:t>Wien</a:t>
            </a:r>
            <a:r>
              <a:rPr lang="cs-CZ" dirty="0" smtClean="0"/>
              <a:t>)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40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Mendelova univerzita v brně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doc. </a:t>
            </a:r>
            <a:r>
              <a:rPr lang="cs-CZ" dirty="0" err="1" smtClean="0"/>
              <a:t>Rndr.</a:t>
            </a:r>
            <a:r>
              <a:rPr lang="cs-CZ" dirty="0" smtClean="0"/>
              <a:t> Antonín </a:t>
            </a:r>
            <a:r>
              <a:rPr lang="cs-CZ" dirty="0" err="1" smtClean="0"/>
              <a:t>vaishar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doc. Ing. Dr. Milada Šťastná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859216" cy="4873752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A. </a:t>
            </a:r>
            <a:r>
              <a:rPr lang="cs-CZ" dirty="0" err="1"/>
              <a:t>Vaishar</a:t>
            </a:r>
            <a:r>
              <a:rPr lang="cs-CZ" dirty="0"/>
              <a:t>, D. Čermák, P. Dvořák, H. Nosková, J. Stachová, E. Tošovská, Z. Vajdová, J. Zapletalová: Orlicko – region v pohraničí. </a:t>
            </a:r>
            <a:r>
              <a:rPr lang="cs-CZ" dirty="0" smtClean="0"/>
              <a:t>SG, 2009.</a:t>
            </a:r>
            <a:endParaRPr lang="cs-CZ" dirty="0"/>
          </a:p>
          <a:p>
            <a:pPr lvl="0"/>
            <a:r>
              <a:rPr lang="cs-CZ" dirty="0"/>
              <a:t>A. </a:t>
            </a:r>
            <a:r>
              <a:rPr lang="cs-CZ" dirty="0" err="1"/>
              <a:t>Vaishar</a:t>
            </a:r>
            <a:r>
              <a:rPr lang="cs-CZ" dirty="0"/>
              <a:t>, J. Zapletalová, P. Dvořák: </a:t>
            </a:r>
            <a:r>
              <a:rPr lang="cs-CZ" dirty="0" err="1"/>
              <a:t>Border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units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Czech Republic. </a:t>
            </a:r>
            <a:r>
              <a:rPr lang="cs-CZ" dirty="0" smtClean="0"/>
              <a:t>MGR, </a:t>
            </a:r>
            <a:r>
              <a:rPr lang="cs-CZ" dirty="0"/>
              <a:t>2008. </a:t>
            </a:r>
            <a:endParaRPr lang="cs-CZ" dirty="0" smtClean="0"/>
          </a:p>
          <a:p>
            <a:pPr lvl="0"/>
            <a:r>
              <a:rPr lang="cs-CZ" b="1" dirty="0" err="1" smtClean="0"/>
              <a:t>A.Vaishar</a:t>
            </a:r>
            <a:r>
              <a:rPr lang="cs-CZ" b="1" dirty="0" smtClean="0"/>
              <a:t> </a:t>
            </a:r>
            <a:r>
              <a:rPr lang="cs-CZ" b="1" dirty="0" err="1" smtClean="0"/>
              <a:t>ed</a:t>
            </a:r>
            <a:r>
              <a:rPr lang="cs-CZ" b="1" dirty="0" smtClean="0"/>
              <a:t>.: Regiony v pohraničí (Případové studie vybraných periferních regionů jednotlivých úseků českého pohraničí). SG, 2011.</a:t>
            </a:r>
          </a:p>
          <a:p>
            <a:pPr marL="0" lvl="0" indent="0">
              <a:buNone/>
            </a:pPr>
            <a:endParaRPr lang="cs-CZ" dirty="0" smtClean="0"/>
          </a:p>
          <a:p>
            <a:r>
              <a:rPr lang="cs-CZ" b="1" dirty="0"/>
              <a:t>Hranice a pohraničí v rámci střední Evropy</a:t>
            </a:r>
            <a:r>
              <a:rPr lang="cs-CZ" dirty="0"/>
              <a:t>	</a:t>
            </a:r>
            <a:endParaRPr lang="cs-CZ" dirty="0" smtClean="0"/>
          </a:p>
          <a:p>
            <a:pPr lvl="2"/>
            <a:r>
              <a:rPr lang="cs-CZ" dirty="0" smtClean="0"/>
              <a:t>2012-2013, M</a:t>
            </a:r>
            <a:r>
              <a:rPr lang="cs-CZ" dirty="0"/>
              <a:t>. Šťastná	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3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Univerzita palackého v </a:t>
            </a:r>
            <a:r>
              <a:rPr lang="cs-CZ" dirty="0" err="1" smtClean="0"/>
              <a:t>olomouci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280920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DOC. RNDR. VÁCLAV TOUŠEK, CSC.</a:t>
            </a:r>
          </a:p>
          <a:p>
            <a:r>
              <a:rPr lang="cs-CZ" b="1" dirty="0" smtClean="0"/>
              <a:t>Aktuální </a:t>
            </a:r>
            <a:r>
              <a:rPr lang="cs-CZ" b="1" dirty="0"/>
              <a:t>změny v prostorových interakcích na moravskoslezském </a:t>
            </a:r>
            <a:r>
              <a:rPr lang="cs-CZ" b="1" dirty="0" smtClean="0"/>
              <a:t>pomezí</a:t>
            </a:r>
          </a:p>
          <a:p>
            <a:pPr lvl="2"/>
            <a:r>
              <a:rPr lang="cs-CZ" dirty="0" smtClean="0"/>
              <a:t>GA ČR, 1995–1997</a:t>
            </a:r>
            <a:endParaRPr lang="cs-CZ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b="1" dirty="0"/>
              <a:t>Hlavní směry hospodářského a sociálního rozvoje Brněnského kraje s důrazem na přeshraniční spolupráci s Dolním </a:t>
            </a:r>
            <a:r>
              <a:rPr lang="cs-CZ" sz="2400" b="1" dirty="0" smtClean="0"/>
              <a:t>Rakouskem</a:t>
            </a:r>
            <a:endParaRPr lang="cs-CZ" sz="2400" dirty="0"/>
          </a:p>
          <a:p>
            <a:pPr marL="822960" lvl="3">
              <a:spcBef>
                <a:spcPts val="600"/>
              </a:spcBef>
              <a:buSzPct val="70000"/>
            </a:pPr>
            <a:r>
              <a:rPr lang="cs-CZ" dirty="0" smtClean="0"/>
              <a:t>CBC </a:t>
            </a:r>
            <a:r>
              <a:rPr lang="cs-CZ" dirty="0" err="1" smtClean="0"/>
              <a:t>Phare</a:t>
            </a:r>
            <a:r>
              <a:rPr lang="cs-CZ" dirty="0" smtClean="0"/>
              <a:t>, 1998</a:t>
            </a:r>
            <a:endParaRPr lang="cs-CZ" dirty="0"/>
          </a:p>
          <a:p>
            <a:r>
              <a:rPr lang="cs-CZ" b="1" dirty="0"/>
              <a:t>Analýza přeshraniční spolupráce v euroregionálních strukturách na česko-polském pohraničí</a:t>
            </a:r>
            <a:endParaRPr lang="cs-CZ" dirty="0"/>
          </a:p>
          <a:p>
            <a:pPr lvl="2"/>
            <a:r>
              <a:rPr lang="cs-CZ" dirty="0"/>
              <a:t>MZV ČR, 2005-2006</a:t>
            </a:r>
          </a:p>
          <a:p>
            <a:pPr lvl="1"/>
            <a:r>
              <a:rPr lang="cs-CZ" dirty="0"/>
              <a:t>SZCZYRBA, Z., Jeřábek, M</a:t>
            </a:r>
            <a:r>
              <a:rPr lang="cs-CZ" dirty="0" smtClean="0"/>
              <a:t>. (UJEP), </a:t>
            </a:r>
            <a:r>
              <a:rPr lang="cs-CZ" dirty="0"/>
              <a:t>Smolová, I.</a:t>
            </a:r>
          </a:p>
          <a:p>
            <a:r>
              <a:rPr lang="cs-CZ" b="1" dirty="0" smtClean="0"/>
              <a:t>Potenciální </a:t>
            </a:r>
            <a:r>
              <a:rPr lang="cs-CZ" b="1" dirty="0"/>
              <a:t>zaměření přeshraniční spolupráce s polskými a slovenskými regiony v novém plánovacím období </a:t>
            </a:r>
            <a:r>
              <a:rPr lang="cs-CZ" b="1" dirty="0" smtClean="0"/>
              <a:t>EU</a:t>
            </a:r>
            <a:endParaRPr lang="cs-CZ" dirty="0"/>
          </a:p>
          <a:p>
            <a:pPr lvl="2"/>
            <a:r>
              <a:rPr lang="cs-CZ" dirty="0" smtClean="0"/>
              <a:t>MMR ČR, 2006</a:t>
            </a:r>
            <a:endParaRPr lang="cs-CZ" dirty="0"/>
          </a:p>
          <a:p>
            <a:r>
              <a:rPr lang="cs-CZ" b="1" dirty="0" err="1" smtClean="0"/>
              <a:t>Protection</a:t>
            </a:r>
            <a:r>
              <a:rPr lang="cs-CZ" b="1" dirty="0" smtClean="0"/>
              <a:t> and </a:t>
            </a:r>
            <a:r>
              <a:rPr lang="cs-CZ" b="1" dirty="0" err="1" smtClean="0"/>
              <a:t>sustainable</a:t>
            </a:r>
            <a:r>
              <a:rPr lang="cs-CZ" b="1" dirty="0" smtClean="0"/>
              <a:t> </a:t>
            </a:r>
            <a:r>
              <a:rPr lang="cs-CZ" b="1" dirty="0" err="1" smtClean="0"/>
              <a:t>development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Carpathians</a:t>
            </a:r>
            <a:r>
              <a:rPr lang="cs-CZ" b="1" dirty="0" smtClean="0"/>
              <a:t> in </a:t>
            </a:r>
            <a:r>
              <a:rPr lang="cs-CZ" b="1" dirty="0" err="1" smtClean="0"/>
              <a:t>an</a:t>
            </a:r>
            <a:r>
              <a:rPr lang="cs-CZ" b="1" dirty="0" smtClean="0"/>
              <a:t> </a:t>
            </a:r>
            <a:r>
              <a:rPr lang="cs-CZ" b="1" dirty="0" err="1" smtClean="0"/>
              <a:t>international</a:t>
            </a:r>
            <a:r>
              <a:rPr lang="cs-CZ" b="1" dirty="0" smtClean="0"/>
              <a:t> </a:t>
            </a:r>
            <a:r>
              <a:rPr lang="cs-CZ" b="1" dirty="0" err="1" smtClean="0"/>
              <a:t>framework</a:t>
            </a:r>
            <a:r>
              <a:rPr lang="cs-CZ" b="1" dirty="0" smtClean="0"/>
              <a:t> (</a:t>
            </a:r>
            <a:r>
              <a:rPr lang="cs-CZ" b="1" dirty="0" err="1" smtClean="0"/>
              <a:t>Carpathian</a:t>
            </a:r>
            <a:r>
              <a:rPr lang="cs-CZ" b="1" dirty="0" smtClean="0"/>
              <a:t> Project)</a:t>
            </a:r>
            <a:endParaRPr lang="cs-CZ" dirty="0" smtClean="0"/>
          </a:p>
          <a:p>
            <a:pPr lvl="2"/>
            <a:r>
              <a:rPr lang="cs-CZ" dirty="0" err="1" smtClean="0"/>
              <a:t>Interreg</a:t>
            </a:r>
            <a:r>
              <a:rPr lang="cs-CZ" dirty="0" smtClean="0"/>
              <a:t> IIIB CADSES, 2006–2008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9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Geogrant</a:t>
            </a:r>
            <a:r>
              <a:rPr lang="cs-CZ" dirty="0" smtClean="0"/>
              <a:t> pohraničí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Role pohraničí ČR a význam hospodářské a politické spolupráce se sousedními zeměmi pro integraci ČR do </a:t>
            </a:r>
            <a:r>
              <a:rPr lang="cs-CZ" b="1" dirty="0" smtClean="0"/>
              <a:t>EU (GG 0)</a:t>
            </a:r>
          </a:p>
          <a:p>
            <a:pPr lvl="2"/>
            <a:r>
              <a:rPr lang="cs-CZ" dirty="0" smtClean="0"/>
              <a:t>MZV ČR, 1999-2000</a:t>
            </a:r>
          </a:p>
          <a:p>
            <a:pPr lvl="1"/>
            <a:r>
              <a:rPr lang="cs-CZ" dirty="0" smtClean="0"/>
              <a:t>analýza </a:t>
            </a:r>
            <a:r>
              <a:rPr lang="cs-CZ" dirty="0"/>
              <a:t>socioekonomické situace v českém pohraničí se zřetelem na přípravu integrace ČR do </a:t>
            </a:r>
            <a:r>
              <a:rPr lang="cs-CZ" dirty="0" smtClean="0"/>
              <a:t>EU</a:t>
            </a:r>
          </a:p>
          <a:p>
            <a:pPr lvl="1"/>
            <a:r>
              <a:rPr lang="cs-CZ" dirty="0" smtClean="0"/>
              <a:t>5 </a:t>
            </a:r>
            <a:r>
              <a:rPr lang="cs-CZ" dirty="0"/>
              <a:t>geografických </a:t>
            </a:r>
            <a:r>
              <a:rPr lang="cs-CZ" dirty="0" smtClean="0"/>
              <a:t>pracovišť s garancí </a:t>
            </a:r>
            <a:r>
              <a:rPr lang="cs-CZ" dirty="0"/>
              <a:t>za odpovídající úsek </a:t>
            </a:r>
            <a:r>
              <a:rPr lang="cs-CZ" dirty="0" smtClean="0"/>
              <a:t>pohraničí:</a:t>
            </a:r>
          </a:p>
          <a:p>
            <a:pPr lvl="2"/>
            <a:r>
              <a:rPr lang="cs-CZ" dirty="0" smtClean="0"/>
              <a:t>SOÚ/UJEP </a:t>
            </a:r>
            <a:r>
              <a:rPr lang="cs-CZ" dirty="0"/>
              <a:t>Ústí n</a:t>
            </a:r>
            <a:r>
              <a:rPr lang="cs-CZ" dirty="0" smtClean="0"/>
              <a:t>. L</a:t>
            </a:r>
            <a:r>
              <a:rPr lang="cs-CZ" dirty="0"/>
              <a:t>. česko-saské pohraničí, </a:t>
            </a:r>
            <a:endParaRPr lang="cs-CZ" dirty="0" smtClean="0"/>
          </a:p>
          <a:p>
            <a:pPr lvl="2"/>
            <a:r>
              <a:rPr lang="cs-CZ" dirty="0" smtClean="0"/>
              <a:t>ZČU Plzeň </a:t>
            </a:r>
            <a:r>
              <a:rPr lang="cs-CZ" dirty="0"/>
              <a:t>česko-bavorské pohraničí, </a:t>
            </a:r>
            <a:endParaRPr lang="cs-CZ" dirty="0" smtClean="0"/>
          </a:p>
          <a:p>
            <a:pPr lvl="2"/>
            <a:r>
              <a:rPr lang="cs-CZ" dirty="0" smtClean="0"/>
              <a:t>UK </a:t>
            </a:r>
            <a:r>
              <a:rPr lang="cs-CZ" dirty="0"/>
              <a:t>Praha česko-rakouské pohraničí, </a:t>
            </a:r>
            <a:endParaRPr lang="cs-CZ" dirty="0" smtClean="0"/>
          </a:p>
          <a:p>
            <a:pPr lvl="2"/>
            <a:r>
              <a:rPr lang="cs-CZ" dirty="0" smtClean="0"/>
              <a:t>MU </a:t>
            </a:r>
            <a:r>
              <a:rPr lang="cs-CZ" dirty="0"/>
              <a:t>Brno česko-slovenské pohraničí a </a:t>
            </a:r>
            <a:endParaRPr lang="cs-CZ" dirty="0" smtClean="0"/>
          </a:p>
          <a:p>
            <a:pPr lvl="2"/>
            <a:r>
              <a:rPr lang="cs-CZ" dirty="0" smtClean="0"/>
              <a:t>OU </a:t>
            </a:r>
            <a:r>
              <a:rPr lang="cs-CZ" dirty="0"/>
              <a:t>Ostrava česko-polské pohraničí. </a:t>
            </a:r>
            <a:endParaRPr lang="cs-CZ" dirty="0" smtClean="0"/>
          </a:p>
          <a:p>
            <a:pPr lvl="1"/>
            <a:r>
              <a:rPr lang="cs-CZ" dirty="0" smtClean="0"/>
              <a:t>terénní šetření: </a:t>
            </a:r>
            <a:r>
              <a:rPr lang="cs-CZ" dirty="0"/>
              <a:t>originální data v oblastech přeshraniční spolupráce obcí, trhu práce, zahraničního kapitálu a hraničních </a:t>
            </a:r>
            <a:r>
              <a:rPr lang="cs-CZ" dirty="0" smtClean="0"/>
              <a:t>přechodů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23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SZCZYRBA, Z., SMOLOVÁ, I., JEŘÁBEK, M.: Češi a Poláci – přeshraniční/sousedské vztahy a jejich percepce. </a:t>
            </a:r>
            <a:r>
              <a:rPr lang="cs-CZ" dirty="0" smtClean="0"/>
              <a:t>České Budějovice, 2006.</a:t>
            </a:r>
            <a:endParaRPr lang="cs-CZ" dirty="0"/>
          </a:p>
          <a:p>
            <a:r>
              <a:rPr lang="cs-CZ" b="1" dirty="0"/>
              <a:t>SZCZYRBA, Z., SMOLOVÁ, I. JEŘÁBEK, M.: Analýza přeshraniční spolupráce v euroregionálních strukturách na česko-polském pohraničí. </a:t>
            </a:r>
            <a:r>
              <a:rPr lang="cs-CZ" b="1" dirty="0" smtClean="0"/>
              <a:t>Praha, 2006</a:t>
            </a:r>
            <a:r>
              <a:rPr lang="cs-CZ" b="1" dirty="0"/>
              <a:t>.</a:t>
            </a:r>
          </a:p>
          <a:p>
            <a:r>
              <a:rPr lang="cs-CZ" dirty="0" err="1"/>
              <a:t>Halás</a:t>
            </a:r>
            <a:r>
              <a:rPr lang="cs-CZ" dirty="0"/>
              <a:t>, M. 2005. </a:t>
            </a:r>
            <a:r>
              <a:rPr lang="cs-CZ" dirty="0" err="1"/>
              <a:t>Cezhraničné</a:t>
            </a:r>
            <a:r>
              <a:rPr lang="cs-CZ" dirty="0"/>
              <a:t> </a:t>
            </a:r>
            <a:r>
              <a:rPr lang="cs-CZ" dirty="0" err="1"/>
              <a:t>väzby</a:t>
            </a:r>
            <a:r>
              <a:rPr lang="cs-CZ" dirty="0"/>
              <a:t>, </a:t>
            </a:r>
            <a:r>
              <a:rPr lang="cs-CZ" dirty="0" err="1"/>
              <a:t>cezhraničná</a:t>
            </a:r>
            <a:r>
              <a:rPr lang="cs-CZ" dirty="0"/>
              <a:t> </a:t>
            </a:r>
            <a:r>
              <a:rPr lang="cs-CZ" dirty="0" err="1"/>
              <a:t>spolupráca</a:t>
            </a:r>
            <a:r>
              <a:rPr lang="cs-CZ" dirty="0"/>
              <a:t>: na </a:t>
            </a:r>
            <a:r>
              <a:rPr lang="cs-CZ" dirty="0" err="1"/>
              <a:t>príklade</a:t>
            </a:r>
            <a:r>
              <a:rPr lang="cs-CZ" dirty="0"/>
              <a:t> slovensko-českého </a:t>
            </a:r>
            <a:r>
              <a:rPr lang="cs-CZ" dirty="0" err="1"/>
              <a:t>pohraničia</a:t>
            </a:r>
            <a:r>
              <a:rPr lang="cs-CZ" dirty="0"/>
              <a:t> s </a:t>
            </a:r>
            <a:r>
              <a:rPr lang="cs-CZ" dirty="0" err="1"/>
              <a:t>dôrazom</a:t>
            </a:r>
            <a:r>
              <a:rPr lang="cs-CZ" dirty="0"/>
              <a:t> na jeho </a:t>
            </a:r>
            <a:r>
              <a:rPr lang="cs-CZ" dirty="0" err="1"/>
              <a:t>slovenskú</a:t>
            </a:r>
            <a:r>
              <a:rPr lang="cs-CZ" dirty="0"/>
              <a:t> </a:t>
            </a:r>
            <a:r>
              <a:rPr lang="cs-CZ" dirty="0" err="1"/>
              <a:t>časť</a:t>
            </a:r>
            <a:r>
              <a:rPr lang="cs-CZ" dirty="0"/>
              <a:t>. </a:t>
            </a:r>
            <a:r>
              <a:rPr lang="cs-CZ" dirty="0" smtClean="0"/>
              <a:t>Bratislava.</a:t>
            </a:r>
            <a:endParaRPr lang="cs-CZ" dirty="0"/>
          </a:p>
          <a:p>
            <a:r>
              <a:rPr lang="cs-CZ" dirty="0" err="1"/>
              <a:t>Halás</a:t>
            </a:r>
            <a:r>
              <a:rPr lang="cs-CZ" dirty="0"/>
              <a:t>, M., Řehák, S. 2008. Příspěvek k anatomii společného pohraničí České republiky a Slovenské republiky. Geografický </a:t>
            </a:r>
            <a:r>
              <a:rPr lang="cs-CZ" dirty="0" smtClean="0"/>
              <a:t>časopis</a:t>
            </a:r>
          </a:p>
          <a:p>
            <a:r>
              <a:rPr lang="cs-CZ" dirty="0" err="1"/>
              <a:t>Halás</a:t>
            </a:r>
            <a:r>
              <a:rPr lang="cs-CZ" dirty="0"/>
              <a:t>, M. 2007.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cross-border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 and </a:t>
            </a:r>
            <a:r>
              <a:rPr lang="cs-CZ" dirty="0" err="1"/>
              <a:t>creating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Euroregions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Slovak</a:t>
            </a:r>
            <a:r>
              <a:rPr lang="cs-CZ" dirty="0"/>
              <a:t> Republic. </a:t>
            </a:r>
            <a:r>
              <a:rPr lang="cs-CZ" dirty="0" err="1"/>
              <a:t>Moravian</a:t>
            </a:r>
            <a:r>
              <a:rPr lang="cs-CZ" dirty="0"/>
              <a:t> </a:t>
            </a:r>
            <a:r>
              <a:rPr lang="cs-CZ" dirty="0" err="1"/>
              <a:t>Geographical</a:t>
            </a:r>
            <a:r>
              <a:rPr lang="cs-CZ" dirty="0"/>
              <a:t> </a:t>
            </a:r>
            <a:r>
              <a:rPr lang="cs-CZ" dirty="0" err="1" smtClean="0"/>
              <a:t>Reports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Halás</a:t>
            </a:r>
            <a:r>
              <a:rPr lang="cs-CZ" dirty="0"/>
              <a:t>, M., Kladivo, P. 2008. Ekonomický vývoj, </a:t>
            </a:r>
            <a:r>
              <a:rPr lang="cs-CZ" dirty="0" err="1"/>
              <a:t>väzby</a:t>
            </a:r>
            <a:r>
              <a:rPr lang="cs-CZ" dirty="0"/>
              <a:t> a </a:t>
            </a:r>
            <a:r>
              <a:rPr lang="cs-CZ" dirty="0" err="1"/>
              <a:t>spolupráca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Slovenskou a Českou republikou. Regionální </a:t>
            </a:r>
            <a:r>
              <a:rPr lang="cs-CZ" dirty="0" smtClean="0"/>
              <a:t>studia.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9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5213176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err="1"/>
              <a:t>Halás</a:t>
            </a:r>
            <a:r>
              <a:rPr lang="cs-CZ" b="1" dirty="0"/>
              <a:t>, M., Toušek, V. </a:t>
            </a:r>
            <a:r>
              <a:rPr lang="cs-CZ" dirty="0"/>
              <a:t>2007. Cizinci a jejich pozice na trhu práce v regionu Jižní Morava. Geografická </a:t>
            </a:r>
            <a:r>
              <a:rPr lang="cs-CZ" dirty="0" smtClean="0"/>
              <a:t>revue.</a:t>
            </a:r>
            <a:endParaRPr lang="cs-CZ" dirty="0"/>
          </a:p>
          <a:p>
            <a:r>
              <a:rPr lang="cs-CZ" dirty="0" err="1"/>
              <a:t>Halás</a:t>
            </a:r>
            <a:r>
              <a:rPr lang="cs-CZ" dirty="0"/>
              <a:t>, M. 2006.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preconditions</a:t>
            </a:r>
            <a:r>
              <a:rPr lang="cs-CZ" dirty="0"/>
              <a:t> versus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> existence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cross-border</a:t>
            </a:r>
            <a:r>
              <a:rPr lang="cs-CZ" dirty="0"/>
              <a:t> relations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Slovak</a:t>
            </a:r>
            <a:r>
              <a:rPr lang="cs-CZ" dirty="0"/>
              <a:t>-Czech </a:t>
            </a:r>
            <a:r>
              <a:rPr lang="cs-CZ" dirty="0" err="1"/>
              <a:t>borderland</a:t>
            </a:r>
            <a:r>
              <a:rPr lang="cs-CZ" dirty="0"/>
              <a:t>. Europa </a:t>
            </a:r>
            <a:r>
              <a:rPr lang="cs-CZ" dirty="0" smtClean="0"/>
              <a:t>XXI.</a:t>
            </a:r>
            <a:endParaRPr lang="cs-CZ" dirty="0"/>
          </a:p>
          <a:p>
            <a:r>
              <a:rPr lang="cs-CZ" dirty="0" err="1"/>
              <a:t>Halás</a:t>
            </a:r>
            <a:r>
              <a:rPr lang="cs-CZ" dirty="0"/>
              <a:t>, M., </a:t>
            </a:r>
            <a:r>
              <a:rPr lang="cs-CZ" dirty="0" err="1"/>
              <a:t>Spišiak</a:t>
            </a:r>
            <a:r>
              <a:rPr lang="cs-CZ" dirty="0"/>
              <a:t>, P., Horňák, M. 2006. Trans-</a:t>
            </a:r>
            <a:r>
              <a:rPr lang="cs-CZ" dirty="0" err="1"/>
              <a:t>border</a:t>
            </a:r>
            <a:r>
              <a:rPr lang="cs-CZ" dirty="0"/>
              <a:t> </a:t>
            </a:r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migrations</a:t>
            </a:r>
            <a:r>
              <a:rPr lang="cs-CZ" dirty="0"/>
              <a:t> (a case study). </a:t>
            </a:r>
            <a:r>
              <a:rPr lang="cs-CZ" dirty="0" err="1"/>
              <a:t>Természettudományi</a:t>
            </a:r>
            <a:r>
              <a:rPr lang="cs-CZ" dirty="0"/>
              <a:t> </a:t>
            </a:r>
            <a:r>
              <a:rPr lang="cs-CZ" dirty="0" err="1" smtClean="0"/>
              <a:t>Közlemények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Halás</a:t>
            </a:r>
            <a:r>
              <a:rPr lang="cs-CZ" dirty="0"/>
              <a:t>, M. 2006. Potenciál a </a:t>
            </a:r>
            <a:r>
              <a:rPr lang="cs-CZ" dirty="0" err="1"/>
              <a:t>perspektívy</a:t>
            </a:r>
            <a:r>
              <a:rPr lang="cs-CZ" dirty="0"/>
              <a:t> </a:t>
            </a:r>
            <a:r>
              <a:rPr lang="cs-CZ" dirty="0" err="1"/>
              <a:t>rozvoja</a:t>
            </a:r>
            <a:r>
              <a:rPr lang="cs-CZ" dirty="0"/>
              <a:t> </a:t>
            </a:r>
            <a:r>
              <a:rPr lang="cs-CZ" dirty="0" err="1"/>
              <a:t>prihraničnej</a:t>
            </a:r>
            <a:r>
              <a:rPr lang="cs-CZ" dirty="0"/>
              <a:t> obce </a:t>
            </a:r>
            <a:r>
              <a:rPr lang="cs-CZ" dirty="0" err="1"/>
              <a:t>Kúty</a:t>
            </a:r>
            <a:r>
              <a:rPr lang="cs-CZ" dirty="0"/>
              <a:t> (</a:t>
            </a:r>
            <a:r>
              <a:rPr lang="cs-CZ" dirty="0" err="1"/>
              <a:t>porovnanie</a:t>
            </a:r>
            <a:r>
              <a:rPr lang="cs-CZ" dirty="0"/>
              <a:t> s </a:t>
            </a:r>
            <a:r>
              <a:rPr lang="cs-CZ" dirty="0" err="1"/>
              <a:t>mestami</a:t>
            </a:r>
            <a:r>
              <a:rPr lang="cs-CZ" dirty="0"/>
              <a:t> </a:t>
            </a:r>
            <a:r>
              <a:rPr lang="cs-CZ" dirty="0" err="1"/>
              <a:t>Šaštín</a:t>
            </a:r>
            <a:r>
              <a:rPr lang="cs-CZ" dirty="0"/>
              <a:t>-Stráže a Gbely). Folia </a:t>
            </a:r>
            <a:r>
              <a:rPr lang="cs-CZ" dirty="0" err="1" smtClean="0"/>
              <a:t>Geographica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 smtClean="0"/>
              <a:t>Halás</a:t>
            </a:r>
            <a:r>
              <a:rPr lang="cs-CZ" dirty="0"/>
              <a:t>, M. 2006. </a:t>
            </a:r>
            <a:r>
              <a:rPr lang="cs-CZ" dirty="0" err="1"/>
              <a:t>Cezhraničné</a:t>
            </a:r>
            <a:r>
              <a:rPr lang="cs-CZ" dirty="0"/>
              <a:t> </a:t>
            </a:r>
            <a:r>
              <a:rPr lang="cs-CZ" dirty="0" err="1"/>
              <a:t>väzby</a:t>
            </a:r>
            <a:r>
              <a:rPr lang="cs-CZ" dirty="0"/>
              <a:t> a </a:t>
            </a:r>
            <a:r>
              <a:rPr lang="cs-CZ" dirty="0" err="1"/>
              <a:t>cezhraničná</a:t>
            </a:r>
            <a:r>
              <a:rPr lang="cs-CZ" dirty="0"/>
              <a:t> </a:t>
            </a:r>
            <a:r>
              <a:rPr lang="cs-CZ" dirty="0" err="1"/>
              <a:t>spolupráca</a:t>
            </a:r>
            <a:r>
              <a:rPr lang="cs-CZ" dirty="0"/>
              <a:t> Slovenska s Českou republikou. </a:t>
            </a:r>
            <a:r>
              <a:rPr lang="cs-CZ" dirty="0" err="1" smtClean="0"/>
              <a:t>Šamorín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Halás</a:t>
            </a:r>
            <a:r>
              <a:rPr lang="cs-CZ" dirty="0"/>
              <a:t>, M. 2005. Slovensko a </a:t>
            </a:r>
            <a:r>
              <a:rPr lang="cs-CZ" dirty="0" err="1"/>
              <a:t>spoločná</a:t>
            </a:r>
            <a:r>
              <a:rPr lang="cs-CZ" dirty="0"/>
              <a:t> </a:t>
            </a:r>
            <a:r>
              <a:rPr lang="cs-CZ" dirty="0" err="1"/>
              <a:t>poľnohospodárska</a:t>
            </a:r>
            <a:r>
              <a:rPr lang="cs-CZ" dirty="0"/>
              <a:t> politika </a:t>
            </a:r>
            <a:r>
              <a:rPr lang="cs-CZ" dirty="0" err="1"/>
              <a:t>Európskej</a:t>
            </a:r>
            <a:r>
              <a:rPr lang="cs-CZ" dirty="0"/>
              <a:t> </a:t>
            </a:r>
            <a:r>
              <a:rPr lang="cs-CZ" dirty="0" err="1"/>
              <a:t>únie</a:t>
            </a:r>
            <a:r>
              <a:rPr lang="cs-CZ" dirty="0"/>
              <a:t> [1]; </a:t>
            </a:r>
            <a:r>
              <a:rPr lang="cs-CZ" dirty="0" err="1"/>
              <a:t>Vidiek</a:t>
            </a:r>
            <a:r>
              <a:rPr lang="cs-CZ" dirty="0"/>
              <a:t> v </a:t>
            </a:r>
            <a:r>
              <a:rPr lang="cs-CZ" dirty="0" err="1"/>
              <a:t>prihraničných</a:t>
            </a:r>
            <a:r>
              <a:rPr lang="cs-CZ" dirty="0"/>
              <a:t> </a:t>
            </a:r>
            <a:r>
              <a:rPr lang="cs-CZ" dirty="0" err="1"/>
              <a:t>regiónoch</a:t>
            </a:r>
            <a:r>
              <a:rPr lang="cs-CZ" dirty="0"/>
              <a:t> [2]; </a:t>
            </a:r>
            <a:r>
              <a:rPr lang="cs-CZ" dirty="0" err="1"/>
              <a:t>Percepcia</a:t>
            </a:r>
            <a:r>
              <a:rPr lang="cs-CZ" dirty="0"/>
              <a:t> slovensko-</a:t>
            </a:r>
            <a:r>
              <a:rPr lang="cs-CZ" dirty="0" err="1"/>
              <a:t>českej</a:t>
            </a:r>
            <a:r>
              <a:rPr lang="cs-CZ" dirty="0"/>
              <a:t> hranice </a:t>
            </a:r>
            <a:r>
              <a:rPr lang="cs-CZ" dirty="0" err="1"/>
              <a:t>obyvateľstvom</a:t>
            </a:r>
            <a:r>
              <a:rPr lang="cs-CZ" dirty="0"/>
              <a:t> </a:t>
            </a:r>
            <a:r>
              <a:rPr lang="cs-CZ" dirty="0" err="1"/>
              <a:t>vidieckych</a:t>
            </a:r>
            <a:r>
              <a:rPr lang="cs-CZ" dirty="0"/>
              <a:t> obcí v </a:t>
            </a:r>
            <a:r>
              <a:rPr lang="cs-CZ" dirty="0" err="1"/>
              <a:t>prihraničných</a:t>
            </a:r>
            <a:r>
              <a:rPr lang="cs-CZ" dirty="0"/>
              <a:t> </a:t>
            </a:r>
            <a:r>
              <a:rPr lang="cs-CZ" dirty="0" err="1"/>
              <a:t>regiónoch</a:t>
            </a:r>
            <a:r>
              <a:rPr lang="cs-CZ" dirty="0"/>
              <a:t> [3]. </a:t>
            </a:r>
            <a:r>
              <a:rPr lang="cs-CZ" dirty="0" smtClean="0"/>
              <a:t>Bratislava.</a:t>
            </a:r>
            <a:endParaRPr lang="cs-CZ" dirty="0"/>
          </a:p>
          <a:p>
            <a:r>
              <a:rPr lang="cs-CZ" dirty="0" err="1" smtClean="0"/>
              <a:t>Halás</a:t>
            </a:r>
            <a:r>
              <a:rPr lang="cs-CZ" dirty="0"/>
              <a:t>, M. 2007. Vývoj </a:t>
            </a:r>
            <a:r>
              <a:rPr lang="cs-CZ" dirty="0" err="1"/>
              <a:t>pracovnej</a:t>
            </a:r>
            <a:r>
              <a:rPr lang="cs-CZ" dirty="0"/>
              <a:t> </a:t>
            </a:r>
            <a:r>
              <a:rPr lang="cs-CZ" dirty="0" err="1"/>
              <a:t>migrácie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SR a ČR. </a:t>
            </a:r>
            <a:r>
              <a:rPr lang="cs-CZ" dirty="0" smtClean="0"/>
              <a:t>České Budějovice</a:t>
            </a:r>
            <a:r>
              <a:rPr lang="cs-CZ" dirty="0" smtClean="0"/>
              <a:t>.</a:t>
            </a:r>
          </a:p>
          <a:p>
            <a:r>
              <a:rPr lang="cs-CZ" b="1" dirty="0" err="1"/>
              <a:t>Halás</a:t>
            </a:r>
            <a:r>
              <a:rPr lang="cs-CZ" b="1" dirty="0"/>
              <a:t>, M.,</a:t>
            </a:r>
            <a:r>
              <a:rPr lang="cs-CZ" dirty="0"/>
              <a:t> </a:t>
            </a:r>
            <a:r>
              <a:rPr lang="cs-CZ" b="1" dirty="0"/>
              <a:t>Řehák, S. </a:t>
            </a:r>
            <a:r>
              <a:rPr lang="cs-CZ" dirty="0"/>
              <a:t>2008. Příspěvek k anatomii společného pohraničí České republiky a Slovenské republiky. Geografický </a:t>
            </a:r>
            <a:r>
              <a:rPr lang="cs-CZ" dirty="0" smtClean="0"/>
              <a:t>časopis</a:t>
            </a:r>
            <a:endParaRPr lang="cs-CZ" dirty="0"/>
          </a:p>
          <a:p>
            <a:r>
              <a:rPr lang="cs-CZ" dirty="0"/>
              <a:t>Slavík, V., </a:t>
            </a:r>
            <a:r>
              <a:rPr lang="cs-CZ" dirty="0" err="1"/>
              <a:t>Halás</a:t>
            </a:r>
            <a:r>
              <a:rPr lang="cs-CZ" dirty="0"/>
              <a:t>, M. 2005. </a:t>
            </a:r>
            <a:r>
              <a:rPr lang="cs-CZ" dirty="0" err="1"/>
              <a:t>Time-space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cross-border</a:t>
            </a:r>
            <a:r>
              <a:rPr lang="cs-CZ" dirty="0"/>
              <a:t> relations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Slovak</a:t>
            </a:r>
            <a:r>
              <a:rPr lang="cs-CZ" dirty="0"/>
              <a:t>-Czech </a:t>
            </a:r>
            <a:r>
              <a:rPr lang="cs-CZ" dirty="0" err="1"/>
              <a:t>borderland</a:t>
            </a:r>
            <a:r>
              <a:rPr lang="cs-CZ" dirty="0"/>
              <a:t>. </a:t>
            </a:r>
            <a:r>
              <a:rPr lang="cs-CZ" dirty="0" err="1" smtClean="0"/>
              <a:t>Łódź-Opole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/>
              <a:t>Halás</a:t>
            </a:r>
            <a:r>
              <a:rPr lang="cs-CZ" dirty="0"/>
              <a:t>, M. 2005. </a:t>
            </a:r>
            <a:r>
              <a:rPr lang="cs-CZ" dirty="0" err="1"/>
              <a:t>Marginalita</a:t>
            </a:r>
            <a:r>
              <a:rPr lang="cs-CZ" dirty="0"/>
              <a:t> a </a:t>
            </a:r>
            <a:r>
              <a:rPr lang="cs-CZ" dirty="0" err="1"/>
              <a:t>prihraničné</a:t>
            </a:r>
            <a:r>
              <a:rPr lang="cs-CZ" dirty="0"/>
              <a:t> regióny. </a:t>
            </a:r>
            <a:r>
              <a:rPr lang="cs-CZ" dirty="0" smtClean="0"/>
              <a:t>Brno.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6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Ostravská univerzita v </a:t>
            </a:r>
            <a:r>
              <a:rPr lang="cs-CZ" b="1" dirty="0" err="1" smtClean="0"/>
              <a:t>ostravě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514116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Analýza a modelování mikroregionálních procesů česko-slovensko-polského trojmezí Moravskoslezského kraje v kontextu evropské integrace.</a:t>
            </a:r>
          </a:p>
          <a:p>
            <a:pPr lvl="2"/>
            <a:r>
              <a:rPr lang="cs-CZ" dirty="0" smtClean="0"/>
              <a:t>GA ČR, 1994-1996</a:t>
            </a:r>
          </a:p>
          <a:p>
            <a:pPr lvl="2"/>
            <a:r>
              <a:rPr lang="cs-CZ" dirty="0" smtClean="0"/>
              <a:t>Prof</a:t>
            </a:r>
            <a:r>
              <a:rPr lang="cs-CZ" dirty="0"/>
              <a:t>. PaedDr. Jaroslav Vencálek, CSc.</a:t>
            </a:r>
          </a:p>
          <a:p>
            <a:r>
              <a:rPr lang="cs-CZ" b="1" dirty="0" smtClean="0"/>
              <a:t>Génius </a:t>
            </a:r>
            <a:r>
              <a:rPr lang="cs-CZ" b="1" dirty="0"/>
              <a:t>loci moravskoslezských mikroregionů v kontextu evropské integrace</a:t>
            </a:r>
          </a:p>
          <a:p>
            <a:pPr lvl="2"/>
            <a:r>
              <a:rPr lang="cs-CZ" dirty="0"/>
              <a:t> GA ČR, 1994-1996</a:t>
            </a:r>
          </a:p>
          <a:p>
            <a:pPr lvl="2"/>
            <a:r>
              <a:rPr lang="cs-CZ" dirty="0"/>
              <a:t>Prof. PaedDr. Jaroslav Vencálek, CSc.</a:t>
            </a:r>
          </a:p>
          <a:p>
            <a:r>
              <a:rPr lang="sk-SK" dirty="0" smtClean="0"/>
              <a:t>VENCÁLEK</a:t>
            </a:r>
            <a:r>
              <a:rPr lang="sk-SK" dirty="0"/>
              <a:t>, J. </a:t>
            </a:r>
            <a:r>
              <a:rPr lang="sk-SK" dirty="0" smtClean="0"/>
              <a:t>2012. </a:t>
            </a:r>
            <a:r>
              <a:rPr lang="sk-SK" dirty="0" err="1"/>
              <a:t>Genius</a:t>
            </a:r>
            <a:r>
              <a:rPr lang="sk-SK" dirty="0"/>
              <a:t> </a:t>
            </a:r>
            <a:r>
              <a:rPr lang="sk-SK" dirty="0" err="1"/>
              <a:t>loci</a:t>
            </a:r>
            <a:r>
              <a:rPr lang="sk-SK" dirty="0"/>
              <a:t>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duchowy</a:t>
            </a:r>
            <a:r>
              <a:rPr lang="sk-SK" dirty="0"/>
              <a:t> </a:t>
            </a:r>
            <a:r>
              <a:rPr lang="sk-SK" dirty="0" err="1"/>
              <a:t>wymiar</a:t>
            </a:r>
            <a:r>
              <a:rPr lang="sk-SK" dirty="0"/>
              <a:t> </a:t>
            </a:r>
            <a:r>
              <a:rPr lang="sk-SK" dirty="0" err="1"/>
              <a:t>misji</a:t>
            </a:r>
            <a:r>
              <a:rPr lang="sk-SK" dirty="0"/>
              <a:t> </a:t>
            </a:r>
            <a:r>
              <a:rPr lang="sk-SK" dirty="0" err="1"/>
              <a:t>Cyryla</a:t>
            </a:r>
            <a:r>
              <a:rPr lang="sk-SK" dirty="0"/>
              <a:t> i </a:t>
            </a:r>
            <a:r>
              <a:rPr lang="sk-SK" dirty="0" err="1"/>
              <a:t>Metodego</a:t>
            </a:r>
            <a:r>
              <a:rPr lang="sk-SK" dirty="0"/>
              <a:t> na </a:t>
            </a:r>
            <a:r>
              <a:rPr lang="sk-SK" dirty="0" err="1"/>
              <a:t>przykładzie</a:t>
            </a:r>
            <a:r>
              <a:rPr lang="sk-SK" dirty="0"/>
              <a:t> </a:t>
            </a:r>
            <a:r>
              <a:rPr lang="sk-SK" dirty="0" err="1"/>
              <a:t>słowianskiej</a:t>
            </a:r>
            <a:r>
              <a:rPr lang="sk-SK" dirty="0"/>
              <a:t> </a:t>
            </a:r>
            <a:r>
              <a:rPr lang="sk-SK" dirty="0" err="1"/>
              <a:t>aglomeracji</a:t>
            </a:r>
            <a:r>
              <a:rPr lang="sk-SK" dirty="0"/>
              <a:t> </a:t>
            </a:r>
            <a:r>
              <a:rPr lang="sk-SK" dirty="0" err="1"/>
              <a:t>Mukulčice</a:t>
            </a:r>
            <a:r>
              <a:rPr lang="sk-SK" dirty="0"/>
              <a:t> – Kopčany / </a:t>
            </a:r>
            <a:r>
              <a:rPr lang="sk-SK" dirty="0" err="1"/>
              <a:t>Genius</a:t>
            </a:r>
            <a:r>
              <a:rPr lang="sk-SK" dirty="0"/>
              <a:t> </a:t>
            </a:r>
            <a:r>
              <a:rPr lang="sk-SK" dirty="0" err="1"/>
              <a:t>loci</a:t>
            </a:r>
            <a:r>
              <a:rPr lang="sk-SK" dirty="0"/>
              <a:t> in a </a:t>
            </a:r>
            <a:r>
              <a:rPr lang="sk-SK" dirty="0" err="1"/>
              <a:t>Form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Spiritual</a:t>
            </a:r>
            <a:r>
              <a:rPr lang="sk-SK" dirty="0"/>
              <a:t> </a:t>
            </a:r>
            <a:r>
              <a:rPr lang="sk-SK" dirty="0" err="1"/>
              <a:t>Dimension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Mission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Cyril and </a:t>
            </a:r>
            <a:r>
              <a:rPr lang="sk-SK" dirty="0" err="1"/>
              <a:t>Methodius</a:t>
            </a:r>
            <a:r>
              <a:rPr lang="sk-SK" dirty="0"/>
              <a:t> –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example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Slavic</a:t>
            </a:r>
            <a:r>
              <a:rPr lang="sk-SK" dirty="0"/>
              <a:t> </a:t>
            </a:r>
            <a:r>
              <a:rPr lang="sk-SK" dirty="0" err="1"/>
              <a:t>Agglomeration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Mikulčice</a:t>
            </a:r>
            <a:r>
              <a:rPr lang="sk-SK" dirty="0"/>
              <a:t> and </a:t>
            </a:r>
            <a:r>
              <a:rPr lang="sk-SK" dirty="0" smtClean="0"/>
              <a:t>Kopčany</a:t>
            </a:r>
            <a:endParaRPr lang="cs-CZ" dirty="0"/>
          </a:p>
          <a:p>
            <a:r>
              <a:rPr lang="sk-SK" dirty="0"/>
              <a:t>VENCÁLEK, J. 2013. </a:t>
            </a:r>
            <a:r>
              <a:rPr lang="sk-SK" dirty="0" err="1"/>
              <a:t>Genius</a:t>
            </a:r>
            <a:r>
              <a:rPr lang="sk-SK" dirty="0"/>
              <a:t> </a:t>
            </a:r>
            <a:r>
              <a:rPr lang="sk-SK" dirty="0" err="1"/>
              <a:t>loci</a:t>
            </a:r>
            <a:r>
              <a:rPr lang="sk-SK" dirty="0"/>
              <a:t> a </a:t>
            </a:r>
            <a:r>
              <a:rPr lang="sk-SK" dirty="0" err="1"/>
              <a:t>kulturní</a:t>
            </a:r>
            <a:r>
              <a:rPr lang="sk-SK" dirty="0"/>
              <a:t> </a:t>
            </a:r>
            <a:r>
              <a:rPr lang="sk-SK" dirty="0" err="1"/>
              <a:t>hybridizace</a:t>
            </a:r>
            <a:r>
              <a:rPr lang="sk-SK" dirty="0"/>
              <a:t> </a:t>
            </a:r>
            <a:r>
              <a:rPr lang="sk-SK" dirty="0" err="1"/>
              <a:t>jako</a:t>
            </a:r>
            <a:r>
              <a:rPr lang="sk-SK" dirty="0"/>
              <a:t> inovační impulz rozvoje </a:t>
            </a:r>
            <a:r>
              <a:rPr lang="sk-SK" dirty="0" err="1"/>
              <a:t>cestovního</a:t>
            </a:r>
            <a:r>
              <a:rPr lang="sk-SK" dirty="0"/>
              <a:t> ruchu / </a:t>
            </a:r>
            <a:r>
              <a:rPr lang="en-GB" dirty="0"/>
              <a:t>Genius loci and cultural hybridization as innovation  impulses of development  of </a:t>
            </a:r>
            <a:r>
              <a:rPr lang="en-GB" dirty="0" smtClean="0"/>
              <a:t>tourism</a:t>
            </a:r>
            <a:r>
              <a:rPr lang="cs-CZ" dirty="0" smtClean="0"/>
              <a:t>. Jihlava</a:t>
            </a:r>
            <a:endParaRPr lang="sk-SK" dirty="0" smtClean="0"/>
          </a:p>
          <a:p>
            <a:r>
              <a:rPr lang="sk-SK" dirty="0" smtClean="0"/>
              <a:t>VENCÁLEK</a:t>
            </a:r>
            <a:r>
              <a:rPr lang="sk-SK" dirty="0"/>
              <a:t>, J. 2013. Slovensko-český cezhraničný región/ </a:t>
            </a:r>
            <a:r>
              <a:rPr lang="sk-SK" dirty="0" err="1"/>
              <a:t>Genius</a:t>
            </a:r>
            <a:r>
              <a:rPr lang="sk-SK" dirty="0"/>
              <a:t> </a:t>
            </a:r>
            <a:r>
              <a:rPr lang="sk-SK" dirty="0" err="1"/>
              <a:t>loci</a:t>
            </a:r>
            <a:r>
              <a:rPr lang="sk-SK" dirty="0"/>
              <a:t>. </a:t>
            </a:r>
            <a:r>
              <a:rPr lang="sk-SK" dirty="0" smtClean="0"/>
              <a:t>Prešov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73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Rndr.</a:t>
            </a:r>
            <a:r>
              <a:rPr lang="cs-CZ" dirty="0" smtClean="0"/>
              <a:t> Petr </a:t>
            </a:r>
            <a:r>
              <a:rPr lang="cs-CZ" dirty="0" err="1" smtClean="0"/>
              <a:t>rumpel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prof. </a:t>
            </a:r>
            <a:r>
              <a:rPr lang="cs-CZ" dirty="0" err="1" smtClean="0"/>
              <a:t>Rndr.</a:t>
            </a:r>
            <a:r>
              <a:rPr lang="cs-CZ" dirty="0" smtClean="0"/>
              <a:t> Tadeusz </a:t>
            </a:r>
            <a:r>
              <a:rPr lang="cs-CZ" dirty="0" err="1" smtClean="0"/>
              <a:t>siwek</a:t>
            </a:r>
            <a:r>
              <a:rPr lang="cs-CZ" dirty="0" smtClean="0"/>
              <a:t>, </a:t>
            </a:r>
            <a:r>
              <a:rPr lang="cs-CZ" dirty="0" err="1" smtClean="0"/>
              <a:t>csc.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Doc. </a:t>
            </a:r>
            <a:r>
              <a:rPr lang="cs-CZ" dirty="0" err="1" smtClean="0"/>
              <a:t>Rndr.</a:t>
            </a:r>
            <a:r>
              <a:rPr lang="cs-CZ" dirty="0" smtClean="0"/>
              <a:t> Jaromír </a:t>
            </a:r>
            <a:r>
              <a:rPr lang="cs-CZ" dirty="0" err="1" smtClean="0"/>
              <a:t>kaňok</a:t>
            </a:r>
            <a:r>
              <a:rPr lang="cs-CZ" dirty="0" smtClean="0"/>
              <a:t>, </a:t>
            </a:r>
            <a:r>
              <a:rPr lang="cs-CZ" dirty="0" err="1" smtClean="0"/>
              <a:t>csc.</a:t>
            </a:r>
            <a:r>
              <a:rPr lang="cs-CZ" dirty="0" smtClean="0"/>
              <a:t> / </a:t>
            </a:r>
            <a:r>
              <a:rPr lang="cs-CZ" dirty="0" err="1" smtClean="0"/>
              <a:t>upol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844824"/>
            <a:ext cx="7467600" cy="487375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RUMPEL, P., WAACK, Ch. Die </a:t>
            </a:r>
            <a:r>
              <a:rPr lang="cs-CZ" dirty="0" err="1"/>
              <a:t>Mährisch</a:t>
            </a:r>
            <a:r>
              <a:rPr lang="cs-CZ" dirty="0"/>
              <a:t> - </a:t>
            </a:r>
            <a:r>
              <a:rPr lang="cs-CZ" dirty="0" err="1"/>
              <a:t>Schlesische</a:t>
            </a:r>
            <a:r>
              <a:rPr lang="cs-CZ" dirty="0"/>
              <a:t> Region. </a:t>
            </a:r>
            <a:r>
              <a:rPr lang="cs-CZ" dirty="0" err="1"/>
              <a:t>Perspektiven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Altindustrieregion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Europa der </a:t>
            </a:r>
            <a:r>
              <a:rPr lang="cs-CZ" dirty="0" err="1"/>
              <a:t>Regionen</a:t>
            </a:r>
            <a:r>
              <a:rPr lang="cs-CZ" dirty="0"/>
              <a:t>. </a:t>
            </a:r>
            <a:r>
              <a:rPr lang="cs-CZ" dirty="0" err="1"/>
              <a:t>Geographische</a:t>
            </a:r>
            <a:r>
              <a:rPr lang="cs-CZ" dirty="0"/>
              <a:t> </a:t>
            </a:r>
            <a:r>
              <a:rPr lang="cs-CZ" dirty="0" err="1"/>
              <a:t>Rundschau</a:t>
            </a:r>
            <a:r>
              <a:rPr lang="cs-CZ" dirty="0"/>
              <a:t>. </a:t>
            </a:r>
            <a:r>
              <a:rPr lang="cs-CZ" dirty="0" smtClean="0"/>
              <a:t>2004.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SIWEK, T. </a:t>
            </a:r>
            <a:r>
              <a:rPr lang="cs-CZ" dirty="0" err="1"/>
              <a:t>Cieszyn</a:t>
            </a:r>
            <a:r>
              <a:rPr lang="cs-CZ" dirty="0"/>
              <a:t> - Český Těšín - </a:t>
            </a:r>
            <a:r>
              <a:rPr lang="cs-CZ" dirty="0" err="1"/>
              <a:t>Teschen</a:t>
            </a:r>
            <a:r>
              <a:rPr lang="cs-CZ" dirty="0"/>
              <a:t>: </a:t>
            </a:r>
            <a:r>
              <a:rPr lang="cs-CZ" dirty="0" err="1"/>
              <a:t>Geteilte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geeinte</a:t>
            </a:r>
            <a:r>
              <a:rPr lang="cs-CZ" dirty="0"/>
              <a:t> </a:t>
            </a:r>
            <a:r>
              <a:rPr lang="cs-CZ" dirty="0" err="1"/>
              <a:t>Stadt</a:t>
            </a:r>
            <a:r>
              <a:rPr lang="cs-CZ" dirty="0"/>
              <a:t>. </a:t>
            </a:r>
            <a:r>
              <a:rPr lang="cs-CZ" dirty="0" err="1"/>
              <a:t>Teschen</a:t>
            </a:r>
            <a:r>
              <a:rPr lang="cs-CZ" dirty="0"/>
              <a:t>: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geteilte</a:t>
            </a:r>
            <a:r>
              <a:rPr lang="cs-CZ" dirty="0"/>
              <a:t> </a:t>
            </a:r>
            <a:r>
              <a:rPr lang="cs-CZ" dirty="0" err="1"/>
              <a:t>Stadt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20. </a:t>
            </a:r>
            <a:r>
              <a:rPr lang="cs-CZ" dirty="0" err="1" smtClean="0"/>
              <a:t>Jahrhundert</a:t>
            </a:r>
            <a:r>
              <a:rPr lang="cs-CZ" dirty="0" smtClean="0"/>
              <a:t>. </a:t>
            </a:r>
            <a:r>
              <a:rPr lang="cs-CZ" dirty="0" err="1" smtClean="0"/>
              <a:t>Dresden</a:t>
            </a:r>
            <a:r>
              <a:rPr lang="cs-CZ" dirty="0" smtClean="0"/>
              <a:t>, </a:t>
            </a:r>
            <a:r>
              <a:rPr lang="cs-CZ" dirty="0"/>
              <a:t>2009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SIWEK, T. </a:t>
            </a:r>
            <a:r>
              <a:rPr lang="cs-CZ" dirty="0" err="1"/>
              <a:t>Znajomość</a:t>
            </a:r>
            <a:r>
              <a:rPr lang="cs-CZ" dirty="0"/>
              <a:t> </a:t>
            </a:r>
            <a:r>
              <a:rPr lang="cs-CZ" dirty="0" err="1"/>
              <a:t>języków</a:t>
            </a:r>
            <a:r>
              <a:rPr lang="cs-CZ" dirty="0"/>
              <a:t> </a:t>
            </a:r>
            <a:r>
              <a:rPr lang="cs-CZ" dirty="0" err="1"/>
              <a:t>wśród</a:t>
            </a:r>
            <a:r>
              <a:rPr lang="cs-CZ" dirty="0"/>
              <a:t> </a:t>
            </a:r>
            <a:r>
              <a:rPr lang="cs-CZ" dirty="0" err="1"/>
              <a:t>studentów</a:t>
            </a:r>
            <a:r>
              <a:rPr lang="cs-CZ" dirty="0"/>
              <a:t> </a:t>
            </a:r>
            <a:r>
              <a:rPr lang="cs-CZ" dirty="0" err="1"/>
              <a:t>szkół</a:t>
            </a:r>
            <a:r>
              <a:rPr lang="cs-CZ" dirty="0"/>
              <a:t> </a:t>
            </a:r>
            <a:r>
              <a:rPr lang="cs-CZ" dirty="0" err="1"/>
              <a:t>średnich</a:t>
            </a:r>
            <a:r>
              <a:rPr lang="cs-CZ" dirty="0"/>
              <a:t> z </a:t>
            </a:r>
            <a:r>
              <a:rPr lang="cs-CZ" dirty="0" err="1"/>
              <a:t>polskiej</a:t>
            </a:r>
            <a:r>
              <a:rPr lang="cs-CZ" dirty="0"/>
              <a:t> i </a:t>
            </a:r>
            <a:r>
              <a:rPr lang="cs-CZ" dirty="0" err="1"/>
              <a:t>czeskiej</a:t>
            </a:r>
            <a:r>
              <a:rPr lang="cs-CZ" dirty="0"/>
              <a:t> </a:t>
            </a:r>
            <a:r>
              <a:rPr lang="cs-CZ" dirty="0" err="1"/>
              <a:t>części</a:t>
            </a:r>
            <a:r>
              <a:rPr lang="cs-CZ" dirty="0"/>
              <a:t> </a:t>
            </a:r>
            <a:r>
              <a:rPr lang="cs-CZ" dirty="0" err="1"/>
              <a:t>Śląska</a:t>
            </a:r>
            <a:r>
              <a:rPr lang="cs-CZ" dirty="0"/>
              <a:t> </a:t>
            </a:r>
            <a:r>
              <a:rPr lang="cs-CZ" dirty="0" err="1"/>
              <a:t>Cieszyńskiego</a:t>
            </a:r>
            <a:r>
              <a:rPr lang="cs-CZ" dirty="0"/>
              <a:t>. </a:t>
            </a:r>
            <a:r>
              <a:rPr lang="cs-CZ" dirty="0" err="1"/>
              <a:t>Nauczanie</a:t>
            </a:r>
            <a:r>
              <a:rPr lang="cs-CZ" dirty="0"/>
              <a:t> </a:t>
            </a:r>
            <a:r>
              <a:rPr lang="cs-CZ" dirty="0" err="1"/>
              <a:t>języka</a:t>
            </a:r>
            <a:r>
              <a:rPr lang="cs-CZ" dirty="0"/>
              <a:t> </a:t>
            </a:r>
            <a:r>
              <a:rPr lang="cs-CZ" dirty="0" err="1"/>
              <a:t>polskiego</a:t>
            </a:r>
            <a:r>
              <a:rPr lang="cs-CZ" dirty="0"/>
              <a:t> jako </a:t>
            </a:r>
            <a:r>
              <a:rPr lang="cs-CZ" dirty="0" err="1"/>
              <a:t>ojczystego</a:t>
            </a:r>
            <a:r>
              <a:rPr lang="cs-CZ" dirty="0"/>
              <a:t>, </a:t>
            </a:r>
            <a:r>
              <a:rPr lang="cs-CZ" dirty="0" err="1"/>
              <a:t>etnicznego</a:t>
            </a:r>
            <a:r>
              <a:rPr lang="cs-CZ" dirty="0"/>
              <a:t> i </a:t>
            </a:r>
            <a:r>
              <a:rPr lang="cs-CZ" dirty="0" err="1"/>
              <a:t>obcego</a:t>
            </a:r>
            <a:r>
              <a:rPr lang="cs-CZ" dirty="0"/>
              <a:t>. </a:t>
            </a:r>
            <a:r>
              <a:rPr lang="cs-CZ" dirty="0" smtClean="0"/>
              <a:t>Katowice</a:t>
            </a:r>
            <a:r>
              <a:rPr lang="cs-CZ" dirty="0"/>
              <a:t>, 1992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SIWEK, T. </a:t>
            </a:r>
            <a:r>
              <a:rPr lang="cs-CZ" dirty="0" err="1"/>
              <a:t>Zróżnicowanie</a:t>
            </a:r>
            <a:r>
              <a:rPr lang="cs-CZ" dirty="0"/>
              <a:t> </a:t>
            </a:r>
            <a:r>
              <a:rPr lang="cs-CZ" dirty="0" err="1"/>
              <a:t>nadgranicznego</a:t>
            </a:r>
            <a:r>
              <a:rPr lang="cs-CZ" dirty="0"/>
              <a:t> </a:t>
            </a:r>
            <a:r>
              <a:rPr lang="cs-CZ" dirty="0" err="1"/>
              <a:t>położenia</a:t>
            </a:r>
            <a:r>
              <a:rPr lang="cs-CZ" dirty="0"/>
              <a:t> </a:t>
            </a:r>
            <a:r>
              <a:rPr lang="cs-CZ" dirty="0" err="1"/>
              <a:t>Śląska</a:t>
            </a:r>
            <a:r>
              <a:rPr lang="cs-CZ" dirty="0"/>
              <a:t> </a:t>
            </a:r>
            <a:r>
              <a:rPr lang="cs-CZ" dirty="0" err="1"/>
              <a:t>Cieszyńskiego</a:t>
            </a:r>
            <a:r>
              <a:rPr lang="cs-CZ" dirty="0"/>
              <a:t> (z </a:t>
            </a:r>
            <a:r>
              <a:rPr lang="cs-CZ" dirty="0" err="1"/>
              <a:t>polskiej</a:t>
            </a:r>
            <a:r>
              <a:rPr lang="cs-CZ" dirty="0"/>
              <a:t> i </a:t>
            </a:r>
            <a:r>
              <a:rPr lang="cs-CZ" dirty="0" err="1"/>
              <a:t>czeskiej</a:t>
            </a:r>
            <a:r>
              <a:rPr lang="cs-CZ" dirty="0"/>
              <a:t> </a:t>
            </a:r>
            <a:r>
              <a:rPr lang="cs-CZ" dirty="0" err="1"/>
              <a:t>strony</a:t>
            </a:r>
            <a:r>
              <a:rPr lang="cs-CZ" dirty="0"/>
              <a:t> </a:t>
            </a:r>
            <a:r>
              <a:rPr lang="cs-CZ" dirty="0" err="1"/>
              <a:t>granicy</a:t>
            </a:r>
            <a:r>
              <a:rPr lang="cs-CZ" dirty="0"/>
              <a:t>). </a:t>
            </a:r>
            <a:r>
              <a:rPr lang="cs-CZ" dirty="0" err="1"/>
              <a:t>Pogranicze</a:t>
            </a:r>
            <a:r>
              <a:rPr lang="cs-CZ" dirty="0"/>
              <a:t> jako </a:t>
            </a:r>
            <a:r>
              <a:rPr lang="cs-CZ" dirty="0" err="1"/>
              <a:t>problem</a:t>
            </a:r>
            <a:r>
              <a:rPr lang="cs-CZ" dirty="0"/>
              <a:t> kultury. </a:t>
            </a:r>
            <a:r>
              <a:rPr lang="cs-CZ" dirty="0" err="1" smtClean="0"/>
              <a:t>Opole</a:t>
            </a:r>
            <a:r>
              <a:rPr lang="cs-CZ" dirty="0" smtClean="0"/>
              <a:t>, </a:t>
            </a:r>
            <a:r>
              <a:rPr lang="cs-CZ" dirty="0"/>
              <a:t>1994. </a:t>
            </a:r>
            <a:endParaRPr lang="cs-CZ" dirty="0" smtClean="0"/>
          </a:p>
          <a:p>
            <a:r>
              <a:rPr lang="cs-CZ" dirty="0" smtClean="0"/>
              <a:t>SIWEK</a:t>
            </a:r>
            <a:r>
              <a:rPr lang="cs-CZ" dirty="0"/>
              <a:t>, T. Vnímání hranice v nejvýchodnější části Česka. </a:t>
            </a:r>
            <a:r>
              <a:rPr lang="cs-CZ" dirty="0" smtClean="0"/>
              <a:t>Nitra, </a:t>
            </a:r>
            <a:r>
              <a:rPr lang="cs-CZ" dirty="0"/>
              <a:t>2002. </a:t>
            </a:r>
            <a:endParaRPr lang="cs-CZ" dirty="0" smtClean="0"/>
          </a:p>
          <a:p>
            <a:r>
              <a:rPr lang="cs-CZ" dirty="0" smtClean="0"/>
              <a:t>SIWEK</a:t>
            </a:r>
            <a:r>
              <a:rPr lang="cs-CZ" dirty="0"/>
              <a:t>, T. </a:t>
            </a:r>
            <a:r>
              <a:rPr lang="cs-CZ" dirty="0" err="1"/>
              <a:t>Teschen</a:t>
            </a:r>
            <a:r>
              <a:rPr lang="cs-CZ" dirty="0"/>
              <a:t> </a:t>
            </a:r>
            <a:r>
              <a:rPr lang="cs-CZ" dirty="0" err="1"/>
              <a:t>Silesia</a:t>
            </a:r>
            <a:r>
              <a:rPr lang="cs-CZ" dirty="0"/>
              <a:t>: 90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dividing</a:t>
            </a:r>
            <a:r>
              <a:rPr lang="cs-CZ" dirty="0"/>
              <a:t>. </a:t>
            </a:r>
            <a:r>
              <a:rPr lang="cs-CZ" dirty="0" err="1" smtClean="0"/>
              <a:t>Łódź</a:t>
            </a:r>
            <a:r>
              <a:rPr lang="cs-CZ" dirty="0"/>
              <a:t>, </a:t>
            </a:r>
            <a:r>
              <a:rPr lang="cs-CZ" dirty="0" err="1" smtClean="0"/>
              <a:t>Opole</a:t>
            </a:r>
            <a:r>
              <a:rPr lang="cs-CZ" dirty="0" smtClean="0"/>
              <a:t> 2009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SIWEK</a:t>
            </a:r>
            <a:r>
              <a:rPr lang="cs-CZ" dirty="0"/>
              <a:t>, T., KAŇOK, J. Vědomí slezské identity v mentální mapě. </a:t>
            </a:r>
            <a:r>
              <a:rPr lang="cs-CZ" dirty="0" smtClean="0"/>
              <a:t>Ostrava, </a:t>
            </a:r>
            <a:r>
              <a:rPr lang="cs-CZ" dirty="0"/>
              <a:t>2000. </a:t>
            </a:r>
          </a:p>
        </p:txBody>
      </p:sp>
    </p:spTree>
    <p:extLst>
      <p:ext uri="{BB962C8B-B14F-4D97-AF65-F5344CB8AC3E}">
        <p14:creationId xmlns:p14="http://schemas.microsoft.com/office/powerpoint/2010/main" val="43090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Slezské zemské </a:t>
            </a:r>
            <a:r>
              <a:rPr lang="cs-CZ" b="1" dirty="0" smtClean="0"/>
              <a:t>muzeum v </a:t>
            </a:r>
            <a:r>
              <a:rPr lang="cs-CZ" b="1" dirty="0" err="1" smtClean="0"/>
              <a:t>opavě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1411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příspěvkovou </a:t>
            </a:r>
            <a:r>
              <a:rPr lang="cs-CZ" dirty="0"/>
              <a:t>organizací </a:t>
            </a:r>
            <a:r>
              <a:rPr lang="cs-CZ" dirty="0" smtClean="0"/>
              <a:t>MK ČR, </a:t>
            </a:r>
            <a:r>
              <a:rPr lang="cs-CZ" dirty="0"/>
              <a:t>nejstarším veřejným muzeem na území dnešní České </a:t>
            </a:r>
            <a:r>
              <a:rPr lang="cs-CZ" dirty="0" smtClean="0"/>
              <a:t>republiky (</a:t>
            </a:r>
            <a:r>
              <a:rPr lang="cs-CZ" dirty="0" smtClean="0">
                <a:latin typeface="Calibri"/>
              </a:rPr>
              <a:t>*</a:t>
            </a:r>
            <a:r>
              <a:rPr lang="cs-CZ" dirty="0" smtClean="0"/>
              <a:t>1814), s 2,4 mil. sbírkovými </a:t>
            </a:r>
            <a:r>
              <a:rPr lang="cs-CZ" dirty="0"/>
              <a:t>předměty třetím největším muzeem v </a:t>
            </a:r>
            <a:r>
              <a:rPr lang="cs-CZ" dirty="0" smtClean="0"/>
              <a:t>ČR, výzkumnou </a:t>
            </a:r>
            <a:r>
              <a:rPr lang="cs-CZ" dirty="0"/>
              <a:t>organizací provádějící základní i aplikovaný výzkum</a:t>
            </a:r>
            <a:endParaRPr lang="cs-CZ" dirty="0" smtClean="0"/>
          </a:p>
          <a:p>
            <a:r>
              <a:rPr lang="cs-CZ" dirty="0"/>
              <a:t>od živé i neživé přírody přes prehistorii, historii až k dějinám umění</a:t>
            </a:r>
          </a:p>
          <a:p>
            <a:pPr lvl="1"/>
            <a:r>
              <a:rPr lang="cs-CZ" dirty="0" smtClean="0"/>
              <a:t>mineralogie</a:t>
            </a:r>
            <a:r>
              <a:rPr lang="cs-CZ" dirty="0"/>
              <a:t>, geologie, paleontologie, botaniky, dendrologie, entomologie, zoologie, muzeologie, archeologie, etnografie, numismatiky, historie, dějin umění včetně dějin fotografie, hudby, literatury a divadla a dějin vojenství, ale také restaurátoři, muzeologové či </a:t>
            </a:r>
            <a:r>
              <a:rPr lang="cs-CZ" dirty="0" smtClean="0"/>
              <a:t>knihovníci</a:t>
            </a:r>
          </a:p>
          <a:p>
            <a:r>
              <a:rPr lang="cs-CZ" dirty="0"/>
              <a:t>ročně připraví přibližně 30 výstav, speciální pozornost je přitom věnována dějinám a přírodě Slezska a tématu 2. světové </a:t>
            </a:r>
            <a:r>
              <a:rPr lang="cs-CZ" dirty="0" smtClean="0"/>
              <a:t>války</a:t>
            </a:r>
          </a:p>
          <a:p>
            <a:pPr lvl="1"/>
            <a:r>
              <a:rPr lang="cs-CZ" dirty="0" smtClean="0"/>
              <a:t>recenzovaný Časopis </a:t>
            </a:r>
            <a:r>
              <a:rPr lang="cs-CZ" dirty="0"/>
              <a:t>Slezského zemského muzea, </a:t>
            </a:r>
            <a:endParaRPr lang="cs-CZ" dirty="0" smtClean="0"/>
          </a:p>
          <a:p>
            <a:pPr lvl="2"/>
            <a:r>
              <a:rPr lang="cs-CZ" dirty="0" smtClean="0"/>
              <a:t>řada </a:t>
            </a:r>
            <a:r>
              <a:rPr lang="cs-CZ" dirty="0"/>
              <a:t>A pro vědy přírodní, řada B pro vědy </a:t>
            </a:r>
            <a:r>
              <a:rPr lang="cs-CZ" dirty="0" smtClean="0"/>
              <a:t>historické</a:t>
            </a:r>
            <a:endParaRPr lang="cs-CZ" dirty="0"/>
          </a:p>
          <a:p>
            <a:pPr lvl="1"/>
            <a:r>
              <a:rPr lang="cs-CZ" dirty="0" smtClean="0"/>
              <a:t>recenzovaný časopis </a:t>
            </a:r>
            <a:r>
              <a:rPr lang="cs-CZ" dirty="0"/>
              <a:t>Slezský sborník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738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352928" cy="4873752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Slezské muzeum v Katovicích</a:t>
            </a:r>
            <a:endParaRPr lang="cs-CZ" dirty="0"/>
          </a:p>
          <a:p>
            <a:pPr lvl="1"/>
            <a:r>
              <a:rPr lang="cs-CZ" dirty="0" smtClean="0"/>
              <a:t>Dohody </a:t>
            </a:r>
            <a:r>
              <a:rPr lang="cs-CZ" dirty="0"/>
              <a:t>o spolupráci </a:t>
            </a:r>
            <a:r>
              <a:rPr lang="cs-CZ" dirty="0" smtClean="0"/>
              <a:t>(2010) k </a:t>
            </a:r>
            <a:r>
              <a:rPr lang="cs-CZ" dirty="0"/>
              <a:t>zachovávání identity Slezska a rozvoj povědomí o významu slezského kulturního a přírodního </a:t>
            </a:r>
            <a:r>
              <a:rPr lang="cs-CZ" dirty="0" smtClean="0"/>
              <a:t>dědictví</a:t>
            </a:r>
            <a:endParaRPr lang="cs-CZ" dirty="0"/>
          </a:p>
          <a:p>
            <a:r>
              <a:rPr lang="cs-CZ" b="1" dirty="0"/>
              <a:t>Hornoslezské zemské muzeum</a:t>
            </a:r>
            <a:endParaRPr lang="cs-CZ" dirty="0"/>
          </a:p>
          <a:p>
            <a:pPr lvl="1"/>
            <a:r>
              <a:rPr lang="cs-CZ" dirty="0" smtClean="0"/>
              <a:t>Dohoda </a:t>
            </a:r>
            <a:r>
              <a:rPr lang="cs-CZ" dirty="0"/>
              <a:t>o partnerské spolupráci s nadací </a:t>
            </a:r>
            <a:r>
              <a:rPr lang="cs-CZ" dirty="0" err="1"/>
              <a:t>Haus</a:t>
            </a:r>
            <a:r>
              <a:rPr lang="cs-CZ" dirty="0"/>
              <a:t> </a:t>
            </a:r>
            <a:r>
              <a:rPr lang="cs-CZ" dirty="0" err="1"/>
              <a:t>Oberschlesien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Ratingen</a:t>
            </a:r>
            <a:r>
              <a:rPr lang="cs-CZ" dirty="0" smtClean="0"/>
              <a:t>, 2009) napomáhat </a:t>
            </a:r>
            <a:r>
              <a:rPr lang="cs-CZ" dirty="0"/>
              <a:t>porozumění mezi oběma </a:t>
            </a:r>
            <a:r>
              <a:rPr lang="cs-CZ" dirty="0" smtClean="0"/>
              <a:t>národy</a:t>
            </a:r>
          </a:p>
          <a:p>
            <a:r>
              <a:rPr lang="cs-CZ" b="1" dirty="0" smtClean="0"/>
              <a:t>Spolupráce s dalšími pracovišti:</a:t>
            </a:r>
          </a:p>
          <a:p>
            <a:pPr lvl="1"/>
            <a:r>
              <a:rPr lang="cs-CZ" dirty="0" smtClean="0"/>
              <a:t>Tuzemské: AV ČR, UK, JČU, UPOL, OU, ČZU, SU, MUNI chybí</a:t>
            </a:r>
            <a:r>
              <a:rPr lang="cs-CZ" dirty="0" smtClean="0">
                <a:sym typeface="Wingdings" pitchFamily="2" charset="2"/>
              </a:rPr>
              <a:t></a:t>
            </a:r>
            <a:endParaRPr lang="cs-CZ" dirty="0" smtClean="0"/>
          </a:p>
          <a:p>
            <a:pPr lvl="1"/>
            <a:r>
              <a:rPr lang="cs-CZ" dirty="0" smtClean="0"/>
              <a:t>Zahraniční: CC </a:t>
            </a:r>
            <a:r>
              <a:rPr lang="cs-CZ" dirty="0" err="1" smtClean="0"/>
              <a:t>München</a:t>
            </a:r>
            <a:r>
              <a:rPr lang="cs-CZ" dirty="0" smtClean="0"/>
              <a:t>, </a:t>
            </a:r>
            <a:r>
              <a:rPr lang="cs-CZ" dirty="0" err="1" smtClean="0"/>
              <a:t>Marburg</a:t>
            </a:r>
            <a:r>
              <a:rPr lang="cs-CZ" dirty="0" smtClean="0"/>
              <a:t>, </a:t>
            </a:r>
            <a:r>
              <a:rPr lang="cs-CZ" dirty="0" err="1" smtClean="0"/>
              <a:t>Opole</a:t>
            </a:r>
            <a:r>
              <a:rPr lang="cs-CZ" dirty="0" smtClean="0"/>
              <a:t>, Katowice</a:t>
            </a:r>
          </a:p>
          <a:p>
            <a:r>
              <a:rPr lang="cs-CZ" b="1" dirty="0" smtClean="0"/>
              <a:t>Slezský ústav </a:t>
            </a:r>
            <a:r>
              <a:rPr lang="cs-CZ" dirty="0" smtClean="0"/>
              <a:t>(specializované oddělení SZM)</a:t>
            </a:r>
          </a:p>
          <a:p>
            <a:pPr lvl="1"/>
            <a:r>
              <a:rPr lang="cs-CZ" dirty="0" smtClean="0"/>
              <a:t>dějiny </a:t>
            </a:r>
            <a:r>
              <a:rPr lang="cs-CZ" dirty="0"/>
              <a:t>historického Slezska, </a:t>
            </a:r>
            <a:r>
              <a:rPr lang="cs-CZ" dirty="0" smtClean="0"/>
              <a:t>výzkum </a:t>
            </a:r>
            <a:r>
              <a:rPr lang="cs-CZ" dirty="0"/>
              <a:t>perzekucí a totalitních systémů ve 20. </a:t>
            </a:r>
            <a:r>
              <a:rPr lang="cs-CZ" dirty="0" smtClean="0"/>
              <a:t>století</a:t>
            </a:r>
          </a:p>
          <a:p>
            <a:pPr lvl="1"/>
            <a:r>
              <a:rPr lang="cs-CZ" dirty="0" smtClean="0"/>
              <a:t>CEP 51 projektů: příjemce 42, </a:t>
            </a:r>
            <a:r>
              <a:rPr lang="cs-CZ" dirty="0" err="1" smtClean="0"/>
              <a:t>spolupříjemce</a:t>
            </a:r>
            <a:r>
              <a:rPr lang="cs-CZ" dirty="0" smtClean="0"/>
              <a:t> 7, účastník 2</a:t>
            </a:r>
            <a:endParaRPr lang="cs-CZ" dirty="0"/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14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75240" cy="6285312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Slezsko: Paměť – identita − </a:t>
            </a:r>
            <a:r>
              <a:rPr lang="cs-CZ" b="1" dirty="0" smtClean="0"/>
              <a:t>region</a:t>
            </a:r>
          </a:p>
          <a:p>
            <a:pPr lvl="2"/>
            <a:r>
              <a:rPr lang="cs-CZ" dirty="0" smtClean="0"/>
              <a:t>MK ČR: Program </a:t>
            </a:r>
            <a:r>
              <a:rPr lang="cs-CZ" dirty="0"/>
              <a:t>aplikovaného výzkumu a vývoje národní a kulturní identity (NAKI), </a:t>
            </a:r>
            <a:r>
              <a:rPr lang="cs-CZ" dirty="0" smtClean="0"/>
              <a:t>2011 – 2015</a:t>
            </a:r>
          </a:p>
          <a:p>
            <a:pPr lvl="2"/>
            <a:r>
              <a:rPr lang="cs-CZ" dirty="0"/>
              <a:t>PhDr. </a:t>
            </a:r>
            <a:r>
              <a:rPr lang="cs-CZ" dirty="0" err="1"/>
              <a:t>Oľga</a:t>
            </a:r>
            <a:r>
              <a:rPr lang="cs-CZ" dirty="0"/>
              <a:t> Šrajerová, CSc., Doc. PhDr. Pavel </a:t>
            </a:r>
            <a:r>
              <a:rPr lang="cs-CZ" dirty="0" err="1"/>
              <a:t>Šopák</a:t>
            </a:r>
            <a:r>
              <a:rPr lang="cs-CZ" dirty="0"/>
              <a:t>, Ph.D., Doc. PhDr. Rudolf Žáček, Dr., Doc. PhDr. Irena </a:t>
            </a:r>
            <a:r>
              <a:rPr lang="cs-CZ" dirty="0" err="1"/>
              <a:t>Korbelářová</a:t>
            </a:r>
            <a:r>
              <a:rPr lang="cs-CZ" dirty="0"/>
              <a:t>, Dr., PhDr. Jaromír Olšovský, Ph.D., Mgr. Petr Kozák, Ph.D., Mgr. Markéta Kouřilová, Mgr. Sylva Pracná, Mgr. Jana Horáková</a:t>
            </a:r>
            <a:endParaRPr lang="cs-CZ" dirty="0" smtClean="0"/>
          </a:p>
          <a:p>
            <a:pPr lvl="1"/>
            <a:r>
              <a:rPr lang="cs-CZ" dirty="0"/>
              <a:t>přispět k zachování, rozvoji a kultivaci regionálních a národních identit a kolektivní a historické paměti obyvatel Slezska a severní </a:t>
            </a:r>
            <a:r>
              <a:rPr lang="cs-CZ" dirty="0" smtClean="0"/>
              <a:t>Moravy</a:t>
            </a:r>
          </a:p>
          <a:p>
            <a:pPr lvl="1"/>
            <a:r>
              <a:rPr lang="cs-CZ" dirty="0" smtClean="0"/>
              <a:t>aplikace </a:t>
            </a:r>
            <a:r>
              <a:rPr lang="cs-CZ" dirty="0"/>
              <a:t>historiografických, </a:t>
            </a:r>
            <a:r>
              <a:rPr lang="cs-CZ" dirty="0" smtClean="0"/>
              <a:t>sociologických (vč. oral </a:t>
            </a:r>
            <a:r>
              <a:rPr lang="cs-CZ" dirty="0" err="1" smtClean="0"/>
              <a:t>history</a:t>
            </a:r>
            <a:r>
              <a:rPr lang="cs-CZ" dirty="0" smtClean="0"/>
              <a:t>), </a:t>
            </a:r>
            <a:r>
              <a:rPr lang="cs-CZ" dirty="0"/>
              <a:t>muzeologických, etnologických a pedagogických </a:t>
            </a:r>
            <a:r>
              <a:rPr lang="cs-CZ" dirty="0" smtClean="0"/>
              <a:t>metod</a:t>
            </a:r>
          </a:p>
          <a:p>
            <a:pPr lvl="1"/>
            <a:r>
              <a:rPr lang="cs-CZ" dirty="0" smtClean="0"/>
              <a:t>postupy </a:t>
            </a:r>
            <a:r>
              <a:rPr lang="cs-CZ" dirty="0"/>
              <a:t>historické geografie a kartografie, památkové péče či dějin </a:t>
            </a:r>
            <a:r>
              <a:rPr lang="cs-CZ" dirty="0" smtClean="0"/>
              <a:t>umění vč. zapojení </a:t>
            </a:r>
            <a:r>
              <a:rPr lang="cs-CZ" dirty="0"/>
              <a:t>technických a IT </a:t>
            </a:r>
            <a:r>
              <a:rPr lang="cs-CZ" dirty="0" smtClean="0"/>
              <a:t>oborů </a:t>
            </a:r>
          </a:p>
          <a:p>
            <a:pPr lvl="1"/>
            <a:r>
              <a:rPr lang="cs-CZ" dirty="0" smtClean="0"/>
              <a:t>Hlavním výstupem: uspořádání </a:t>
            </a:r>
            <a:r>
              <a:rPr lang="cs-CZ" dirty="0"/>
              <a:t>šestidílného cyklu výstav s názvem</a:t>
            </a:r>
            <a:r>
              <a:rPr lang="cs-CZ" i="1" dirty="0"/>
              <a:t> </a:t>
            </a:r>
            <a:r>
              <a:rPr lang="cs-CZ" b="1" i="1" dirty="0"/>
              <a:t>Slezsko: Lidé a </a:t>
            </a:r>
            <a:r>
              <a:rPr lang="cs-CZ" b="1" i="1" dirty="0" smtClean="0"/>
              <a:t>země</a:t>
            </a:r>
            <a:endParaRPr lang="cs-CZ" b="1" dirty="0"/>
          </a:p>
          <a:p>
            <a:pPr lvl="2"/>
            <a:r>
              <a:rPr lang="cs-CZ" dirty="0" smtClean="0"/>
              <a:t>2: Město </a:t>
            </a:r>
            <a:r>
              <a:rPr lang="cs-CZ" dirty="0"/>
              <a:t>– zámek − krajina. Kulturní krajina českého Slezska od středověku po první světovou válku </a:t>
            </a:r>
            <a:r>
              <a:rPr lang="cs-CZ" dirty="0" smtClean="0"/>
              <a:t>(září </a:t>
            </a:r>
            <a:r>
              <a:rPr lang="cs-CZ" dirty="0"/>
              <a:t>2012 </a:t>
            </a:r>
            <a:r>
              <a:rPr lang="cs-CZ" dirty="0" smtClean="0"/>
              <a:t>/ březen 2013), výstava </a:t>
            </a:r>
            <a:r>
              <a:rPr lang="cs-CZ" dirty="0"/>
              <a:t>doplněná katalogem představuje české Slezsko z hlediska analýzy fenoménu kulturní krajiny, </a:t>
            </a:r>
            <a:r>
              <a:rPr lang="cs-CZ" dirty="0" smtClean="0"/>
              <a:t>tzn. jako </a:t>
            </a:r>
            <a:r>
              <a:rPr lang="cs-CZ" dirty="0"/>
              <a:t>konkrétní geograficky určitou výslednici činnosti přírodních procesů a lidských aktivit. </a:t>
            </a:r>
          </a:p>
        </p:txBody>
      </p:sp>
    </p:spTree>
    <p:extLst>
      <p:ext uri="{BB962C8B-B14F-4D97-AF65-F5344CB8AC3E}">
        <p14:creationId xmlns:p14="http://schemas.microsoft.com/office/powerpoint/2010/main" val="40111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Historie a postavení polské menšiny v ČR (ČSR)</a:t>
            </a:r>
          </a:p>
          <a:p>
            <a:pPr lvl="2"/>
            <a:r>
              <a:rPr lang="cs-CZ" dirty="0" smtClean="0"/>
              <a:t>1992 </a:t>
            </a:r>
            <a:r>
              <a:rPr lang="cs-CZ" dirty="0"/>
              <a:t>– 2010, </a:t>
            </a:r>
            <a:r>
              <a:rPr lang="cs-CZ" dirty="0" smtClean="0"/>
              <a:t>2011–2012</a:t>
            </a:r>
          </a:p>
          <a:p>
            <a:pPr lvl="2"/>
            <a:r>
              <a:rPr lang="cs-CZ" dirty="0" smtClean="0"/>
              <a:t>Prof</a:t>
            </a:r>
            <a:r>
              <a:rPr lang="cs-CZ" dirty="0"/>
              <a:t>. PhDr. Mečislav Borák, CSc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kartotéka </a:t>
            </a:r>
            <a:r>
              <a:rPr lang="cs-CZ" dirty="0"/>
              <a:t>příslušníků Policie Slezského vojvodství na </a:t>
            </a:r>
            <a:r>
              <a:rPr lang="cs-CZ" dirty="0" err="1"/>
              <a:t>Zaolzí</a:t>
            </a:r>
            <a:r>
              <a:rPr lang="cs-CZ" dirty="0"/>
              <a:t> v letech 1938–1939 </a:t>
            </a:r>
            <a:r>
              <a:rPr lang="cs-CZ" dirty="0" smtClean="0"/>
              <a:t>(1000 </a:t>
            </a:r>
            <a:r>
              <a:rPr lang="cs-CZ" dirty="0"/>
              <a:t>kartotéčních </a:t>
            </a:r>
            <a:r>
              <a:rPr lang="cs-CZ" dirty="0" smtClean="0"/>
              <a:t>lístků)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ateriály </a:t>
            </a:r>
            <a:r>
              <a:rPr lang="cs-CZ" dirty="0"/>
              <a:t>o obětech z řad policie, získané muzejním výzkumem</a:t>
            </a:r>
            <a:endParaRPr lang="cs-CZ" dirty="0" smtClean="0"/>
          </a:p>
          <a:p>
            <a:r>
              <a:rPr lang="cs-CZ" b="1" dirty="0" smtClean="0"/>
              <a:t>Slováci v ČR jako národnostní menšina</a:t>
            </a:r>
          </a:p>
          <a:p>
            <a:pPr lvl="2"/>
            <a:r>
              <a:rPr lang="cs-CZ" dirty="0" smtClean="0"/>
              <a:t>2011</a:t>
            </a:r>
          </a:p>
          <a:p>
            <a:pPr lvl="2"/>
            <a:r>
              <a:rPr lang="cs-CZ" dirty="0" smtClean="0"/>
              <a:t>PhDr. </a:t>
            </a:r>
            <a:r>
              <a:rPr lang="cs-CZ" dirty="0" err="1" smtClean="0"/>
              <a:t>Oľga</a:t>
            </a:r>
            <a:r>
              <a:rPr lang="cs-CZ" dirty="0" smtClean="0"/>
              <a:t> Šrajerová, CSc.</a:t>
            </a:r>
          </a:p>
          <a:p>
            <a:pPr lvl="1"/>
            <a:r>
              <a:rPr lang="cs-CZ" dirty="0" smtClean="0"/>
              <a:t>specifické </a:t>
            </a:r>
            <a:r>
              <a:rPr lang="cs-CZ" dirty="0" err="1"/>
              <a:t>etnoidentifikační</a:t>
            </a:r>
            <a:r>
              <a:rPr lang="cs-CZ" dirty="0"/>
              <a:t> znaky této menšiny v ČR v porovnání s jinými menšinami z hlediska početnosti, územního rozmístění, migračního pohybu, její společensko-politických aktivit v současnosti i legislativního postavení po roce 1945 a po vzniku </a:t>
            </a:r>
            <a:r>
              <a:rPr lang="cs-CZ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84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75240" cy="648072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Migrace a transformace – </a:t>
            </a:r>
            <a:r>
              <a:rPr lang="cs-CZ" b="1" dirty="0" err="1"/>
              <a:t>Migration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Transformation</a:t>
            </a:r>
            <a:r>
              <a:rPr lang="cs-CZ" b="1" dirty="0"/>
              <a:t> 1945-1950 </a:t>
            </a:r>
            <a:r>
              <a:rPr lang="cs-CZ" dirty="0"/>
              <a:t>(edice dokumentů k vývoji pohraničí českých zemí v letech 1945-1950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lvl="2"/>
            <a:r>
              <a:rPr lang="cs-CZ" dirty="0"/>
              <a:t>Volkswagen </a:t>
            </a:r>
            <a:r>
              <a:rPr lang="cs-CZ" dirty="0" err="1"/>
              <a:t>Stiftung</a:t>
            </a:r>
            <a:r>
              <a:rPr lang="cs-CZ" dirty="0"/>
              <a:t> (SRN) a Česko-německý fond </a:t>
            </a:r>
            <a:r>
              <a:rPr lang="cs-CZ" dirty="0" smtClean="0"/>
              <a:t>budoucnosti</a:t>
            </a:r>
          </a:p>
          <a:p>
            <a:pPr lvl="2"/>
            <a:r>
              <a:rPr lang="cs-CZ" dirty="0" smtClean="0"/>
              <a:t>2004 </a:t>
            </a:r>
            <a:r>
              <a:rPr lang="cs-CZ" dirty="0"/>
              <a:t>– 2007 </a:t>
            </a:r>
            <a:r>
              <a:rPr lang="cs-CZ" dirty="0" smtClean="0"/>
              <a:t>(- </a:t>
            </a:r>
            <a:r>
              <a:rPr lang="cs-CZ" dirty="0"/>
              <a:t>2010)</a:t>
            </a:r>
          </a:p>
          <a:p>
            <a:pPr lvl="1"/>
            <a:r>
              <a:rPr lang="cs-CZ" dirty="0" err="1" smtClean="0"/>
              <a:t>Collegium</a:t>
            </a:r>
            <a:r>
              <a:rPr lang="cs-CZ" dirty="0" smtClean="0"/>
              <a:t> </a:t>
            </a:r>
            <a:r>
              <a:rPr lang="cs-CZ" dirty="0" err="1"/>
              <a:t>Carolinum</a:t>
            </a:r>
            <a:r>
              <a:rPr lang="cs-CZ" dirty="0"/>
              <a:t> </a:t>
            </a:r>
            <a:r>
              <a:rPr lang="cs-CZ" dirty="0" smtClean="0"/>
              <a:t>Mnichov, </a:t>
            </a:r>
            <a:r>
              <a:rPr lang="cs-CZ" dirty="0"/>
              <a:t>Ústav pro soudobé dějiny AV ČR </a:t>
            </a:r>
            <a:r>
              <a:rPr lang="cs-CZ" dirty="0" smtClean="0"/>
              <a:t>Praha (O. TŮMA)</a:t>
            </a:r>
            <a:endParaRPr lang="cs-CZ" dirty="0"/>
          </a:p>
          <a:p>
            <a:pPr lvl="2"/>
            <a:r>
              <a:rPr lang="cs-CZ" dirty="0" smtClean="0"/>
              <a:t>Doc</a:t>
            </a:r>
            <a:r>
              <a:rPr lang="cs-CZ" dirty="0"/>
              <a:t>. PhDr. Tomáš Staněk, </a:t>
            </a:r>
            <a:r>
              <a:rPr lang="cs-CZ" dirty="0" smtClean="0"/>
              <a:t>CSc.</a:t>
            </a:r>
            <a:endParaRPr lang="cs-CZ" dirty="0"/>
          </a:p>
          <a:p>
            <a:pPr lvl="1"/>
            <a:r>
              <a:rPr lang="cs-CZ" dirty="0" smtClean="0"/>
              <a:t>sestavení </a:t>
            </a:r>
            <a:r>
              <a:rPr lang="cs-CZ" dirty="0"/>
              <a:t>pětisvazkové edice dokumentů uložených v českých archivech k poválečné situaci německého obyvatelstva v českých zemích, znovuosídlení pohraničních oblastí a migracím početnějších skupin obyvatelstva různých národností v tomto prostoru od konce války do začátku 50</a:t>
            </a:r>
            <a:r>
              <a:rPr lang="cs-CZ" dirty="0" smtClean="0"/>
              <a:t>. let </a:t>
            </a:r>
            <a:r>
              <a:rPr lang="cs-CZ" dirty="0"/>
              <a:t>minulého </a:t>
            </a:r>
            <a:r>
              <a:rPr lang="cs-CZ" dirty="0" smtClean="0"/>
              <a:t>století</a:t>
            </a:r>
            <a:endParaRPr lang="cs-CZ" dirty="0"/>
          </a:p>
          <a:p>
            <a:pPr lvl="2"/>
            <a:r>
              <a:rPr lang="cs-CZ" dirty="0" smtClean="0"/>
              <a:t>Např. perzekuce Čechů a čs. občanů v centrálních archivech v Moskvě, návrat </a:t>
            </a:r>
            <a:r>
              <a:rPr lang="cs-CZ" dirty="0"/>
              <a:t>čs. občanů (zajatců a internovaných civilistů) ze SSSR a postavení německých válečných zajatců v českých zemích po skončení druhé světové </a:t>
            </a:r>
            <a:r>
              <a:rPr lang="cs-CZ" dirty="0" smtClean="0"/>
              <a:t>války</a:t>
            </a:r>
          </a:p>
          <a:p>
            <a:pPr lvl="2"/>
            <a:r>
              <a:rPr lang="cs-CZ" dirty="0" smtClean="0"/>
              <a:t>životní podmínky </a:t>
            </a:r>
            <a:r>
              <a:rPr lang="cs-CZ" dirty="0"/>
              <a:t>Čechů a Slováků, členů družstev, jež měla v meziválečném období podle původních záměrů přispívat k „socialistické výstavbě“ SSSR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90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K. Sommer, R. Prokop, O. Šrajerová, E. </a:t>
            </a:r>
            <a:r>
              <a:rPr lang="cs-CZ" dirty="0" err="1"/>
              <a:t>Gímeš</a:t>
            </a:r>
            <a:r>
              <a:rPr lang="cs-CZ" dirty="0"/>
              <a:t> (1994). Slováci v ČR po roce 1945</a:t>
            </a:r>
          </a:p>
          <a:p>
            <a:r>
              <a:rPr lang="cs-CZ" dirty="0" smtClean="0"/>
              <a:t>G</a:t>
            </a:r>
            <a:r>
              <a:rPr lang="cs-CZ" dirty="0"/>
              <a:t>. Sokolová, Š. Hernová, O. Šrajerová (1997). Češi, Slováci a Poláci na Těšínsku a jejich vzájemné </a:t>
            </a:r>
            <a:r>
              <a:rPr lang="cs-CZ" dirty="0" smtClean="0"/>
              <a:t>vztahy</a:t>
            </a:r>
          </a:p>
          <a:p>
            <a:r>
              <a:rPr lang="cs-CZ" dirty="0" smtClean="0"/>
              <a:t>O</a:t>
            </a:r>
            <a:r>
              <a:rPr lang="cs-CZ" dirty="0"/>
              <a:t>. Šrajerová, G. Sokolová </a:t>
            </a:r>
            <a:r>
              <a:rPr lang="cs-CZ" dirty="0" err="1"/>
              <a:t>eds</a:t>
            </a:r>
            <a:r>
              <a:rPr lang="cs-CZ" dirty="0"/>
              <a:t>. (1998). Národnostní menšiny a majoritní společnost v ČR a v zemích střední Evropy v 90. letech XX. </a:t>
            </a:r>
            <a:r>
              <a:rPr lang="cs-CZ" dirty="0" smtClean="0"/>
              <a:t>století</a:t>
            </a:r>
            <a:endParaRPr lang="cs-CZ" dirty="0"/>
          </a:p>
          <a:p>
            <a:r>
              <a:rPr lang="cs-CZ" dirty="0"/>
              <a:t>Š. Hernová, G. Sokolová (2000). Národně jazykové vědomí obyvatel národnostně smíšených oblastí České </a:t>
            </a:r>
            <a:r>
              <a:rPr lang="cs-CZ" dirty="0" smtClean="0"/>
              <a:t>republiky</a:t>
            </a:r>
            <a:endParaRPr lang="cs-CZ" b="1" dirty="0"/>
          </a:p>
          <a:p>
            <a:r>
              <a:rPr lang="cs-CZ" dirty="0" smtClean="0"/>
              <a:t>J</a:t>
            </a:r>
            <a:r>
              <a:rPr lang="cs-CZ" dirty="0"/>
              <a:t>. Machačová, O. </a:t>
            </a:r>
            <a:r>
              <a:rPr lang="cs-CZ" dirty="0" smtClean="0"/>
              <a:t>Šrajerová </a:t>
            </a:r>
            <a:r>
              <a:rPr lang="cs-CZ" dirty="0" err="1" smtClean="0"/>
              <a:t>eds</a:t>
            </a:r>
            <a:r>
              <a:rPr lang="cs-CZ" dirty="0" smtClean="0"/>
              <a:t>. (2008). Interakce </a:t>
            </a:r>
            <a:r>
              <a:rPr lang="cs-CZ" dirty="0"/>
              <a:t>národnostních </a:t>
            </a:r>
            <a:r>
              <a:rPr lang="cs-CZ" dirty="0" smtClean="0"/>
              <a:t>kultur / Teoretické </a:t>
            </a:r>
            <a:r>
              <a:rPr lang="cs-CZ" dirty="0"/>
              <a:t>a metodologické </a:t>
            </a:r>
            <a:r>
              <a:rPr lang="cs-CZ" dirty="0" smtClean="0"/>
              <a:t>přístupy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0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Postavení pohraničí v regionálním rozvoji ČR se zřetelem k zapojení ČR do evropských </a:t>
            </a:r>
            <a:r>
              <a:rPr lang="cs-CZ" b="1" dirty="0" smtClean="0"/>
              <a:t>struktur (GG I)</a:t>
            </a:r>
          </a:p>
          <a:p>
            <a:pPr lvl="2"/>
            <a:r>
              <a:rPr lang="cs-CZ" dirty="0" smtClean="0"/>
              <a:t>GA ČR, 1999-2001</a:t>
            </a:r>
          </a:p>
          <a:p>
            <a:pPr lvl="1"/>
            <a:r>
              <a:rPr lang="cs-CZ" dirty="0"/>
              <a:t>Projekt byl řešen ve dvou rovinách: </a:t>
            </a:r>
            <a:endParaRPr lang="cs-CZ" dirty="0" smtClean="0"/>
          </a:p>
          <a:p>
            <a:pPr lvl="2"/>
            <a:r>
              <a:rPr lang="cs-CZ" dirty="0" smtClean="0"/>
              <a:t>vnitřní</a:t>
            </a:r>
            <a:r>
              <a:rPr lang="cs-CZ" dirty="0"/>
              <a:t>, reprezentující roli pohraničí v rámci Česka, </a:t>
            </a:r>
            <a:endParaRPr lang="cs-CZ" dirty="0" smtClean="0"/>
          </a:p>
          <a:p>
            <a:pPr lvl="2"/>
            <a:r>
              <a:rPr lang="cs-CZ" dirty="0" smtClean="0"/>
              <a:t>vnější</a:t>
            </a:r>
            <a:r>
              <a:rPr lang="cs-CZ" dirty="0"/>
              <a:t>, přibližující význam pohraničí pro integraci do evropských </a:t>
            </a:r>
            <a:r>
              <a:rPr lang="cs-CZ" dirty="0" smtClean="0"/>
              <a:t>struktur </a:t>
            </a:r>
          </a:p>
          <a:p>
            <a:pPr lvl="1"/>
            <a:r>
              <a:rPr lang="cs-CZ" dirty="0" smtClean="0"/>
              <a:t>cíle základního výzkumu a aplikované povahy</a:t>
            </a:r>
          </a:p>
          <a:p>
            <a:pPr lvl="1"/>
            <a:r>
              <a:rPr lang="cs-CZ" dirty="0" smtClean="0"/>
              <a:t>vedle </a:t>
            </a:r>
            <a:r>
              <a:rPr lang="cs-CZ" dirty="0"/>
              <a:t>práce s literaturou a využití statistických dat </a:t>
            </a:r>
            <a:r>
              <a:rPr lang="cs-CZ" dirty="0" smtClean="0"/>
              <a:t>řada </a:t>
            </a:r>
            <a:r>
              <a:rPr lang="cs-CZ" dirty="0"/>
              <a:t>empirických </a:t>
            </a:r>
            <a:r>
              <a:rPr lang="cs-CZ" dirty="0" smtClean="0"/>
              <a:t>šetření</a:t>
            </a:r>
          </a:p>
          <a:p>
            <a:pPr lvl="2"/>
            <a:r>
              <a:rPr lang="cs-CZ" dirty="0" smtClean="0"/>
              <a:t>v </a:t>
            </a:r>
            <a:r>
              <a:rPr lang="cs-CZ" dirty="0"/>
              <a:t>celém příhraničním pásu (starostové obcí, průmyslové podniky se zahraničním kapitálem, úřady </a:t>
            </a:r>
            <a:r>
              <a:rPr lang="cs-CZ" dirty="0" smtClean="0"/>
              <a:t>práce)</a:t>
            </a:r>
          </a:p>
          <a:p>
            <a:pPr lvl="2"/>
            <a:r>
              <a:rPr lang="cs-CZ" dirty="0" smtClean="0"/>
              <a:t>v </a:t>
            </a:r>
            <a:r>
              <a:rPr lang="cs-CZ" dirty="0"/>
              <a:t>účelově vymezených mikroregionech (obyvatelstvo, turisté, starostové obcí, průmyslové a zemědělské podniky).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3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první </a:t>
            </a:r>
            <a:r>
              <a:rPr lang="cs-CZ" b="1" dirty="0" smtClean="0"/>
              <a:t>cena </a:t>
            </a:r>
            <a:r>
              <a:rPr lang="cs-CZ" dirty="0" smtClean="0"/>
              <a:t>pro SZM</a:t>
            </a:r>
            <a:r>
              <a:rPr lang="cs-CZ" dirty="0"/>
              <a:t>  v kategorii </a:t>
            </a:r>
            <a:r>
              <a:rPr lang="cs-CZ" i="1" dirty="0"/>
              <a:t>Muzejní počin roku 2012</a:t>
            </a:r>
            <a:r>
              <a:rPr lang="cs-CZ" dirty="0"/>
              <a:t> za přihlášený projekt </a:t>
            </a:r>
            <a:r>
              <a:rPr lang="cs-CZ" b="1" i="1" dirty="0"/>
              <a:t>Rekonstrukce Historické výstavní budovy a realizace expozice Slezsko.</a:t>
            </a:r>
            <a:endParaRPr lang="cs-CZ" b="1" dirty="0"/>
          </a:p>
          <a:p>
            <a:endParaRPr lang="cs-CZ" dirty="0"/>
          </a:p>
        </p:txBody>
      </p:sp>
      <p:pic>
        <p:nvPicPr>
          <p:cNvPr id="4" name="Obrázek 3" descr="Gloria_dipl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3056"/>
            <a:ext cx="4186436" cy="2829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 descr="https://encrypted-tbn2.gstatic.com/images?q=tbn:ANd9GcTmsJK7DOAIW7NQvHYtJ-dvNyq04TR0Oghs98MMeD1HP8PebMQ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55336"/>
            <a:ext cx="4032448" cy="275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73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Pracovně podmíněná migrace jako součást mezinárodního (přeshraničního) trhu práce s ohledem na zapojení Česka do </a:t>
            </a:r>
            <a:r>
              <a:rPr lang="cs-CZ" b="1" dirty="0" smtClean="0"/>
              <a:t>EU</a:t>
            </a:r>
          </a:p>
          <a:p>
            <a:pPr lvl="2"/>
            <a:r>
              <a:rPr lang="cs-CZ" dirty="0" smtClean="0"/>
              <a:t>GA ČR, 2002-2004</a:t>
            </a:r>
          </a:p>
          <a:p>
            <a:pPr lvl="1"/>
            <a:r>
              <a:rPr lang="cs-CZ" dirty="0" smtClean="0"/>
              <a:t>podstatnou </a:t>
            </a:r>
            <a:r>
              <a:rPr lang="cs-CZ" dirty="0"/>
              <a:t>součást socioekonomického vývoje na všech </a:t>
            </a:r>
            <a:r>
              <a:rPr lang="cs-CZ" dirty="0" err="1"/>
              <a:t>řádovostních</a:t>
            </a:r>
            <a:r>
              <a:rPr lang="cs-CZ" dirty="0"/>
              <a:t> </a:t>
            </a:r>
            <a:r>
              <a:rPr lang="cs-CZ" dirty="0" smtClean="0"/>
              <a:t>úrovních, reflektují </a:t>
            </a:r>
            <a:r>
              <a:rPr lang="cs-CZ" dirty="0"/>
              <a:t>v konkrétním případě úspěšnost, či neúspěšnost té které lokality (regionu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Projekt </a:t>
            </a:r>
            <a:r>
              <a:rPr lang="cs-CZ" dirty="0"/>
              <a:t>se soustředil na sledování reálné situace (v Česku a modelových regionech) s důrazem na verifikaci vybraných migračních teorií v praxi. </a:t>
            </a:r>
            <a:endParaRPr lang="cs-CZ" dirty="0" smtClean="0"/>
          </a:p>
          <a:p>
            <a:pPr lvl="1"/>
            <a:r>
              <a:rPr lang="cs-CZ" dirty="0" smtClean="0"/>
              <a:t>vlastní </a:t>
            </a:r>
            <a:r>
              <a:rPr lang="cs-CZ" dirty="0"/>
              <a:t>empirická šetření, provedená v různých cílových skupinách: </a:t>
            </a:r>
            <a:endParaRPr lang="cs-CZ" dirty="0" smtClean="0"/>
          </a:p>
          <a:p>
            <a:pPr lvl="2"/>
            <a:r>
              <a:rPr lang="cs-CZ" dirty="0" smtClean="0"/>
              <a:t>obyvatelstvo</a:t>
            </a:r>
            <a:r>
              <a:rPr lang="cs-CZ" dirty="0"/>
              <a:t>, </a:t>
            </a:r>
            <a:r>
              <a:rPr lang="cs-CZ" dirty="0" err="1"/>
              <a:t>pendleři</a:t>
            </a:r>
            <a:r>
              <a:rPr lang="cs-CZ" dirty="0"/>
              <a:t> a cizinci pracující (žijící) u </a:t>
            </a:r>
            <a:r>
              <a:rPr lang="cs-CZ" dirty="0" smtClean="0"/>
              <a:t>nás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31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České </a:t>
            </a:r>
            <a:r>
              <a:rPr lang="cs-CZ" b="1" dirty="0"/>
              <a:t>pohraničí po </a:t>
            </a:r>
            <a:r>
              <a:rPr lang="cs-CZ" b="1" dirty="0" err="1"/>
              <a:t>Schengenu</a:t>
            </a:r>
            <a:r>
              <a:rPr lang="cs-CZ" b="1" dirty="0"/>
              <a:t>: území svébytné, oscilační a/nebo tranzitní</a:t>
            </a:r>
            <a:r>
              <a:rPr lang="cs-CZ" b="1" dirty="0" smtClean="0"/>
              <a:t>?</a:t>
            </a:r>
          </a:p>
          <a:p>
            <a:pPr lvl="2"/>
            <a:r>
              <a:rPr lang="cs-CZ" dirty="0" smtClean="0"/>
              <a:t>GA AV ČR, 2009-2012</a:t>
            </a:r>
          </a:p>
          <a:p>
            <a:pPr lvl="1"/>
            <a:r>
              <a:rPr lang="cs-CZ" dirty="0" smtClean="0"/>
              <a:t>omezení </a:t>
            </a:r>
            <a:r>
              <a:rPr lang="cs-CZ" dirty="0"/>
              <a:t>periferní </a:t>
            </a:r>
            <a:r>
              <a:rPr lang="cs-CZ" dirty="0" smtClean="0"/>
              <a:t>polohy, </a:t>
            </a:r>
            <a:r>
              <a:rPr lang="cs-CZ" dirty="0"/>
              <a:t>určité úseky (zejména k Německu a Rakousku) patří dokonce mezi exponované. </a:t>
            </a:r>
            <a:endParaRPr lang="cs-CZ" dirty="0" smtClean="0"/>
          </a:p>
          <a:p>
            <a:pPr lvl="1"/>
            <a:r>
              <a:rPr lang="cs-CZ" dirty="0" smtClean="0"/>
              <a:t>milníky </a:t>
            </a:r>
            <a:r>
              <a:rPr lang="cs-CZ" dirty="0"/>
              <a:t>nedávného </a:t>
            </a:r>
            <a:r>
              <a:rPr lang="cs-CZ" dirty="0" smtClean="0"/>
              <a:t>vývoje: </a:t>
            </a:r>
            <a:r>
              <a:rPr lang="cs-CZ" dirty="0"/>
              <a:t>přistoupení ČR do </a:t>
            </a:r>
            <a:r>
              <a:rPr lang="cs-CZ" dirty="0" smtClean="0"/>
              <a:t>EU </a:t>
            </a:r>
            <a:r>
              <a:rPr lang="cs-CZ" dirty="0"/>
              <a:t>a následně zapojení do Schengenského prostoru. </a:t>
            </a:r>
            <a:endParaRPr lang="cs-CZ" dirty="0" smtClean="0"/>
          </a:p>
          <a:p>
            <a:pPr lvl="2"/>
            <a:r>
              <a:rPr lang="cs-CZ" dirty="0" smtClean="0"/>
              <a:t>objektivní </a:t>
            </a:r>
            <a:r>
              <a:rPr lang="cs-CZ" dirty="0"/>
              <a:t>dopady i subjektivní </a:t>
            </a:r>
            <a:r>
              <a:rPr lang="cs-CZ" dirty="0" smtClean="0"/>
              <a:t>vnímání</a:t>
            </a:r>
          </a:p>
          <a:p>
            <a:pPr lvl="1"/>
            <a:r>
              <a:rPr lang="cs-CZ" dirty="0" smtClean="0"/>
              <a:t>deskripce </a:t>
            </a:r>
            <a:r>
              <a:rPr lang="cs-CZ" dirty="0"/>
              <a:t>aktuální situace ve středoevropském kontextu s využitím relevantní datové základny včetně realizace řady vlastních empirických (sociologických) šetření v tuzemsku i </a:t>
            </a:r>
            <a:r>
              <a:rPr lang="cs-CZ" dirty="0" smtClean="0"/>
              <a:t>zahraničí </a:t>
            </a:r>
          </a:p>
          <a:p>
            <a:pPr lvl="1"/>
            <a:r>
              <a:rPr lang="cs-CZ" dirty="0" smtClean="0"/>
              <a:t>přispět </a:t>
            </a:r>
            <a:r>
              <a:rPr lang="cs-CZ" dirty="0"/>
              <a:t>k obohacení a prohloubení teoretické základny geografické organizace obecně a problematiky pohraničí konkrétně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39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Periferní oblasti Česka jako součást polarizace prostoru v souvislostech evropské </a:t>
            </a:r>
            <a:r>
              <a:rPr lang="cs-CZ" b="1" dirty="0" smtClean="0"/>
              <a:t>integrace</a:t>
            </a:r>
          </a:p>
          <a:p>
            <a:pPr lvl="2"/>
            <a:r>
              <a:rPr lang="cs-CZ" dirty="0" smtClean="0"/>
              <a:t>GA ČR, 2003-2005</a:t>
            </a:r>
          </a:p>
          <a:p>
            <a:pPr lvl="1"/>
            <a:r>
              <a:rPr lang="cs-CZ" dirty="0" smtClean="0"/>
              <a:t>teoretické </a:t>
            </a:r>
            <a:r>
              <a:rPr lang="cs-CZ" dirty="0"/>
              <a:t>a metodologické přístupy k výzkumu polarizace prostoru </a:t>
            </a:r>
            <a:endParaRPr lang="cs-CZ" dirty="0" smtClean="0"/>
          </a:p>
          <a:p>
            <a:pPr lvl="1"/>
            <a:r>
              <a:rPr lang="cs-CZ" dirty="0" smtClean="0"/>
              <a:t>vymezení problémových </a:t>
            </a:r>
            <a:r>
              <a:rPr lang="cs-CZ" dirty="0"/>
              <a:t>(</a:t>
            </a:r>
            <a:r>
              <a:rPr lang="cs-CZ" dirty="0" smtClean="0"/>
              <a:t>periferních) oblastí </a:t>
            </a:r>
            <a:r>
              <a:rPr lang="cs-CZ" dirty="0"/>
              <a:t>na území Česka (v různých </a:t>
            </a:r>
            <a:r>
              <a:rPr lang="cs-CZ" dirty="0" err="1"/>
              <a:t>řádovostních</a:t>
            </a:r>
            <a:r>
              <a:rPr lang="cs-CZ" dirty="0"/>
              <a:t> úrovních regionů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Kombinace extenzivního </a:t>
            </a:r>
            <a:r>
              <a:rPr lang="cs-CZ" dirty="0"/>
              <a:t>a intenzivního </a:t>
            </a:r>
            <a:r>
              <a:rPr lang="cs-CZ" dirty="0" smtClean="0"/>
              <a:t>výzkumu </a:t>
            </a:r>
            <a:r>
              <a:rPr lang="cs-CZ" dirty="0" smtClean="0">
                <a:latin typeface="Calibri"/>
              </a:rPr>
              <a:t>→ </a:t>
            </a:r>
            <a:r>
              <a:rPr lang="cs-CZ" dirty="0" smtClean="0"/>
              <a:t>typologie </a:t>
            </a:r>
            <a:r>
              <a:rPr lang="cs-CZ" dirty="0"/>
              <a:t>periferních </a:t>
            </a:r>
            <a:r>
              <a:rPr lang="cs-CZ" dirty="0" smtClean="0"/>
              <a:t>oblastí</a:t>
            </a:r>
          </a:p>
          <a:p>
            <a:pPr lvl="1"/>
            <a:r>
              <a:rPr lang="cs-CZ" dirty="0" smtClean="0"/>
              <a:t>role </a:t>
            </a:r>
            <a:r>
              <a:rPr lang="cs-CZ" dirty="0"/>
              <a:t>státní správy a samosprávy v rámci podpory regionálního </a:t>
            </a:r>
            <a:r>
              <a:rPr lang="cs-CZ" dirty="0" smtClean="0"/>
              <a:t>rozvoje</a:t>
            </a:r>
          </a:p>
          <a:p>
            <a:pPr lvl="1"/>
            <a:r>
              <a:rPr lang="cs-CZ" dirty="0" smtClean="0"/>
              <a:t>souvislosti </a:t>
            </a:r>
            <a:r>
              <a:rPr lang="cs-CZ" dirty="0"/>
              <a:t>integrace periferních oblastí do systému nadnárodních struktur (zejména EU). </a:t>
            </a:r>
            <a:endParaRPr lang="cs-CZ" dirty="0" smtClean="0"/>
          </a:p>
          <a:p>
            <a:pPr lvl="1"/>
            <a:r>
              <a:rPr lang="cs-CZ" dirty="0" smtClean="0"/>
              <a:t>potřeba </a:t>
            </a:r>
            <a:r>
              <a:rPr lang="cs-CZ" dirty="0"/>
              <a:t>soustředit výzkumné aktivity na roli lidského a sociálního </a:t>
            </a:r>
            <a:r>
              <a:rPr lang="cs-CZ" dirty="0" smtClean="0"/>
              <a:t>kapitálu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24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514116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b="1" dirty="0"/>
              <a:t>Dokoupil, </a:t>
            </a:r>
            <a:r>
              <a:rPr lang="cs-CZ" b="1" dirty="0" smtClean="0"/>
              <a:t>J.; </a:t>
            </a:r>
            <a:r>
              <a:rPr lang="cs-CZ" b="1" dirty="0"/>
              <a:t>Matušková, </a:t>
            </a:r>
            <a:r>
              <a:rPr lang="cs-CZ" b="1" dirty="0" smtClean="0"/>
              <a:t>A.; </a:t>
            </a:r>
            <a:r>
              <a:rPr lang="cs-CZ" b="1" dirty="0" err="1"/>
              <a:t>Preis</a:t>
            </a:r>
            <a:r>
              <a:rPr lang="cs-CZ" b="1" dirty="0"/>
              <a:t>, </a:t>
            </a:r>
            <a:r>
              <a:rPr lang="cs-CZ" b="1" dirty="0" smtClean="0"/>
              <a:t>J.; </a:t>
            </a:r>
            <a:r>
              <a:rPr lang="cs-CZ" b="1" dirty="0"/>
              <a:t>Rousová, </a:t>
            </a:r>
            <a:r>
              <a:rPr lang="cs-CZ" b="1" dirty="0" smtClean="0"/>
              <a:t>M.; </a:t>
            </a:r>
            <a:r>
              <a:rPr lang="cs-CZ" b="1" dirty="0"/>
              <a:t>Kaňka, </a:t>
            </a:r>
            <a:r>
              <a:rPr lang="cs-CZ" b="1" dirty="0" smtClean="0"/>
              <a:t>L. </a:t>
            </a:r>
            <a:r>
              <a:rPr lang="cs-CZ" b="1" dirty="0"/>
              <a:t>Euroregion Šumava. </a:t>
            </a:r>
            <a:r>
              <a:rPr lang="cs-CZ" b="1" dirty="0" smtClean="0"/>
              <a:t>Plzeň, 2012</a:t>
            </a:r>
            <a:r>
              <a:rPr lang="cs-CZ" b="1" dirty="0" smtClean="0"/>
              <a:t>.</a:t>
            </a:r>
            <a:endParaRPr lang="cs-CZ" b="1" dirty="0" smtClean="0"/>
          </a:p>
          <a:p>
            <a:pPr lvl="0"/>
            <a:r>
              <a:rPr lang="cs-CZ" dirty="0" smtClean="0"/>
              <a:t>Dokoupil</a:t>
            </a:r>
            <a:r>
              <a:rPr lang="cs-CZ" dirty="0"/>
              <a:t>, </a:t>
            </a:r>
            <a:r>
              <a:rPr lang="cs-CZ" dirty="0" smtClean="0"/>
              <a:t>J.; </a:t>
            </a:r>
            <a:r>
              <a:rPr lang="cs-CZ" dirty="0"/>
              <a:t>Ježek, </a:t>
            </a:r>
            <a:r>
              <a:rPr lang="cs-CZ" dirty="0" smtClean="0"/>
              <a:t>J.; </a:t>
            </a:r>
            <a:r>
              <a:rPr lang="cs-CZ" dirty="0"/>
              <a:t>Matušková, </a:t>
            </a:r>
            <a:r>
              <a:rPr lang="cs-CZ" dirty="0" smtClean="0"/>
              <a:t>A. </a:t>
            </a:r>
            <a:r>
              <a:rPr lang="cs-CZ" dirty="0"/>
              <a:t>Regionální disparity v České republice, jejich vnímání a představy o řešení. </a:t>
            </a:r>
            <a:r>
              <a:rPr lang="cs-CZ" dirty="0" smtClean="0"/>
              <a:t>Plzeň, </a:t>
            </a:r>
            <a:r>
              <a:rPr lang="cs-CZ" dirty="0"/>
              <a:t>2008. </a:t>
            </a:r>
            <a:endParaRPr lang="cs-CZ" dirty="0" smtClean="0"/>
          </a:p>
          <a:p>
            <a:r>
              <a:rPr lang="cs-CZ" dirty="0" err="1"/>
              <a:t>Köttl</a:t>
            </a:r>
            <a:r>
              <a:rPr lang="cs-CZ" dirty="0"/>
              <a:t>, </a:t>
            </a:r>
            <a:r>
              <a:rPr lang="cs-CZ" dirty="0" smtClean="0"/>
              <a:t>B.; </a:t>
            </a:r>
            <a:r>
              <a:rPr lang="cs-CZ" dirty="0"/>
              <a:t>Dittrich, </a:t>
            </a:r>
            <a:r>
              <a:rPr lang="cs-CZ" dirty="0" smtClean="0"/>
              <a:t>J.; </a:t>
            </a:r>
            <a:r>
              <a:rPr lang="cs-CZ" dirty="0"/>
              <a:t>Dokoupil, </a:t>
            </a:r>
            <a:r>
              <a:rPr lang="cs-CZ" dirty="0" smtClean="0"/>
              <a:t>J.; </a:t>
            </a:r>
            <a:r>
              <a:rPr lang="cs-CZ" dirty="0"/>
              <a:t>Matušková, </a:t>
            </a:r>
            <a:r>
              <a:rPr lang="cs-CZ" dirty="0" smtClean="0"/>
              <a:t>A.; </a:t>
            </a:r>
            <a:r>
              <a:rPr lang="cs-CZ" dirty="0" err="1"/>
              <a:t>Roosen</a:t>
            </a:r>
            <a:r>
              <a:rPr lang="cs-CZ" dirty="0"/>
              <a:t>, </a:t>
            </a:r>
            <a:r>
              <a:rPr lang="cs-CZ" dirty="0" smtClean="0"/>
              <a:t>J. </a:t>
            </a:r>
            <a:r>
              <a:rPr lang="cs-CZ" dirty="0" err="1"/>
              <a:t>Verbraucherschutz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Grenzgebiet</a:t>
            </a:r>
            <a:r>
              <a:rPr lang="cs-CZ" dirty="0"/>
              <a:t>: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Befragung</a:t>
            </a:r>
            <a:r>
              <a:rPr lang="cs-CZ" dirty="0"/>
              <a:t> </a:t>
            </a:r>
            <a:r>
              <a:rPr lang="cs-CZ" dirty="0" err="1"/>
              <a:t>deutscher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tschechischer</a:t>
            </a:r>
            <a:r>
              <a:rPr lang="cs-CZ" dirty="0"/>
              <a:t> </a:t>
            </a:r>
            <a:r>
              <a:rPr lang="cs-CZ" dirty="0" err="1"/>
              <a:t>Konsumenten.Vierteljahrshefte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Wirtschaftsforschung</a:t>
            </a:r>
            <a:r>
              <a:rPr lang="cs-CZ" dirty="0"/>
              <a:t>, </a:t>
            </a:r>
            <a:r>
              <a:rPr lang="cs-CZ" dirty="0" err="1" smtClean="0"/>
              <a:t>Berlin</a:t>
            </a:r>
            <a:r>
              <a:rPr lang="cs-CZ" dirty="0" smtClean="0"/>
              <a:t>, 2009.</a:t>
            </a:r>
          </a:p>
          <a:p>
            <a:r>
              <a:rPr lang="cs-CZ" b="1" dirty="0"/>
              <a:t>Dokoupil, </a:t>
            </a:r>
            <a:r>
              <a:rPr lang="cs-CZ" b="1" dirty="0" smtClean="0"/>
              <a:t>J.; Kopp</a:t>
            </a:r>
            <a:r>
              <a:rPr lang="cs-CZ" b="1" dirty="0"/>
              <a:t>, </a:t>
            </a:r>
            <a:r>
              <a:rPr lang="cs-CZ" b="1" dirty="0" smtClean="0"/>
              <a:t>J. a kol. Vliv </a:t>
            </a:r>
            <a:r>
              <a:rPr lang="cs-CZ" b="1" dirty="0"/>
              <a:t>hranice na přírodní a socioekonomické prostředí česko-bavorského </a:t>
            </a:r>
            <a:r>
              <a:rPr lang="cs-CZ" b="1" dirty="0" smtClean="0"/>
              <a:t>pohraničí. Plzeň, 2011.</a:t>
            </a:r>
          </a:p>
          <a:p>
            <a:pPr lvl="0"/>
            <a:r>
              <a:rPr lang="cs-CZ" dirty="0"/>
              <a:t>Dokoupil, </a:t>
            </a:r>
            <a:r>
              <a:rPr lang="cs-CZ" dirty="0" smtClean="0"/>
              <a:t>J. </a:t>
            </a:r>
            <a:r>
              <a:rPr lang="cs-CZ" dirty="0" err="1"/>
              <a:t>Grenzüberschreitende</a:t>
            </a:r>
            <a:r>
              <a:rPr lang="cs-CZ" dirty="0"/>
              <a:t> </a:t>
            </a:r>
            <a:r>
              <a:rPr lang="cs-CZ" dirty="0" err="1"/>
              <a:t>Zusammenarbeit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regionale</a:t>
            </a:r>
            <a:r>
              <a:rPr lang="cs-CZ" dirty="0"/>
              <a:t> </a:t>
            </a:r>
            <a:r>
              <a:rPr lang="cs-CZ" dirty="0" err="1"/>
              <a:t>Entwicklung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tschechisch-bayerischen</a:t>
            </a:r>
            <a:r>
              <a:rPr lang="cs-CZ" dirty="0"/>
              <a:t> </a:t>
            </a:r>
            <a:r>
              <a:rPr lang="cs-CZ" dirty="0" err="1"/>
              <a:t>Grenzgebiet</a:t>
            </a:r>
            <a:r>
              <a:rPr lang="cs-CZ" dirty="0"/>
              <a:t>. Impulse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Barrieren</a:t>
            </a:r>
            <a:r>
              <a:rPr lang="cs-CZ" dirty="0"/>
              <a:t>. Die </a:t>
            </a:r>
            <a:r>
              <a:rPr lang="cs-CZ" dirty="0" err="1"/>
              <a:t>tschechisch-bayerische</a:t>
            </a:r>
            <a:r>
              <a:rPr lang="cs-CZ" dirty="0"/>
              <a:t> </a:t>
            </a:r>
            <a:r>
              <a:rPr lang="cs-CZ" dirty="0" err="1"/>
              <a:t>Grenze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Kalten</a:t>
            </a:r>
            <a:r>
              <a:rPr lang="cs-CZ" dirty="0"/>
              <a:t> </a:t>
            </a:r>
            <a:r>
              <a:rPr lang="cs-CZ" dirty="0" err="1"/>
              <a:t>Krieg</a:t>
            </a:r>
            <a:r>
              <a:rPr lang="cs-CZ" dirty="0"/>
              <a:t> in </a:t>
            </a:r>
            <a:r>
              <a:rPr lang="cs-CZ" dirty="0" err="1"/>
              <a:t>vergleichender</a:t>
            </a:r>
            <a:r>
              <a:rPr lang="cs-CZ" dirty="0"/>
              <a:t> </a:t>
            </a:r>
            <a:r>
              <a:rPr lang="cs-CZ" dirty="0" err="1"/>
              <a:t>Perspektive</a:t>
            </a:r>
            <a:r>
              <a:rPr lang="cs-CZ" dirty="0"/>
              <a:t>. </a:t>
            </a:r>
            <a:r>
              <a:rPr lang="cs-CZ" dirty="0" err="1"/>
              <a:t>Politische</a:t>
            </a:r>
            <a:r>
              <a:rPr lang="cs-CZ" dirty="0"/>
              <a:t>, </a:t>
            </a:r>
            <a:r>
              <a:rPr lang="cs-CZ" dirty="0" err="1"/>
              <a:t>ökonomische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soziokulturelle</a:t>
            </a:r>
            <a:r>
              <a:rPr lang="cs-CZ" dirty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. </a:t>
            </a:r>
            <a:r>
              <a:rPr lang="cs-CZ" dirty="0" err="1" smtClean="0"/>
              <a:t>Regensburg</a:t>
            </a:r>
            <a:r>
              <a:rPr lang="cs-CZ" dirty="0"/>
              <a:t>, </a:t>
            </a:r>
            <a:r>
              <a:rPr lang="cs-CZ" dirty="0" smtClean="0"/>
              <a:t>2011.</a:t>
            </a:r>
            <a:endParaRPr lang="cs-CZ" dirty="0"/>
          </a:p>
          <a:p>
            <a:pPr lvl="0"/>
            <a:r>
              <a:rPr lang="cs-CZ" dirty="0" smtClean="0"/>
              <a:t>Dokoupil</a:t>
            </a:r>
            <a:r>
              <a:rPr lang="cs-CZ" dirty="0"/>
              <a:t>, </a:t>
            </a:r>
            <a:r>
              <a:rPr lang="cs-CZ" dirty="0" smtClean="0"/>
              <a:t>J. </a:t>
            </a:r>
            <a:r>
              <a:rPr lang="cs-CZ" dirty="0" err="1"/>
              <a:t>Räumliche</a:t>
            </a:r>
            <a:r>
              <a:rPr lang="cs-CZ" dirty="0"/>
              <a:t> </a:t>
            </a:r>
            <a:r>
              <a:rPr lang="cs-CZ" dirty="0" err="1"/>
              <a:t>Auswirkungen</a:t>
            </a:r>
            <a:r>
              <a:rPr lang="cs-CZ" dirty="0"/>
              <a:t> der EU-</a:t>
            </a:r>
            <a:r>
              <a:rPr lang="cs-CZ" dirty="0" err="1"/>
              <a:t>Raumordnungspolitik</a:t>
            </a:r>
            <a:r>
              <a:rPr lang="cs-CZ" dirty="0"/>
              <a:t>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Beispiel</a:t>
            </a:r>
            <a:r>
              <a:rPr lang="cs-CZ" dirty="0"/>
              <a:t> des </a:t>
            </a:r>
            <a:r>
              <a:rPr lang="cs-CZ" dirty="0" err="1"/>
              <a:t>grenzüber-schreitenden</a:t>
            </a:r>
            <a:r>
              <a:rPr lang="cs-CZ" dirty="0"/>
              <a:t> </a:t>
            </a:r>
            <a:r>
              <a:rPr lang="cs-CZ" dirty="0" err="1"/>
              <a:t>Verkehrskorridors</a:t>
            </a:r>
            <a:r>
              <a:rPr lang="cs-CZ" dirty="0"/>
              <a:t> (</a:t>
            </a:r>
            <a:r>
              <a:rPr lang="cs-CZ" dirty="0" err="1"/>
              <a:t>Nürnberg</a:t>
            </a:r>
            <a:r>
              <a:rPr lang="cs-CZ" dirty="0"/>
              <a:t>)-</a:t>
            </a:r>
            <a:r>
              <a:rPr lang="cs-CZ" dirty="0" err="1"/>
              <a:t>Amberg</a:t>
            </a:r>
            <a:r>
              <a:rPr lang="cs-CZ" dirty="0"/>
              <a:t>-Plzeň/</a:t>
            </a:r>
            <a:r>
              <a:rPr lang="cs-CZ" dirty="0" err="1"/>
              <a:t>Pilsen</a:t>
            </a:r>
            <a:r>
              <a:rPr lang="cs-CZ" dirty="0"/>
              <a:t>-(Praha/Prag).</a:t>
            </a:r>
            <a:r>
              <a:rPr lang="cs-CZ" dirty="0" err="1"/>
              <a:t>Exkursionsführer</a:t>
            </a:r>
            <a:r>
              <a:rPr lang="cs-CZ" dirty="0"/>
              <a:t> </a:t>
            </a:r>
            <a:r>
              <a:rPr lang="cs-CZ" dirty="0" err="1"/>
              <a:t>Oberfranken</a:t>
            </a:r>
            <a:r>
              <a:rPr lang="cs-CZ" dirty="0"/>
              <a:t>, </a:t>
            </a:r>
            <a:r>
              <a:rPr lang="cs-CZ" dirty="0" smtClean="0"/>
              <a:t>Braunschweig, </a:t>
            </a:r>
            <a:r>
              <a:rPr lang="cs-CZ" dirty="0"/>
              <a:t>2007. </a:t>
            </a:r>
            <a:endParaRPr lang="cs-CZ" dirty="0" smtClean="0"/>
          </a:p>
          <a:p>
            <a:r>
              <a:rPr lang="cs-CZ" dirty="0"/>
              <a:t>Dokoupil, </a:t>
            </a:r>
            <a:r>
              <a:rPr lang="cs-CZ" dirty="0" smtClean="0"/>
              <a:t>J. </a:t>
            </a:r>
            <a:r>
              <a:rPr lang="cs-CZ" dirty="0"/>
              <a:t>EU-</a:t>
            </a:r>
            <a:r>
              <a:rPr lang="cs-CZ" dirty="0" err="1"/>
              <a:t>Osterweiterung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Arbeitsmarktentwicklung</a:t>
            </a:r>
            <a:r>
              <a:rPr lang="cs-CZ" dirty="0"/>
              <a:t> in den </a:t>
            </a:r>
            <a:r>
              <a:rPr lang="cs-CZ" dirty="0" err="1"/>
              <a:t>tschechisch-bayerischen</a:t>
            </a:r>
            <a:r>
              <a:rPr lang="cs-CZ" dirty="0"/>
              <a:t> </a:t>
            </a:r>
            <a:r>
              <a:rPr lang="cs-CZ" dirty="0" err="1"/>
              <a:t>Grenzregionen</a:t>
            </a:r>
            <a:r>
              <a:rPr lang="cs-CZ" dirty="0"/>
              <a:t>. In </a:t>
            </a:r>
            <a:r>
              <a:rPr lang="cs-CZ" dirty="0" err="1"/>
              <a:t>Zwei</a:t>
            </a:r>
            <a:r>
              <a:rPr lang="cs-CZ" dirty="0"/>
              <a:t> </a:t>
            </a:r>
            <a:r>
              <a:rPr lang="cs-CZ" dirty="0" err="1"/>
              <a:t>Jahre</a:t>
            </a:r>
            <a:r>
              <a:rPr lang="cs-CZ" dirty="0"/>
              <a:t> EU-</a:t>
            </a:r>
            <a:r>
              <a:rPr lang="cs-CZ" dirty="0" err="1"/>
              <a:t>Osterweiterung</a:t>
            </a:r>
            <a:r>
              <a:rPr lang="cs-CZ" dirty="0"/>
              <a:t>. </a:t>
            </a:r>
            <a:r>
              <a:rPr lang="cs-CZ" dirty="0" smtClean="0"/>
              <a:t>Cottbus, </a:t>
            </a:r>
            <a:r>
              <a:rPr lang="cs-CZ" dirty="0"/>
              <a:t>2007. </a:t>
            </a:r>
            <a:endParaRPr lang="cs-CZ" dirty="0" smtClean="0"/>
          </a:p>
          <a:p>
            <a:pPr lvl="0"/>
            <a:r>
              <a:rPr lang="cs-CZ" dirty="0"/>
              <a:t>Dokoupil, Jaroslav. Specifické přístupy k regionálnímu rozvoji příhraničních regionů. In </a:t>
            </a:r>
            <a:r>
              <a:rPr lang="cs-CZ" dirty="0" err="1"/>
              <a:t>Miscellanea</a:t>
            </a:r>
            <a:r>
              <a:rPr lang="cs-CZ" dirty="0"/>
              <a:t> </a:t>
            </a:r>
            <a:r>
              <a:rPr lang="cs-CZ" dirty="0" err="1" smtClean="0"/>
              <a:t>Geographica</a:t>
            </a:r>
            <a:r>
              <a:rPr lang="cs-CZ" dirty="0" smtClean="0"/>
              <a:t> </a:t>
            </a:r>
            <a:r>
              <a:rPr lang="cs-CZ" dirty="0" err="1"/>
              <a:t>Universitatis</a:t>
            </a:r>
            <a:r>
              <a:rPr lang="cs-CZ" dirty="0"/>
              <a:t> </a:t>
            </a:r>
            <a:r>
              <a:rPr lang="cs-CZ" dirty="0" err="1"/>
              <a:t>Bohemiae</a:t>
            </a:r>
            <a:r>
              <a:rPr lang="cs-CZ" dirty="0"/>
              <a:t> </a:t>
            </a:r>
            <a:r>
              <a:rPr lang="cs-CZ" dirty="0" err="1" smtClean="0"/>
              <a:t>Occidentalis</a:t>
            </a:r>
            <a:r>
              <a:rPr lang="cs-CZ" dirty="0"/>
              <a:t>. </a:t>
            </a:r>
            <a:r>
              <a:rPr lang="cs-CZ" dirty="0" smtClean="0"/>
              <a:t>Plzeň, </a:t>
            </a:r>
            <a:r>
              <a:rPr lang="cs-CZ" dirty="0"/>
              <a:t>2004.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8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Doc. </a:t>
            </a:r>
            <a:r>
              <a:rPr lang="cs-CZ" dirty="0" err="1" smtClean="0"/>
              <a:t>Rndr.</a:t>
            </a:r>
            <a:r>
              <a:rPr lang="cs-CZ" dirty="0" smtClean="0"/>
              <a:t> Jiří ježek,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r>
              <a:rPr lang="cs-CZ" dirty="0"/>
              <a:t>Modelování v regionální ekonomii na příkladu českého pohraničí</a:t>
            </a:r>
          </a:p>
          <a:p>
            <a:pPr lvl="2"/>
            <a:r>
              <a:rPr lang="cs-CZ" dirty="0"/>
              <a:t>GA ČR, 1996-1998</a:t>
            </a:r>
          </a:p>
          <a:p>
            <a:r>
              <a:rPr lang="cs-CZ" dirty="0" smtClean="0"/>
              <a:t>Dopady </a:t>
            </a:r>
            <a:r>
              <a:rPr lang="cs-CZ" dirty="0"/>
              <a:t>vstupu ČR do EU na vybrané segmenty malého a středního podnikání v západních </a:t>
            </a:r>
            <a:r>
              <a:rPr lang="cs-CZ" dirty="0" smtClean="0"/>
              <a:t>Čechách</a:t>
            </a:r>
          </a:p>
          <a:p>
            <a:pPr lvl="2"/>
            <a:r>
              <a:rPr lang="cs-CZ" dirty="0" smtClean="0"/>
              <a:t>ZČU, 2004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Fotograf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8640"/>
            <a:ext cx="1996330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295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850</TotalTime>
  <Words>2972</Words>
  <Application>Microsoft Office PowerPoint</Application>
  <PresentationFormat>Předvádění na obrazovce (4:3)</PresentationFormat>
  <Paragraphs>305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Arkýř</vt:lpstr>
      <vt:lpstr>INSTITUCE VĚNUJÍCÍ SE HRANIČNÍ PROBLEMATICE</vt:lpstr>
      <vt:lpstr>Západočeská univerzita v plzni doc. Paeddr. Jaroslav dokoupil, ph.d.</vt:lpstr>
      <vt:lpstr>Geogrant pohraničí</vt:lpstr>
      <vt:lpstr>Prezentace aplikace PowerPoint</vt:lpstr>
      <vt:lpstr>Prezentace aplikace PowerPoint</vt:lpstr>
      <vt:lpstr>Prezentace aplikace PowerPoint</vt:lpstr>
      <vt:lpstr>Prezentace aplikace PowerPoint</vt:lpstr>
      <vt:lpstr>publikace</vt:lpstr>
      <vt:lpstr>Doc. Rndr. Jiří ježek, ph.d.</vt:lpstr>
      <vt:lpstr>Ing. Dita hommerová, ph.d., mba</vt:lpstr>
      <vt:lpstr>doc. Ing. Petr  CIMLER, CSc.</vt:lpstr>
      <vt:lpstr>Univerzita karlova v praze</vt:lpstr>
      <vt:lpstr>Rndr. Tomáš havlíček, ph.d.</vt:lpstr>
      <vt:lpstr>Univerzita jana evangelisty purkyně v ústí nad labem / FSE, FF, FŽP</vt:lpstr>
      <vt:lpstr>Doc. Phdr. Václav houžvička, ph.d.</vt:lpstr>
      <vt:lpstr>Mgr. Martin VESELÝ, Ph.D. Doc. PhDr. Kristýna KAISEROVÁ, CSc.  Doc. PhDr. Tomáš VELÍMSKÝ, CSc. Doc. PhDr. Zdeněk RADVANOVSKÝ, CSc.</vt:lpstr>
      <vt:lpstr>ÚSTAV SLOVANSKO-GERMÁNSKÝCH STUDIÍ UJEP</vt:lpstr>
      <vt:lpstr>Ing. Petra Olšová, Ph.D.</vt:lpstr>
      <vt:lpstr>doc. RNDr. M. Blažková, Ph.D. Prof. Ing. Jaroslava Vráblíková, CSc.</vt:lpstr>
      <vt:lpstr>Ing. Jitka (prchalová) Elznicová, Ph.D.</vt:lpstr>
      <vt:lpstr>Prezentace aplikace PowerPoint</vt:lpstr>
      <vt:lpstr>Prezentace aplikace PowerPoint</vt:lpstr>
      <vt:lpstr>Prezentace aplikace PowerPoint</vt:lpstr>
      <vt:lpstr>Ing. Martin neruda, ph.d.</vt:lpstr>
      <vt:lpstr>Jihočeská univerzita  v českých budějovicích</vt:lpstr>
      <vt:lpstr>Mgr. petra karvánková, ph.d., doc. Rndr. Jan kubeš, csc., mgr. michal vančura, ph.d.</vt:lpstr>
      <vt:lpstr>Ústav geoniky av čr, ostrava / brno</vt:lpstr>
      <vt:lpstr>Mendelova univerzita v brně doc. Rndr. Antonín vaishar doc. Ing. Dr. Milada Šťastná</vt:lpstr>
      <vt:lpstr>Univerzita palackého v olomouci</vt:lpstr>
      <vt:lpstr>Prezentace aplikace PowerPoint</vt:lpstr>
      <vt:lpstr>Prezentace aplikace PowerPoint</vt:lpstr>
      <vt:lpstr>Ostravská univerzita v ostravě</vt:lpstr>
      <vt:lpstr>Rndr. Petr rumpel, ph.d. prof. Rndr. Tadeusz siwek, csc. Doc. Rndr. Jaromír kaňok, csc. / upol</vt:lpstr>
      <vt:lpstr>Slezské zemské muzeum v opavě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Jeřábek</dc:creator>
  <cp:lastModifiedBy>Jeřábek</cp:lastModifiedBy>
  <cp:revision>53</cp:revision>
  <dcterms:created xsi:type="dcterms:W3CDTF">2014-01-13T14:48:14Z</dcterms:created>
  <dcterms:modified xsi:type="dcterms:W3CDTF">2014-02-17T08:55:36Z</dcterms:modified>
</cp:coreProperties>
</file>