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3" r:id="rId5"/>
    <p:sldId id="269" r:id="rId6"/>
    <p:sldId id="274" r:id="rId7"/>
    <p:sldId id="270" r:id="rId8"/>
    <p:sldId id="275" r:id="rId9"/>
    <p:sldId id="271" r:id="rId10"/>
    <p:sldId id="272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6" r:id="rId21"/>
    <p:sldId id="283" r:id="rId22"/>
    <p:sldId id="284" r:id="rId23"/>
    <p:sldId id="278" r:id="rId24"/>
    <p:sldId id="285" r:id="rId25"/>
    <p:sldId id="279" r:id="rId26"/>
    <p:sldId id="280" r:id="rId27"/>
    <p:sldId id="281" r:id="rId28"/>
    <p:sldId id="282" r:id="rId29"/>
    <p:sldId id="286" r:id="rId30"/>
    <p:sldId id="288" r:id="rId31"/>
    <p:sldId id="289" r:id="rId32"/>
    <p:sldId id="290" r:id="rId33"/>
    <p:sldId id="287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9071FB-1A46-4548-BEC9-DEDE5DE7821E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78BDB1-7C2C-44D1-B079-17F3CBFC441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Přeshraniční rozvojové koncepce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sasko</a:t>
            </a:r>
            <a:r>
              <a:rPr lang="cs-CZ" dirty="0" smtClean="0"/>
              <a:t>, </a:t>
            </a:r>
            <a:r>
              <a:rPr lang="cs-CZ" dirty="0" err="1" smtClean="0"/>
              <a:t>bavorsko</a:t>
            </a:r>
            <a:r>
              <a:rPr lang="cs-CZ" dirty="0" smtClean="0"/>
              <a:t>, </a:t>
            </a:r>
            <a:r>
              <a:rPr lang="cs-CZ" dirty="0" err="1" smtClean="0"/>
              <a:t>slovensko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VČP </a:t>
            </a:r>
            <a:r>
              <a:rPr lang="cs-CZ" dirty="0" smtClean="0"/>
              <a:t>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Rozvojová strategie, cíle a akční oblasti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„Budoucnost </a:t>
            </a:r>
            <a:r>
              <a:rPr lang="cs-CZ" b="1" dirty="0"/>
              <a:t>uprostřed Evropy – možnosti </a:t>
            </a:r>
            <a:r>
              <a:rPr lang="cs-CZ" b="1" dirty="0" smtClean="0"/>
              <a:t>přeshraniční spolupráce </a:t>
            </a:r>
            <a:r>
              <a:rPr lang="cs-CZ" b="1" dirty="0"/>
              <a:t>v </a:t>
            </a:r>
            <a:r>
              <a:rPr lang="cs-CZ" b="1" dirty="0" smtClean="0"/>
              <a:t>česko-bavorském pohraničí„  / </a:t>
            </a:r>
            <a:r>
              <a:rPr lang="cs-CZ" dirty="0" smtClean="0"/>
              <a:t>Studie, </a:t>
            </a:r>
            <a:r>
              <a:rPr lang="cs-CZ" dirty="0" err="1" smtClean="0"/>
              <a:t>bermangroup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2013, 70 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784976" cy="4266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1 Obyvatelstvo a osídlení </a:t>
            </a:r>
            <a:r>
              <a:rPr lang="cs-CZ" sz="1800" b="1" dirty="0" smtClean="0"/>
              <a:t>.......................................................... </a:t>
            </a:r>
            <a:r>
              <a:rPr lang="cs-CZ" sz="1800" b="1" dirty="0"/>
              <a:t>7</a:t>
            </a:r>
          </a:p>
          <a:p>
            <a:pPr marL="0" indent="0">
              <a:buNone/>
            </a:pPr>
            <a:r>
              <a:rPr lang="cs-CZ" sz="1800" b="1" dirty="0" smtClean="0"/>
              <a:t>2 </a:t>
            </a:r>
            <a:r>
              <a:rPr lang="cs-CZ" sz="1800" b="1" dirty="0"/>
              <a:t>Hospodářství příhraničních oblastí </a:t>
            </a:r>
            <a:r>
              <a:rPr lang="cs-CZ" sz="1800" b="1" dirty="0" smtClean="0"/>
              <a:t>......... </a:t>
            </a:r>
            <a:r>
              <a:rPr lang="cs-CZ" sz="1800" b="1" dirty="0"/>
              <a:t>17</a:t>
            </a:r>
          </a:p>
          <a:p>
            <a:pPr lvl="1"/>
            <a:r>
              <a:rPr lang="pt-BR" sz="1500" dirty="0" smtClean="0"/>
              <a:t>Výzkum</a:t>
            </a:r>
            <a:r>
              <a:rPr lang="pt-BR" sz="1500" dirty="0"/>
              <a:t>, vývoj a </a:t>
            </a:r>
            <a:r>
              <a:rPr lang="pt-BR" sz="1500" dirty="0" smtClean="0"/>
              <a:t>inovace</a:t>
            </a:r>
            <a:r>
              <a:rPr lang="cs-CZ" sz="1500" dirty="0" smtClean="0"/>
              <a:t>, Oblast </a:t>
            </a:r>
            <a:r>
              <a:rPr lang="cs-CZ" sz="1500" dirty="0"/>
              <a:t>Lidských </a:t>
            </a:r>
            <a:r>
              <a:rPr lang="cs-CZ" sz="1500" dirty="0" smtClean="0"/>
              <a:t>potřeb, Oblast </a:t>
            </a:r>
            <a:r>
              <a:rPr lang="cs-CZ" sz="1500" dirty="0"/>
              <a:t>Informačních a komunikačních </a:t>
            </a:r>
            <a:r>
              <a:rPr lang="cs-CZ" sz="1500" dirty="0" smtClean="0"/>
              <a:t>technologií, Oblast </a:t>
            </a:r>
            <a:r>
              <a:rPr lang="cs-CZ" sz="1500" dirty="0" err="1" smtClean="0"/>
              <a:t>High-tech</a:t>
            </a:r>
            <a:endParaRPr lang="cs-CZ" sz="1500" dirty="0"/>
          </a:p>
          <a:p>
            <a:pPr marL="0" indent="0">
              <a:buNone/>
            </a:pPr>
            <a:r>
              <a:rPr lang="cs-CZ" sz="1800" b="1" dirty="0" smtClean="0"/>
              <a:t>3 </a:t>
            </a:r>
            <a:r>
              <a:rPr lang="cs-CZ" sz="1800" b="1" dirty="0"/>
              <a:t>Dopravní spojení přes hranice a dostupnost do oblastních center </a:t>
            </a:r>
            <a:r>
              <a:rPr lang="cs-CZ" sz="1800" b="1" dirty="0" smtClean="0"/>
              <a:t>31</a:t>
            </a:r>
          </a:p>
          <a:p>
            <a:pPr marL="0" indent="0">
              <a:buNone/>
            </a:pPr>
            <a:r>
              <a:rPr lang="cs-CZ" sz="1800" b="1" dirty="0"/>
              <a:t>4 Školství </a:t>
            </a:r>
          </a:p>
          <a:p>
            <a:pPr lvl="1"/>
            <a:r>
              <a:rPr lang="cs-CZ" sz="1500" dirty="0"/>
              <a:t>Základní a střední </a:t>
            </a:r>
            <a:r>
              <a:rPr lang="cs-CZ" sz="1500" dirty="0" smtClean="0"/>
              <a:t>školy, Střední školy, Vysoké školy: </a:t>
            </a:r>
            <a:r>
              <a:rPr lang="cs-CZ" sz="1500" dirty="0"/>
              <a:t>Karlovarský </a:t>
            </a:r>
            <a:r>
              <a:rPr lang="cs-CZ" sz="1500" dirty="0" smtClean="0"/>
              <a:t>kraj, Bavorsko </a:t>
            </a:r>
            <a:endParaRPr lang="cs-CZ" sz="1500" dirty="0"/>
          </a:p>
          <a:p>
            <a:pPr marL="0" indent="0">
              <a:buNone/>
            </a:pPr>
            <a:r>
              <a:rPr lang="cs-CZ" sz="1800" b="1" dirty="0"/>
              <a:t>5 Sociální služby </a:t>
            </a:r>
            <a:r>
              <a:rPr lang="cs-CZ" sz="1800" b="1" dirty="0" smtClean="0"/>
              <a:t>...................................................................................... 42</a:t>
            </a:r>
          </a:p>
          <a:p>
            <a:pPr marL="0" indent="0">
              <a:buNone/>
            </a:pPr>
            <a:r>
              <a:rPr lang="cs-CZ" sz="1800" b="1" dirty="0"/>
              <a:t>6 Zdravotnictví ......................................................................... 47</a:t>
            </a:r>
          </a:p>
          <a:p>
            <a:pPr marL="0" indent="0">
              <a:buNone/>
            </a:pPr>
            <a:r>
              <a:rPr lang="cs-CZ" sz="1800" b="1" dirty="0"/>
              <a:t>7 Cestovní ruch a lázeňství ........................................... 49</a:t>
            </a:r>
          </a:p>
          <a:p>
            <a:pPr marL="0" indent="0">
              <a:buNone/>
            </a:pPr>
            <a:r>
              <a:rPr lang="cs-CZ" sz="1800" b="1" dirty="0"/>
              <a:t>8 Životní prostředí ....................................... 55</a:t>
            </a:r>
          </a:p>
          <a:p>
            <a:pPr lvl="1"/>
            <a:r>
              <a:rPr lang="cs-CZ" sz="1500" dirty="0"/>
              <a:t>Odpady, Vodovody, Kanalizace, Ovzduší, Výskyt škodlivých částic v ovzduší </a:t>
            </a:r>
          </a:p>
          <a:p>
            <a:pPr marL="0" indent="0">
              <a:buNone/>
            </a:pPr>
            <a:r>
              <a:rPr lang="cs-CZ" sz="1800" b="1" dirty="0"/>
              <a:t>9 Systém řízení bezpečnosti, krizové </a:t>
            </a:r>
            <a:r>
              <a:rPr lang="cs-CZ" sz="1800" b="1" dirty="0" smtClean="0"/>
              <a:t>řízení………….58 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10 Jazyková vstřícnost měst a obcí v regionu .........59</a:t>
            </a:r>
          </a:p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75" y="4941168"/>
            <a:ext cx="10081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311876" cy="8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cs-CZ" sz="2400" dirty="0"/>
              <a:t>Úvod, Vývoj počtu obyvatel, Přirozený přírůstek – narození a zemřelí, Migrace , Sídlení struktura, Stárnutí obyvatelstva a populační projekce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Celé území leží ve středu Evropy, ale zároveň v periferní </a:t>
            </a:r>
            <a:r>
              <a:rPr lang="cs-CZ" b="1" dirty="0"/>
              <a:t>poloze</a:t>
            </a:r>
            <a:r>
              <a:rPr lang="cs-CZ" dirty="0"/>
              <a:t> vůči jádrovým oblastem svých států a v případě německých regionů i spolkových zemí.</a:t>
            </a:r>
          </a:p>
          <a:p>
            <a:r>
              <a:rPr lang="pl-PL" dirty="0" smtClean="0"/>
              <a:t>Karlovarský </a:t>
            </a:r>
            <a:r>
              <a:rPr lang="pl-PL" dirty="0"/>
              <a:t>kraj má po </a:t>
            </a:r>
            <a:r>
              <a:rPr lang="pl-PL" dirty="0" smtClean="0"/>
              <a:t>okrese </a:t>
            </a:r>
            <a:r>
              <a:rPr lang="cs-CZ" dirty="0" err="1" smtClean="0"/>
              <a:t>Tirschenreuth</a:t>
            </a:r>
            <a:r>
              <a:rPr lang="cs-CZ" dirty="0" smtClean="0"/>
              <a:t> </a:t>
            </a:r>
            <a:r>
              <a:rPr lang="cs-CZ" dirty="0"/>
              <a:t>nejnižší hustotu obyvatel, ale </a:t>
            </a:r>
            <a:r>
              <a:rPr lang="cs-CZ" b="1" dirty="0"/>
              <a:t>významné vnitřní rozdíly ve struktuře osídlení</a:t>
            </a:r>
            <a:r>
              <a:rPr lang="cs-CZ" dirty="0"/>
              <a:t>, které </a:t>
            </a:r>
            <a:r>
              <a:rPr lang="cs-CZ" dirty="0" smtClean="0"/>
              <a:t>se koncentruje </a:t>
            </a:r>
            <a:r>
              <a:rPr lang="cs-CZ" dirty="0"/>
              <a:t>do centrální pánevní </a:t>
            </a:r>
            <a:r>
              <a:rPr lang="cs-CZ" dirty="0" smtClean="0"/>
              <a:t>části, </a:t>
            </a:r>
            <a:r>
              <a:rPr lang="cs-CZ" dirty="0"/>
              <a:t>zatímco </a:t>
            </a:r>
            <a:r>
              <a:rPr lang="cs-CZ" dirty="0" smtClean="0"/>
              <a:t>horská </a:t>
            </a:r>
            <a:r>
              <a:rPr lang="cs-CZ" dirty="0"/>
              <a:t>území jsou osídlena velmi řídce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Vývoj </a:t>
            </a:r>
            <a:r>
              <a:rPr lang="cs-CZ" dirty="0"/>
              <a:t>počtu obyvatel ukazuje </a:t>
            </a:r>
            <a:r>
              <a:rPr lang="cs-CZ" b="1" dirty="0" smtClean="0"/>
              <a:t>silné depopulační </a:t>
            </a:r>
            <a:r>
              <a:rPr lang="cs-CZ" b="1" dirty="0"/>
              <a:t>tendence u všech </a:t>
            </a:r>
            <a:r>
              <a:rPr lang="cs-CZ" b="1" dirty="0" smtClean="0"/>
              <a:t>německých regionů</a:t>
            </a:r>
            <a:r>
              <a:rPr lang="cs-CZ" dirty="0" smtClean="0"/>
              <a:t>. Všechny příhraniční německé </a:t>
            </a:r>
            <a:r>
              <a:rPr lang="cs-CZ" dirty="0"/>
              <a:t>regiony jsou od </a:t>
            </a:r>
            <a:r>
              <a:rPr lang="cs-CZ" dirty="0" smtClean="0"/>
              <a:t>druhé </a:t>
            </a:r>
            <a:r>
              <a:rPr lang="cs-CZ" dirty="0"/>
              <a:t>poloviny 90. let </a:t>
            </a:r>
            <a:r>
              <a:rPr lang="cs-CZ" dirty="0" smtClean="0"/>
              <a:t>výrazně emigrační. Hlavními tzv</a:t>
            </a:r>
            <a:r>
              <a:rPr lang="cs-CZ" dirty="0"/>
              <a:t>. „</a:t>
            </a:r>
            <a:r>
              <a:rPr lang="cs-CZ" dirty="0" err="1"/>
              <a:t>push</a:t>
            </a:r>
            <a:r>
              <a:rPr lang="cs-CZ" dirty="0"/>
              <a:t>“ faktory, </a:t>
            </a:r>
            <a:r>
              <a:rPr lang="cs-CZ" dirty="0" smtClean="0"/>
              <a:t>které </a:t>
            </a:r>
            <a:r>
              <a:rPr lang="cs-CZ" dirty="0"/>
              <a:t>migranty vedou k opuštěni </a:t>
            </a:r>
            <a:r>
              <a:rPr lang="cs-CZ" dirty="0" smtClean="0"/>
              <a:t>území, </a:t>
            </a:r>
            <a:r>
              <a:rPr lang="cs-CZ" dirty="0"/>
              <a:t>je </a:t>
            </a:r>
            <a:r>
              <a:rPr lang="cs-CZ" dirty="0" smtClean="0"/>
              <a:t>periferní </a:t>
            </a:r>
            <a:r>
              <a:rPr lang="cs-CZ" dirty="0"/>
              <a:t>poloha regionů a </a:t>
            </a:r>
            <a:r>
              <a:rPr lang="cs-CZ" dirty="0" smtClean="0"/>
              <a:t>jejich relativní hospodářská </a:t>
            </a:r>
            <a:r>
              <a:rPr lang="cs-CZ" dirty="0"/>
              <a:t>slabost vůči </a:t>
            </a:r>
            <a:r>
              <a:rPr lang="cs-CZ" dirty="0" smtClean="0"/>
              <a:t>jádrovým </a:t>
            </a:r>
            <a:r>
              <a:rPr lang="cs-CZ" dirty="0"/>
              <a:t>oblastem </a:t>
            </a:r>
            <a:r>
              <a:rPr lang="cs-CZ" dirty="0" smtClean="0"/>
              <a:t>příslušných spolkových zemí.</a:t>
            </a:r>
          </a:p>
          <a:p>
            <a:pPr lvl="1"/>
            <a:r>
              <a:rPr lang="cs-CZ" dirty="0"/>
              <a:t>Data za přeshraniční migraci nejsou dostupná v podrobném členění na regiony NUTS III (</a:t>
            </a:r>
            <a:r>
              <a:rPr lang="cs-CZ" dirty="0" err="1" smtClean="0"/>
              <a:t>Kreise</a:t>
            </a:r>
            <a:r>
              <a:rPr lang="cs-CZ" dirty="0" smtClean="0"/>
              <a:t>) v </a:t>
            </a:r>
            <a:r>
              <a:rPr lang="cs-CZ" dirty="0"/>
              <a:t>celém příhraničním území, ale pouze v bavorské části. Migrační proud z ČR je </a:t>
            </a:r>
            <a:r>
              <a:rPr lang="cs-CZ" dirty="0" smtClean="0"/>
              <a:t>nejvýznamnější v </a:t>
            </a:r>
            <a:r>
              <a:rPr lang="cs-CZ" dirty="0"/>
              <a:t>regionu </a:t>
            </a:r>
            <a:r>
              <a:rPr lang="cs-CZ" dirty="0" err="1"/>
              <a:t>Wunsiedel</a:t>
            </a:r>
            <a:r>
              <a:rPr lang="cs-CZ" dirty="0"/>
              <a:t>, kde </a:t>
            </a:r>
            <a:r>
              <a:rPr lang="cs-CZ" b="1" dirty="0"/>
              <a:t>migranti z ČR </a:t>
            </a:r>
            <a:r>
              <a:rPr lang="cs-CZ" dirty="0"/>
              <a:t>tvořili v roce 2011 35 % (absolutně 78 osob) </a:t>
            </a:r>
            <a:r>
              <a:rPr lang="cs-CZ" dirty="0" smtClean="0"/>
              <a:t>všech zahraničních </a:t>
            </a:r>
            <a:r>
              <a:rPr lang="cs-CZ" dirty="0"/>
              <a:t>imigrantů a v regionu </a:t>
            </a:r>
            <a:r>
              <a:rPr lang="cs-CZ" dirty="0" err="1"/>
              <a:t>Tirschenreuth</a:t>
            </a:r>
            <a:r>
              <a:rPr lang="cs-CZ" dirty="0"/>
              <a:t>, kde se podílí na zahraniční migraci 18 % (44 osob</a:t>
            </a:r>
            <a:r>
              <a:rPr lang="cs-CZ" dirty="0" smtClean="0"/>
              <a:t>). Nejvyšší </a:t>
            </a:r>
            <a:r>
              <a:rPr lang="cs-CZ" dirty="0"/>
              <a:t>intenzita zahraniční imigrace byla v roce 2011 ve městě </a:t>
            </a:r>
            <a:r>
              <a:rPr lang="cs-CZ" dirty="0" err="1"/>
              <a:t>Hof</a:t>
            </a:r>
            <a:r>
              <a:rPr lang="cs-CZ" dirty="0"/>
              <a:t>, 8,4 ‰ (nejvýznamnější </a:t>
            </a:r>
            <a:r>
              <a:rPr lang="cs-CZ" dirty="0" smtClean="0"/>
              <a:t>byli migranti </a:t>
            </a:r>
            <a:r>
              <a:rPr lang="cs-CZ" dirty="0"/>
              <a:t>z Turecka – 19,4 % (75 osob) a Rumunska – 14,2 % (54 osob)). Význam zahraniční migrace </a:t>
            </a:r>
            <a:r>
              <a:rPr lang="cs-CZ" dirty="0" smtClean="0"/>
              <a:t>ve zbylých </a:t>
            </a:r>
            <a:r>
              <a:rPr lang="cs-CZ" dirty="0"/>
              <a:t>třech bavorských příhraničních regionech byl nižší, intenzita se pohybovala v roce 2011 </a:t>
            </a:r>
            <a:r>
              <a:rPr lang="cs-CZ" dirty="0" smtClean="0"/>
              <a:t>kolem 3 </a:t>
            </a:r>
            <a:r>
              <a:rPr lang="cs-CZ" dirty="0"/>
              <a:t>‰.</a:t>
            </a:r>
          </a:p>
        </p:txBody>
      </p:sp>
    </p:spTree>
    <p:extLst>
      <p:ext uri="{BB962C8B-B14F-4D97-AF65-F5344CB8AC3E}">
        <p14:creationId xmlns:p14="http://schemas.microsoft.com/office/powerpoint/2010/main" val="16834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352928" cy="63093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Stárnutí </a:t>
            </a:r>
            <a:r>
              <a:rPr lang="cs-CZ" b="1" dirty="0"/>
              <a:t>obyvatelstva </a:t>
            </a:r>
            <a:r>
              <a:rPr lang="cs-CZ" dirty="0"/>
              <a:t>je spolu se </a:t>
            </a:r>
            <a:r>
              <a:rPr lang="cs-CZ" dirty="0" smtClean="0"/>
              <a:t>ztrátami způsobenými migrací největším problémem </a:t>
            </a:r>
            <a:r>
              <a:rPr lang="cs-CZ" dirty="0"/>
              <a:t>pro </a:t>
            </a:r>
            <a:r>
              <a:rPr lang="cs-CZ" dirty="0" smtClean="0"/>
              <a:t>stabilitu osídlení </a:t>
            </a:r>
            <a:r>
              <a:rPr lang="cs-CZ" dirty="0"/>
              <a:t>v </a:t>
            </a:r>
            <a:r>
              <a:rPr lang="cs-CZ" dirty="0" smtClean="0"/>
              <a:t>celé německé části hodnoceného </a:t>
            </a:r>
            <a:r>
              <a:rPr lang="cs-CZ" dirty="0"/>
              <a:t>makroregionu</a:t>
            </a:r>
            <a:r>
              <a:rPr lang="cs-CZ" dirty="0" smtClean="0"/>
              <a:t>.</a:t>
            </a:r>
          </a:p>
          <a:p>
            <a:r>
              <a:rPr lang="cs-CZ" dirty="0"/>
              <a:t>Karlovarský kraj patří v řešeném území i v Česku k regionům s nejmladší populací a s vyšším </a:t>
            </a:r>
            <a:r>
              <a:rPr lang="cs-CZ" dirty="0" smtClean="0"/>
              <a:t>podílem obyvatel </a:t>
            </a:r>
            <a:r>
              <a:rPr lang="cs-CZ" dirty="0"/>
              <a:t>v produktivním věku</a:t>
            </a:r>
            <a:r>
              <a:rPr lang="cs-CZ" dirty="0" smtClean="0"/>
              <a:t>.</a:t>
            </a:r>
          </a:p>
          <a:p>
            <a:r>
              <a:rPr lang="cs-CZ" dirty="0"/>
              <a:t>K </a:t>
            </a:r>
            <a:r>
              <a:rPr lang="cs-CZ" dirty="0" smtClean="0"/>
              <a:t>úbytku </a:t>
            </a:r>
            <a:r>
              <a:rPr lang="cs-CZ" dirty="0"/>
              <a:t>počtu obyvatel bude podle </a:t>
            </a:r>
            <a:r>
              <a:rPr lang="cs-CZ" dirty="0" smtClean="0"/>
              <a:t>dostupných projekcí docházet </a:t>
            </a:r>
            <a:r>
              <a:rPr lang="cs-CZ" dirty="0"/>
              <a:t>v horizontu </a:t>
            </a:r>
            <a:r>
              <a:rPr lang="cs-CZ" dirty="0" smtClean="0"/>
              <a:t>příštích </a:t>
            </a:r>
            <a:r>
              <a:rPr lang="cs-CZ" dirty="0"/>
              <a:t>15 let </a:t>
            </a:r>
            <a:r>
              <a:rPr lang="cs-CZ" dirty="0" smtClean="0"/>
              <a:t>ve všech německých </a:t>
            </a:r>
            <a:r>
              <a:rPr lang="cs-CZ" dirty="0"/>
              <a:t>regionech a </a:t>
            </a:r>
            <a:r>
              <a:rPr lang="cs-CZ" dirty="0" smtClean="0"/>
              <a:t>očekávaný </a:t>
            </a:r>
            <a:r>
              <a:rPr lang="cs-CZ" dirty="0"/>
              <a:t>pokles bude </a:t>
            </a:r>
            <a:r>
              <a:rPr lang="cs-CZ" dirty="0" smtClean="0"/>
              <a:t>rychlejší </a:t>
            </a:r>
            <a:r>
              <a:rPr lang="cs-CZ" dirty="0"/>
              <a:t>než v </a:t>
            </a:r>
            <a:r>
              <a:rPr lang="cs-CZ" dirty="0" smtClean="0"/>
              <a:t>ostatních regionech jednotlivých spolkových zemí.</a:t>
            </a:r>
          </a:p>
          <a:p>
            <a:r>
              <a:rPr lang="cs-CZ" dirty="0"/>
              <a:t>V </a:t>
            </a:r>
            <a:r>
              <a:rPr lang="cs-CZ" dirty="0" smtClean="0"/>
              <a:t>Karlovarském </a:t>
            </a:r>
            <a:r>
              <a:rPr lang="cs-CZ" dirty="0"/>
              <a:t>kraji bude </a:t>
            </a:r>
            <a:r>
              <a:rPr lang="cs-CZ" dirty="0" smtClean="0"/>
              <a:t>také docházet </a:t>
            </a:r>
            <a:r>
              <a:rPr lang="cs-CZ" dirty="0"/>
              <a:t>ke </a:t>
            </a:r>
            <a:r>
              <a:rPr lang="cs-CZ" dirty="0" smtClean="0"/>
              <a:t>stárnutí </a:t>
            </a:r>
            <a:r>
              <a:rPr lang="cs-CZ" dirty="0"/>
              <a:t>populace, ale </a:t>
            </a:r>
            <a:r>
              <a:rPr lang="cs-CZ" dirty="0" smtClean="0"/>
              <a:t>řádově </a:t>
            </a:r>
            <a:r>
              <a:rPr lang="cs-CZ" dirty="0"/>
              <a:t>mnohem </a:t>
            </a:r>
            <a:r>
              <a:rPr lang="cs-CZ" dirty="0" smtClean="0"/>
              <a:t>nižším tempem než </a:t>
            </a:r>
            <a:r>
              <a:rPr lang="cs-CZ" dirty="0"/>
              <a:t>v </a:t>
            </a:r>
            <a:r>
              <a:rPr lang="cs-CZ" dirty="0" smtClean="0"/>
              <a:t>německých příhraničních </a:t>
            </a:r>
            <a:r>
              <a:rPr lang="cs-CZ" dirty="0"/>
              <a:t>regionech a proces </a:t>
            </a:r>
            <a:r>
              <a:rPr lang="cs-CZ" dirty="0" smtClean="0"/>
              <a:t>demografického stárnuti </a:t>
            </a:r>
            <a:r>
              <a:rPr lang="cs-CZ" dirty="0"/>
              <a:t>populace povede k </a:t>
            </a:r>
            <a:r>
              <a:rPr lang="cs-CZ" dirty="0" smtClean="0"/>
              <a:t>jen klesajícímu </a:t>
            </a:r>
            <a:r>
              <a:rPr lang="cs-CZ" dirty="0"/>
              <a:t>podílu lidí v produktivním věku</a:t>
            </a:r>
            <a:r>
              <a:rPr lang="cs-CZ" dirty="0" smtClean="0"/>
              <a:t>.</a:t>
            </a:r>
          </a:p>
          <a:p>
            <a:r>
              <a:rPr lang="cs-CZ" dirty="0"/>
              <a:t>V </a:t>
            </a:r>
            <a:r>
              <a:rPr lang="cs-CZ" dirty="0" smtClean="0"/>
              <a:t>absolutním </a:t>
            </a:r>
            <a:r>
              <a:rPr lang="cs-CZ" dirty="0"/>
              <a:t>počtu bude v </a:t>
            </a:r>
            <a:r>
              <a:rPr lang="cs-CZ" dirty="0" smtClean="0"/>
              <a:t>celém příhraničním území </a:t>
            </a:r>
            <a:r>
              <a:rPr lang="cs-CZ" dirty="0"/>
              <a:t>v </a:t>
            </a:r>
            <a:r>
              <a:rPr lang="cs-CZ" dirty="0" smtClean="0"/>
              <a:t>následujících </a:t>
            </a:r>
            <a:r>
              <a:rPr lang="cs-CZ" dirty="0"/>
              <a:t>15 letech </a:t>
            </a:r>
            <a:r>
              <a:rPr lang="cs-CZ" dirty="0" smtClean="0"/>
              <a:t>docházet k nejvýraznějším úbytkům </a:t>
            </a:r>
            <a:r>
              <a:rPr lang="cs-CZ" dirty="0"/>
              <a:t>u skupiny obyvatel v </a:t>
            </a:r>
            <a:r>
              <a:rPr lang="cs-CZ" dirty="0" smtClean="0"/>
              <a:t>produktivním </a:t>
            </a:r>
            <a:r>
              <a:rPr lang="cs-CZ" dirty="0"/>
              <a:t>věku (16–59 let</a:t>
            </a:r>
            <a:r>
              <a:rPr lang="cs-CZ" dirty="0" smtClean="0"/>
              <a:t>).</a:t>
            </a:r>
          </a:p>
          <a:p>
            <a:r>
              <a:rPr lang="cs-CZ" b="1" dirty="0" smtClean="0"/>
              <a:t>Vzhledem </a:t>
            </a:r>
            <a:r>
              <a:rPr lang="pl-PL" b="1" dirty="0" smtClean="0"/>
              <a:t>k </a:t>
            </a:r>
            <a:r>
              <a:rPr lang="pl-PL" b="1" dirty="0"/>
              <a:t>těmto </a:t>
            </a:r>
            <a:r>
              <a:rPr lang="pl-PL" b="1" dirty="0" smtClean="0"/>
              <a:t>očekavaným odlišným tendencím </a:t>
            </a:r>
            <a:r>
              <a:rPr lang="pl-PL" b="1" dirty="0"/>
              <a:t>na obou </a:t>
            </a:r>
            <a:r>
              <a:rPr lang="pl-PL" b="1" dirty="0" smtClean="0"/>
              <a:t>stranách </a:t>
            </a:r>
            <a:r>
              <a:rPr lang="pl-PL" b="1" dirty="0"/>
              <a:t>hranice a </a:t>
            </a:r>
            <a:r>
              <a:rPr lang="pl-PL" b="1" dirty="0" smtClean="0"/>
              <a:t>rozdílne </a:t>
            </a:r>
            <a:r>
              <a:rPr lang="pl-PL" b="1" dirty="0"/>
              <a:t>situaci na trhu </a:t>
            </a:r>
            <a:r>
              <a:rPr lang="pl-PL" b="1" dirty="0" smtClean="0"/>
              <a:t>práce </a:t>
            </a:r>
            <a:r>
              <a:rPr lang="cs-CZ" b="1" dirty="0" smtClean="0"/>
              <a:t>(nižší </a:t>
            </a:r>
            <a:r>
              <a:rPr lang="cs-CZ" b="1" dirty="0"/>
              <a:t>míra nezaměstnanosti a vyšší platy v německých regionech) se bude zvyšovat </a:t>
            </a:r>
            <a:r>
              <a:rPr lang="cs-CZ" b="1" dirty="0" smtClean="0"/>
              <a:t>potenciál pro </a:t>
            </a:r>
            <a:r>
              <a:rPr lang="pl-PL" b="1" dirty="0" smtClean="0"/>
              <a:t>rozvoj </a:t>
            </a:r>
            <a:r>
              <a:rPr lang="pl-PL" b="1" dirty="0"/>
              <a:t>přeshranični dojižďky za praci z Karlovarskeho </a:t>
            </a:r>
            <a:r>
              <a:rPr lang="pl-PL" b="1" dirty="0" smtClean="0"/>
              <a:t>kraje.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543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Makroekonomický vývoj, Trh práce, Strukturální charakteristiky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Podle </a:t>
            </a:r>
            <a:r>
              <a:rPr lang="cs-CZ" dirty="0" smtClean="0"/>
              <a:t>úrovně hospodářské </a:t>
            </a:r>
            <a:r>
              <a:rPr lang="cs-CZ" dirty="0"/>
              <a:t>vyspělosti je </a:t>
            </a:r>
            <a:r>
              <a:rPr lang="cs-CZ" dirty="0" smtClean="0"/>
              <a:t>příhraniční území </a:t>
            </a:r>
            <a:r>
              <a:rPr lang="cs-CZ" dirty="0"/>
              <a:t>zřetelně rozděleno na 2 </a:t>
            </a:r>
            <a:r>
              <a:rPr lang="cs-CZ" dirty="0" smtClean="0"/>
              <a:t>části.</a:t>
            </a:r>
          </a:p>
          <a:p>
            <a:r>
              <a:rPr lang="cs-CZ" b="1" dirty="0" smtClean="0"/>
              <a:t>Ekonomická výkonnost jednotlivých příhraničních oblastí </a:t>
            </a:r>
            <a:r>
              <a:rPr lang="cs-CZ" b="1" dirty="0"/>
              <a:t>se v čase pomalu sbližuje, </a:t>
            </a:r>
            <a:r>
              <a:rPr lang="cs-CZ" b="1" dirty="0" smtClean="0"/>
              <a:t>přestože rozdíly </a:t>
            </a:r>
            <a:r>
              <a:rPr lang="cs-CZ" b="1" dirty="0"/>
              <a:t>mezi českou a </a:t>
            </a:r>
            <a:r>
              <a:rPr lang="cs-CZ" b="1" dirty="0" smtClean="0"/>
              <a:t>bavorskou části </a:t>
            </a:r>
            <a:r>
              <a:rPr lang="cs-CZ" b="1" dirty="0"/>
              <a:t>jsou </a:t>
            </a:r>
            <a:r>
              <a:rPr lang="cs-CZ" b="1" dirty="0" smtClean="0"/>
              <a:t>stále značné.</a:t>
            </a:r>
          </a:p>
          <a:p>
            <a:r>
              <a:rPr lang="cs-CZ" dirty="0" smtClean="0"/>
              <a:t>Přeshraniční rozdíly </a:t>
            </a:r>
            <a:r>
              <a:rPr lang="cs-CZ" dirty="0"/>
              <a:t>ve vyspělosti mezi regiony nejsou při zohledněni parity </a:t>
            </a:r>
            <a:r>
              <a:rPr lang="cs-CZ" dirty="0" smtClean="0"/>
              <a:t>kupní síly </a:t>
            </a:r>
            <a:r>
              <a:rPr lang="cs-CZ" dirty="0"/>
              <a:t>tak </a:t>
            </a:r>
            <a:r>
              <a:rPr lang="cs-CZ" dirty="0" smtClean="0"/>
              <a:t>velké </a:t>
            </a:r>
            <a:r>
              <a:rPr lang="cs-CZ" dirty="0"/>
              <a:t>jako v </a:t>
            </a:r>
            <a:r>
              <a:rPr lang="cs-CZ" dirty="0" smtClean="0"/>
              <a:t>případě absolutního vyjádření </a:t>
            </a:r>
            <a:r>
              <a:rPr lang="cs-CZ" dirty="0"/>
              <a:t>HDP na obyvatele</a:t>
            </a:r>
            <a:r>
              <a:rPr lang="cs-CZ" dirty="0" smtClean="0"/>
              <a:t>.</a:t>
            </a:r>
          </a:p>
          <a:p>
            <a:r>
              <a:rPr lang="cs-CZ" dirty="0"/>
              <a:t>Zrychlené tempo ekonomického </a:t>
            </a:r>
            <a:r>
              <a:rPr lang="cs-CZ" dirty="0" smtClean="0"/>
              <a:t>růstu v </a:t>
            </a:r>
            <a:r>
              <a:rPr lang="cs-CZ" dirty="0"/>
              <a:t>letech 2006 a 2007 také spolu s opatřeními na trhu práce a </a:t>
            </a:r>
            <a:r>
              <a:rPr lang="cs-CZ" dirty="0" smtClean="0"/>
              <a:t>částečnou </a:t>
            </a:r>
            <a:r>
              <a:rPr lang="cs-CZ" dirty="0"/>
              <a:t>změnou metodiky </a:t>
            </a:r>
            <a:r>
              <a:rPr lang="cs-CZ" dirty="0" smtClean="0"/>
              <a:t>výpočtu přineslo </a:t>
            </a:r>
            <a:r>
              <a:rPr lang="cs-CZ" dirty="0"/>
              <a:t>významné snižování </a:t>
            </a:r>
            <a:r>
              <a:rPr lang="cs-CZ" b="1" dirty="0"/>
              <a:t>míry nezaměstnanosti </a:t>
            </a:r>
            <a:r>
              <a:rPr lang="cs-CZ" dirty="0"/>
              <a:t>v německé části území, které </a:t>
            </a:r>
            <a:r>
              <a:rPr lang="cs-CZ" dirty="0" smtClean="0"/>
              <a:t>pokračovalo i </a:t>
            </a:r>
            <a:r>
              <a:rPr lang="cs-CZ" dirty="0"/>
              <a:t>v letech ekonomické krize / </a:t>
            </a:r>
            <a:r>
              <a:rPr lang="cs-CZ" dirty="0" smtClean="0"/>
              <a:t>stagnace.</a:t>
            </a:r>
          </a:p>
          <a:p>
            <a:r>
              <a:rPr lang="cs-CZ" dirty="0"/>
              <a:t>Vývoj míry nezaměstnanosti v Karlovarském kraji má zcela odlišný trend. Po celé </a:t>
            </a:r>
            <a:r>
              <a:rPr lang="cs-CZ" dirty="0" smtClean="0"/>
              <a:t>sledované období</a:t>
            </a:r>
            <a:r>
              <a:rPr lang="cs-CZ" dirty="0"/>
              <a:t>, s výkyvy v některých letech, mírně roste.</a:t>
            </a:r>
          </a:p>
        </p:txBody>
      </p:sp>
    </p:spTree>
    <p:extLst>
      <p:ext uri="{BB962C8B-B14F-4D97-AF65-F5344CB8AC3E}">
        <p14:creationId xmlns:p14="http://schemas.microsoft.com/office/powerpoint/2010/main" val="136285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352928" cy="66693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Rozdíly v disponibilních příjmech domácností jsou mezi německými spolkovými zeměmi i </a:t>
            </a:r>
            <a:r>
              <a:rPr lang="cs-CZ" dirty="0" smtClean="0"/>
              <a:t>mezi jejich </a:t>
            </a:r>
            <a:r>
              <a:rPr lang="cs-CZ" dirty="0"/>
              <a:t>jednotlivými okresy řádově větší než v ČR</a:t>
            </a:r>
            <a:r>
              <a:rPr lang="cs-CZ" dirty="0" smtClean="0"/>
              <a:t>.</a:t>
            </a:r>
          </a:p>
          <a:p>
            <a:r>
              <a:rPr lang="cs-CZ" dirty="0"/>
              <a:t>Přestože dlouhodobým trendem v Německu je snižování regionálních disparit v </a:t>
            </a:r>
            <a:r>
              <a:rPr lang="cs-CZ" dirty="0" smtClean="0"/>
              <a:t>disponibilních příjmech</a:t>
            </a:r>
            <a:r>
              <a:rPr lang="cs-CZ" dirty="0"/>
              <a:t>, ty jsou stále natolik velké, že působí jako jeden z hlavních faktorů na selektivní </a:t>
            </a:r>
            <a:r>
              <a:rPr lang="cs-CZ" dirty="0" smtClean="0"/>
              <a:t>migraci obyvatel </a:t>
            </a:r>
            <a:r>
              <a:rPr lang="cs-CZ" dirty="0"/>
              <a:t>v produktivním věku z chudších do bohatších regionů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Ve </a:t>
            </a:r>
            <a:r>
              <a:rPr lang="cs-CZ" dirty="0"/>
              <a:t>struktuře </a:t>
            </a:r>
            <a:r>
              <a:rPr lang="cs-CZ" dirty="0" smtClean="0"/>
              <a:t>bavorských příhraničních regionů převažují </a:t>
            </a:r>
            <a:r>
              <a:rPr lang="cs-CZ" dirty="0"/>
              <a:t>tradiční staré průmyslové obory, které jsou </a:t>
            </a:r>
            <a:r>
              <a:rPr lang="cs-CZ" dirty="0" smtClean="0"/>
              <a:t>zde již </a:t>
            </a:r>
            <a:r>
              <a:rPr lang="cs-CZ" dirty="0"/>
              <a:t>dlouhodobě zastoupeny – nejčastěji výroba skla, keramiky a porcelánu, textilní a </a:t>
            </a:r>
            <a:r>
              <a:rPr lang="cs-CZ" dirty="0" smtClean="0"/>
              <a:t>kovodělný průmysl </a:t>
            </a:r>
            <a:r>
              <a:rPr lang="cs-CZ" dirty="0"/>
              <a:t>a </a:t>
            </a:r>
            <a:r>
              <a:rPr lang="cs-CZ" dirty="0" smtClean="0"/>
              <a:t>potravinářství.</a:t>
            </a:r>
          </a:p>
          <a:p>
            <a:r>
              <a:rPr lang="cs-CZ" dirty="0"/>
              <a:t>Karlovarský kraj má více diverzifikovanou </a:t>
            </a:r>
            <a:r>
              <a:rPr lang="cs-CZ" b="1" dirty="0"/>
              <a:t>průmyslovou strukturu </a:t>
            </a:r>
            <a:r>
              <a:rPr lang="cs-CZ" dirty="0"/>
              <a:t>než většina </a:t>
            </a:r>
            <a:r>
              <a:rPr lang="cs-CZ" dirty="0" smtClean="0"/>
              <a:t>německých příhraničních </a:t>
            </a:r>
            <a:r>
              <a:rPr lang="cs-CZ" dirty="0"/>
              <a:t>regionů, což je dáno i jeho velikostí</a:t>
            </a:r>
            <a:r>
              <a:rPr lang="cs-CZ" dirty="0" smtClean="0"/>
              <a:t>.</a:t>
            </a:r>
          </a:p>
          <a:p>
            <a:r>
              <a:rPr lang="cs-CZ" b="1" dirty="0"/>
              <a:t>Silnou orientaci Karlovarského kraje </a:t>
            </a:r>
            <a:r>
              <a:rPr lang="cs-CZ" b="1" dirty="0" smtClean="0"/>
              <a:t>na Německo </a:t>
            </a:r>
            <a:r>
              <a:rPr lang="cs-CZ" b="1" dirty="0"/>
              <a:t>potvrzují data za regionální vývoz publikovaná ČSÚ naposledy za rok 2010 – </a:t>
            </a:r>
            <a:r>
              <a:rPr lang="cs-CZ" b="1" dirty="0" smtClean="0"/>
              <a:t>Německo bylo </a:t>
            </a:r>
            <a:r>
              <a:rPr lang="cs-CZ" b="1" dirty="0"/>
              <a:t>cílovou destinací pro 57 % exportu z kraje</a:t>
            </a:r>
            <a:r>
              <a:rPr lang="cs-CZ" b="1" dirty="0" smtClean="0"/>
              <a:t>.</a:t>
            </a:r>
          </a:p>
          <a:p>
            <a:r>
              <a:rPr lang="cs-CZ" b="1" dirty="0"/>
              <a:t>Ze 110 majoritně vlastněných německých firem je v 52 % případů vlastníkem společnost, </a:t>
            </a:r>
            <a:r>
              <a:rPr lang="cs-CZ" b="1" dirty="0" smtClean="0"/>
              <a:t>ve 48 </a:t>
            </a:r>
            <a:r>
              <a:rPr lang="cs-CZ" b="1" dirty="0"/>
              <a:t>% pak soukromá osoba / podnikatel. </a:t>
            </a:r>
            <a:r>
              <a:rPr lang="cs-CZ" dirty="0" smtClean="0"/>
              <a:t>Vysoký podíl </a:t>
            </a:r>
            <a:r>
              <a:rPr lang="cs-CZ" dirty="0"/>
              <a:t>firem, kde </a:t>
            </a:r>
            <a:r>
              <a:rPr lang="cs-CZ" dirty="0" smtClean="0"/>
              <a:t>vlastníkem </a:t>
            </a:r>
            <a:r>
              <a:rPr lang="cs-CZ" dirty="0"/>
              <a:t>je </a:t>
            </a:r>
            <a:r>
              <a:rPr lang="cs-CZ" dirty="0" smtClean="0"/>
              <a:t>soukromá osoba</a:t>
            </a:r>
            <a:r>
              <a:rPr lang="cs-CZ" dirty="0"/>
              <a:t>, naznačuje, že se </a:t>
            </a:r>
            <a:r>
              <a:rPr lang="cs-CZ" dirty="0" smtClean="0"/>
              <a:t>jedná </a:t>
            </a:r>
            <a:r>
              <a:rPr lang="cs-CZ" dirty="0"/>
              <a:t>často o menši a </a:t>
            </a:r>
            <a:r>
              <a:rPr lang="cs-CZ" dirty="0" smtClean="0"/>
              <a:t>jednodušší výrobní </a:t>
            </a:r>
            <a:r>
              <a:rPr lang="cs-CZ" dirty="0"/>
              <a:t>pobočky / </a:t>
            </a:r>
            <a:r>
              <a:rPr lang="cs-CZ" dirty="0" smtClean="0"/>
              <a:t>montovny, které </a:t>
            </a:r>
            <a:r>
              <a:rPr lang="cs-CZ" dirty="0"/>
              <a:t>do kraje přišly </a:t>
            </a:r>
            <a:r>
              <a:rPr lang="cs-CZ" dirty="0" smtClean="0"/>
              <a:t>především díky nízkým výrobním nákladům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75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Výuka německého jazyka v Karlovarském kraji (a češtiny v německých okresech)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 zájmovém území funguje </a:t>
            </a:r>
            <a:r>
              <a:rPr lang="cs-CZ" b="1" dirty="0"/>
              <a:t>síť příhraniční vlakové dopravy a integrovaný systém </a:t>
            </a:r>
            <a:r>
              <a:rPr lang="cs-CZ" b="1" dirty="0" err="1"/>
              <a:t>Egronet</a:t>
            </a:r>
            <a:r>
              <a:rPr lang="cs-CZ" dirty="0"/>
              <a:t>, které </a:t>
            </a:r>
            <a:r>
              <a:rPr lang="cs-CZ" dirty="0" smtClean="0"/>
              <a:t>spolu tvoří </a:t>
            </a:r>
            <a:r>
              <a:rPr lang="cs-CZ" dirty="0"/>
              <a:t>páteřní systém veřejné hromadné dopravy mezi městy na obou stranách hranice. </a:t>
            </a:r>
            <a:r>
              <a:rPr lang="cs-CZ" dirty="0" smtClean="0"/>
              <a:t>Samotná přeshraniční </a:t>
            </a:r>
            <a:r>
              <a:rPr lang="cs-CZ" dirty="0"/>
              <a:t>spojení veřejnou dopravou jsou zajišťována téměř výhradně </a:t>
            </a:r>
            <a:r>
              <a:rPr lang="cs-CZ" dirty="0" smtClean="0"/>
              <a:t>vlaky.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/>
              <a:t>Na základních školách se německý jazyk v Karlovarském kraji učí 28,8 % žaků z celkového </a:t>
            </a:r>
            <a:r>
              <a:rPr lang="cs-CZ" b="1" dirty="0" smtClean="0"/>
              <a:t>počtu žáků </a:t>
            </a:r>
            <a:r>
              <a:rPr lang="cs-CZ" b="1" dirty="0"/>
              <a:t>na základních </a:t>
            </a:r>
            <a:r>
              <a:rPr lang="cs-CZ" b="1" dirty="0" smtClean="0"/>
              <a:t>školách. </a:t>
            </a:r>
            <a:r>
              <a:rPr lang="cs-CZ" dirty="0"/>
              <a:t>Tento podíl je sice ze všech českých krajů nejvyšší, </a:t>
            </a:r>
            <a:r>
              <a:rPr lang="cs-CZ" dirty="0" smtClean="0"/>
              <a:t>ale v </a:t>
            </a:r>
            <a:r>
              <a:rPr lang="cs-CZ" dirty="0"/>
              <a:t>porovnání s podílem žáků učících se anglický jazyk poměrně nízký</a:t>
            </a:r>
            <a:r>
              <a:rPr lang="cs-CZ" dirty="0" smtClean="0"/>
              <a:t>.</a:t>
            </a:r>
          </a:p>
          <a:p>
            <a:r>
              <a:rPr lang="cs-CZ" dirty="0"/>
              <a:t>Karlovarský kraj je specifickým regionem v porovnání s ostatními regiony Česka. Kraj téměř u </a:t>
            </a:r>
            <a:r>
              <a:rPr lang="cs-CZ" dirty="0" smtClean="0"/>
              <a:t>všech jazyků</a:t>
            </a:r>
            <a:r>
              <a:rPr lang="cs-CZ" dirty="0"/>
              <a:t>, vyjma němčiny a ruštiny dosahuje nejhorších pozic v podílu počtu studentů, kteří se </a:t>
            </a:r>
            <a:r>
              <a:rPr lang="cs-CZ" dirty="0" smtClean="0"/>
              <a:t>vzdělávají v </a:t>
            </a:r>
            <a:r>
              <a:rPr lang="cs-CZ" dirty="0"/>
              <a:t>daných jazycích. Avšak </a:t>
            </a:r>
            <a:r>
              <a:rPr lang="cs-CZ" b="1" dirty="0"/>
              <a:t>u německého jazyka obsazuje Karlovarský kraj první místo v </a:t>
            </a:r>
            <a:r>
              <a:rPr lang="cs-CZ" b="1" dirty="0" smtClean="0"/>
              <a:t>počtu středoškoláků </a:t>
            </a:r>
            <a:r>
              <a:rPr lang="cs-CZ" b="1" dirty="0"/>
              <a:t>učících se němčinu (73,2 %), </a:t>
            </a:r>
            <a:r>
              <a:rPr lang="cs-CZ" dirty="0"/>
              <a:t>zatímco angličtinu si osvojuje pouze 75,8 % </a:t>
            </a:r>
            <a:r>
              <a:rPr lang="cs-CZ" dirty="0" smtClean="0"/>
              <a:t>žaků.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71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Nabídka, Zajímavosti v území, Služby, Destinační management, Poptávka v cestovním ruchu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 dále </a:t>
            </a:r>
            <a:r>
              <a:rPr lang="cs-CZ" dirty="0" smtClean="0"/>
              <a:t>uváděné segmentace </a:t>
            </a:r>
            <a:r>
              <a:rPr lang="cs-CZ" dirty="0"/>
              <a:t>turistických regionů dle převažujícího zaměření cestovního ruchu a konkrétních </a:t>
            </a:r>
            <a:r>
              <a:rPr lang="cs-CZ" dirty="0" smtClean="0"/>
              <a:t>druhů turistických </a:t>
            </a:r>
            <a:r>
              <a:rPr lang="cs-CZ" dirty="0"/>
              <a:t>produktů lze nicméně vysledovat, že na obou stranách hranice existují oblasti, </a:t>
            </a:r>
            <a:r>
              <a:rPr lang="cs-CZ" dirty="0" smtClean="0"/>
              <a:t>které mohou </a:t>
            </a:r>
            <a:r>
              <a:rPr lang="cs-CZ" dirty="0"/>
              <a:t>díky svému relativně shodnému zaměření na určité segmenty cestovního ruchu </a:t>
            </a:r>
            <a:r>
              <a:rPr lang="cs-CZ" b="1" dirty="0" smtClean="0"/>
              <a:t>potenciálně vytvářet </a:t>
            </a:r>
            <a:r>
              <a:rPr lang="cs-CZ" b="1" dirty="0"/>
              <a:t>jednotnou nabídku</a:t>
            </a:r>
            <a:r>
              <a:rPr lang="cs-CZ" dirty="0" smtClean="0"/>
              <a:t>.</a:t>
            </a:r>
          </a:p>
          <a:p>
            <a:r>
              <a:rPr lang="cs-CZ" dirty="0"/>
              <a:t>Největší množství ubytovacích kapacit je v Karlovarském kraji, v porovnání s německým </a:t>
            </a:r>
            <a:r>
              <a:rPr lang="cs-CZ" dirty="0" smtClean="0"/>
              <a:t>příhraničím více </a:t>
            </a:r>
            <a:r>
              <a:rPr lang="cs-CZ" dirty="0"/>
              <a:t>než dvojnásobně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Aktivity </a:t>
            </a:r>
            <a:r>
              <a:rPr lang="cs-CZ" b="1" dirty="0"/>
              <a:t>v oblasti </a:t>
            </a:r>
            <a:r>
              <a:rPr lang="cs-CZ" b="1" dirty="0" smtClean="0"/>
              <a:t>destinačního managementu jsou </a:t>
            </a:r>
            <a:r>
              <a:rPr lang="cs-CZ" b="1" dirty="0"/>
              <a:t>zpravidla realizovány izolovaně, </a:t>
            </a:r>
            <a:r>
              <a:rPr lang="cs-CZ" b="1" dirty="0" smtClean="0"/>
              <a:t>bez přeshraničního </a:t>
            </a:r>
            <a:r>
              <a:rPr lang="cs-CZ" b="1" dirty="0"/>
              <a:t>dopadu a o jejich rozvoj v rámci obou stran hranice zpravidla ani nejsou vyvíjeny </a:t>
            </a:r>
            <a:r>
              <a:rPr lang="cs-CZ" b="1" dirty="0" smtClean="0"/>
              <a:t>větší snahy.</a:t>
            </a:r>
          </a:p>
          <a:p>
            <a:pPr lvl="1"/>
            <a:r>
              <a:rPr lang="cs-CZ" dirty="0"/>
              <a:t>Jako vhodný příklad přeshraniční spolupráce v oblasti propagace nabídky přírodních atraktivit </a:t>
            </a:r>
            <a:r>
              <a:rPr lang="cs-CZ" dirty="0" smtClean="0"/>
              <a:t>lze zmínit </a:t>
            </a:r>
            <a:r>
              <a:rPr lang="cs-CZ" dirty="0"/>
              <a:t>například </a:t>
            </a:r>
            <a:r>
              <a:rPr lang="cs-CZ" b="1" dirty="0"/>
              <a:t>projekt Geopark </a:t>
            </a:r>
            <a:r>
              <a:rPr lang="cs-CZ" b="1" dirty="0" err="1"/>
              <a:t>Bayern-Böhmen</a:t>
            </a:r>
            <a:r>
              <a:rPr lang="cs-CZ" dirty="0"/>
              <a:t>, jehož cílem je prezentovat geologické </a:t>
            </a:r>
            <a:r>
              <a:rPr lang="cs-CZ" dirty="0" smtClean="0"/>
              <a:t>bohatství v </a:t>
            </a:r>
            <a:r>
              <a:rPr lang="cs-CZ" dirty="0"/>
              <a:t>území česko-bavorského příhraničí (tzn. prakticky napříč všemi příhraničními oblastmi </a:t>
            </a:r>
            <a:r>
              <a:rPr lang="cs-CZ" dirty="0" smtClean="0"/>
              <a:t>– </a:t>
            </a:r>
            <a:r>
              <a:rPr lang="cs-CZ" dirty="0" err="1" smtClean="0"/>
              <a:t>Oberpfälzer</a:t>
            </a:r>
            <a:r>
              <a:rPr lang="cs-CZ" dirty="0" smtClean="0"/>
              <a:t> </a:t>
            </a:r>
            <a:r>
              <a:rPr lang="cs-CZ" dirty="0" err="1"/>
              <a:t>Wald</a:t>
            </a:r>
            <a:r>
              <a:rPr lang="cs-CZ" dirty="0"/>
              <a:t>, Chebsko, Krušné hory).</a:t>
            </a:r>
          </a:p>
        </p:txBody>
      </p:sp>
    </p:spTree>
    <p:extLst>
      <p:ext uri="{BB962C8B-B14F-4D97-AF65-F5344CB8AC3E}">
        <p14:creationId xmlns:p14="http://schemas.microsoft.com/office/powerpoint/2010/main" val="1770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Bezpečnostní situace v zájmovém území, Institucionální zajištění řízení bezpečnosti na úrovni zájmového území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rámci přeshraniční spolupráce představuje problém pouze (legislativně) neupravené </a:t>
            </a:r>
            <a:r>
              <a:rPr lang="cs-CZ" dirty="0" smtClean="0"/>
              <a:t>prostředí možné </a:t>
            </a:r>
            <a:r>
              <a:rPr lang="cs-CZ" dirty="0"/>
              <a:t>spolupráce v oblasti </a:t>
            </a:r>
            <a:r>
              <a:rPr lang="cs-CZ" b="1" dirty="0"/>
              <a:t>zdravotnické záchranné služby </a:t>
            </a:r>
            <a:r>
              <a:rPr lang="cs-CZ" dirty="0"/>
              <a:t>(možnosti využití </a:t>
            </a:r>
            <a:r>
              <a:rPr lang="cs-CZ" dirty="0" smtClean="0"/>
              <a:t>zdravotnických záchranných </a:t>
            </a:r>
            <a:r>
              <a:rPr lang="cs-CZ" dirty="0"/>
              <a:t>složek v sousední zemi). </a:t>
            </a:r>
            <a:endParaRPr lang="cs-CZ" dirty="0" smtClean="0"/>
          </a:p>
          <a:p>
            <a:r>
              <a:rPr lang="cs-CZ" dirty="0" smtClean="0"/>
              <a:t>Česká </a:t>
            </a:r>
            <a:r>
              <a:rPr lang="cs-CZ" dirty="0"/>
              <a:t>republika a Spolková republika Německo </a:t>
            </a:r>
            <a:r>
              <a:rPr lang="cs-CZ" dirty="0" smtClean="0"/>
              <a:t>podepsala v </a:t>
            </a:r>
            <a:r>
              <a:rPr lang="cs-CZ" dirty="0"/>
              <a:t>minulosti </a:t>
            </a:r>
            <a:r>
              <a:rPr lang="cs-CZ" b="1" dirty="0"/>
              <a:t>smlouvu o vzájemné pomoci při katastrofách a velkých haváriích</a:t>
            </a:r>
            <a:r>
              <a:rPr lang="cs-CZ" dirty="0"/>
              <a:t>, dohoda o </a:t>
            </a:r>
            <a:r>
              <a:rPr lang="cs-CZ" dirty="0" smtClean="0"/>
              <a:t>rámcové smlouvě </a:t>
            </a:r>
            <a:r>
              <a:rPr lang="cs-CZ" dirty="0"/>
              <a:t>v oblasti přeshraniční spolupráce poskytnutí zdravotnické záchranné služby však </a:t>
            </a:r>
            <a:r>
              <a:rPr lang="cs-CZ" dirty="0" smtClean="0"/>
              <a:t>nebyla dodnes </a:t>
            </a:r>
            <a:r>
              <a:rPr lang="cs-CZ" dirty="0"/>
              <a:t>uzavřena</a:t>
            </a:r>
            <a:r>
              <a:rPr lang="cs-CZ" dirty="0" smtClean="0"/>
              <a:t>.</a:t>
            </a:r>
          </a:p>
          <a:p>
            <a:r>
              <a:rPr lang="cs-CZ" b="1" dirty="0"/>
              <a:t>Přeshraniční spolupráce požární ochrany a policie je prakticky bezproblémová.</a:t>
            </a:r>
          </a:p>
        </p:txBody>
      </p:sp>
    </p:spTree>
    <p:extLst>
      <p:ext uri="{BB962C8B-B14F-4D97-AF65-F5344CB8AC3E}">
        <p14:creationId xmlns:p14="http://schemas.microsoft.com/office/powerpoint/2010/main" val="15299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Většina </a:t>
            </a:r>
            <a:r>
              <a:rPr lang="cs-CZ" b="1" dirty="0"/>
              <a:t>obcí ve </a:t>
            </a:r>
            <a:r>
              <a:rPr lang="cs-CZ" b="1" dirty="0" smtClean="0"/>
              <a:t>sledovaném území </a:t>
            </a:r>
            <a:r>
              <a:rPr lang="cs-CZ" b="1" dirty="0"/>
              <a:t>nenabízí informace o své obci, případně o možnostech podnikání v obci, žádné </a:t>
            </a:r>
            <a:r>
              <a:rPr lang="cs-CZ" b="1" dirty="0" smtClean="0"/>
              <a:t>informace v </a:t>
            </a:r>
            <a:r>
              <a:rPr lang="cs-CZ" b="1" dirty="0"/>
              <a:t>jiném než mateřském jazyce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Stejně </a:t>
            </a:r>
            <a:r>
              <a:rPr lang="cs-CZ" dirty="0"/>
              <a:t>jsou na tom jak obce, tak okresní úřady. </a:t>
            </a:r>
            <a:r>
              <a:rPr lang="cs-CZ" b="1" dirty="0"/>
              <a:t>Karlovarský kraj </a:t>
            </a:r>
            <a:r>
              <a:rPr lang="cs-CZ" dirty="0" smtClean="0"/>
              <a:t>je v </a:t>
            </a:r>
            <a:r>
              <a:rPr lang="cs-CZ" dirty="0"/>
              <a:t>tomto ohledu výrazně vstřícnější a informace nabízí </a:t>
            </a:r>
            <a:r>
              <a:rPr lang="cs-CZ" b="1" dirty="0"/>
              <a:t>jak pro návštěvníky, tak pro obyvatele </a:t>
            </a:r>
            <a:r>
              <a:rPr lang="cs-CZ" b="1" dirty="0" smtClean="0"/>
              <a:t>a případně </a:t>
            </a:r>
            <a:r>
              <a:rPr lang="cs-CZ" b="1" dirty="0"/>
              <a:t>podnikatele jak v anglickém, tak německém jazyce.</a:t>
            </a:r>
          </a:p>
        </p:txBody>
      </p:sp>
    </p:spTree>
    <p:extLst>
      <p:ext uri="{BB962C8B-B14F-4D97-AF65-F5344CB8AC3E}">
        <p14:creationId xmlns:p14="http://schemas.microsoft.com/office/powerpoint/2010/main" val="18019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Studie rozvoje česko-saského příhraničí, </a:t>
            </a:r>
            <a:r>
              <a:rPr lang="cs-CZ" dirty="0" err="1" smtClean="0"/>
              <a:t>úúr</a:t>
            </a:r>
            <a:r>
              <a:rPr lang="cs-CZ" dirty="0" smtClean="0"/>
              <a:t>, 2013, 105 s. –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Výchozí podmínky</a:t>
            </a:r>
          </a:p>
          <a:p>
            <a:pPr lvl="1"/>
            <a:r>
              <a:rPr lang="cs-CZ" dirty="0" smtClean="0"/>
              <a:t>Smlouva o dobrém sousedství a přátelské spolupráci (1992)</a:t>
            </a:r>
          </a:p>
          <a:p>
            <a:pPr lvl="2"/>
            <a:r>
              <a:rPr lang="cs-CZ" dirty="0"/>
              <a:t>Česko-německá pracovní skupina (2006)</a:t>
            </a:r>
          </a:p>
          <a:p>
            <a:pPr lvl="1"/>
            <a:r>
              <a:rPr lang="cs-CZ" dirty="0" smtClean="0"/>
              <a:t>Vládní prohlášení o partnerské spolupráci (1992)</a:t>
            </a:r>
          </a:p>
          <a:p>
            <a:pPr lvl="2"/>
            <a:r>
              <a:rPr lang="cs-CZ" dirty="0" smtClean="0"/>
              <a:t>Česko-saská (1993/2005)</a:t>
            </a:r>
          </a:p>
          <a:p>
            <a:r>
              <a:rPr lang="cs-CZ" dirty="0" smtClean="0"/>
              <a:t>Účastníci, podklady</a:t>
            </a:r>
          </a:p>
          <a:p>
            <a:pPr lvl="1"/>
            <a:r>
              <a:rPr lang="cs-CZ" dirty="0" smtClean="0"/>
              <a:t>MMR ČR, ÚUR Brno, IREAS Praha</a:t>
            </a:r>
          </a:p>
          <a:p>
            <a:pPr lvl="1"/>
            <a:r>
              <a:rPr lang="cs-CZ" dirty="0" smtClean="0"/>
              <a:t>Cíl 3, PÚR ČR 2008, resortní a krajské koncepce</a:t>
            </a:r>
          </a:p>
          <a:p>
            <a:pPr lvl="1"/>
            <a:r>
              <a:rPr lang="cs-CZ" dirty="0" err="1" smtClean="0"/>
              <a:t>Landesentwicklungsplan</a:t>
            </a:r>
            <a:r>
              <a:rPr lang="cs-CZ" dirty="0" smtClean="0"/>
              <a:t> 2003/2012, regionální plány, vědecké studie, koncepty euroregionů</a:t>
            </a:r>
          </a:p>
          <a:p>
            <a:r>
              <a:rPr lang="cs-CZ" dirty="0" smtClean="0"/>
              <a:t>Vymezení území: </a:t>
            </a:r>
          </a:p>
          <a:p>
            <a:pPr lvl="1"/>
            <a:r>
              <a:rPr lang="cs-CZ" dirty="0" smtClean="0"/>
              <a:t>kraje KV,UL LB / 10 bývalých okresů (bez DD)</a:t>
            </a:r>
          </a:p>
          <a:p>
            <a:r>
              <a:rPr lang="cs-CZ" dirty="0" smtClean="0"/>
              <a:t>Plánovací systémy: kompatibilita?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354162"/>
          </a:xfrm>
        </p:spPr>
        <p:txBody>
          <a:bodyPr>
            <a:normAutofit fontScale="90000"/>
          </a:bodyPr>
          <a:lstStyle/>
          <a:p>
            <a:r>
              <a:rPr lang="cs-CZ" dirty="0"/>
              <a:t>STUDIE ROZVOJE ČESKO-SLOVENSKÉHO </a:t>
            </a:r>
            <a:r>
              <a:rPr lang="cs-CZ" dirty="0" smtClean="0"/>
              <a:t>PŘÍHRANIČÍ, 2008, 73 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859216" cy="4968552"/>
          </a:xfrm>
        </p:spPr>
        <p:txBody>
          <a:bodyPr>
            <a:normAutofit fontScale="92500"/>
          </a:bodyPr>
          <a:lstStyle/>
          <a:p>
            <a:r>
              <a:rPr lang="cs-CZ" dirty="0"/>
              <a:t>ÚÚR, Brno</a:t>
            </a:r>
          </a:p>
          <a:p>
            <a:pPr lvl="1"/>
            <a:r>
              <a:rPr lang="cs-CZ" dirty="0"/>
              <a:t>Atelier T-</a:t>
            </a:r>
            <a:r>
              <a:rPr lang="cs-CZ" dirty="0" err="1"/>
              <a:t>plan</a:t>
            </a:r>
            <a:r>
              <a:rPr lang="cs-CZ" dirty="0"/>
              <a:t>, Praha / A</a:t>
            </a:r>
            <a:r>
              <a:rPr lang="sv-SE" dirty="0"/>
              <a:t>Ž PROJEKT,</a:t>
            </a:r>
            <a:r>
              <a:rPr lang="cs-CZ" dirty="0"/>
              <a:t> </a:t>
            </a:r>
            <a:r>
              <a:rPr lang="sv-SE" dirty="0"/>
              <a:t>Bratislava</a:t>
            </a:r>
            <a:endParaRPr lang="cs-CZ" dirty="0"/>
          </a:p>
          <a:p>
            <a:r>
              <a:rPr lang="pl-PL" dirty="0" smtClean="0"/>
              <a:t>meziministerská </a:t>
            </a:r>
            <a:r>
              <a:rPr lang="pl-PL" dirty="0"/>
              <a:t>„</a:t>
            </a:r>
            <a:r>
              <a:rPr lang="pl-PL" dirty="0" smtClean="0"/>
              <a:t>Dohoda </a:t>
            </a:r>
            <a:r>
              <a:rPr lang="pl-PL" dirty="0"/>
              <a:t>o spolupráci pro </a:t>
            </a:r>
            <a:r>
              <a:rPr lang="pl-PL" dirty="0" smtClean="0"/>
              <a:t>oblast </a:t>
            </a:r>
            <a:r>
              <a:rPr lang="cs-CZ" dirty="0" smtClean="0"/>
              <a:t>územního </a:t>
            </a:r>
            <a:r>
              <a:rPr lang="cs-CZ" dirty="0"/>
              <a:t>plánování a stavebního řádu“ </a:t>
            </a:r>
            <a:r>
              <a:rPr lang="cs-CZ" dirty="0" smtClean="0"/>
              <a:t>(2002)</a:t>
            </a:r>
          </a:p>
          <a:p>
            <a:pPr lvl="1"/>
            <a:r>
              <a:rPr lang="cs-CZ" dirty="0" smtClean="0"/>
              <a:t>česko-slovenská </a:t>
            </a:r>
            <a:r>
              <a:rPr lang="cs-CZ" dirty="0"/>
              <a:t>pracovní </a:t>
            </a:r>
            <a:r>
              <a:rPr lang="cs-CZ" dirty="0" smtClean="0"/>
              <a:t>komise</a:t>
            </a:r>
          </a:p>
          <a:p>
            <a:r>
              <a:rPr lang="cs-CZ" dirty="0" smtClean="0"/>
              <a:t>vztahy</a:t>
            </a:r>
            <a:r>
              <a:rPr lang="cs-CZ" dirty="0"/>
              <a:t>, </a:t>
            </a:r>
            <a:r>
              <a:rPr lang="cs-CZ" dirty="0" smtClean="0"/>
              <a:t>tradice X jazyková bariéra</a:t>
            </a:r>
          </a:p>
          <a:p>
            <a:r>
              <a:rPr lang="cs-CZ" dirty="0" err="1"/>
              <a:t>koordinácia</a:t>
            </a:r>
            <a:r>
              <a:rPr lang="cs-CZ" dirty="0"/>
              <a:t> </a:t>
            </a:r>
            <a:r>
              <a:rPr lang="cs-CZ" dirty="0" err="1"/>
              <a:t>koncepcií</a:t>
            </a:r>
            <a:r>
              <a:rPr lang="cs-CZ" dirty="0"/>
              <a:t> </a:t>
            </a:r>
            <a:r>
              <a:rPr lang="cs-CZ" dirty="0" err="1"/>
              <a:t>riešenia</a:t>
            </a:r>
            <a:r>
              <a:rPr lang="cs-CZ" dirty="0"/>
              <a:t> </a:t>
            </a:r>
            <a:r>
              <a:rPr lang="cs-CZ" dirty="0" err="1" smtClean="0"/>
              <a:t>územnoplánovacích</a:t>
            </a:r>
            <a:r>
              <a:rPr lang="cs-CZ" dirty="0" smtClean="0"/>
              <a:t> </a:t>
            </a:r>
            <a:r>
              <a:rPr lang="cs-CZ" dirty="0" err="1"/>
              <a:t>podkladov</a:t>
            </a:r>
            <a:r>
              <a:rPr lang="cs-CZ" dirty="0"/>
              <a:t> a </a:t>
            </a:r>
            <a:r>
              <a:rPr lang="cs-CZ" dirty="0" err="1" smtClean="0"/>
              <a:t>dokumentácií</a:t>
            </a:r>
            <a:r>
              <a:rPr lang="cs-CZ" dirty="0" smtClean="0"/>
              <a:t> v </a:t>
            </a:r>
            <a:r>
              <a:rPr lang="cs-CZ" dirty="0" err="1"/>
              <a:t>prihraničných</a:t>
            </a:r>
            <a:r>
              <a:rPr lang="cs-CZ" dirty="0"/>
              <a:t> </a:t>
            </a:r>
            <a:r>
              <a:rPr lang="cs-CZ" dirty="0" err="1" smtClean="0"/>
              <a:t>oblastiach</a:t>
            </a:r>
            <a:r>
              <a:rPr lang="cs-CZ" dirty="0"/>
              <a:t> </a:t>
            </a:r>
            <a:r>
              <a:rPr lang="cs-CZ" dirty="0" err="1" smtClean="0"/>
              <a:t>spoločnú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err="1" smtClean="0"/>
              <a:t>víziu</a:t>
            </a:r>
            <a:r>
              <a:rPr lang="cs-CZ" dirty="0" smtClean="0"/>
              <a:t> </a:t>
            </a:r>
            <a:r>
              <a:rPr lang="cs-CZ" dirty="0" err="1"/>
              <a:t>rozvoja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vybraných </a:t>
            </a:r>
            <a:r>
              <a:rPr lang="cs-CZ" dirty="0" err="1" smtClean="0"/>
              <a:t>oblastiach</a:t>
            </a:r>
            <a:endParaRPr lang="cs-CZ" dirty="0" smtClean="0"/>
          </a:p>
          <a:p>
            <a:pPr lvl="1"/>
            <a:r>
              <a:rPr lang="cs-CZ" dirty="0"/>
              <a:t>Analýzy k Projektu </a:t>
            </a:r>
            <a:r>
              <a:rPr lang="cs-CZ" dirty="0" err="1"/>
              <a:t>územného</a:t>
            </a:r>
            <a:r>
              <a:rPr lang="cs-CZ" dirty="0"/>
              <a:t> </a:t>
            </a:r>
            <a:r>
              <a:rPr lang="cs-CZ" dirty="0" err="1"/>
              <a:t>rozvoja</a:t>
            </a:r>
            <a:r>
              <a:rPr lang="cs-CZ" dirty="0"/>
              <a:t> </a:t>
            </a:r>
            <a:r>
              <a:rPr lang="cs-CZ" dirty="0" err="1"/>
              <a:t>prihraničného</a:t>
            </a:r>
            <a:r>
              <a:rPr lang="cs-CZ" dirty="0"/>
              <a:t> </a:t>
            </a:r>
            <a:r>
              <a:rPr lang="cs-CZ" dirty="0" err="1"/>
              <a:t>územia</a:t>
            </a:r>
            <a:r>
              <a:rPr lang="cs-CZ" dirty="0"/>
              <a:t> </a:t>
            </a:r>
            <a:r>
              <a:rPr lang="cs-CZ" dirty="0" err="1"/>
              <a:t>Slovenskej</a:t>
            </a:r>
            <a:r>
              <a:rPr lang="cs-CZ" dirty="0"/>
              <a:t> republiky a </a:t>
            </a:r>
            <a:r>
              <a:rPr lang="cs-CZ" dirty="0" err="1"/>
              <a:t>Českej</a:t>
            </a:r>
            <a:r>
              <a:rPr lang="cs-CZ" dirty="0"/>
              <a:t> republiky (2004)</a:t>
            </a:r>
          </a:p>
          <a:p>
            <a:pPr lvl="1"/>
            <a:r>
              <a:rPr lang="cs-CZ" dirty="0"/>
              <a:t>Urbanistická </a:t>
            </a:r>
            <a:r>
              <a:rPr lang="cs-CZ" dirty="0" err="1"/>
              <a:t>štúdie</a:t>
            </a:r>
            <a:r>
              <a:rPr lang="cs-CZ" dirty="0"/>
              <a:t> vč. návrhu </a:t>
            </a:r>
            <a:r>
              <a:rPr lang="cs-CZ" dirty="0" err="1"/>
              <a:t>rozvoja</a:t>
            </a:r>
            <a:r>
              <a:rPr lang="cs-CZ" dirty="0"/>
              <a:t> </a:t>
            </a:r>
            <a:r>
              <a:rPr lang="cs-CZ" dirty="0" err="1"/>
              <a:t>územia</a:t>
            </a:r>
            <a:r>
              <a:rPr lang="cs-CZ" dirty="0"/>
              <a:t> </a:t>
            </a:r>
            <a:r>
              <a:rPr lang="cs-CZ" dirty="0" err="1"/>
              <a:t>vrátane</a:t>
            </a:r>
            <a:r>
              <a:rPr lang="cs-CZ" dirty="0"/>
              <a:t> </a:t>
            </a:r>
            <a:r>
              <a:rPr lang="cs-CZ" dirty="0" err="1"/>
              <a:t>záverov</a:t>
            </a:r>
            <a:r>
              <a:rPr lang="cs-CZ" dirty="0"/>
              <a:t> a </a:t>
            </a:r>
            <a:r>
              <a:rPr lang="cs-CZ" dirty="0" err="1"/>
              <a:t>odporúčaní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spoločné</a:t>
            </a:r>
            <a:r>
              <a:rPr lang="cs-CZ" dirty="0"/>
              <a:t> </a:t>
            </a:r>
            <a:r>
              <a:rPr lang="cs-CZ" dirty="0" err="1"/>
              <a:t>riešenie</a:t>
            </a:r>
            <a:r>
              <a:rPr lang="cs-CZ" dirty="0"/>
              <a:t> </a:t>
            </a:r>
            <a:r>
              <a:rPr lang="cs-CZ" dirty="0" err="1"/>
              <a:t>prihraničných</a:t>
            </a:r>
            <a:r>
              <a:rPr lang="cs-CZ" dirty="0"/>
              <a:t> </a:t>
            </a:r>
            <a:r>
              <a:rPr lang="cs-CZ" dirty="0" err="1"/>
              <a:t>väzieb</a:t>
            </a:r>
            <a:r>
              <a:rPr lang="cs-CZ" dirty="0"/>
              <a:t> (2007)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84175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5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2. VÝCHODISKA SPOLUPRÁCE 13</a:t>
            </a:r>
          </a:p>
          <a:p>
            <a:pPr marL="0" indent="0">
              <a:buNone/>
            </a:pPr>
            <a:r>
              <a:rPr lang="cs-CZ" b="1" dirty="0"/>
              <a:t>2.1 Vazby na národní a nadnárodní rozvojové strategie 13</a:t>
            </a:r>
          </a:p>
          <a:p>
            <a:pPr marL="0" indent="0">
              <a:buNone/>
            </a:pPr>
            <a:r>
              <a:rPr lang="cs-CZ" dirty="0" smtClean="0"/>
              <a:t>	Vazby </a:t>
            </a:r>
            <a:r>
              <a:rPr lang="cs-CZ" dirty="0"/>
              <a:t>na územní plánování 14</a:t>
            </a:r>
          </a:p>
          <a:p>
            <a:pPr marL="0" indent="0">
              <a:buNone/>
            </a:pPr>
            <a:r>
              <a:rPr lang="pl-PL" dirty="0" smtClean="0"/>
              <a:t>	Vazby </a:t>
            </a:r>
            <a:r>
              <a:rPr lang="pl-PL" dirty="0"/>
              <a:t>na regionální politiku 14</a:t>
            </a:r>
          </a:p>
          <a:p>
            <a:pPr marL="0" indent="0">
              <a:buNone/>
            </a:pPr>
            <a:r>
              <a:rPr lang="cs-CZ" b="1" dirty="0"/>
              <a:t>2.2 Systémy územního plánování a regionální politiky 15</a:t>
            </a:r>
          </a:p>
          <a:p>
            <a:pPr marL="0" indent="0">
              <a:buNone/>
            </a:pPr>
            <a:r>
              <a:rPr lang="cs-CZ" dirty="0" smtClean="0"/>
              <a:t>	Systémy </a:t>
            </a:r>
            <a:r>
              <a:rPr lang="cs-CZ" dirty="0"/>
              <a:t>územního plánování 15</a:t>
            </a:r>
          </a:p>
          <a:p>
            <a:pPr marL="0" indent="0">
              <a:buNone/>
            </a:pPr>
            <a:r>
              <a:rPr lang="cs-CZ" dirty="0" smtClean="0"/>
              <a:t>	Systémy </a:t>
            </a:r>
            <a:r>
              <a:rPr lang="cs-CZ" dirty="0"/>
              <a:t>regionální politiky 20</a:t>
            </a:r>
          </a:p>
          <a:p>
            <a:pPr marL="0" indent="0">
              <a:buNone/>
            </a:pPr>
            <a:r>
              <a:rPr lang="cs-CZ" b="1" dirty="0"/>
              <a:t>2.3 Východiska rozvoje česko-slovenského příhraničí 23</a:t>
            </a:r>
          </a:p>
          <a:p>
            <a:pPr marL="0" indent="0">
              <a:buNone/>
            </a:pPr>
            <a:r>
              <a:rPr lang="cs-CZ" dirty="0" smtClean="0"/>
              <a:t>	Rámcové </a:t>
            </a:r>
            <a:r>
              <a:rPr lang="cs-CZ" dirty="0"/>
              <a:t>územní podmínky a šance 23</a:t>
            </a:r>
          </a:p>
          <a:p>
            <a:pPr marL="0" indent="0">
              <a:buNone/>
            </a:pPr>
            <a:r>
              <a:rPr lang="cs-CZ" dirty="0" smtClean="0"/>
              <a:t>	Související </a:t>
            </a:r>
            <a:r>
              <a:rPr lang="cs-CZ" dirty="0"/>
              <a:t>cíle a úkoly územního plánování 24</a:t>
            </a:r>
          </a:p>
          <a:p>
            <a:pPr marL="0" indent="0">
              <a:buNone/>
            </a:pPr>
            <a:r>
              <a:rPr lang="cs-CZ" dirty="0" smtClean="0"/>
              <a:t>	Související </a:t>
            </a:r>
            <a:r>
              <a:rPr lang="cs-CZ" dirty="0"/>
              <a:t>cíle a úkoly regionální politiky 24</a:t>
            </a:r>
          </a:p>
          <a:p>
            <a:pPr marL="0" indent="0">
              <a:buNone/>
            </a:pPr>
            <a:r>
              <a:rPr lang="cs-CZ" dirty="0" smtClean="0"/>
              <a:t>	Cíle </a:t>
            </a:r>
            <a:r>
              <a:rPr lang="cs-CZ" dirty="0"/>
              <a:t>a úkoly společného Operačního programu 25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25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67544" y="1556792"/>
            <a:ext cx="8136903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3. MOŽNOSTI ÚZEMNÉHO ROZVOJA 27</a:t>
            </a:r>
          </a:p>
          <a:p>
            <a:pPr marL="0" indent="0">
              <a:buNone/>
            </a:pPr>
            <a:r>
              <a:rPr lang="pl-PL" b="1" dirty="0"/>
              <a:t>3.1 Potenciály rozvoja územia 27</a:t>
            </a:r>
          </a:p>
          <a:p>
            <a:pPr marL="0" indent="0">
              <a:buNone/>
            </a:pPr>
            <a:r>
              <a:rPr lang="pl-PL" dirty="0" smtClean="0"/>
              <a:t>	Osídlenie a sídelná štruktúra 27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Ľudské</a:t>
            </a:r>
            <a:r>
              <a:rPr lang="cs-CZ" dirty="0" smtClean="0"/>
              <a:t> zdroje 30</a:t>
            </a:r>
          </a:p>
          <a:p>
            <a:pPr marL="0" indent="0">
              <a:buNone/>
            </a:pPr>
            <a:r>
              <a:rPr lang="cs-CZ" dirty="0" smtClean="0"/>
              <a:t>	Ekonomická </a:t>
            </a:r>
            <a:r>
              <a:rPr lang="cs-CZ" dirty="0" err="1"/>
              <a:t>štruktúra</a:t>
            </a:r>
            <a:r>
              <a:rPr lang="cs-CZ" dirty="0"/>
              <a:t> a </a:t>
            </a:r>
            <a:r>
              <a:rPr lang="cs-CZ" dirty="0" err="1"/>
              <a:t>cestovný</a:t>
            </a:r>
            <a:r>
              <a:rPr lang="cs-CZ" dirty="0"/>
              <a:t> ruch 35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Dopravná</a:t>
            </a:r>
            <a:r>
              <a:rPr lang="cs-CZ" dirty="0" smtClean="0"/>
              <a:t> </a:t>
            </a:r>
            <a:r>
              <a:rPr lang="cs-CZ" dirty="0" err="1" smtClean="0"/>
              <a:t>infraštruktúra</a:t>
            </a:r>
            <a:r>
              <a:rPr lang="cs-CZ" dirty="0" smtClean="0"/>
              <a:t> 40</a:t>
            </a:r>
          </a:p>
          <a:p>
            <a:pPr marL="0" indent="0">
              <a:buNone/>
            </a:pPr>
            <a:r>
              <a:rPr lang="cs-CZ" dirty="0" smtClean="0"/>
              <a:t>	Technická </a:t>
            </a:r>
            <a:r>
              <a:rPr lang="cs-CZ" dirty="0" err="1" smtClean="0"/>
              <a:t>infraštruktúra</a:t>
            </a:r>
            <a:r>
              <a:rPr lang="cs-CZ" dirty="0" smtClean="0"/>
              <a:t> 41</a:t>
            </a:r>
          </a:p>
          <a:p>
            <a:pPr marL="0" indent="0">
              <a:buNone/>
            </a:pPr>
            <a:r>
              <a:rPr lang="cs-CZ" dirty="0" smtClean="0"/>
              <a:t>	Životné </a:t>
            </a:r>
            <a:r>
              <a:rPr lang="cs-CZ" dirty="0" err="1" smtClean="0"/>
              <a:t>prostredie</a:t>
            </a:r>
            <a:r>
              <a:rPr lang="cs-CZ" dirty="0" smtClean="0"/>
              <a:t>, ochrana </a:t>
            </a:r>
            <a:r>
              <a:rPr lang="cs-CZ" dirty="0" err="1" smtClean="0"/>
              <a:t>prírody</a:t>
            </a:r>
            <a:r>
              <a:rPr lang="cs-CZ" dirty="0" smtClean="0"/>
              <a:t> a tvorba krajiny 45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Kultúrne</a:t>
            </a:r>
            <a:r>
              <a:rPr lang="cs-CZ" dirty="0" smtClean="0"/>
              <a:t> </a:t>
            </a:r>
            <a:r>
              <a:rPr lang="cs-CZ" dirty="0" err="1"/>
              <a:t>dedičstvo</a:t>
            </a:r>
            <a:r>
              <a:rPr lang="cs-CZ" dirty="0"/>
              <a:t> 49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sv-SE" dirty="0" smtClean="0"/>
              <a:t>Výsledky </a:t>
            </a:r>
            <a:r>
              <a:rPr lang="sv-SE" dirty="0"/>
              <a:t>SWOT analýzy 53</a:t>
            </a:r>
          </a:p>
          <a:p>
            <a:pPr marL="0" indent="0">
              <a:buNone/>
            </a:pPr>
            <a:r>
              <a:rPr lang="cs-CZ" b="1" dirty="0"/>
              <a:t>4. ROZVOJOVÉ STRATEGIE 59</a:t>
            </a:r>
          </a:p>
          <a:p>
            <a:pPr marL="0" indent="0">
              <a:buNone/>
            </a:pPr>
            <a:r>
              <a:rPr lang="cs-CZ" b="1" dirty="0"/>
              <a:t>4.1 Souhrnné a specifické cíle rozvoje 59</a:t>
            </a:r>
          </a:p>
          <a:p>
            <a:pPr marL="0" indent="0">
              <a:buNone/>
            </a:pPr>
            <a:r>
              <a:rPr lang="cs-CZ" dirty="0" smtClean="0"/>
              <a:t>	Souhrnné </a:t>
            </a:r>
            <a:r>
              <a:rPr lang="cs-CZ" dirty="0"/>
              <a:t>cíle 59</a:t>
            </a:r>
          </a:p>
          <a:p>
            <a:pPr marL="0" indent="0">
              <a:buNone/>
            </a:pPr>
            <a:r>
              <a:rPr lang="cs-CZ" dirty="0" smtClean="0"/>
              <a:t>	Specifické </a:t>
            </a:r>
            <a:r>
              <a:rPr lang="cs-CZ" dirty="0"/>
              <a:t>cíle 60</a:t>
            </a:r>
          </a:p>
          <a:p>
            <a:pPr marL="0" indent="0">
              <a:buNone/>
            </a:pPr>
            <a:r>
              <a:rPr lang="cs-CZ" b="1" dirty="0" smtClean="0"/>
              <a:t>4.2 Nejdůležitější výzvy a oblasti spolupráce 64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7473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147249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Vymezení řešeného území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252 km hranice, 8+12 okresů, 13 175 km2, 2,375 mil. obyv.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89693" cy="53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Vazby na národní a nadnárodní rozvojové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320480" cy="5141168"/>
          </a:xfrm>
        </p:spPr>
        <p:txBody>
          <a:bodyPr>
            <a:normAutofit/>
          </a:bodyPr>
          <a:lstStyle/>
          <a:p>
            <a:r>
              <a:rPr lang="cs-CZ" dirty="0"/>
              <a:t>projekt Vision </a:t>
            </a:r>
            <a:r>
              <a:rPr lang="cs-CZ" dirty="0" smtClean="0"/>
              <a:t>Planet</a:t>
            </a:r>
          </a:p>
          <a:p>
            <a:pPr lvl="1"/>
            <a:r>
              <a:rPr lang="cs-CZ" dirty="0" smtClean="0"/>
              <a:t>Střední Evropy;</a:t>
            </a:r>
            <a:endParaRPr lang="cs-CZ" dirty="0"/>
          </a:p>
          <a:p>
            <a:r>
              <a:rPr lang="cs-CZ" b="1" dirty="0" smtClean="0"/>
              <a:t>projekt </a:t>
            </a:r>
            <a:r>
              <a:rPr lang="cs-CZ" b="1" dirty="0" err="1"/>
              <a:t>PlaNet</a:t>
            </a:r>
            <a:r>
              <a:rPr lang="cs-CZ" b="1" dirty="0"/>
              <a:t> </a:t>
            </a:r>
            <a:r>
              <a:rPr lang="cs-CZ" b="1" dirty="0" err="1" smtClean="0"/>
              <a:t>CenSE</a:t>
            </a:r>
            <a:endParaRPr lang="cs-CZ" b="1" dirty="0"/>
          </a:p>
          <a:p>
            <a:pPr lvl="1"/>
            <a:r>
              <a:rPr lang="cs-CZ" dirty="0" err="1" smtClean="0"/>
              <a:t>MetroNet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 smtClean="0"/>
              <a:t>Corridors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 smtClean="0"/>
              <a:t>Karpatský </a:t>
            </a:r>
            <a:r>
              <a:rPr lang="cs-CZ" dirty="0"/>
              <a:t>projekt, </a:t>
            </a:r>
            <a:endParaRPr lang="cs-CZ" dirty="0" smtClean="0"/>
          </a:p>
          <a:p>
            <a:pPr lvl="1"/>
            <a:r>
              <a:rPr lang="cs-CZ" dirty="0" smtClean="0"/>
              <a:t>PL 2004;</a:t>
            </a:r>
            <a:endParaRPr lang="cs-CZ" dirty="0"/>
          </a:p>
          <a:p>
            <a:r>
              <a:rPr lang="cs-CZ" dirty="0" smtClean="0"/>
              <a:t>zčásti </a:t>
            </a:r>
            <a:r>
              <a:rPr lang="cs-CZ" dirty="0"/>
              <a:t>též projekt </a:t>
            </a:r>
            <a:r>
              <a:rPr lang="cs-CZ" dirty="0" smtClean="0"/>
              <a:t>ESPON</a:t>
            </a:r>
          </a:p>
          <a:p>
            <a:pPr lvl="1"/>
            <a:r>
              <a:rPr lang="cs-CZ" dirty="0" smtClean="0"/>
              <a:t>hierarchizace </a:t>
            </a:r>
            <a:r>
              <a:rPr lang="cs-CZ" dirty="0"/>
              <a:t>struktury osídlení v území po </a:t>
            </a:r>
            <a:r>
              <a:rPr lang="cs-CZ" dirty="0" smtClean="0"/>
              <a:t>obou stranách </a:t>
            </a:r>
            <a:r>
              <a:rPr lang="cs-CZ" dirty="0"/>
              <a:t>společné </a:t>
            </a:r>
            <a:r>
              <a:rPr lang="cs-CZ" dirty="0" smtClean="0"/>
              <a:t>hranice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2812"/>
            <a:ext cx="4125733" cy="531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1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Vazby na územní </a:t>
            </a:r>
            <a:r>
              <a:rPr lang="cs-CZ" dirty="0" smtClean="0"/>
              <a:t>plánování / 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regionální politiku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Politika územního rozvoje České republiky 2006 resp. 2008;</a:t>
            </a:r>
          </a:p>
          <a:p>
            <a:r>
              <a:rPr lang="cs-CZ" dirty="0" smtClean="0"/>
              <a:t>Územní </a:t>
            </a:r>
            <a:r>
              <a:rPr lang="cs-CZ" dirty="0"/>
              <a:t>plán velkého územního celku Ostrava – Karviná;</a:t>
            </a:r>
          </a:p>
          <a:p>
            <a:r>
              <a:rPr lang="cs-CZ" dirty="0" smtClean="0"/>
              <a:t>Územní </a:t>
            </a:r>
            <a:r>
              <a:rPr lang="cs-CZ" dirty="0"/>
              <a:t>plán velkého územního celku Beskydy, změna č. 2;</a:t>
            </a:r>
          </a:p>
          <a:p>
            <a:r>
              <a:rPr lang="cs-CZ" dirty="0" smtClean="0"/>
              <a:t>Územní </a:t>
            </a:r>
            <a:r>
              <a:rPr lang="cs-CZ" dirty="0"/>
              <a:t>prognóza Zlínského kraje;</a:t>
            </a:r>
          </a:p>
          <a:p>
            <a:r>
              <a:rPr lang="cs-CZ" dirty="0" smtClean="0"/>
              <a:t>Návrh </a:t>
            </a:r>
            <a:r>
              <a:rPr lang="cs-CZ" dirty="0"/>
              <a:t>Zásad územního rozvoje Zlínského kraje;</a:t>
            </a:r>
          </a:p>
          <a:p>
            <a:r>
              <a:rPr lang="cs-CZ" dirty="0" smtClean="0"/>
              <a:t>Územní </a:t>
            </a:r>
            <a:r>
              <a:rPr lang="cs-CZ" dirty="0"/>
              <a:t>plán velkého územního celku Břeclavska;</a:t>
            </a:r>
          </a:p>
          <a:p>
            <a:r>
              <a:rPr lang="cs-CZ" dirty="0" smtClean="0"/>
              <a:t>Studie </a:t>
            </a:r>
            <a:r>
              <a:rPr lang="cs-CZ" dirty="0"/>
              <a:t>rozvoje česko-polského příhraničí (pro území v Moravskoslezském kraji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Národní rozvojový plán ČR 2007 – 2013 / Národní strategický referenční rámec ČR 2007 – 2013;</a:t>
            </a:r>
          </a:p>
          <a:p>
            <a:r>
              <a:rPr lang="cs-CZ" dirty="0" smtClean="0"/>
              <a:t>Strategie </a:t>
            </a:r>
            <a:r>
              <a:rPr lang="cs-CZ" dirty="0"/>
              <a:t>regionálního rozvoje České republiky na léta 2007 – 2013;</a:t>
            </a:r>
          </a:p>
          <a:p>
            <a:r>
              <a:rPr lang="cs-CZ" dirty="0" smtClean="0"/>
              <a:t>Program </a:t>
            </a:r>
            <a:r>
              <a:rPr lang="cs-CZ" dirty="0"/>
              <a:t>rozvoje Moravskoslezského kraje;</a:t>
            </a:r>
          </a:p>
          <a:p>
            <a:r>
              <a:rPr lang="cs-CZ" dirty="0" smtClean="0"/>
              <a:t>Program </a:t>
            </a:r>
            <a:r>
              <a:rPr lang="cs-CZ" dirty="0"/>
              <a:t>rozvoje územního obvodu Zlínského kraje;</a:t>
            </a:r>
          </a:p>
          <a:p>
            <a:r>
              <a:rPr lang="cs-CZ" dirty="0" smtClean="0"/>
              <a:t>Strategie </a:t>
            </a:r>
            <a:r>
              <a:rPr lang="cs-CZ" dirty="0"/>
              <a:t>rozvoje Jihomoravského kraje.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0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/>
              <a:t>Členění územně plánovací dokumentace a podkladů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54063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1143000"/>
          </a:xfrm>
        </p:spPr>
        <p:txBody>
          <a:bodyPr/>
          <a:lstStyle/>
          <a:p>
            <a:r>
              <a:rPr lang="cs-CZ" b="1" dirty="0"/>
              <a:t>Východiska rozvoje česko-slovenského příhraničí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4006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pohoří </a:t>
            </a:r>
            <a:r>
              <a:rPr lang="cs-CZ" dirty="0" smtClean="0"/>
              <a:t>Karpat = jeden </a:t>
            </a:r>
            <a:r>
              <a:rPr lang="cs-CZ" dirty="0"/>
              <a:t>velkoplošný </a:t>
            </a:r>
            <a:r>
              <a:rPr lang="cs-CZ" dirty="0" smtClean="0"/>
              <a:t>chráněný krajinný celek</a:t>
            </a:r>
            <a:r>
              <a:rPr lang="cs-CZ" dirty="0" smtClean="0">
                <a:latin typeface="Calibri"/>
              </a:rPr>
              <a:t>→</a:t>
            </a:r>
          </a:p>
          <a:p>
            <a:pPr lvl="1"/>
            <a:r>
              <a:rPr lang="cs-CZ" dirty="0"/>
              <a:t>velmi omezená dopravní prostupnost horských hraničních partií území, pro kterou v něm </a:t>
            </a:r>
            <a:r>
              <a:rPr lang="cs-CZ" dirty="0" smtClean="0"/>
              <a:t>nemohou být </a:t>
            </a:r>
            <a:r>
              <a:rPr lang="cs-CZ" dirty="0"/>
              <a:t>uplatňovány intenzivnější socioekonomické vazby mezi slovenskou a českou částí příhraničí.</a:t>
            </a:r>
            <a:endParaRPr lang="cs-CZ" dirty="0" smtClean="0"/>
          </a:p>
          <a:p>
            <a:r>
              <a:rPr lang="cs-CZ" dirty="0"/>
              <a:t>potenciály obou širších trilaterálních </a:t>
            </a:r>
            <a:r>
              <a:rPr lang="cs-CZ" dirty="0" smtClean="0"/>
              <a:t>prostorů</a:t>
            </a:r>
          </a:p>
          <a:p>
            <a:pPr lvl="1"/>
            <a:r>
              <a:rPr lang="cs-CZ" dirty="0" smtClean="0"/>
              <a:t>S: Žilina </a:t>
            </a:r>
            <a:r>
              <a:rPr lang="cs-CZ" dirty="0"/>
              <a:t>(SK) – Český </a:t>
            </a:r>
            <a:r>
              <a:rPr lang="cs-CZ" dirty="0" smtClean="0"/>
              <a:t>Těšín-</a:t>
            </a:r>
            <a:r>
              <a:rPr lang="cs-CZ" dirty="0" err="1" smtClean="0"/>
              <a:t>Cieszyn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/>
              <a:t>Ostravská aglomerace (CZ) – Katowice – </a:t>
            </a:r>
            <a:r>
              <a:rPr lang="cs-CZ" dirty="0" err="1"/>
              <a:t>Bielsko-Biaľa</a:t>
            </a:r>
            <a:r>
              <a:rPr lang="cs-CZ" dirty="0"/>
              <a:t> (PL) </a:t>
            </a:r>
            <a:endParaRPr lang="cs-CZ" dirty="0" smtClean="0"/>
          </a:p>
          <a:p>
            <a:pPr lvl="1"/>
            <a:r>
              <a:rPr lang="cs-CZ" dirty="0" smtClean="0"/>
              <a:t>J: Bratislava </a:t>
            </a:r>
            <a:r>
              <a:rPr lang="cs-CZ" dirty="0"/>
              <a:t>(SK) – </a:t>
            </a:r>
            <a:r>
              <a:rPr lang="cs-CZ" dirty="0" err="1" smtClean="0"/>
              <a:t>Wien</a:t>
            </a:r>
            <a:r>
              <a:rPr lang="cs-CZ" dirty="0" smtClean="0"/>
              <a:t> (A</a:t>
            </a:r>
            <a:r>
              <a:rPr lang="cs-CZ" dirty="0"/>
              <a:t>) a Brno (CZ</a:t>
            </a:r>
            <a:r>
              <a:rPr lang="cs-CZ" dirty="0" smtClean="0"/>
              <a:t>)</a:t>
            </a:r>
          </a:p>
          <a:p>
            <a:r>
              <a:rPr lang="cs-CZ" dirty="0"/>
              <a:t>dvou multimodálních koridorů TEN-T </a:t>
            </a:r>
            <a:endParaRPr lang="cs-CZ" dirty="0"/>
          </a:p>
          <a:p>
            <a:pPr lvl="1"/>
            <a:r>
              <a:rPr lang="cs-CZ" dirty="0" smtClean="0"/>
              <a:t>podél </a:t>
            </a:r>
            <a:r>
              <a:rPr lang="cs-CZ" dirty="0"/>
              <a:t>řek Moravy a Váhu</a:t>
            </a:r>
          </a:p>
          <a:p>
            <a:endParaRPr lang="cs-CZ" dirty="0" smtClean="0"/>
          </a:p>
          <a:p>
            <a:r>
              <a:rPr lang="cs-CZ" dirty="0" smtClean="0"/>
              <a:t>Související </a:t>
            </a:r>
            <a:r>
              <a:rPr lang="cs-CZ" dirty="0"/>
              <a:t>krajské programy a strategie rozvoje </a:t>
            </a:r>
            <a:r>
              <a:rPr lang="cs-CZ" dirty="0" smtClean="0"/>
              <a:t>MS, ZL, JM kraje </a:t>
            </a:r>
            <a:r>
              <a:rPr lang="cs-CZ" dirty="0"/>
              <a:t>zvláštní přeshraniční aspekty a cíle regionální politiky vůči sousednímu území Slovenska (</a:t>
            </a:r>
            <a:r>
              <a:rPr lang="cs-CZ" dirty="0" smtClean="0"/>
              <a:t>vč. Polska </a:t>
            </a:r>
            <a:r>
              <a:rPr lang="cs-CZ" dirty="0"/>
              <a:t>a Rakouska) neuvádějí a speciální úkoly v těch ohledech neukládají. Krajům k tomu </a:t>
            </a:r>
            <a:r>
              <a:rPr lang="cs-CZ" dirty="0" smtClean="0"/>
              <a:t>slouží územně </a:t>
            </a:r>
            <a:r>
              <a:rPr lang="cs-CZ" dirty="0"/>
              <a:t>příslušné a specializovaně zaměřené operační programy přeshraniční spolupráce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61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Program přeshraniční spolupráce Slovenské republiky a České republiky </a:t>
            </a:r>
            <a:r>
              <a:rPr lang="cs-CZ" dirty="0" smtClean="0"/>
              <a:t>na léta </a:t>
            </a:r>
            <a:r>
              <a:rPr lang="cs-CZ" dirty="0"/>
              <a:t>2007 –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Hlavním cílem </a:t>
            </a:r>
            <a:endParaRPr lang="cs-CZ" dirty="0" smtClean="0"/>
          </a:p>
          <a:p>
            <a:pPr lvl="1"/>
            <a:r>
              <a:rPr lang="cs-CZ" dirty="0" smtClean="0"/>
              <a:t>růst </a:t>
            </a:r>
            <a:r>
              <a:rPr lang="cs-CZ" dirty="0"/>
              <a:t>koheze a konvergence přeshraničního </a:t>
            </a:r>
            <a:r>
              <a:rPr lang="cs-CZ" dirty="0" smtClean="0"/>
              <a:t>regionu: vytváření </a:t>
            </a:r>
            <a:r>
              <a:rPr lang="cs-CZ" dirty="0"/>
              <a:t>funkční sítě spolupracujících orgánů s cílem podporovat udržitelný, </a:t>
            </a:r>
            <a:r>
              <a:rPr lang="cs-CZ" dirty="0" smtClean="0"/>
              <a:t>integrovaný ekonomický</a:t>
            </a:r>
            <a:r>
              <a:rPr lang="cs-CZ" dirty="0"/>
              <a:t>, environmentální, sociální a kulturní rozvoj regionu prostřednictvím </a:t>
            </a:r>
            <a:r>
              <a:rPr lang="cs-CZ" dirty="0" smtClean="0"/>
              <a:t>zlepšení dostupnosti</a:t>
            </a:r>
            <a:r>
              <a:rPr lang="cs-CZ" dirty="0"/>
              <a:t>, rozvoje informatiky, turistiky, zachování a rozvoje kulturních tradic</a:t>
            </a:r>
            <a:r>
              <a:rPr lang="cs-CZ" dirty="0" smtClean="0"/>
              <a:t>.</a:t>
            </a:r>
          </a:p>
          <a:p>
            <a:r>
              <a:rPr lang="cs-CZ" dirty="0"/>
              <a:t>Specifické </a:t>
            </a:r>
            <a:r>
              <a:rPr lang="cs-CZ" dirty="0" smtClean="0"/>
              <a:t>cíle</a:t>
            </a:r>
            <a:endParaRPr lang="cs-CZ" dirty="0"/>
          </a:p>
          <a:p>
            <a:pPr lvl="1"/>
            <a:r>
              <a:rPr lang="cs-CZ" dirty="0" smtClean="0"/>
              <a:t>Podpora </a:t>
            </a:r>
            <a:r>
              <a:rPr lang="cs-CZ" dirty="0"/>
              <a:t>rozvoje hospodářských a sociálních přeshraničních struktur </a:t>
            </a:r>
            <a:r>
              <a:rPr lang="cs-CZ" dirty="0" smtClean="0"/>
              <a:t>zvyšujících konkurenceschopnost </a:t>
            </a:r>
            <a:r>
              <a:rPr lang="cs-CZ" dirty="0"/>
              <a:t>a zaměstnanost v regionu;</a:t>
            </a:r>
          </a:p>
          <a:p>
            <a:pPr lvl="1"/>
            <a:r>
              <a:rPr lang="cs-CZ" dirty="0" smtClean="0"/>
              <a:t>Zvyšování </a:t>
            </a:r>
            <a:r>
              <a:rPr lang="cs-CZ" dirty="0"/>
              <a:t>dostupnosti a kvality přeshraniční infrastruktury, která podporuje </a:t>
            </a:r>
            <a:r>
              <a:rPr lang="cs-CZ" dirty="0" smtClean="0"/>
              <a:t>kohezi přeshraničního </a:t>
            </a:r>
            <a:r>
              <a:rPr lang="cs-CZ" dirty="0"/>
              <a:t>regionu</a:t>
            </a:r>
            <a:r>
              <a:rPr lang="cs-CZ" dirty="0" smtClean="0"/>
              <a:t>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Prioritní osy: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sz="2100" dirty="0" smtClean="0"/>
              <a:t>I</a:t>
            </a:r>
            <a:r>
              <a:rPr lang="cs-CZ" sz="2100" dirty="0"/>
              <a:t>: Podpora sociokulturního a hospodářského rozvoje přeshraničního regionu a </a:t>
            </a:r>
            <a:r>
              <a:rPr lang="cs-CZ" sz="2100" dirty="0" smtClean="0"/>
              <a:t>spolupráce.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sz="2100" dirty="0" smtClean="0"/>
              <a:t>II: Rozvoj dostupnosti přeshraničního území a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58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Polovina obcí z 784 celkem méně než 1000 obyv. s 10 % obyvatel</a:t>
            </a:r>
          </a:p>
          <a:p>
            <a:r>
              <a:rPr lang="cs-CZ" dirty="0" smtClean="0"/>
              <a:t>SK – těžiště osídlení</a:t>
            </a:r>
          </a:p>
          <a:p>
            <a:pPr lvl="1"/>
            <a:r>
              <a:rPr lang="cs-CZ" dirty="0" smtClean="0"/>
              <a:t>Nejvyšší úrovně: Žilina-Martin+, Trenčín+</a:t>
            </a:r>
          </a:p>
          <a:p>
            <a:pPr lvl="2"/>
            <a:r>
              <a:rPr lang="cs-CZ" dirty="0" smtClean="0"/>
              <a:t>Druhé úrovně, třetí úrovně (druhá skupina)</a:t>
            </a:r>
          </a:p>
          <a:p>
            <a:pPr lvl="1"/>
            <a:r>
              <a:rPr lang="cs-CZ" dirty="0" smtClean="0"/>
              <a:t>Centra těžišť osídlení: 1. až 5. skupiny</a:t>
            </a:r>
          </a:p>
          <a:p>
            <a:pPr lvl="1"/>
            <a:r>
              <a:rPr lang="cs-CZ" dirty="0" smtClean="0"/>
              <a:t>Rozvojové osy: povážská, žilinsko-podtatranská</a:t>
            </a:r>
          </a:p>
          <a:p>
            <a:r>
              <a:rPr lang="cs-CZ" dirty="0" smtClean="0"/>
              <a:t>hodnota </a:t>
            </a:r>
            <a:r>
              <a:rPr lang="cs-CZ" dirty="0"/>
              <a:t>HDP na </a:t>
            </a:r>
            <a:r>
              <a:rPr lang="cs-CZ" dirty="0" err="1"/>
              <a:t>obyvateľa</a:t>
            </a:r>
            <a:r>
              <a:rPr lang="cs-CZ" dirty="0"/>
              <a:t> v </a:t>
            </a:r>
            <a:r>
              <a:rPr lang="cs-CZ" dirty="0" err="1"/>
              <a:t>parite</a:t>
            </a:r>
            <a:r>
              <a:rPr lang="cs-CZ" dirty="0"/>
              <a:t> </a:t>
            </a:r>
            <a:r>
              <a:rPr lang="cs-CZ" dirty="0" err="1"/>
              <a:t>kúpnej</a:t>
            </a:r>
            <a:r>
              <a:rPr lang="cs-CZ" dirty="0"/>
              <a:t> sily</a:t>
            </a:r>
          </a:p>
          <a:p>
            <a:pPr lvl="1"/>
            <a:r>
              <a:rPr lang="cs-CZ" dirty="0"/>
              <a:t>61 % z </a:t>
            </a:r>
            <a:r>
              <a:rPr lang="cs-CZ" dirty="0" err="1"/>
              <a:t>priemeru</a:t>
            </a:r>
            <a:r>
              <a:rPr lang="cs-CZ" dirty="0"/>
              <a:t> EÚ na Slovensku v porovnaní so 78 % v Česku (2007)</a:t>
            </a:r>
          </a:p>
          <a:p>
            <a:r>
              <a:rPr lang="cs-CZ" dirty="0" err="1"/>
              <a:t>zapojenie</a:t>
            </a:r>
            <a:r>
              <a:rPr lang="cs-CZ" dirty="0"/>
              <a:t> </a:t>
            </a:r>
            <a:r>
              <a:rPr lang="cs-CZ" dirty="0" err="1"/>
              <a:t>elektrizačnej</a:t>
            </a:r>
            <a:r>
              <a:rPr lang="cs-CZ" dirty="0"/>
              <a:t> </a:t>
            </a:r>
            <a:r>
              <a:rPr lang="cs-CZ" dirty="0" err="1"/>
              <a:t>sústavy</a:t>
            </a:r>
            <a:r>
              <a:rPr lang="cs-CZ" dirty="0"/>
              <a:t> ČR do UCTE </a:t>
            </a:r>
            <a:r>
              <a:rPr lang="cs-CZ" dirty="0" err="1"/>
              <a:t>prenosovou</a:t>
            </a:r>
            <a:r>
              <a:rPr lang="cs-CZ" dirty="0"/>
              <a:t> </a:t>
            </a:r>
            <a:r>
              <a:rPr lang="cs-CZ" dirty="0" err="1" smtClean="0"/>
              <a:t>sústavou</a:t>
            </a:r>
            <a:r>
              <a:rPr lang="cs-CZ" dirty="0" smtClean="0"/>
              <a:t> (VVN </a:t>
            </a:r>
            <a:r>
              <a:rPr lang="cs-CZ" dirty="0"/>
              <a:t>400 a </a:t>
            </a:r>
            <a:r>
              <a:rPr lang="cs-CZ" dirty="0" smtClean="0"/>
              <a:t>220 </a:t>
            </a:r>
            <a:r>
              <a:rPr lang="cs-CZ" dirty="0" err="1" smtClean="0"/>
              <a:t>kV</a:t>
            </a:r>
            <a:r>
              <a:rPr lang="cs-CZ" dirty="0" smtClean="0"/>
              <a:t>)</a:t>
            </a:r>
          </a:p>
          <a:p>
            <a:r>
              <a:rPr lang="cs-CZ" dirty="0" err="1"/>
              <a:t>tranzitné</a:t>
            </a:r>
            <a:r>
              <a:rPr lang="cs-CZ" dirty="0"/>
              <a:t> plynovody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Plaveckom</a:t>
            </a:r>
            <a:r>
              <a:rPr lang="cs-CZ" dirty="0"/>
              <a:t> </a:t>
            </a:r>
            <a:r>
              <a:rPr lang="cs-CZ" dirty="0" err="1"/>
              <a:t>Petri</a:t>
            </a:r>
            <a:r>
              <a:rPr lang="cs-CZ" dirty="0"/>
              <a:t> (Brodské (do ČR) a </a:t>
            </a:r>
            <a:r>
              <a:rPr lang="cs-CZ" dirty="0" err="1"/>
              <a:t>Vysokej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Morave</a:t>
            </a:r>
            <a:r>
              <a:rPr lang="cs-CZ" dirty="0"/>
              <a:t> (do </a:t>
            </a:r>
            <a:r>
              <a:rPr lang="cs-CZ" dirty="0" err="1"/>
              <a:t>Rakúska</a:t>
            </a:r>
            <a:r>
              <a:rPr lang="cs-CZ" dirty="0" smtClean="0"/>
              <a:t>), </a:t>
            </a:r>
            <a:r>
              <a:rPr lang="cs-CZ" dirty="0" err="1"/>
              <a:t>tranzitný</a:t>
            </a:r>
            <a:r>
              <a:rPr lang="cs-CZ" dirty="0"/>
              <a:t> VVTL plynovod </a:t>
            </a:r>
            <a:r>
              <a:rPr lang="cs-CZ" dirty="0" err="1"/>
              <a:t>medzi</a:t>
            </a:r>
            <a:r>
              <a:rPr lang="cs-CZ" dirty="0"/>
              <a:t> ČR a SR (Lanžhot - SR),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65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Sídla a struktura sídel</a:t>
            </a:r>
            <a:br>
              <a:rPr lang="cs-CZ" dirty="0"/>
            </a:br>
            <a:r>
              <a:rPr lang="cs-CZ" dirty="0" smtClean="0"/>
              <a:t>Obyvatelstvo a demografický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Třístupňový model střediskových obcí</a:t>
            </a:r>
          </a:p>
          <a:p>
            <a:r>
              <a:rPr lang="cs-CZ" dirty="0" smtClean="0"/>
              <a:t>Nadregionální spojovací a rozvojové osy</a:t>
            </a:r>
          </a:p>
          <a:p>
            <a:r>
              <a:rPr lang="cs-CZ" dirty="0" smtClean="0"/>
              <a:t>Území vyžadující zvláštní pozornost</a:t>
            </a:r>
          </a:p>
          <a:p>
            <a:pPr lvl="1"/>
            <a:r>
              <a:rPr lang="cs-CZ" dirty="0" smtClean="0"/>
              <a:t>Oblasti v blízkosti státní hranice s Polskem a Českou republikou</a:t>
            </a:r>
          </a:p>
          <a:p>
            <a:r>
              <a:rPr lang="cs-CZ" dirty="0" smtClean="0"/>
              <a:t>?přeshraniční migrace díky </a:t>
            </a:r>
            <a:r>
              <a:rPr lang="cs-CZ" dirty="0" err="1" smtClean="0"/>
              <a:t>Schengenu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Předpokladem dobrá dostupnost</a:t>
            </a:r>
          </a:p>
          <a:p>
            <a:r>
              <a:rPr lang="cs-CZ" dirty="0" smtClean="0"/>
              <a:t>Pokračující demografické stárnutí</a:t>
            </a:r>
          </a:p>
          <a:p>
            <a:pPr lvl="1"/>
            <a:r>
              <a:rPr lang="cs-CZ" dirty="0" smtClean="0"/>
              <a:t>Index stáří 2010: CZ 94,1 (CL 78,7) / SN 223,3 (</a:t>
            </a:r>
            <a:r>
              <a:rPr lang="cs-CZ" dirty="0" err="1" smtClean="0"/>
              <a:t>Löbau-Zittau</a:t>
            </a:r>
            <a:r>
              <a:rPr lang="cs-CZ" dirty="0" smtClean="0"/>
              <a:t> 254,8)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1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Sídelná </a:t>
            </a:r>
            <a:r>
              <a:rPr lang="cs-CZ" dirty="0" err="1"/>
              <a:t>štruktúra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01734" cy="545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080120"/>
          </a:xfrm>
        </p:spPr>
        <p:txBody>
          <a:bodyPr>
            <a:normAutofit/>
          </a:bodyPr>
          <a:lstStyle/>
          <a:p>
            <a:r>
              <a:rPr lang="pl-PL" dirty="0"/>
              <a:t>Saldo sťahovania na 1 000 obyvateľov </a:t>
            </a:r>
            <a:r>
              <a:rPr lang="pl-PL" dirty="0" smtClean="0"/>
              <a:t>Index </a:t>
            </a:r>
            <a:r>
              <a:rPr lang="pl-PL" dirty="0"/>
              <a:t>starnutia </a:t>
            </a:r>
            <a:r>
              <a:rPr lang="pl-PL" dirty="0" smtClean="0"/>
              <a:t>(2006)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0" y="1196752"/>
            <a:ext cx="48859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94618"/>
            <a:ext cx="4987986" cy="35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4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003232" cy="648072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väčšina</a:t>
            </a:r>
            <a:r>
              <a:rPr lang="cs-CZ" dirty="0"/>
              <a:t> </a:t>
            </a:r>
            <a:r>
              <a:rPr lang="cs-CZ" dirty="0" err="1"/>
              <a:t>prihraničných</a:t>
            </a:r>
            <a:r>
              <a:rPr lang="cs-CZ" dirty="0"/>
              <a:t> </a:t>
            </a:r>
            <a:r>
              <a:rPr lang="cs-CZ" dirty="0" err="1" smtClean="0"/>
              <a:t>tokov</a:t>
            </a:r>
            <a:r>
              <a:rPr lang="cs-CZ" dirty="0" smtClean="0"/>
              <a:t> pramení </a:t>
            </a:r>
            <a:r>
              <a:rPr lang="cs-CZ" dirty="0"/>
              <a:t>na </a:t>
            </a:r>
            <a:r>
              <a:rPr lang="cs-CZ" dirty="0" err="1"/>
              <a:t>českej</a:t>
            </a:r>
            <a:r>
              <a:rPr lang="cs-CZ" dirty="0"/>
              <a:t> </a:t>
            </a:r>
            <a:r>
              <a:rPr lang="cs-CZ" dirty="0" err="1"/>
              <a:t>strane</a:t>
            </a:r>
            <a:r>
              <a:rPr lang="cs-CZ" dirty="0"/>
              <a:t> a </a:t>
            </a:r>
            <a:r>
              <a:rPr lang="cs-CZ" dirty="0" err="1"/>
              <a:t>priteká</a:t>
            </a:r>
            <a:r>
              <a:rPr lang="cs-CZ" dirty="0"/>
              <a:t> na </a:t>
            </a:r>
            <a:r>
              <a:rPr lang="cs-CZ" dirty="0" err="1"/>
              <a:t>slovenskú</a:t>
            </a:r>
            <a:r>
              <a:rPr lang="cs-CZ" dirty="0"/>
              <a:t> </a:t>
            </a:r>
            <a:r>
              <a:rPr lang="cs-CZ" dirty="0" smtClean="0"/>
              <a:t>stranu</a:t>
            </a:r>
          </a:p>
          <a:p>
            <a:r>
              <a:rPr lang="cs-CZ" dirty="0"/>
              <a:t>Morava a </a:t>
            </a:r>
            <a:r>
              <a:rPr lang="cs-CZ" dirty="0" err="1"/>
              <a:t>Dyja</a:t>
            </a:r>
            <a:r>
              <a:rPr lang="cs-CZ" dirty="0"/>
              <a:t>, </a:t>
            </a:r>
            <a:r>
              <a:rPr lang="cs-CZ" dirty="0" err="1"/>
              <a:t>tvoriace</a:t>
            </a:r>
            <a:r>
              <a:rPr lang="cs-CZ" dirty="0"/>
              <a:t> aj </a:t>
            </a:r>
            <a:r>
              <a:rPr lang="cs-CZ" dirty="0" err="1"/>
              <a:t>časť</a:t>
            </a:r>
            <a:r>
              <a:rPr lang="cs-CZ" dirty="0"/>
              <a:t> hranice s </a:t>
            </a:r>
            <a:r>
              <a:rPr lang="cs-CZ" dirty="0" err="1"/>
              <a:t>Rakúskom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Slovenskom</a:t>
            </a:r>
            <a:endParaRPr lang="cs-CZ" dirty="0" smtClean="0"/>
          </a:p>
          <a:p>
            <a:r>
              <a:rPr lang="cs-CZ" dirty="0" err="1"/>
              <a:t>diaľkovo</a:t>
            </a:r>
            <a:r>
              <a:rPr lang="cs-CZ" dirty="0"/>
              <a:t> </a:t>
            </a:r>
            <a:r>
              <a:rPr lang="cs-CZ" dirty="0" err="1"/>
              <a:t>prenášané</a:t>
            </a:r>
            <a:r>
              <a:rPr lang="cs-CZ" dirty="0"/>
              <a:t> </a:t>
            </a:r>
            <a:r>
              <a:rPr lang="cs-CZ" dirty="0" err="1"/>
              <a:t>imisie</a:t>
            </a:r>
            <a:r>
              <a:rPr lang="cs-CZ" dirty="0"/>
              <a:t> </a:t>
            </a:r>
            <a:r>
              <a:rPr lang="cs-CZ" dirty="0" err="1"/>
              <a:t>znečisťovateľov</a:t>
            </a:r>
            <a:r>
              <a:rPr lang="cs-CZ" dirty="0"/>
              <a:t> z </a:t>
            </a:r>
            <a:r>
              <a:rPr lang="cs-CZ" dirty="0" err="1"/>
              <a:t>priemyselných</a:t>
            </a:r>
            <a:r>
              <a:rPr lang="cs-CZ" dirty="0"/>
              <a:t> </a:t>
            </a:r>
            <a:r>
              <a:rPr lang="cs-CZ" dirty="0" err="1"/>
              <a:t>aglomerácií</a:t>
            </a:r>
            <a:r>
              <a:rPr lang="cs-CZ" dirty="0"/>
              <a:t> z </a:t>
            </a:r>
            <a:r>
              <a:rPr lang="cs-CZ" dirty="0" err="1"/>
              <a:t>Poľska</a:t>
            </a:r>
            <a:r>
              <a:rPr lang="cs-CZ" dirty="0"/>
              <a:t> (</a:t>
            </a:r>
            <a:r>
              <a:rPr lang="cs-CZ" dirty="0" err="1" smtClean="0"/>
              <a:t>oblasť</a:t>
            </a:r>
            <a:r>
              <a:rPr lang="cs-CZ" dirty="0"/>
              <a:t> </a:t>
            </a:r>
            <a:r>
              <a:rPr lang="cs-CZ" dirty="0" smtClean="0"/>
              <a:t>Katowic</a:t>
            </a:r>
            <a:r>
              <a:rPr lang="cs-CZ" dirty="0"/>
              <a:t>) a </a:t>
            </a:r>
            <a:r>
              <a:rPr lang="cs-CZ" dirty="0" err="1"/>
              <a:t>Českej</a:t>
            </a:r>
            <a:r>
              <a:rPr lang="cs-CZ" dirty="0"/>
              <a:t> republiky (</a:t>
            </a:r>
            <a:r>
              <a:rPr lang="cs-CZ" dirty="0" err="1"/>
              <a:t>oblasť</a:t>
            </a:r>
            <a:r>
              <a:rPr lang="cs-CZ" dirty="0"/>
              <a:t> Ostravy</a:t>
            </a:r>
            <a:r>
              <a:rPr lang="cs-CZ" dirty="0" smtClean="0"/>
              <a:t>)</a:t>
            </a:r>
          </a:p>
          <a:p>
            <a:r>
              <a:rPr lang="cs-CZ" dirty="0" err="1"/>
              <a:t>nárastu</a:t>
            </a:r>
            <a:r>
              <a:rPr lang="cs-CZ" dirty="0"/>
              <a:t> </a:t>
            </a:r>
            <a:r>
              <a:rPr lang="cs-CZ" dirty="0" smtClean="0"/>
              <a:t>dopravy možno </a:t>
            </a:r>
            <a:r>
              <a:rPr lang="cs-CZ" dirty="0" err="1" smtClean="0"/>
              <a:t>predpokladať</a:t>
            </a:r>
            <a:r>
              <a:rPr lang="cs-CZ" dirty="0" smtClean="0"/>
              <a:t> </a:t>
            </a:r>
            <a:r>
              <a:rPr lang="cs-CZ" dirty="0" err="1"/>
              <a:t>vo</a:t>
            </a:r>
            <a:r>
              <a:rPr lang="cs-CZ" dirty="0"/>
              <a:t> významných </a:t>
            </a:r>
            <a:r>
              <a:rPr lang="cs-CZ" dirty="0" smtClean="0"/>
              <a:t>navrhovaných </a:t>
            </a:r>
            <a:r>
              <a:rPr lang="cs-CZ" dirty="0" err="1" smtClean="0"/>
              <a:t>koridoroch</a:t>
            </a:r>
            <a:r>
              <a:rPr lang="cs-CZ" dirty="0" smtClean="0"/>
              <a:t> </a:t>
            </a:r>
            <a:r>
              <a:rPr lang="cs-CZ" dirty="0" err="1"/>
              <a:t>medzinárodnej</a:t>
            </a:r>
            <a:r>
              <a:rPr lang="cs-CZ" dirty="0"/>
              <a:t> dopravy </a:t>
            </a:r>
            <a:r>
              <a:rPr lang="cs-CZ" dirty="0" err="1"/>
              <a:t>ako</a:t>
            </a:r>
            <a:r>
              <a:rPr lang="cs-CZ" dirty="0"/>
              <a:t> je Jablunkovský </a:t>
            </a:r>
            <a:r>
              <a:rPr lang="cs-CZ" dirty="0" err="1"/>
              <a:t>priesmyk</a:t>
            </a:r>
            <a:r>
              <a:rPr lang="cs-CZ" dirty="0"/>
              <a:t> a Lyský </a:t>
            </a:r>
            <a:r>
              <a:rPr lang="cs-CZ" dirty="0" err="1" smtClean="0"/>
              <a:t>priesmyk</a:t>
            </a:r>
            <a:endParaRPr lang="cs-CZ" dirty="0" smtClean="0"/>
          </a:p>
          <a:p>
            <a:r>
              <a:rPr lang="cs-CZ" dirty="0" smtClean="0"/>
              <a:t>SK:1996 návrh </a:t>
            </a:r>
            <a:r>
              <a:rPr lang="cs-CZ" dirty="0" err="1"/>
              <a:t>Národnej</a:t>
            </a:r>
            <a:r>
              <a:rPr lang="cs-CZ" dirty="0"/>
              <a:t> </a:t>
            </a:r>
            <a:r>
              <a:rPr lang="cs-CZ" dirty="0" err="1"/>
              <a:t>ekologickej</a:t>
            </a:r>
            <a:r>
              <a:rPr lang="cs-CZ" dirty="0"/>
              <a:t> </a:t>
            </a:r>
            <a:r>
              <a:rPr lang="cs-CZ" dirty="0" err="1" smtClean="0"/>
              <a:t>siete</a:t>
            </a:r>
            <a:r>
              <a:rPr lang="cs-CZ" dirty="0"/>
              <a:t> </a:t>
            </a:r>
            <a:r>
              <a:rPr lang="cs-CZ" dirty="0" smtClean="0"/>
              <a:t>NECONET - 6 </a:t>
            </a:r>
            <a:r>
              <a:rPr lang="cs-CZ" dirty="0" err="1"/>
              <a:t>jadrových</a:t>
            </a:r>
            <a:r>
              <a:rPr lang="cs-CZ" dirty="0"/>
              <a:t> </a:t>
            </a:r>
            <a:r>
              <a:rPr lang="cs-CZ" dirty="0" smtClean="0"/>
              <a:t>území </a:t>
            </a:r>
            <a:r>
              <a:rPr lang="cs-CZ" dirty="0" err="1" smtClean="0"/>
              <a:t>európskeho</a:t>
            </a:r>
            <a:r>
              <a:rPr lang="cs-CZ" dirty="0" smtClean="0"/>
              <a:t> významu</a:t>
            </a:r>
          </a:p>
          <a:p>
            <a:pPr lvl="1"/>
            <a:r>
              <a:rPr lang="cs-CZ" dirty="0" err="1" smtClean="0"/>
              <a:t>Biele</a:t>
            </a:r>
            <a:r>
              <a:rPr lang="cs-CZ" dirty="0" smtClean="0"/>
              <a:t> </a:t>
            </a:r>
            <a:r>
              <a:rPr lang="cs-CZ" dirty="0"/>
              <a:t>Karpaty, Malé Karpaty, Strážovské Vrchy, Kysuce, </a:t>
            </a:r>
            <a:r>
              <a:rPr lang="cs-CZ" dirty="0" err="1"/>
              <a:t>Pomoravie</a:t>
            </a:r>
            <a:r>
              <a:rPr lang="cs-CZ" dirty="0"/>
              <a:t>, </a:t>
            </a:r>
            <a:r>
              <a:rPr lang="cs-CZ" dirty="0" err="1" smtClean="0"/>
              <a:t>Záhorie</a:t>
            </a:r>
            <a:endParaRPr lang="cs-CZ" dirty="0" smtClean="0"/>
          </a:p>
          <a:p>
            <a:pPr lvl="1"/>
            <a:r>
              <a:rPr lang="cs-CZ" dirty="0" smtClean="0"/>
              <a:t>CZ: CHKO Beskydy, Bílé Karpaty, Poodří, Pálava / biosférická rezervace Dolní Morava</a:t>
            </a:r>
          </a:p>
          <a:p>
            <a:r>
              <a:rPr lang="cs-CZ" dirty="0" smtClean="0"/>
              <a:t>Kulturní dědictví</a:t>
            </a:r>
          </a:p>
          <a:p>
            <a:pPr lvl="1"/>
            <a:r>
              <a:rPr lang="cs-CZ" dirty="0" smtClean="0"/>
              <a:t>SK: NKP, MPR, PZ, památkové rezervace lidové architektury</a:t>
            </a:r>
          </a:p>
          <a:p>
            <a:pPr lvl="1"/>
            <a:r>
              <a:rPr lang="cs-CZ" dirty="0" smtClean="0"/>
              <a:t>CZ: UNESCO, NKP, archeologické PR, krajinné PZ, MPR, MPZ, venkovské PR, VPZ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1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err="1"/>
              <a:t>Dopravná</a:t>
            </a:r>
            <a:r>
              <a:rPr lang="cs-CZ" dirty="0"/>
              <a:t> </a:t>
            </a:r>
            <a:r>
              <a:rPr lang="cs-CZ" dirty="0" err="1"/>
              <a:t>infraštruktúra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5512"/>
            <a:ext cx="7632848" cy="5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6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Swot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Skalicko-</a:t>
            </a:r>
            <a:r>
              <a:rPr lang="cs-CZ" dirty="0" err="1" smtClean="0"/>
              <a:t>holíčské</a:t>
            </a:r>
            <a:r>
              <a:rPr lang="cs-CZ" dirty="0" smtClean="0"/>
              <a:t> </a:t>
            </a:r>
            <a:r>
              <a:rPr lang="cs-CZ" dirty="0" err="1" smtClean="0"/>
              <a:t>ťažisko</a:t>
            </a:r>
            <a:r>
              <a:rPr lang="cs-CZ" dirty="0" smtClean="0"/>
              <a:t> </a:t>
            </a:r>
            <a:r>
              <a:rPr lang="cs-CZ" dirty="0" err="1" smtClean="0"/>
              <a:t>osídlenia</a:t>
            </a:r>
            <a:endParaRPr lang="cs-CZ" dirty="0" smtClean="0"/>
          </a:p>
          <a:p>
            <a:r>
              <a:rPr lang="cs-CZ" dirty="0"/>
              <a:t>Strategická poloha </a:t>
            </a:r>
            <a:r>
              <a:rPr lang="cs-CZ" dirty="0" err="1"/>
              <a:t>riešeného</a:t>
            </a:r>
            <a:r>
              <a:rPr lang="cs-CZ" dirty="0"/>
              <a:t> </a:t>
            </a:r>
            <a:r>
              <a:rPr lang="cs-CZ" dirty="0" err="1"/>
              <a:t>územia</a:t>
            </a:r>
            <a:r>
              <a:rPr lang="cs-CZ" dirty="0"/>
              <a:t> v </a:t>
            </a:r>
            <a:r>
              <a:rPr lang="cs-CZ" dirty="0" err="1"/>
              <a:t>dopravnom</a:t>
            </a:r>
            <a:r>
              <a:rPr lang="cs-CZ" dirty="0"/>
              <a:t> spojení sever - </a:t>
            </a:r>
            <a:r>
              <a:rPr lang="cs-CZ" dirty="0" err="1"/>
              <a:t>juh</a:t>
            </a:r>
            <a:r>
              <a:rPr lang="cs-CZ" dirty="0"/>
              <a:t>, západ – východ.</a:t>
            </a:r>
          </a:p>
          <a:p>
            <a:r>
              <a:rPr lang="cs-CZ" dirty="0" err="1" smtClean="0"/>
              <a:t>Realizácia</a:t>
            </a:r>
            <a:r>
              <a:rPr lang="cs-CZ" dirty="0" smtClean="0"/>
              <a:t> </a:t>
            </a:r>
            <a:r>
              <a:rPr lang="cs-CZ" dirty="0" err="1"/>
              <a:t>rýchlostnej</a:t>
            </a:r>
            <a:r>
              <a:rPr lang="cs-CZ" dirty="0"/>
              <a:t> cesty R6 v pokračovaní v ČR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rýchlostná</a:t>
            </a:r>
            <a:r>
              <a:rPr lang="cs-CZ" dirty="0"/>
              <a:t> cesta R49 </a:t>
            </a:r>
            <a:r>
              <a:rPr lang="cs-CZ" dirty="0" smtClean="0"/>
              <a:t>zabezpečí </a:t>
            </a:r>
            <a:r>
              <a:rPr lang="cs-CZ" dirty="0" err="1" smtClean="0"/>
              <a:t>kontinuálne</a:t>
            </a:r>
            <a:r>
              <a:rPr lang="cs-CZ" dirty="0" smtClean="0"/>
              <a:t> </a:t>
            </a:r>
            <a:r>
              <a:rPr lang="cs-CZ" dirty="0" err="1"/>
              <a:t>prepojenie</a:t>
            </a:r>
            <a:r>
              <a:rPr lang="cs-CZ" dirty="0"/>
              <a:t> </a:t>
            </a:r>
            <a:r>
              <a:rPr lang="cs-CZ" dirty="0" err="1"/>
              <a:t>diaľnice</a:t>
            </a:r>
            <a:r>
              <a:rPr lang="cs-CZ" dirty="0"/>
              <a:t> D1 na Slovensku s </a:t>
            </a:r>
            <a:r>
              <a:rPr lang="cs-CZ" dirty="0" err="1"/>
              <a:t>diaľnicou</a:t>
            </a:r>
            <a:r>
              <a:rPr lang="cs-CZ" dirty="0"/>
              <a:t> D1 a D47 na </a:t>
            </a:r>
            <a:r>
              <a:rPr lang="cs-CZ" dirty="0" err="1"/>
              <a:t>českej</a:t>
            </a:r>
            <a:r>
              <a:rPr lang="cs-CZ" dirty="0"/>
              <a:t> </a:t>
            </a:r>
            <a:r>
              <a:rPr lang="cs-CZ" dirty="0" err="1"/>
              <a:t>strane</a:t>
            </a:r>
            <a:r>
              <a:rPr lang="cs-CZ" dirty="0" smtClean="0"/>
              <a:t>.</a:t>
            </a:r>
          </a:p>
          <a:p>
            <a:r>
              <a:rPr lang="cs-CZ" dirty="0"/>
              <a:t>Výstavba D-O-L je </a:t>
            </a:r>
            <a:r>
              <a:rPr lang="cs-CZ" dirty="0" err="1"/>
              <a:t>diskutabilná</a:t>
            </a:r>
            <a:r>
              <a:rPr lang="cs-CZ" dirty="0"/>
              <a:t> a je otázkou </a:t>
            </a:r>
            <a:r>
              <a:rPr lang="cs-CZ" dirty="0" err="1"/>
              <a:t>ďalekého</a:t>
            </a:r>
            <a:r>
              <a:rPr lang="cs-CZ" dirty="0"/>
              <a:t> </a:t>
            </a:r>
            <a:r>
              <a:rPr lang="cs-CZ" dirty="0" err="1"/>
              <a:t>výhľadu</a:t>
            </a:r>
            <a:r>
              <a:rPr lang="cs-CZ" dirty="0"/>
              <a:t>, </a:t>
            </a:r>
            <a:r>
              <a:rPr lang="cs-CZ" dirty="0" err="1"/>
              <a:t>záujem</a:t>
            </a:r>
            <a:r>
              <a:rPr lang="cs-CZ" dirty="0"/>
              <a:t> </a:t>
            </a:r>
            <a:r>
              <a:rPr lang="cs-CZ" dirty="0" err="1"/>
              <a:t>slovenskej</a:t>
            </a:r>
            <a:r>
              <a:rPr lang="cs-CZ" dirty="0"/>
              <a:t> a </a:t>
            </a:r>
            <a:r>
              <a:rPr lang="cs-CZ" dirty="0" err="1" smtClean="0"/>
              <a:t>rakúskej</a:t>
            </a:r>
            <a:r>
              <a:rPr lang="cs-CZ" dirty="0" smtClean="0"/>
              <a:t> strany </a:t>
            </a:r>
            <a:r>
              <a:rPr lang="cs-CZ" dirty="0"/>
              <a:t>o výstavbu </a:t>
            </a:r>
            <a:r>
              <a:rPr lang="cs-CZ" dirty="0" err="1"/>
              <a:t>dielčích</a:t>
            </a:r>
            <a:r>
              <a:rPr lang="cs-CZ" dirty="0"/>
              <a:t> </a:t>
            </a:r>
            <a:r>
              <a:rPr lang="cs-CZ" dirty="0" err="1"/>
              <a:t>úsekov</a:t>
            </a:r>
            <a:r>
              <a:rPr lang="cs-CZ" dirty="0"/>
              <a:t> po Břeclav až Hodonín je </a:t>
            </a:r>
            <a:r>
              <a:rPr lang="cs-CZ" dirty="0" err="1"/>
              <a:t>reálnejší</a:t>
            </a:r>
            <a:r>
              <a:rPr lang="cs-CZ" dirty="0" smtClean="0"/>
              <a:t>.</a:t>
            </a:r>
          </a:p>
          <a:p>
            <a:r>
              <a:rPr lang="cs-CZ" dirty="0" err="1"/>
              <a:t>Spoločné</a:t>
            </a:r>
            <a:r>
              <a:rPr lang="cs-CZ" dirty="0"/>
              <a:t> </a:t>
            </a:r>
            <a:r>
              <a:rPr lang="cs-CZ" dirty="0" err="1"/>
              <a:t>využívanie</a:t>
            </a:r>
            <a:r>
              <a:rPr lang="cs-CZ" dirty="0"/>
              <a:t> ČOV so slovenskou stranou možno </a:t>
            </a:r>
            <a:r>
              <a:rPr lang="cs-CZ" dirty="0" err="1"/>
              <a:t>predpokladať</a:t>
            </a:r>
            <a:r>
              <a:rPr lang="cs-CZ" dirty="0"/>
              <a:t>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dirty="0" err="1"/>
              <a:t>lokálne</a:t>
            </a:r>
            <a:r>
              <a:rPr lang="cs-CZ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986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34082"/>
          </a:xfrm>
        </p:spPr>
        <p:txBody>
          <a:bodyPr/>
          <a:lstStyle/>
          <a:p>
            <a:r>
              <a:rPr lang="cs-CZ" dirty="0" smtClean="0"/>
              <a:t>Rozvojové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616530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Prohlubování vzájemných odborných styků pro zajištění koordinovaného rozvoje </a:t>
            </a:r>
            <a:r>
              <a:rPr lang="cs-CZ" dirty="0" smtClean="0"/>
              <a:t>příhraničních území </a:t>
            </a:r>
            <a:r>
              <a:rPr lang="cs-CZ" dirty="0"/>
              <a:t>po obou stranách společné hranice a jejich účinné funkční a prostorové </a:t>
            </a:r>
            <a:r>
              <a:rPr lang="cs-CZ" dirty="0" smtClean="0"/>
              <a:t>integrace.</a:t>
            </a:r>
            <a:endParaRPr lang="cs-CZ" dirty="0"/>
          </a:p>
          <a:p>
            <a:r>
              <a:rPr lang="cs-CZ" dirty="0" smtClean="0"/>
              <a:t>Koordinovaná </a:t>
            </a:r>
            <a:r>
              <a:rPr lang="cs-CZ" dirty="0"/>
              <a:t>řešení třístranných územně funkčních a územně technických </a:t>
            </a:r>
            <a:r>
              <a:rPr lang="cs-CZ" dirty="0" smtClean="0"/>
              <a:t>problémů s </a:t>
            </a:r>
            <a:r>
              <a:rPr lang="cs-CZ" dirty="0"/>
              <a:t>Polskem a </a:t>
            </a:r>
            <a:r>
              <a:rPr lang="cs-CZ" dirty="0" smtClean="0"/>
              <a:t>Rakouskem.</a:t>
            </a:r>
          </a:p>
          <a:p>
            <a:r>
              <a:rPr lang="cs-CZ" dirty="0"/>
              <a:t>posilování vzájemných </a:t>
            </a:r>
            <a:r>
              <a:rPr lang="cs-CZ" dirty="0" smtClean="0"/>
              <a:t>přeshraničních kooperačních </a:t>
            </a:r>
            <a:r>
              <a:rPr lang="cs-CZ" dirty="0"/>
              <a:t>vztahů mezi </a:t>
            </a:r>
            <a:r>
              <a:rPr lang="cs-CZ" dirty="0" smtClean="0"/>
              <a:t>městy</a:t>
            </a:r>
          </a:p>
          <a:p>
            <a:r>
              <a:rPr lang="cs-CZ" dirty="0"/>
              <a:t>další posilování vzájemných kooperativních </a:t>
            </a:r>
            <a:r>
              <a:rPr lang="cs-CZ" dirty="0" smtClean="0"/>
              <a:t>vazeb v prostoru </a:t>
            </a:r>
            <a:r>
              <a:rPr lang="cs-CZ" b="1" dirty="0"/>
              <a:t>Žiliny a rozvojové oblasti </a:t>
            </a:r>
            <a:r>
              <a:rPr lang="cs-CZ" b="1" dirty="0" smtClean="0"/>
              <a:t>Ostrava </a:t>
            </a:r>
            <a:r>
              <a:rPr lang="cs-CZ" dirty="0" smtClean="0"/>
              <a:t>v </a:t>
            </a:r>
            <a:r>
              <a:rPr lang="cs-CZ" dirty="0"/>
              <a:t>návaznosti na budoucí kapacitní dopravní </a:t>
            </a:r>
            <a:r>
              <a:rPr lang="cs-CZ" dirty="0" smtClean="0"/>
              <a:t>dálnice </a:t>
            </a:r>
            <a:r>
              <a:rPr lang="cs-CZ" dirty="0"/>
              <a:t>D3 na slovenské a </a:t>
            </a:r>
            <a:r>
              <a:rPr lang="cs-CZ" dirty="0" err="1"/>
              <a:t>čtyřpruhové</a:t>
            </a:r>
            <a:r>
              <a:rPr lang="cs-CZ" dirty="0"/>
              <a:t> silnice I/11 na české straně, </a:t>
            </a:r>
            <a:endParaRPr lang="cs-CZ" dirty="0" smtClean="0"/>
          </a:p>
          <a:p>
            <a:r>
              <a:rPr lang="cs-CZ" dirty="0" smtClean="0"/>
              <a:t>sídelních </a:t>
            </a:r>
            <a:r>
              <a:rPr lang="cs-CZ" dirty="0"/>
              <a:t>aglomerací </a:t>
            </a:r>
            <a:r>
              <a:rPr lang="cs-CZ" b="1" dirty="0"/>
              <a:t>Trenčín, Ostrava a Zlín</a:t>
            </a:r>
            <a:r>
              <a:rPr lang="cs-CZ" dirty="0"/>
              <a:t>, </a:t>
            </a:r>
            <a:r>
              <a:rPr lang="cs-CZ" dirty="0" smtClean="0"/>
              <a:t>mezi </a:t>
            </a:r>
            <a:r>
              <a:rPr lang="cs-CZ" dirty="0"/>
              <a:t>kooperačními prostory evropského významu, </a:t>
            </a:r>
            <a:r>
              <a:rPr lang="cs-CZ" dirty="0" smtClean="0"/>
              <a:t>s </a:t>
            </a:r>
            <a:r>
              <a:rPr lang="cs-CZ" dirty="0"/>
              <a:t>vysokými šancemi na </a:t>
            </a:r>
            <a:r>
              <a:rPr lang="cs-CZ" dirty="0" smtClean="0"/>
              <a:t>umístění a </a:t>
            </a:r>
            <a:r>
              <a:rPr lang="cs-CZ" dirty="0"/>
              <a:t>rozvoj strategicky významných funkcí;</a:t>
            </a:r>
          </a:p>
          <a:p>
            <a:r>
              <a:rPr lang="cs-CZ" dirty="0" smtClean="0"/>
              <a:t>sídelních </a:t>
            </a:r>
            <a:r>
              <a:rPr lang="cs-CZ" dirty="0"/>
              <a:t>center </a:t>
            </a:r>
            <a:r>
              <a:rPr lang="cs-CZ" b="1" dirty="0" err="1"/>
              <a:t>Púchov</a:t>
            </a:r>
            <a:r>
              <a:rPr lang="cs-CZ" b="1" dirty="0"/>
              <a:t> a Břeclav</a:t>
            </a:r>
            <a:r>
              <a:rPr lang="cs-CZ" dirty="0" smtClean="0"/>
              <a:t>, </a:t>
            </a:r>
            <a:r>
              <a:rPr lang="cs-CZ" dirty="0"/>
              <a:t>jejichž územní a funkční rozvoj nebyl dosud výrazněji dotčen vlivy, které pro </a:t>
            </a:r>
            <a:r>
              <a:rPr lang="cs-CZ" dirty="0" smtClean="0"/>
              <a:t>ně mohou </a:t>
            </a:r>
            <a:r>
              <a:rPr lang="cs-CZ" dirty="0"/>
              <a:t>z takových poloh vyplývat</a:t>
            </a:r>
            <a:r>
              <a:rPr lang="cs-CZ" dirty="0" smtClean="0"/>
              <a:t>.</a:t>
            </a:r>
          </a:p>
          <a:p>
            <a:r>
              <a:rPr lang="cs-CZ" dirty="0"/>
              <a:t>projednat společně opodstatněnost záměru na </a:t>
            </a:r>
            <a:r>
              <a:rPr lang="cs-CZ" b="1" dirty="0"/>
              <a:t>propojení vážské a oderské vodní </a:t>
            </a:r>
            <a:r>
              <a:rPr lang="cs-CZ" b="1" dirty="0" smtClean="0"/>
              <a:t>cesty </a:t>
            </a:r>
            <a:r>
              <a:rPr lang="pl-PL" dirty="0" smtClean="0"/>
              <a:t>v </a:t>
            </a:r>
            <a:r>
              <a:rPr lang="pl-PL" dirty="0"/>
              <a:t>koridoru na rozhraní ČR a Polska;</a:t>
            </a:r>
          </a:p>
          <a:p>
            <a:r>
              <a:rPr lang="cs-CZ" dirty="0" smtClean="0"/>
              <a:t>koordinovat </a:t>
            </a:r>
            <a:r>
              <a:rPr lang="cs-CZ" dirty="0"/>
              <a:t>umístění </a:t>
            </a:r>
            <a:r>
              <a:rPr lang="cs-CZ" b="1" dirty="0"/>
              <a:t>veřejných logistických center </a:t>
            </a:r>
            <a:r>
              <a:rPr lang="cs-CZ" dirty="0"/>
              <a:t>pro mezinárodní kombinovanou </a:t>
            </a:r>
            <a:r>
              <a:rPr lang="cs-CZ" dirty="0" smtClean="0"/>
              <a:t>dopravu (např</a:t>
            </a:r>
            <a:r>
              <a:rPr lang="cs-CZ" dirty="0"/>
              <a:t>. v lokalitách Hodonín, Břeclav, Lanžhot-</a:t>
            </a:r>
            <a:r>
              <a:rPr lang="cs-CZ" dirty="0" err="1"/>
              <a:t>Kúty</a:t>
            </a:r>
            <a:r>
              <a:rPr lang="cs-CZ" dirty="0"/>
              <a:t> a Břeclav-</a:t>
            </a:r>
            <a:r>
              <a:rPr lang="cs-CZ" dirty="0" err="1"/>
              <a:t>Bernhardstahl</a:t>
            </a:r>
            <a:r>
              <a:rPr lang="cs-CZ" dirty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028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/>
              <a:t>Oblasti spolupráce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2597"/>
            <a:ext cx="7848872" cy="55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7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568952" cy="52565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4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Hospodářství a cestovní ruch</a:t>
            </a:r>
            <a:br>
              <a:rPr lang="cs-CZ" dirty="0"/>
            </a:br>
            <a:r>
              <a:rPr lang="cs-CZ" dirty="0"/>
              <a:t>Dopravní </a:t>
            </a:r>
            <a:r>
              <a:rPr lang="cs-CZ" dirty="0" smtClean="0"/>
              <a:t>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cs-CZ" dirty="0" smtClean="0"/>
              <a:t>HDP na hlavu – výrazně pod celostátním průměrem</a:t>
            </a:r>
          </a:p>
          <a:p>
            <a:pPr lvl="1"/>
            <a:r>
              <a:rPr lang="cs-CZ" dirty="0" smtClean="0"/>
              <a:t>Max </a:t>
            </a:r>
            <a:r>
              <a:rPr lang="cs-CZ" dirty="0" err="1" smtClean="0"/>
              <a:t>ULk</a:t>
            </a:r>
            <a:r>
              <a:rPr lang="cs-CZ" dirty="0" smtClean="0"/>
              <a:t> 79,8 (2009) / min MEK 51,1 –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err="1" smtClean="0"/>
              <a:t>Freiberg</a:t>
            </a:r>
            <a:r>
              <a:rPr lang="cs-CZ" dirty="0" smtClean="0"/>
              <a:t> 83,4</a:t>
            </a:r>
          </a:p>
          <a:p>
            <a:r>
              <a:rPr lang="cs-CZ" dirty="0" smtClean="0"/>
              <a:t>Míra nezaměstnanosti (9,65-16,5 / 8,5-13,7 %)</a:t>
            </a:r>
          </a:p>
          <a:p>
            <a:r>
              <a:rPr lang="cs-CZ" dirty="0" smtClean="0"/>
              <a:t>Česko-saské Švýcarsko, </a:t>
            </a:r>
            <a:r>
              <a:rPr lang="cs-CZ" dirty="0" err="1" smtClean="0"/>
              <a:t>Montanregion</a:t>
            </a:r>
            <a:r>
              <a:rPr lang="cs-CZ" dirty="0" smtClean="0"/>
              <a:t> Krušnohoří – UNESCO?</a:t>
            </a:r>
          </a:p>
          <a:p>
            <a:r>
              <a:rPr lang="cs-CZ" dirty="0" smtClean="0"/>
              <a:t>Význam lázeňství pro CR</a:t>
            </a:r>
          </a:p>
          <a:p>
            <a:r>
              <a:rPr lang="cs-CZ" dirty="0" smtClean="0"/>
              <a:t>Cykloturistika</a:t>
            </a:r>
          </a:p>
          <a:p>
            <a:r>
              <a:rPr lang="cs-CZ" dirty="0" smtClean="0"/>
              <a:t>Hustá síť hraničních přechodů</a:t>
            </a:r>
          </a:p>
          <a:p>
            <a:r>
              <a:rPr lang="cs-CZ" dirty="0" smtClean="0"/>
              <a:t>Labská vodní cesta</a:t>
            </a:r>
          </a:p>
          <a:p>
            <a:r>
              <a:rPr lang="cs-CZ" dirty="0" err="1" smtClean="0"/>
              <a:t>Egronet</a:t>
            </a:r>
            <a:r>
              <a:rPr lang="cs-CZ" dirty="0" smtClean="0"/>
              <a:t>, Elbe-Labe-Sprinter, turistický expres </a:t>
            </a:r>
            <a:r>
              <a:rPr lang="cs-CZ" dirty="0" err="1" smtClean="0"/>
              <a:t>Bohemica</a:t>
            </a:r>
            <a:r>
              <a:rPr lang="cs-CZ" dirty="0" smtClean="0"/>
              <a:t>, bus TP-UL, projekt LUISE (CZ-SN-PL)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berrova\Documents\MAPY vlastní GIS\Prechody\Prechody_ver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56166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1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Technická infrastruktura</a:t>
            </a:r>
            <a:br>
              <a:rPr lang="cs-CZ" dirty="0"/>
            </a:br>
            <a:r>
              <a:rPr lang="cs-CZ" dirty="0"/>
              <a:t>Životní prostředí, ochrana přírody a </a:t>
            </a:r>
            <a:r>
              <a:rPr lang="cs-CZ" dirty="0" smtClean="0"/>
              <a:t>krajiny </a:t>
            </a:r>
            <a:r>
              <a:rPr lang="cs-CZ" dirty="0"/>
              <a:t>Rozdělená města a obce / 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992888" cy="5335124"/>
          </a:xfrm>
        </p:spPr>
        <p:txBody>
          <a:bodyPr/>
          <a:lstStyle/>
          <a:p>
            <a:r>
              <a:rPr lang="cs-CZ" dirty="0" smtClean="0"/>
              <a:t>Obnovitelné zdroje</a:t>
            </a:r>
          </a:p>
          <a:p>
            <a:pPr lvl="1"/>
            <a:r>
              <a:rPr lang="cs-CZ" dirty="0" smtClean="0"/>
              <a:t>Krušnohorská síť obnovitelné energie</a:t>
            </a:r>
          </a:p>
          <a:p>
            <a:r>
              <a:rPr lang="cs-CZ" dirty="0" smtClean="0"/>
              <a:t>Plynovod </a:t>
            </a:r>
            <a:r>
              <a:rPr lang="cs-CZ" dirty="0" err="1" smtClean="0"/>
              <a:t>Nord</a:t>
            </a:r>
            <a:r>
              <a:rPr lang="cs-CZ" dirty="0" smtClean="0"/>
              <a:t> </a:t>
            </a:r>
            <a:r>
              <a:rPr lang="cs-CZ" dirty="0" err="1" smtClean="0"/>
              <a:t>Stream</a:t>
            </a:r>
            <a:r>
              <a:rPr lang="cs-CZ" dirty="0" smtClean="0"/>
              <a:t>/Opal + Gazela</a:t>
            </a:r>
          </a:p>
          <a:p>
            <a:pPr lvl="1"/>
            <a:r>
              <a:rPr lang="cs-CZ" dirty="0" smtClean="0"/>
              <a:t>Brandov/</a:t>
            </a:r>
            <a:r>
              <a:rPr lang="cs-CZ" dirty="0" err="1" smtClean="0"/>
              <a:t>Olbernhau</a:t>
            </a:r>
            <a:r>
              <a:rPr lang="cs-CZ" dirty="0" smtClean="0"/>
              <a:t>, </a:t>
            </a:r>
            <a:r>
              <a:rPr lang="cs-CZ" dirty="0" err="1" smtClean="0"/>
              <a:t>Waidhaus</a:t>
            </a:r>
            <a:endParaRPr lang="cs-CZ" dirty="0" smtClean="0"/>
          </a:p>
          <a:p>
            <a:pPr marL="365760" lvl="1" indent="0">
              <a:buNone/>
            </a:pPr>
            <a:endParaRPr lang="cs-CZ" dirty="0" smtClean="0"/>
          </a:p>
          <a:p>
            <a:r>
              <a:rPr lang="cs-CZ" dirty="0" smtClean="0"/>
              <a:t>Čištění odpadních vod</a:t>
            </a:r>
          </a:p>
          <a:p>
            <a:pPr lvl="1"/>
            <a:r>
              <a:rPr lang="cs-CZ" dirty="0" smtClean="0"/>
              <a:t>Jablonné v </a:t>
            </a:r>
            <a:r>
              <a:rPr lang="cs-CZ" dirty="0" err="1" smtClean="0"/>
              <a:t>Pj</a:t>
            </a:r>
            <a:r>
              <a:rPr lang="cs-CZ" dirty="0" smtClean="0"/>
              <a:t>., Vejprty, Potůčky, Rumburk-Varnsdorf</a:t>
            </a:r>
          </a:p>
          <a:p>
            <a:r>
              <a:rPr lang="cs-CZ" dirty="0" smtClean="0"/>
              <a:t>Velkoplošná chráněná území</a:t>
            </a:r>
          </a:p>
          <a:p>
            <a:r>
              <a:rPr lang="cs-CZ" dirty="0" smtClean="0"/>
              <a:t>Změna klimatu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Rozdílná legislativa, nedostatečná koordinace v dopravě, hraniční vodní tok, jazyková bariéra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706090"/>
          </a:xfrm>
        </p:spPr>
        <p:txBody>
          <a:bodyPr/>
          <a:lstStyle/>
          <a:p>
            <a:r>
              <a:rPr lang="cs-CZ" dirty="0" smtClean="0"/>
              <a:t>Chráněná území v ústeckém kraji a </a:t>
            </a:r>
            <a:r>
              <a:rPr lang="cs-CZ" dirty="0" err="1" smtClean="0"/>
              <a:t>sasku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98372"/>
              </p:ext>
            </p:extLst>
          </p:nvPr>
        </p:nvGraphicFramePr>
        <p:xfrm>
          <a:off x="323528" y="980728"/>
          <a:ext cx="813690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096344"/>
                <a:gridCol w="432048"/>
                <a:gridCol w="2472932"/>
                <a:gridCol w="551404"/>
              </a:tblGrid>
              <a:tr h="203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Kategorie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40779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Maloplošná chráněná území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Přírodní památky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Evropsky významné lokality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203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Přírodní rezervace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Ptačí oblasti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203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Národní přírodní památky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cs-CZ" sz="1800" dirty="0">
                          <a:effectLst/>
                        </a:rPr>
                        <a:t>Smluvně chráněná území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203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Národní přírodní rezervace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Památné stromy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437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203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Velkoplošná chráněná území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Národní parky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  <a:tr h="203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Chráněné krajinné oblasti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88" marR="66488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86797"/>
              </p:ext>
            </p:extLst>
          </p:nvPr>
        </p:nvGraphicFramePr>
        <p:xfrm>
          <a:off x="323528" y="4437112"/>
          <a:ext cx="8136904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/>
                <a:gridCol w="5760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(odpovídající kategorie v českém ekvivalentu/originální název kategorie v německém jazyce)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Přírodní rezervace/</a:t>
                      </a:r>
                      <a:r>
                        <a:rPr lang="cs-CZ" sz="1800" dirty="0" err="1">
                          <a:effectLst/>
                        </a:rPr>
                        <a:t>Naturschutzgebiet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215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Přírodní park/Landschaftschutzgebiet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Národní park/</a:t>
                      </a:r>
                      <a:r>
                        <a:rPr lang="cs-CZ" sz="1800" dirty="0" err="1">
                          <a:effectLst/>
                        </a:rPr>
                        <a:t>Nationalpark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Chráněná krajinná oblast/Biosphärenreservat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Přírodní park/Naturpark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SWOT </a:t>
            </a:r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84945"/>
              </p:ext>
            </p:extLst>
          </p:nvPr>
        </p:nvGraphicFramePr>
        <p:xfrm>
          <a:off x="179512" y="980728"/>
          <a:ext cx="8784976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536504"/>
              </a:tblGrid>
              <a:tr h="22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SILNÉ STRÁNKY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SLABÉ STRÁNKY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Existence středisek, rozvojových oblastí a os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Územní diferenciace v hustotě zalidnění a vylidňování některých oblastí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Existence regionálních a lokálních klastrů, vědecko-výzkumného potenciálu a rozvojových ploch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Výrazné zastoupení regionů vyžadujících soustředěnou podporu státu na české straně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Dobrá dopravní dostupnost přes hranici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Chybějící obchvaty obcí / oslabení VOD na venkově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Dobré podmínky k využívání obnovitelných energií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Absence přeshraničního odsouhlasování legislativy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Postupně se rozvíjející přeshraniční spolupráce při plánování a realizaci územního rozvoje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Chybějící přeshraniční koordinace EVL soustavy NATURA 2000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PŘÍLEŽITOSTI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HROZBY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Rozvoj spolupráce obcí vč. přeshraniční spolupráce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Rozšíření těžby hnědého uhlí na české straně spojený s negativními dopady na prostředí, sídla a lidi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Společný marketing a rozvoj turistických destinací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Prohlubování disparit v ekonomické výkonnosti a (ne)zaměstnanosti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Koncepce integrované mobility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Snížení zájmu přepravců o kombinovanou dopravu (Ro-La) a zvýšení zátěže pozemních komunikací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Společná řešení zásobování vodou a likvidace odpadů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Poškozování přírody a krajinného rázu nekoordinovanými řešeními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Přeshraniční spolupráce v protipovodňových opatřeních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Riziko vzniku </a:t>
                      </a:r>
                      <a:r>
                        <a:rPr lang="cs-CZ" sz="1400" dirty="0" err="1">
                          <a:effectLst/>
                        </a:rPr>
                        <a:t>brownfield</a:t>
                      </a:r>
                      <a:r>
                        <a:rPr lang="cs-CZ" sz="1400" dirty="0">
                          <a:effectLst/>
                        </a:rPr>
                        <a:t> / pokračující zástavba volných ploch a fragmentace krajiny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571</TotalTime>
  <Words>2941</Words>
  <Application>Microsoft Office PowerPoint</Application>
  <PresentationFormat>Předvádění na obrazovce (4:3)</PresentationFormat>
  <Paragraphs>288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Arkýř</vt:lpstr>
      <vt:lpstr>Přeshraniční rozvojové koncepce (sasko, bavorsko, slovensko)</vt:lpstr>
      <vt:lpstr>Studie rozvoje česko-saského příhraničí, úúr, 2013, 105 s. – úvod</vt:lpstr>
      <vt:lpstr>Sídla a struktura sídel Obyvatelstvo a demografický vývoj</vt:lpstr>
      <vt:lpstr>Prezentace aplikace PowerPoint</vt:lpstr>
      <vt:lpstr>Hospodářství a cestovní ruch Dopravní infrastruktura</vt:lpstr>
      <vt:lpstr>Prezentace aplikace PowerPoint</vt:lpstr>
      <vt:lpstr>Technická infrastruktura Životní prostředí, ochrana přírody a krajiny Rozdělená města a obce / 18</vt:lpstr>
      <vt:lpstr>Chráněná území v ústeckém kraji a sasku</vt:lpstr>
      <vt:lpstr> SWOT analýza</vt:lpstr>
      <vt:lpstr>Rozvojová strategie, cíle a akční oblasti </vt:lpstr>
      <vt:lpstr>„Budoucnost uprostřed Evropy – možnosti přeshraniční spolupráce v česko-bavorském pohraničí„  / Studie, bermangroup, 2013, 70 s.</vt:lpstr>
      <vt:lpstr>Úvod, Vývoj počtu obyvatel, Přirozený přírůstek – narození a zemřelí, Migrace , Sídlení struktura, Stárnutí obyvatelstva a populační projekce </vt:lpstr>
      <vt:lpstr>Prezentace aplikace PowerPoint</vt:lpstr>
      <vt:lpstr>Makroekonomický vývoj, Trh práce, Strukturální charakteristiky hospodářství</vt:lpstr>
      <vt:lpstr>Prezentace aplikace PowerPoint</vt:lpstr>
      <vt:lpstr>Výuka německého jazyka v Karlovarském kraji (a češtiny v německých okresech) </vt:lpstr>
      <vt:lpstr>Nabídka, Zajímavosti v území, Služby, Destinační management, Poptávka v cestovním ruchu </vt:lpstr>
      <vt:lpstr>Bezpečnostní situace v zájmovém území, Institucionální zajištění řízení bezpečnosti na úrovni zájmového území </vt:lpstr>
      <vt:lpstr>Prezentace aplikace PowerPoint</vt:lpstr>
      <vt:lpstr>STUDIE ROZVOJE ČESKO-SLOVENSKÉHO PŘÍHRANIČÍ, 2008, 73 s.</vt:lpstr>
      <vt:lpstr>Prezentace aplikace PowerPoint</vt:lpstr>
      <vt:lpstr>Prezentace aplikace PowerPoint</vt:lpstr>
      <vt:lpstr>Vymezení řešeného území  252 km hranice, 8+12 okresů, 13 175 km2, 2,375 mil. obyv.</vt:lpstr>
      <vt:lpstr>Vazby na národní a nadnárodní rozvojové strategie</vt:lpstr>
      <vt:lpstr>Vazby na územní plánování /  na regionální politiku</vt:lpstr>
      <vt:lpstr>Členění územně plánovací dokumentace a podkladů</vt:lpstr>
      <vt:lpstr>Východiska rozvoje česko-slovenského příhraničí</vt:lpstr>
      <vt:lpstr>Program přeshraniční spolupráce Slovenské republiky a České republiky na léta 2007 – 2013</vt:lpstr>
      <vt:lpstr>Prezentace aplikace PowerPoint</vt:lpstr>
      <vt:lpstr>Sídelná štruktúra</vt:lpstr>
      <vt:lpstr>Saldo sťahovania na 1 000 obyvateľov Index starnutia (2006)</vt:lpstr>
      <vt:lpstr>Prezentace aplikace PowerPoint</vt:lpstr>
      <vt:lpstr>Dopravná infraštruktúra</vt:lpstr>
      <vt:lpstr>Swot analýza</vt:lpstr>
      <vt:lpstr>Rozvojové strategie</vt:lpstr>
      <vt:lpstr>Oblasti spolupráce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41</cp:revision>
  <dcterms:created xsi:type="dcterms:W3CDTF">2014-03-19T19:13:03Z</dcterms:created>
  <dcterms:modified xsi:type="dcterms:W3CDTF">2014-03-23T20:27:15Z</dcterms:modified>
</cp:coreProperties>
</file>