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  <p:sldId id="268" r:id="rId7"/>
    <p:sldId id="267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B337CA-EC9E-4436-9D1A-31F19390D3F8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724ADB-752B-4015-93DE-2FFFD10C089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2492896"/>
            <a:ext cx="7416824" cy="2525666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Podpora přeshraniční spolupráce </a:t>
            </a:r>
            <a:br>
              <a:rPr lang="cs-CZ" dirty="0" smtClean="0"/>
            </a:br>
            <a:r>
              <a:rPr lang="cs-CZ" dirty="0" smtClean="0"/>
              <a:t>2007-2013 / 2014-2020</a:t>
            </a:r>
            <a:br>
              <a:rPr lang="cs-CZ" dirty="0" smtClean="0"/>
            </a:br>
            <a:r>
              <a:rPr lang="cs-CZ" dirty="0" smtClean="0"/>
              <a:t>EU x ČESKO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534472" cy="1371600"/>
          </a:xfrm>
        </p:spPr>
        <p:txBody>
          <a:bodyPr/>
          <a:lstStyle/>
          <a:p>
            <a:pPr algn="r"/>
            <a:r>
              <a:rPr lang="cs-CZ" dirty="0" smtClean="0"/>
              <a:t>VČP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52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 smtClean="0"/>
              <a:t>Tematické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280920" cy="561662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posílení </a:t>
            </a:r>
            <a:r>
              <a:rPr lang="cs-CZ" dirty="0"/>
              <a:t>výzkumu, technologického rozvoje a inovací;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zlepšení </a:t>
            </a:r>
            <a:r>
              <a:rPr lang="cs-CZ" dirty="0"/>
              <a:t>přístupu, využití a kvality informačních a </a:t>
            </a:r>
            <a:r>
              <a:rPr lang="cs-CZ" dirty="0" smtClean="0"/>
              <a:t>komunikačních technologií</a:t>
            </a:r>
            <a:r>
              <a:rPr lang="cs-CZ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/>
              <a:t>konkurenceschopnosti malých a středních </a:t>
            </a:r>
            <a:r>
              <a:rPr lang="cs-CZ" dirty="0" smtClean="0"/>
              <a:t>podniků, odvětví </a:t>
            </a:r>
            <a:r>
              <a:rPr lang="cs-CZ" dirty="0"/>
              <a:t>zemědělství (v případě EZFRV) a </a:t>
            </a:r>
            <a:r>
              <a:rPr lang="cs-CZ" dirty="0" smtClean="0"/>
              <a:t>odvětví rybářství </a:t>
            </a:r>
            <a:r>
              <a:rPr lang="cs-CZ" dirty="0"/>
              <a:t>a akvakultury (v případě EMFF);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přechodu na nízkouhlíkové hospodářství </a:t>
            </a:r>
            <a:r>
              <a:rPr lang="cs-CZ" dirty="0" smtClean="0"/>
              <a:t>ve všech </a:t>
            </a:r>
            <a:r>
              <a:rPr lang="cs-CZ" dirty="0"/>
              <a:t>odvětvích;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přizpůsobení se změně klimatu, </a:t>
            </a:r>
            <a:r>
              <a:rPr lang="cs-CZ" dirty="0" smtClean="0"/>
              <a:t>předcházení rizikům </a:t>
            </a:r>
            <a:r>
              <a:rPr lang="cs-CZ" dirty="0"/>
              <a:t>a řízení rizik;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ochrana </a:t>
            </a:r>
            <a:r>
              <a:rPr lang="cs-CZ" dirty="0"/>
              <a:t>životního prostředí a podpora účinného </a:t>
            </a:r>
            <a:r>
              <a:rPr lang="cs-CZ" dirty="0" smtClean="0"/>
              <a:t>využívání zdrojů</a:t>
            </a:r>
            <a:r>
              <a:rPr lang="cs-CZ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podpora </a:t>
            </a:r>
            <a:r>
              <a:rPr lang="cs-CZ" dirty="0"/>
              <a:t>udržitelné dopravy a odstraňování </a:t>
            </a:r>
            <a:r>
              <a:rPr lang="cs-CZ" dirty="0" smtClean="0"/>
              <a:t>překážek v </a:t>
            </a:r>
            <a:r>
              <a:rPr lang="cs-CZ" dirty="0"/>
              <a:t>klíčových síťových infrastrukturách;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podpora </a:t>
            </a:r>
            <a:r>
              <a:rPr lang="pl-PL" dirty="0"/>
              <a:t>zaměstnanosti a podpora mobility </a:t>
            </a:r>
            <a:r>
              <a:rPr lang="pl-PL" dirty="0" smtClean="0"/>
              <a:t>pracovních </a:t>
            </a:r>
            <a:r>
              <a:rPr lang="cs-CZ" dirty="0" smtClean="0"/>
              <a:t>sil</a:t>
            </a:r>
            <a:r>
              <a:rPr lang="cs-CZ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podpora </a:t>
            </a:r>
            <a:r>
              <a:rPr lang="pt-BR" dirty="0"/>
              <a:t>sociálního začleňování a boj proti chudobě;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investice </a:t>
            </a:r>
            <a:r>
              <a:rPr lang="cs-CZ" dirty="0"/>
              <a:t>do vzdělávání, dovedností a </a:t>
            </a:r>
            <a:r>
              <a:rPr lang="cs-CZ" dirty="0" smtClean="0"/>
              <a:t>celoživotního učení</a:t>
            </a:r>
            <a:r>
              <a:rPr lang="cs-CZ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posilování </a:t>
            </a:r>
            <a:r>
              <a:rPr lang="cs-CZ" dirty="0"/>
              <a:t>institucionální kapacity a účinné </a:t>
            </a:r>
            <a:r>
              <a:rPr lang="cs-CZ" dirty="0" smtClean="0"/>
              <a:t>veřejné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88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NAŘÍZENÍ </a:t>
            </a:r>
            <a:r>
              <a:rPr lang="cs-CZ" b="1" dirty="0" smtClean="0"/>
              <a:t>EP A RADY</a:t>
            </a:r>
            <a:br>
              <a:rPr lang="cs-CZ" b="1" dirty="0" smtClean="0"/>
            </a:br>
            <a:r>
              <a:rPr lang="cs-CZ" b="1" dirty="0" smtClean="0"/>
              <a:t>pro </a:t>
            </a:r>
            <a:r>
              <a:rPr lang="cs-CZ" b="1" dirty="0"/>
              <a:t>cíl Evropská územní </a:t>
            </a:r>
            <a:r>
              <a:rPr lang="cs-CZ" b="1" dirty="0" smtClean="0"/>
              <a:t>spolupráce, 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514116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důsledku koordinace odvětvových politik, opatření a investic v </a:t>
            </a:r>
            <a:r>
              <a:rPr lang="cs-CZ" dirty="0" smtClean="0"/>
              <a:t>přeshraničním a </a:t>
            </a:r>
            <a:r>
              <a:rPr lang="cs-CZ" dirty="0"/>
              <a:t>nadnárodním měřítku se může zlepšit správa věcí </a:t>
            </a:r>
            <a:r>
              <a:rPr lang="cs-CZ" dirty="0" smtClean="0"/>
              <a:t>veřejných</a:t>
            </a:r>
          </a:p>
          <a:p>
            <a:r>
              <a:rPr lang="cs-CZ" dirty="0"/>
              <a:t>Napříč členskými státy se však objevuje </a:t>
            </a:r>
            <a:r>
              <a:rPr lang="cs-CZ" dirty="0" smtClean="0"/>
              <a:t>volání </a:t>
            </a:r>
            <a:r>
              <a:rPr lang="it-IT" dirty="0" smtClean="0"/>
              <a:t>po </a:t>
            </a:r>
            <a:r>
              <a:rPr lang="it-IT" dirty="0"/>
              <a:t>větší standardizaci pravidel a </a:t>
            </a:r>
            <a:r>
              <a:rPr lang="it-IT" dirty="0" smtClean="0"/>
              <a:t>postupů</a:t>
            </a:r>
            <a:endParaRPr lang="cs-CZ" dirty="0" smtClean="0"/>
          </a:p>
          <a:p>
            <a:r>
              <a:rPr lang="cs-CZ" dirty="0" smtClean="0"/>
              <a:t>Proaktivnější </a:t>
            </a:r>
            <a:r>
              <a:rPr lang="cs-CZ" dirty="0"/>
              <a:t>a průběžnou interakci s </a:t>
            </a:r>
            <a:r>
              <a:rPr lang="cs-CZ" dirty="0" smtClean="0"/>
              <a:t>programy </a:t>
            </a:r>
            <a:r>
              <a:rPr lang="cs-CZ" b="1" dirty="0" smtClean="0"/>
              <a:t>Konvergence </a:t>
            </a:r>
            <a:r>
              <a:rPr lang="cs-CZ" dirty="0"/>
              <a:t>a</a:t>
            </a:r>
            <a:r>
              <a:rPr lang="cs-CZ" b="1" dirty="0"/>
              <a:t> Konkurenceschopnost </a:t>
            </a:r>
            <a:r>
              <a:rPr lang="cs-CZ" dirty="0"/>
              <a:t>a s jinými programy územní spolupráce</a:t>
            </a:r>
            <a:r>
              <a:rPr lang="cs-CZ" dirty="0" smtClean="0"/>
              <a:t>, </a:t>
            </a:r>
            <a:r>
              <a:rPr lang="cs-CZ" dirty="0"/>
              <a:t>aby se zajistila </a:t>
            </a:r>
            <a:r>
              <a:rPr lang="cs-CZ" dirty="0" smtClean="0"/>
              <a:t>doplňkovost</a:t>
            </a:r>
            <a:r>
              <a:rPr lang="cs-CZ" dirty="0"/>
              <a:t>, koordinace a </a:t>
            </a:r>
            <a:r>
              <a:rPr lang="cs-CZ" dirty="0" smtClean="0"/>
              <a:t>synergie</a:t>
            </a:r>
          </a:p>
          <a:p>
            <a:r>
              <a:rPr lang="cs-CZ" dirty="0"/>
              <a:t>Článek 174 Smlouvy o fungování EU </a:t>
            </a:r>
            <a:r>
              <a:rPr lang="cs-CZ" dirty="0" smtClean="0"/>
              <a:t>– zvláštní </a:t>
            </a:r>
            <a:r>
              <a:rPr lang="cs-CZ" dirty="0"/>
              <a:t>pozornost </a:t>
            </a:r>
            <a:r>
              <a:rPr lang="cs-CZ" dirty="0" smtClean="0"/>
              <a:t>regionům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které </a:t>
            </a:r>
            <a:r>
              <a:rPr lang="cs-CZ" dirty="0"/>
              <a:t>jsou </a:t>
            </a:r>
            <a:r>
              <a:rPr lang="cs-CZ" dirty="0" smtClean="0"/>
              <a:t>závažně a </a:t>
            </a:r>
            <a:r>
              <a:rPr lang="cs-CZ" dirty="0"/>
              <a:t>trvale znevýhodněny přírodními nebo demografickými podmínkami, </a:t>
            </a:r>
            <a:r>
              <a:rPr lang="cs-CZ" dirty="0" smtClean="0"/>
              <a:t>např. regiony </a:t>
            </a:r>
            <a:r>
              <a:rPr lang="cs-CZ" dirty="0"/>
              <a:t>s velmi nízkou hustotou </a:t>
            </a:r>
            <a:r>
              <a:rPr lang="cs-CZ" dirty="0" smtClean="0"/>
              <a:t>obyvatelstva, </a:t>
            </a:r>
            <a:r>
              <a:rPr lang="cs-CZ" dirty="0"/>
              <a:t>přeshraniční a </a:t>
            </a:r>
            <a:r>
              <a:rPr lang="cs-CZ" dirty="0" smtClean="0"/>
              <a:t>horské regiony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470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b="1" dirty="0"/>
              <a:t>OP </a:t>
            </a:r>
            <a:r>
              <a:rPr lang="cs-CZ" b="1" dirty="0" err="1"/>
              <a:t>Přeshra</a:t>
            </a:r>
            <a:r>
              <a:rPr lang="cs-CZ" b="1" dirty="0"/>
              <a:t>​</a:t>
            </a:r>
            <a:r>
              <a:rPr lang="cs-CZ" b="1" dirty="0" err="1"/>
              <a:t>niční</a:t>
            </a:r>
            <a:r>
              <a:rPr lang="cs-CZ" b="1" dirty="0"/>
              <a:t> </a:t>
            </a:r>
            <a:r>
              <a:rPr lang="cs-CZ" b="1" dirty="0" smtClean="0"/>
              <a:t>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24936" cy="5616624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cs-CZ" dirty="0" smtClean="0"/>
              <a:t>Jde </a:t>
            </a:r>
            <a:r>
              <a:rPr lang="cs-CZ" dirty="0"/>
              <a:t>o samostatné dokumenty spravované samostatnými řídícími orgány, zaměřují se např. na následující témata</a:t>
            </a:r>
            <a:r>
              <a:rPr lang="cs-CZ" dirty="0" smtClean="0"/>
              <a:t>:</a:t>
            </a:r>
          </a:p>
          <a:p>
            <a:pPr lvl="1" fontAlgn="base"/>
            <a:r>
              <a:rPr lang="cs-CZ" dirty="0" smtClean="0"/>
              <a:t>společný </a:t>
            </a:r>
            <a:r>
              <a:rPr lang="cs-CZ" dirty="0"/>
              <a:t>rozvoj a zlepšení přístupu k informačním a komunikačním technologiím, </a:t>
            </a:r>
            <a:endParaRPr lang="cs-CZ" dirty="0" smtClean="0"/>
          </a:p>
          <a:p>
            <a:pPr lvl="1" fontAlgn="base"/>
            <a:r>
              <a:rPr lang="cs-CZ" dirty="0" smtClean="0"/>
              <a:t>výstavba </a:t>
            </a:r>
            <a:r>
              <a:rPr lang="cs-CZ" dirty="0"/>
              <a:t>a rozvoj hraniční infrastruktury a napojení pohraničí na důležité přeshraniční dopravní osy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spolupráce </a:t>
            </a:r>
            <a:r>
              <a:rPr lang="cs-CZ" dirty="0"/>
              <a:t>v oblasti výzkumu a vývoje, vzdělávání, inovací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kooperace </a:t>
            </a:r>
            <a:r>
              <a:rPr lang="cs-CZ" dirty="0"/>
              <a:t>při integraci postižených osob do společnosti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podpora </a:t>
            </a:r>
            <a:r>
              <a:rPr lang="cs-CZ" dirty="0"/>
              <a:t>efektivního systému přeshraniční protipožární a protipovodňové ochrany a ochrany před katastrofami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budování </a:t>
            </a:r>
            <a:r>
              <a:rPr lang="cs-CZ" dirty="0"/>
              <a:t>čistíren odpadních vod, posílení environmentálního vzdělávání, </a:t>
            </a:r>
            <a:endParaRPr lang="cs-CZ" dirty="0" smtClean="0"/>
          </a:p>
          <a:p>
            <a:pPr lvl="1" fontAlgn="base"/>
            <a:r>
              <a:rPr lang="cs-CZ" dirty="0" smtClean="0"/>
              <a:t>ochrana </a:t>
            </a:r>
            <a:r>
              <a:rPr lang="cs-CZ" dirty="0"/>
              <a:t>a obnova památek, </a:t>
            </a:r>
            <a:endParaRPr lang="cs-CZ" dirty="0" smtClean="0"/>
          </a:p>
          <a:p>
            <a:pPr lvl="1" fontAlgn="base"/>
            <a:r>
              <a:rPr lang="cs-CZ" dirty="0" smtClean="0"/>
              <a:t>rozvoj </a:t>
            </a:r>
            <a:r>
              <a:rPr lang="cs-CZ" dirty="0"/>
              <a:t>cyklistických tras a stezek, </a:t>
            </a:r>
            <a:r>
              <a:rPr lang="cs-CZ" dirty="0" err="1"/>
              <a:t>hippostezek</a:t>
            </a:r>
            <a:r>
              <a:rPr lang="cs-CZ" dirty="0"/>
              <a:t>, turistických a lyžařských stezek a tras, zřizování a činnost turistických informačních center, </a:t>
            </a:r>
            <a:endParaRPr lang="cs-CZ" dirty="0" smtClean="0"/>
          </a:p>
          <a:p>
            <a:pPr lvl="1" fontAlgn="base"/>
            <a:r>
              <a:rPr lang="cs-CZ" dirty="0" smtClean="0"/>
              <a:t>podpora </a:t>
            </a:r>
            <a:r>
              <a:rPr lang="cs-CZ" dirty="0"/>
              <a:t>přeshraniční spolupráce v oblasti rozvoje mezilidských vztahů, společenských, kulturních a volnočasových aktivit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0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Indikativní alokace prostředků z fondů EU pro Českou republiku v cíli EÚS 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200" dirty="0" smtClean="0"/>
              <a:t>(2007-2013, MMR ČR)</a:t>
            </a:r>
            <a:endParaRPr lang="cs-CZ" sz="2200" dirty="0"/>
          </a:p>
        </p:txBody>
      </p:sp>
      <p:pic>
        <p:nvPicPr>
          <p:cNvPr id="1026" name="Picture 2" descr="http://www.strukturalni-fondy.cz/getmedia/7f0e39c6-2a2a-4aa3-b6ba-1c3ad5bf9fc2/EU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24" y="1700808"/>
            <a:ext cx="8443032" cy="493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4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487694"/>
              </p:ext>
            </p:extLst>
          </p:nvPr>
        </p:nvGraphicFramePr>
        <p:xfrm>
          <a:off x="251520" y="548680"/>
          <a:ext cx="8784976" cy="5648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6984776"/>
              </a:tblGrid>
              <a:tr h="24479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Sousední stát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</a:rPr>
                        <a:t>Priority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SASKO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Rozvoj rámcových společenských podmínek v dotačním území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Rozvoj hospodářství a cestovního ruchu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Zlepšení situace přírody a životního prostředí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· </a:t>
                      </a:r>
                      <a:r>
                        <a:rPr lang="cs-CZ" sz="1800" i="1" u="none" strike="noStrike" dirty="0">
                          <a:effectLst/>
                        </a:rPr>
                        <a:t>Technická pomoc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BAVORSKO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·  Hospodářský rozvoj, lidské zdroje a sítě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Rozvoj území a životního prostředí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RAKOUSKO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Socioekonomický rozvoj, cestovní ruch a transfer know-how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Regionální dostupnost a udržitelný rozvoj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·  </a:t>
                      </a:r>
                      <a:r>
                        <a:rPr lang="cs-CZ" sz="1800" i="1" u="none" strike="noStrike" dirty="0">
                          <a:effectLst/>
                        </a:rPr>
                        <a:t>Technická pomoc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07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SLOVENSKO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Podpora sociokulturního a hospodářského rozvoje přeshraničního regionu a spolupráce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Rozvoj dostupnosti přeshraničního území a životního prostředí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·  </a:t>
                      </a:r>
                      <a:r>
                        <a:rPr lang="cs-CZ" sz="1800" i="1" u="none" strike="noStrike" dirty="0">
                          <a:effectLst/>
                        </a:rPr>
                        <a:t>Technická pomoc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POLSKO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Posilování dostupnosti, ochrana životního prostředí a prevence rizik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Zlepšení podmínek pro rozvoj podnikatelského prostředí a cestovního ruchu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792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·  Podpora spolupráce místních společenství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·  </a:t>
                      </a:r>
                      <a:r>
                        <a:rPr lang="cs-CZ" sz="1800" i="1" u="none" strike="noStrike" dirty="0">
                          <a:effectLst/>
                        </a:rPr>
                        <a:t>Technická pomoc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5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r>
              <a:rPr lang="cs-CZ" dirty="0" smtClean="0"/>
              <a:t>Rozsah / struktura financování</a:t>
            </a:r>
            <a:br>
              <a:rPr lang="cs-CZ" dirty="0" smtClean="0"/>
            </a:br>
            <a:r>
              <a:rPr lang="cs-CZ" sz="2000" dirty="0" smtClean="0"/>
              <a:t>(mil. €)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91916"/>
              </p:ext>
            </p:extLst>
          </p:nvPr>
        </p:nvGraphicFramePr>
        <p:xfrm>
          <a:off x="4085798" y="-5539169"/>
          <a:ext cx="2214394" cy="4975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47"/>
                <a:gridCol w="2158747"/>
              </a:tblGrid>
              <a:tr h="229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Sousední stát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623" marR="136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priority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623" marR="13623" marT="0" marB="0"/>
                </a:tc>
              </a:tr>
              <a:tr h="72657">
                <a:tc>
                  <a:txBody>
                    <a:bodyPr/>
                    <a:lstStyle/>
                    <a:p>
                      <a:endParaRPr lang="cs-CZ" sz="400"/>
                    </a:p>
                  </a:txBody>
                  <a:tcPr marL="13623" marR="13623" marT="0" marB="0"/>
                </a:tc>
                <a:tc>
                  <a:txBody>
                    <a:bodyPr/>
                    <a:lstStyle/>
                    <a:p>
                      <a:endParaRPr lang="cs-CZ" sz="400"/>
                    </a:p>
                  </a:txBody>
                  <a:tcPr marL="18164" marR="18164" marT="9082" marB="9082"/>
                </a:tc>
              </a:tr>
              <a:tr h="114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SASKO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0" marR="8830" marT="0" marB="0" anchor="b"/>
                </a:tc>
                <a:tc>
                  <a:txBody>
                    <a:bodyPr/>
                    <a:lstStyle/>
                    <a:p>
                      <a:endParaRPr lang="cs-CZ" sz="400"/>
                    </a:p>
                  </a:txBody>
                  <a:tcPr marL="18164" marR="18164" marT="9082" marB="9082"/>
                </a:tc>
              </a:tr>
              <a:tr h="7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">
                        <a:effectLst/>
                        <a:latin typeface="Calibri"/>
                      </a:endParaRPr>
                    </a:p>
                  </a:txBody>
                  <a:tcPr marL="8830" marR="8830" marT="0" marB="0" anchor="b"/>
                </a:tc>
                <a:tc>
                  <a:txBody>
                    <a:bodyPr/>
                    <a:lstStyle/>
                    <a:p>
                      <a:endParaRPr lang="cs-CZ" sz="400"/>
                    </a:p>
                  </a:txBody>
                  <a:tcPr marL="18164" marR="18164" marT="9082" marB="9082"/>
                </a:tc>
              </a:tr>
              <a:tr h="7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">
                        <a:effectLst/>
                        <a:latin typeface="Calibri"/>
                      </a:endParaRPr>
                    </a:p>
                  </a:txBody>
                  <a:tcPr marL="8830" marR="8830" marT="0" marB="0" anchor="b"/>
                </a:tc>
                <a:tc>
                  <a:txBody>
                    <a:bodyPr/>
                    <a:lstStyle/>
                    <a:p>
                      <a:endParaRPr lang="cs-CZ" sz="400"/>
                    </a:p>
                  </a:txBody>
                  <a:tcPr marL="18164" marR="18164" marT="9082" marB="9082"/>
                </a:tc>
              </a:tr>
              <a:tr h="7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">
                        <a:effectLst/>
                        <a:latin typeface="Calibri"/>
                      </a:endParaRPr>
                    </a:p>
                  </a:txBody>
                  <a:tcPr marL="8830" marR="8830" marT="0" marB="0" anchor="b"/>
                </a:tc>
                <a:tc>
                  <a:txBody>
                    <a:bodyPr/>
                    <a:lstStyle/>
                    <a:p>
                      <a:endParaRPr lang="cs-CZ" sz="400"/>
                    </a:p>
                  </a:txBody>
                  <a:tcPr marL="18164" marR="18164" marT="9082" marB="9082"/>
                </a:tc>
              </a:tr>
              <a:tr h="928396">
                <a:tc>
                  <a:txBody>
                    <a:bodyPr/>
                    <a:lstStyle/>
                    <a:p>
                      <a:endParaRPr lang="cs-CZ" sz="200">
                        <a:effectLst/>
                        <a:latin typeface="Calibri"/>
                      </a:endParaRPr>
                    </a:p>
                  </a:txBody>
                  <a:tcPr marL="8830" marR="8830" marT="0" marB="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Rozvoj rámcových společenských podmínek v dotačním území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Rozvoj hospodářství a cestovního ruchu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Zlepšení situace přírody a životního prostředí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Technická pomoc</a:t>
                      </a:r>
                      <a:endParaRPr lang="cs-CZ" sz="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3623" marR="13623" marT="0" marB="0"/>
                </a:tc>
              </a:tr>
              <a:tr h="444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BAVORSKO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623" marR="13623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Hospodářský rozvoj, lidské zdroje a sítě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Rozvoj území a životního prostředí</a:t>
                      </a:r>
                      <a:endParaRPr lang="cs-CZ" sz="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3623" marR="13623" marT="0" marB="0"/>
                </a:tc>
              </a:tr>
              <a:tr h="726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RAKOUSKO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623" marR="13623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Socioekonomický rozvoj, cestovní ruch a transfer know-how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Regionální dostupnost a udržitelný rozvoj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Technická pomoc</a:t>
                      </a:r>
                      <a:endParaRPr lang="cs-CZ" sz="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3623" marR="13623" marT="0" marB="0"/>
                </a:tc>
              </a:tr>
              <a:tr h="928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SLOVENSKO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623" marR="13623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Podpora sociokulturního a hospodářského rozvoje přeshraničního regionu a spolupráce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Rozvoj dostupnosti přeshraničního území a životního prostředí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·  Technická pomoc</a:t>
                      </a:r>
                      <a:endParaRPr lang="cs-CZ" sz="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3623" marR="13623" marT="0" marB="0"/>
                </a:tc>
              </a:tr>
              <a:tr h="1210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">
                          <a:effectLst/>
                        </a:rPr>
                        <a:t>POLSKO</a:t>
                      </a:r>
                      <a:endParaRPr lang="cs-CZ" sz="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623" marR="13623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 dirty="0">
                          <a:effectLst/>
                        </a:rPr>
                        <a:t>·  Posilování dostupnosti, ochrana životního prostředí a prevence rizik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 dirty="0">
                          <a:effectLst/>
                        </a:rPr>
                        <a:t>·  Zlepšení podmínek pro rozvoj podnikatelského prostředí a cestovního ruchu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 dirty="0">
                          <a:effectLst/>
                        </a:rPr>
                        <a:t>·  Podpora spolupráce místních společenství</a:t>
                      </a:r>
                    </a:p>
                    <a:p>
                      <a:pPr fontAlgn="base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cs-CZ" sz="200" dirty="0">
                          <a:effectLst/>
                        </a:rPr>
                        <a:t>·  Technická pomoc</a:t>
                      </a:r>
                      <a:endParaRPr lang="cs-CZ" sz="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13623" marR="13623" marT="0" marB="0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4943"/>
              </p:ext>
            </p:extLst>
          </p:nvPr>
        </p:nvGraphicFramePr>
        <p:xfrm>
          <a:off x="539553" y="2348882"/>
          <a:ext cx="7992886" cy="2405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39"/>
                <a:gridCol w="1152128"/>
                <a:gridCol w="1728192"/>
                <a:gridCol w="1440160"/>
                <a:gridCol w="1512167"/>
              </a:tblGrid>
              <a:tr h="72007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sousední stát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EFRE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participace celkem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</a:rPr>
                        <a:t>CZ příjem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</a:rPr>
                        <a:t>podíl z EU pro </a:t>
                      </a:r>
                      <a:r>
                        <a:rPr lang="pl-PL" sz="2000" b="1" u="none" strike="noStrike" dirty="0" smtClean="0">
                          <a:effectLst/>
                        </a:rPr>
                        <a:t>CZ (%)</a:t>
                      </a:r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0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SASKO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207,4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36,6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67,2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0,25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0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effectLst/>
                        </a:rPr>
                        <a:t>BAVORSKO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115,51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20,38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0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effectLst/>
                        </a:rPr>
                        <a:t>RAKOUSKO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107,44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69,12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0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>
                          <a:effectLst/>
                        </a:rPr>
                        <a:t>SLOVENSKO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92,74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16,37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56,55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0,21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0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POLSKO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219,46</a:t>
                      </a:r>
                      <a:endParaRPr lang="cs-CZ" sz="2000" b="1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2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96944" cy="1143000"/>
          </a:xfrm>
        </p:spPr>
        <p:txBody>
          <a:bodyPr>
            <a:normAutofit/>
          </a:bodyPr>
          <a:lstStyle/>
          <a:p>
            <a:r>
              <a:rPr lang="cs-CZ" dirty="0"/>
              <a:t>Alokace finanční prostředků na cíl EÚS a na podporu přeshraniční </a:t>
            </a:r>
            <a:r>
              <a:rPr lang="cs-CZ" dirty="0" smtClean="0"/>
              <a:t>spolupráce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416824" cy="4926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08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Navrhovaný rozpočet na politiku soudržnosti pro období 2014−2020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0" y="1988840"/>
            <a:ext cx="8424936" cy="35808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52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Perspektiva podpory přeshraniční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68952" cy="48737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Klíčoví hráči</a:t>
            </a:r>
          </a:p>
          <a:p>
            <a:pPr lvl="1"/>
            <a:r>
              <a:rPr lang="cs-CZ" dirty="0" smtClean="0"/>
              <a:t>Výbor regionů</a:t>
            </a:r>
          </a:p>
          <a:p>
            <a:pPr lvl="2"/>
            <a:r>
              <a:rPr lang="cs-CZ" dirty="0" smtClean="0"/>
              <a:t>Názor obcí, měst a regionů </a:t>
            </a:r>
          </a:p>
          <a:p>
            <a:pPr lvl="1"/>
            <a:r>
              <a:rPr lang="cs-CZ" dirty="0" smtClean="0"/>
              <a:t>euroregiony prostřednictvím Asociace evropských hraničních regionů</a:t>
            </a:r>
          </a:p>
          <a:p>
            <a:pPr lvl="2"/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 / AEBR</a:t>
            </a:r>
          </a:p>
          <a:p>
            <a:pPr lvl="2"/>
            <a:r>
              <a:rPr lang="cs-CZ" dirty="0" err="1" smtClean="0"/>
              <a:t>Arbeitsgemeinschaft</a:t>
            </a:r>
            <a:r>
              <a:rPr lang="cs-CZ" dirty="0" smtClean="0"/>
              <a:t> der </a:t>
            </a:r>
            <a:r>
              <a:rPr lang="cs-CZ" dirty="0" err="1" smtClean="0"/>
              <a:t>Europäischen</a:t>
            </a:r>
            <a:r>
              <a:rPr lang="cs-CZ" dirty="0" smtClean="0"/>
              <a:t> </a:t>
            </a:r>
            <a:r>
              <a:rPr lang="cs-CZ" dirty="0" err="1" smtClean="0"/>
              <a:t>Grenzregionen</a:t>
            </a:r>
            <a:r>
              <a:rPr lang="cs-CZ" dirty="0" smtClean="0"/>
              <a:t> / AGEG</a:t>
            </a:r>
          </a:p>
          <a:p>
            <a:pPr lvl="1"/>
            <a:r>
              <a:rPr lang="cs-CZ" dirty="0" smtClean="0"/>
              <a:t>Evropská komise</a:t>
            </a:r>
          </a:p>
          <a:p>
            <a:pPr lvl="2"/>
            <a:r>
              <a:rPr lang="cs-CZ" dirty="0" smtClean="0"/>
              <a:t>Seznam regionů způsobilých k financování</a:t>
            </a:r>
          </a:p>
          <a:p>
            <a:pPr lvl="1"/>
            <a:r>
              <a:rPr lang="cs-CZ" dirty="0" smtClean="0"/>
              <a:t>Evropský parlament </a:t>
            </a:r>
          </a:p>
          <a:p>
            <a:pPr lvl="2"/>
            <a:r>
              <a:rPr lang="cs-CZ" dirty="0" smtClean="0"/>
              <a:t>?Navýšení na 7 %</a:t>
            </a:r>
          </a:p>
          <a:p>
            <a:r>
              <a:rPr lang="cs-CZ" dirty="0" smtClean="0"/>
              <a:t>Celková výše podpory PHSS 376 mld. €</a:t>
            </a:r>
          </a:p>
          <a:p>
            <a:pPr lvl="1"/>
            <a:r>
              <a:rPr lang="cs-CZ" dirty="0" smtClean="0"/>
              <a:t>EÚS (2,5) 3,48 %, +3 mld. / 34 %</a:t>
            </a:r>
          </a:p>
          <a:p>
            <a:r>
              <a:rPr lang="cs-CZ" dirty="0" smtClean="0"/>
              <a:t>Posílení PS: </a:t>
            </a:r>
          </a:p>
          <a:p>
            <a:pPr lvl="1"/>
            <a:r>
              <a:rPr lang="cs-CZ" dirty="0" smtClean="0"/>
              <a:t>z toho 73,24 % (8,57 mld. oproti 6,44 – nárůst 1/3)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67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424936" cy="633670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Územní vymezení</a:t>
            </a:r>
          </a:p>
          <a:p>
            <a:pPr lvl="1"/>
            <a:r>
              <a:rPr lang="cs-CZ" dirty="0" smtClean="0"/>
              <a:t>NUTS 3 regiony</a:t>
            </a:r>
          </a:p>
          <a:p>
            <a:r>
              <a:rPr lang="cs-CZ" dirty="0" smtClean="0"/>
              <a:t>Třístranné projekty</a:t>
            </a:r>
          </a:p>
          <a:p>
            <a:pPr lvl="1"/>
            <a:r>
              <a:rPr lang="cs-CZ" dirty="0" smtClean="0"/>
              <a:t>Vícestranné x bilaterální programy</a:t>
            </a:r>
          </a:p>
          <a:p>
            <a:pPr lvl="1"/>
            <a:r>
              <a:rPr lang="cs-CZ" dirty="0" smtClean="0"/>
              <a:t>Euroregion </a:t>
            </a:r>
            <a:r>
              <a:rPr lang="cs-CZ" dirty="0" err="1" smtClean="0"/>
              <a:t>Neisse</a:t>
            </a:r>
            <a:r>
              <a:rPr lang="cs-CZ" dirty="0" smtClean="0"/>
              <a:t>-Nisa-</a:t>
            </a:r>
            <a:r>
              <a:rPr lang="cs-CZ" dirty="0" err="1" smtClean="0"/>
              <a:t>Nysa</a:t>
            </a:r>
            <a:r>
              <a:rPr lang="cs-CZ" dirty="0" smtClean="0"/>
              <a:t> (1991)</a:t>
            </a:r>
          </a:p>
          <a:p>
            <a:pPr lvl="1"/>
            <a:r>
              <a:rPr lang="cs-CZ" dirty="0" smtClean="0"/>
              <a:t>EU/K: větší koncentrace prostředků do větších programů</a:t>
            </a:r>
          </a:p>
          <a:p>
            <a:r>
              <a:rPr lang="cs-CZ" dirty="0" smtClean="0"/>
              <a:t>Pravidlo flexibility</a:t>
            </a:r>
          </a:p>
          <a:p>
            <a:pPr lvl="1"/>
            <a:r>
              <a:rPr lang="cs-CZ" dirty="0" smtClean="0"/>
              <a:t>Ve prospěch programového území</a:t>
            </a:r>
          </a:p>
          <a:p>
            <a:pPr lvl="1"/>
            <a:r>
              <a:rPr lang="cs-CZ" dirty="0" smtClean="0"/>
              <a:t>Tyto projekty úhrnem do 20 % z celkové částky na podporu</a:t>
            </a:r>
          </a:p>
          <a:p>
            <a:r>
              <a:rPr lang="cs-CZ" dirty="0" smtClean="0"/>
              <a:t>Tematická koncentrace</a:t>
            </a:r>
          </a:p>
          <a:p>
            <a:pPr lvl="1"/>
            <a:r>
              <a:rPr lang="cs-CZ" dirty="0"/>
              <a:t>Základem Strategie EU 2020</a:t>
            </a:r>
          </a:p>
          <a:p>
            <a:pPr lvl="1"/>
            <a:r>
              <a:rPr lang="cs-CZ" dirty="0"/>
              <a:t>Cíle (4/5/6 z 11) &gt; priority</a:t>
            </a:r>
          </a:p>
          <a:p>
            <a:pPr lvl="1"/>
            <a:r>
              <a:rPr lang="cs-CZ" dirty="0"/>
              <a:t>Celoevropská strategie X místní/regionální specifika (orgány)</a:t>
            </a:r>
          </a:p>
          <a:p>
            <a:pPr lvl="1"/>
            <a:r>
              <a:rPr lang="cs-CZ" dirty="0"/>
              <a:t>Otázka absorpční kapacity</a:t>
            </a:r>
          </a:p>
          <a:p>
            <a:r>
              <a:rPr lang="cs-CZ" dirty="0" smtClean="0"/>
              <a:t>Míra spolufinancování</a:t>
            </a:r>
          </a:p>
          <a:p>
            <a:pPr lvl="1"/>
            <a:r>
              <a:rPr lang="cs-CZ" dirty="0"/>
              <a:t>75 x 85 %</a:t>
            </a:r>
          </a:p>
          <a:p>
            <a:pPr lvl="1"/>
            <a:r>
              <a:rPr lang="cs-CZ" dirty="0"/>
              <a:t>Alokace finančních prostředků na příslušné programy, ne členským státům</a:t>
            </a:r>
          </a:p>
          <a:p>
            <a:r>
              <a:rPr lang="cs-CZ" dirty="0" smtClean="0"/>
              <a:t>Zpřísnění podmínek kladených na kvalitu projektů</a:t>
            </a:r>
          </a:p>
          <a:p>
            <a:pPr lvl="1"/>
            <a:r>
              <a:rPr lang="cs-CZ" dirty="0" smtClean="0"/>
              <a:t>Důraz na „</a:t>
            </a:r>
            <a:r>
              <a:rPr lang="cs-CZ" dirty="0" err="1" smtClean="0"/>
              <a:t>přeshraničnost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Kritéria – společné (2 – 4): Příprava, realizace, rozpočet, personál</a:t>
            </a:r>
          </a:p>
        </p:txBody>
      </p:sp>
    </p:spTree>
    <p:extLst>
      <p:ext uri="{BB962C8B-B14F-4D97-AF65-F5344CB8AC3E}">
        <p14:creationId xmlns:p14="http://schemas.microsoft.com/office/powerpoint/2010/main" val="16864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495</TotalTime>
  <Words>828</Words>
  <Application>Microsoft Office PowerPoint</Application>
  <PresentationFormat>Předvádění na obrazovce (4:3)</PresentationFormat>
  <Paragraphs>139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Podpora přeshraniční spolupráce  2007-2013 / 2014-2020 EU x ČESKO</vt:lpstr>
      <vt:lpstr>OP Přeshra​niční spolupráce</vt:lpstr>
      <vt:lpstr>Indikativní alokace prostředků z fondů EU pro Českou republiku v cíli EÚS  (2007-2013, MMR ČR)</vt:lpstr>
      <vt:lpstr>Prezentace aplikace PowerPoint</vt:lpstr>
      <vt:lpstr>Rozsah / struktura financování (mil. €)</vt:lpstr>
      <vt:lpstr>Alokace finanční prostředků na cíl EÚS a na podporu přeshraniční spolupráce</vt:lpstr>
      <vt:lpstr>Navrhovaný rozpočet na politiku soudržnosti pro období 2014−2020</vt:lpstr>
      <vt:lpstr>Perspektiva podpory přeshraniční spolupráce</vt:lpstr>
      <vt:lpstr>Prezentace aplikace PowerPoint</vt:lpstr>
      <vt:lpstr>Tematické cíle</vt:lpstr>
      <vt:lpstr>NAŘÍZENÍ EP A RADY pro cíl Evropská územní spolupráce, 2011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Jeřábek</dc:creator>
  <cp:lastModifiedBy>Milan</cp:lastModifiedBy>
  <cp:revision>35</cp:revision>
  <dcterms:created xsi:type="dcterms:W3CDTF">2014-03-24T13:01:40Z</dcterms:created>
  <dcterms:modified xsi:type="dcterms:W3CDTF">2014-03-30T18:34:29Z</dcterms:modified>
</cp:coreProperties>
</file>