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4" r:id="rId6"/>
    <p:sldId id="259" r:id="rId7"/>
    <p:sldId id="260" r:id="rId8"/>
    <p:sldId id="261" r:id="rId9"/>
    <p:sldId id="265" r:id="rId10"/>
    <p:sldId id="266" r:id="rId11"/>
    <p:sldId id="267" r:id="rId12"/>
    <p:sldId id="268" r:id="rId13"/>
    <p:sldId id="276" r:id="rId14"/>
    <p:sldId id="277" r:id="rId15"/>
    <p:sldId id="278" r:id="rId16"/>
    <p:sldId id="279" r:id="rId17"/>
    <p:sldId id="270" r:id="rId18"/>
    <p:sldId id="271" r:id="rId19"/>
    <p:sldId id="272" r:id="rId20"/>
    <p:sldId id="273" r:id="rId21"/>
    <p:sldId id="274" r:id="rId22"/>
    <p:sldId id="275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004347B-926F-431F-B013-325DD73BF16C}" type="datetimeFigureOut">
              <a:rPr lang="cs-CZ" smtClean="0"/>
              <a:t>26.4.2014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596BDD9-2B35-4DFE-BE46-F5A35D10D97A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347B-926F-431F-B013-325DD73BF16C}" type="datetimeFigureOut">
              <a:rPr lang="cs-CZ" smtClean="0"/>
              <a:t>26.4.2014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6BDD9-2B35-4DFE-BE46-F5A35D10D97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347B-926F-431F-B013-325DD73BF16C}" type="datetimeFigureOut">
              <a:rPr lang="cs-CZ" smtClean="0"/>
              <a:t>26.4.2014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6BDD9-2B35-4DFE-BE46-F5A35D10D97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004347B-926F-431F-B013-325DD73BF16C}" type="datetimeFigureOut">
              <a:rPr lang="cs-CZ" smtClean="0"/>
              <a:t>26.4.2014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596BDD9-2B35-4DFE-BE46-F5A35D10D97A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004347B-926F-431F-B013-325DD73BF16C}" type="datetimeFigureOut">
              <a:rPr lang="cs-CZ" smtClean="0"/>
              <a:t>26.4.2014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596BDD9-2B35-4DFE-BE46-F5A35D10D97A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347B-926F-431F-B013-325DD73BF16C}" type="datetimeFigureOut">
              <a:rPr lang="cs-CZ" smtClean="0"/>
              <a:t>26.4.2014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6BDD9-2B35-4DFE-BE46-F5A35D10D97A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347B-926F-431F-B013-325DD73BF16C}" type="datetimeFigureOut">
              <a:rPr lang="cs-CZ" smtClean="0"/>
              <a:t>26.4.2014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6BDD9-2B35-4DFE-BE46-F5A35D10D97A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004347B-926F-431F-B013-325DD73BF16C}" type="datetimeFigureOut">
              <a:rPr lang="cs-CZ" smtClean="0"/>
              <a:t>26.4.2014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596BDD9-2B35-4DFE-BE46-F5A35D10D97A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347B-926F-431F-B013-325DD73BF16C}" type="datetimeFigureOut">
              <a:rPr lang="cs-CZ" smtClean="0"/>
              <a:t>26.4.2014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6BDD9-2B35-4DFE-BE46-F5A35D10D97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004347B-926F-431F-B013-325DD73BF16C}" type="datetimeFigureOut">
              <a:rPr lang="cs-CZ" smtClean="0"/>
              <a:t>26.4.2014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596BDD9-2B35-4DFE-BE46-F5A35D10D97A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004347B-926F-431F-B013-325DD73BF16C}" type="datetimeFigureOut">
              <a:rPr lang="cs-CZ" smtClean="0"/>
              <a:t>26.4.2014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596BDD9-2B35-4DFE-BE46-F5A35D10D97A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004347B-926F-431F-B013-325DD73BF16C}" type="datetimeFigureOut">
              <a:rPr lang="cs-CZ" smtClean="0"/>
              <a:t>26.4.2014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596BDD9-2B35-4DFE-BE46-F5A35D10D97A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589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8003232" cy="6336704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Málo příkladů spolupráce MSP</a:t>
            </a:r>
          </a:p>
          <a:p>
            <a:pPr lvl="1"/>
            <a:r>
              <a:rPr lang="cs-CZ" dirty="0" smtClean="0"/>
              <a:t>Vytváření dceřiných společností</a:t>
            </a:r>
          </a:p>
          <a:p>
            <a:r>
              <a:rPr lang="cs-CZ" dirty="0" smtClean="0"/>
              <a:t>Přeshraniční inovační inkubátor</a:t>
            </a:r>
          </a:p>
          <a:p>
            <a:pPr lvl="1"/>
            <a:r>
              <a:rPr lang="cs-CZ" dirty="0" smtClean="0"/>
              <a:t>BIC Bratislava, BIC Burgenland, </a:t>
            </a:r>
            <a:r>
              <a:rPr lang="cs-CZ" dirty="0" err="1" smtClean="0"/>
              <a:t>Innostart</a:t>
            </a:r>
            <a:r>
              <a:rPr lang="cs-CZ" dirty="0" smtClean="0"/>
              <a:t> Budapešť</a:t>
            </a:r>
          </a:p>
          <a:p>
            <a:pPr lvl="2"/>
            <a:r>
              <a:rPr lang="cs-CZ" dirty="0" smtClean="0"/>
              <a:t>(Business </a:t>
            </a:r>
            <a:r>
              <a:rPr lang="cs-CZ" dirty="0" err="1"/>
              <a:t>Innovation</a:t>
            </a:r>
            <a:r>
              <a:rPr lang="cs-CZ" dirty="0"/>
              <a:t> </a:t>
            </a:r>
            <a:r>
              <a:rPr lang="cs-CZ" dirty="0" smtClean="0"/>
              <a:t>Centre)</a:t>
            </a:r>
            <a:endParaRPr lang="cs-CZ" dirty="0"/>
          </a:p>
          <a:p>
            <a:r>
              <a:rPr lang="cs-CZ" dirty="0" smtClean="0"/>
              <a:t>Dokumenty:</a:t>
            </a:r>
          </a:p>
          <a:p>
            <a:pPr lvl="1"/>
            <a:r>
              <a:rPr lang="cs-CZ" dirty="0" smtClean="0"/>
              <a:t>„Výhody a problémy spolupráce ve středoevropské kontaktní zóně Bratislava – Vídeň – Brno – Györ (1994, Centrum strategických studií SR</a:t>
            </a:r>
          </a:p>
          <a:p>
            <a:pPr lvl="1"/>
            <a:r>
              <a:rPr lang="cs-CZ" dirty="0" smtClean="0"/>
              <a:t>„Víceletý indikativní program pro bilaterální spolupráci Slovensko – Rakousko 1995-1999“ (1995)</a:t>
            </a:r>
          </a:p>
          <a:p>
            <a:pPr lvl="1"/>
            <a:r>
              <a:rPr lang="cs-CZ" dirty="0" smtClean="0"/>
              <a:t>„Strategie přeshraniční spolupráce v trilaterálním regionu Slovensko-Rakousko-Maďarsko“ (1998) </a:t>
            </a:r>
          </a:p>
          <a:p>
            <a:r>
              <a:rPr lang="cs-CZ" dirty="0"/>
              <a:t>P</a:t>
            </a:r>
            <a:r>
              <a:rPr lang="cs-CZ" dirty="0" smtClean="0"/>
              <a:t>rojekty:</a:t>
            </a:r>
          </a:p>
          <a:p>
            <a:pPr lvl="1"/>
            <a:r>
              <a:rPr lang="cs-CZ" dirty="0" smtClean="0"/>
              <a:t>SNITS (angl. SME </a:t>
            </a:r>
            <a:r>
              <a:rPr lang="cs-CZ" dirty="0" err="1" smtClean="0"/>
              <a:t>Networking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Innovative</a:t>
            </a:r>
            <a:r>
              <a:rPr lang="cs-CZ" dirty="0" smtClean="0"/>
              <a:t> and Technology </a:t>
            </a:r>
            <a:r>
              <a:rPr lang="cs-CZ" dirty="0" err="1" smtClean="0"/>
              <a:t>based</a:t>
            </a:r>
            <a:r>
              <a:rPr lang="cs-CZ" dirty="0" smtClean="0"/>
              <a:t> </a:t>
            </a:r>
            <a:r>
              <a:rPr lang="cs-CZ" dirty="0" err="1" smtClean="0"/>
              <a:t>SMEs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CERNET (</a:t>
            </a:r>
            <a:r>
              <a:rPr lang="cs-CZ" dirty="0" err="1" smtClean="0"/>
              <a:t>Central</a:t>
            </a:r>
            <a:r>
              <a:rPr lang="cs-CZ" dirty="0" smtClean="0"/>
              <a:t> </a:t>
            </a:r>
            <a:r>
              <a:rPr lang="cs-CZ" dirty="0" err="1" smtClean="0"/>
              <a:t>European</a:t>
            </a:r>
            <a:r>
              <a:rPr lang="cs-CZ" dirty="0" smtClean="0"/>
              <a:t> </a:t>
            </a:r>
            <a:r>
              <a:rPr lang="cs-CZ" dirty="0" err="1" smtClean="0"/>
              <a:t>Regional</a:t>
            </a:r>
            <a:r>
              <a:rPr lang="cs-CZ" dirty="0" smtClean="0"/>
              <a:t> Network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Education</a:t>
            </a:r>
            <a:r>
              <a:rPr lang="cs-CZ" dirty="0" smtClean="0"/>
              <a:t> Transfer)</a:t>
            </a:r>
          </a:p>
          <a:p>
            <a:pPr lvl="2"/>
            <a:r>
              <a:rPr lang="cs-CZ" dirty="0"/>
              <a:t>Bratislava – Vídeň – Brno – </a:t>
            </a:r>
            <a:r>
              <a:rPr lang="cs-CZ" dirty="0" smtClean="0"/>
              <a:t>Györ, </a:t>
            </a:r>
          </a:p>
          <a:p>
            <a:pPr lvl="2"/>
            <a:r>
              <a:rPr lang="cs-CZ" dirty="0" err="1" smtClean="0"/>
              <a:t>European</a:t>
            </a:r>
            <a:r>
              <a:rPr lang="cs-CZ" dirty="0" smtClean="0"/>
              <a:t> </a:t>
            </a:r>
            <a:r>
              <a:rPr lang="cs-CZ" dirty="0" err="1" smtClean="0"/>
              <a:t>Secondary</a:t>
            </a:r>
            <a:r>
              <a:rPr lang="cs-CZ" dirty="0" smtClean="0"/>
              <a:t> </a:t>
            </a:r>
            <a:r>
              <a:rPr lang="cs-CZ" dirty="0" err="1" smtClean="0"/>
              <a:t>School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7116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DOPRAVNÁ </a:t>
            </a:r>
            <a:r>
              <a:rPr lang="cs-CZ" dirty="0"/>
              <a:t>INTEGRÁCIA EURÓPY – POZÍCIA SLOVENSKA A </a:t>
            </a:r>
            <a:r>
              <a:rPr lang="cs-CZ" dirty="0" smtClean="0"/>
              <a:t>BRATISLAVY</a:t>
            </a:r>
            <a:br>
              <a:rPr lang="cs-CZ" dirty="0" smtClean="0"/>
            </a:br>
            <a:r>
              <a:rPr lang="cs-CZ" sz="2200" dirty="0" err="1" smtClean="0"/>
              <a:t>horňák</a:t>
            </a:r>
            <a:r>
              <a:rPr lang="cs-CZ" sz="2200" dirty="0" smtClean="0"/>
              <a:t> 2001</a:t>
            </a:r>
            <a:endParaRPr lang="cs-CZ" sz="2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 smtClean="0"/>
              <a:t>očakávanie</a:t>
            </a:r>
            <a:r>
              <a:rPr lang="cs-CZ" dirty="0" smtClean="0"/>
              <a:t> </a:t>
            </a:r>
            <a:r>
              <a:rPr lang="cs-CZ" dirty="0" err="1"/>
              <a:t>nárastu</a:t>
            </a:r>
            <a:r>
              <a:rPr lang="cs-CZ" dirty="0"/>
              <a:t> </a:t>
            </a:r>
            <a:r>
              <a:rPr lang="cs-CZ" dirty="0" err="1"/>
              <a:t>tranzitnej</a:t>
            </a:r>
            <a:r>
              <a:rPr lang="cs-CZ" dirty="0"/>
              <a:t> dopravy (</a:t>
            </a:r>
            <a:r>
              <a:rPr lang="cs-CZ" dirty="0" err="1"/>
              <a:t>prinášajúcej</a:t>
            </a:r>
            <a:r>
              <a:rPr lang="cs-CZ" dirty="0"/>
              <a:t> ekonomický profit) </a:t>
            </a:r>
            <a:r>
              <a:rPr lang="cs-CZ" dirty="0" err="1"/>
              <a:t>cez</a:t>
            </a:r>
            <a:r>
              <a:rPr lang="cs-CZ" dirty="0"/>
              <a:t> </a:t>
            </a:r>
            <a:r>
              <a:rPr lang="cs-CZ" dirty="0" err="1"/>
              <a:t>územie</a:t>
            </a:r>
            <a:r>
              <a:rPr lang="cs-CZ" dirty="0"/>
              <a:t> </a:t>
            </a:r>
            <a:r>
              <a:rPr lang="cs-CZ" dirty="0" err="1"/>
              <a:t>ich</a:t>
            </a:r>
            <a:r>
              <a:rPr lang="cs-CZ" dirty="0"/>
              <a:t> </a:t>
            </a:r>
            <a:r>
              <a:rPr lang="cs-CZ" dirty="0" err="1" smtClean="0"/>
              <a:t>štátu</a:t>
            </a:r>
            <a:r>
              <a:rPr lang="cs-CZ" dirty="0" smtClean="0"/>
              <a:t>?</a:t>
            </a:r>
            <a:endParaRPr lang="cs-CZ" dirty="0"/>
          </a:p>
          <a:p>
            <a:r>
              <a:rPr lang="cs-CZ" dirty="0" err="1" smtClean="0"/>
              <a:t>koncepciu</a:t>
            </a:r>
            <a:r>
              <a:rPr lang="cs-CZ" dirty="0" smtClean="0"/>
              <a:t> </a:t>
            </a:r>
            <a:r>
              <a:rPr lang="cs-CZ" dirty="0"/>
              <a:t>dopravných </a:t>
            </a:r>
            <a:r>
              <a:rPr lang="cs-CZ" dirty="0" err="1"/>
              <a:t>trás</a:t>
            </a:r>
            <a:r>
              <a:rPr lang="cs-CZ" dirty="0"/>
              <a:t> – </a:t>
            </a:r>
            <a:r>
              <a:rPr lang="cs-CZ" dirty="0" err="1"/>
              <a:t>koridorov</a:t>
            </a:r>
            <a:r>
              <a:rPr lang="cs-CZ" dirty="0"/>
              <a:t> s </a:t>
            </a:r>
            <a:r>
              <a:rPr lang="cs-CZ" dirty="0" err="1"/>
              <a:t>prepojením</a:t>
            </a:r>
            <a:r>
              <a:rPr lang="cs-CZ" dirty="0"/>
              <a:t> </a:t>
            </a:r>
            <a:r>
              <a:rPr lang="cs-CZ" dirty="0" err="1"/>
              <a:t>západnej</a:t>
            </a:r>
            <a:r>
              <a:rPr lang="cs-CZ" dirty="0"/>
              <a:t> </a:t>
            </a:r>
            <a:r>
              <a:rPr lang="cs-CZ" dirty="0" err="1"/>
              <a:t>Európy</a:t>
            </a:r>
            <a:r>
              <a:rPr lang="cs-CZ" dirty="0"/>
              <a:t> na východ na báze </a:t>
            </a:r>
            <a:r>
              <a:rPr lang="cs-CZ" dirty="0" err="1" smtClean="0"/>
              <a:t>multimodality</a:t>
            </a:r>
            <a:endParaRPr lang="cs-CZ" dirty="0"/>
          </a:p>
          <a:p>
            <a:pPr lvl="1"/>
            <a:r>
              <a:rPr lang="cs-CZ" dirty="0"/>
              <a:t>koridor IV </a:t>
            </a:r>
            <a:r>
              <a:rPr lang="cs-CZ" b="1" dirty="0"/>
              <a:t>(</a:t>
            </a:r>
            <a:r>
              <a:rPr lang="cs-CZ" b="1" dirty="0" err="1"/>
              <a:t>Berlin</a:t>
            </a:r>
            <a:r>
              <a:rPr lang="cs-CZ" b="1" dirty="0"/>
              <a:t>/</a:t>
            </a:r>
            <a:r>
              <a:rPr lang="cs-CZ" b="1" dirty="0" err="1"/>
              <a:t>Nürnberg</a:t>
            </a:r>
            <a:r>
              <a:rPr lang="cs-CZ" b="1" dirty="0"/>
              <a:t> – Praha – </a:t>
            </a:r>
            <a:r>
              <a:rPr lang="cs-CZ" b="1" dirty="0" err="1"/>
              <a:t>Budapest</a:t>
            </a:r>
            <a:r>
              <a:rPr lang="cs-CZ" b="1" dirty="0"/>
              <a:t> </a:t>
            </a:r>
            <a:r>
              <a:rPr lang="cs-CZ" dirty="0"/>
              <a:t>– </a:t>
            </a:r>
            <a:r>
              <a:rPr lang="cs-CZ" dirty="0" err="1"/>
              <a:t>Constanta</a:t>
            </a:r>
            <a:r>
              <a:rPr lang="cs-CZ" dirty="0"/>
              <a:t>/</a:t>
            </a:r>
            <a:r>
              <a:rPr lang="cs-CZ" dirty="0" err="1"/>
              <a:t>Thessaloniki</a:t>
            </a:r>
            <a:r>
              <a:rPr lang="cs-CZ" dirty="0"/>
              <a:t>/Istanbul), </a:t>
            </a:r>
          </a:p>
          <a:p>
            <a:r>
              <a:rPr lang="cs-CZ" b="1" dirty="0"/>
              <a:t>osobitosti </a:t>
            </a:r>
            <a:r>
              <a:rPr lang="cs-CZ" b="1" dirty="0" err="1"/>
              <a:t>postavenia</a:t>
            </a:r>
            <a:r>
              <a:rPr lang="cs-CZ" b="1" dirty="0"/>
              <a:t> dopravného </a:t>
            </a:r>
            <a:r>
              <a:rPr lang="cs-CZ" b="1" dirty="0" err="1"/>
              <a:t>uzla</a:t>
            </a:r>
            <a:r>
              <a:rPr lang="cs-CZ" b="1" dirty="0"/>
              <a:t> </a:t>
            </a:r>
            <a:r>
              <a:rPr lang="cs-CZ" b="1" dirty="0" smtClean="0"/>
              <a:t>Bratislava</a:t>
            </a:r>
          </a:p>
          <a:p>
            <a:pPr lvl="1"/>
            <a:r>
              <a:rPr lang="cs-CZ" dirty="0" smtClean="0"/>
              <a:t>poloha </a:t>
            </a:r>
            <a:r>
              <a:rPr lang="cs-CZ" dirty="0"/>
              <a:t>v rámci Slovenska je </a:t>
            </a:r>
            <a:r>
              <a:rPr lang="cs-CZ" dirty="0" err="1"/>
              <a:t>výrazne</a:t>
            </a:r>
            <a:r>
              <a:rPr lang="cs-CZ" dirty="0"/>
              <a:t> excentrická</a:t>
            </a:r>
            <a:r>
              <a:rPr lang="cs-CZ" dirty="0" smtClean="0"/>
              <a:t>,</a:t>
            </a:r>
          </a:p>
          <a:p>
            <a:pPr lvl="1"/>
            <a:r>
              <a:rPr lang="cs-CZ" dirty="0" smtClean="0"/>
              <a:t>z </a:t>
            </a:r>
            <a:r>
              <a:rPr lang="cs-CZ" dirty="0"/>
              <a:t>geopolitického </a:t>
            </a:r>
            <a:r>
              <a:rPr lang="cs-CZ" dirty="0" err="1"/>
              <a:t>hľadiska</a:t>
            </a:r>
            <a:r>
              <a:rPr lang="cs-CZ" dirty="0"/>
              <a:t> a </a:t>
            </a:r>
            <a:r>
              <a:rPr lang="cs-CZ" dirty="0" err="1"/>
              <a:t>vzhľadom</a:t>
            </a:r>
            <a:r>
              <a:rPr lang="cs-CZ" dirty="0"/>
              <a:t> na </a:t>
            </a:r>
            <a:r>
              <a:rPr lang="cs-CZ" dirty="0" err="1"/>
              <a:t>orientáciu</a:t>
            </a:r>
            <a:r>
              <a:rPr lang="cs-CZ" dirty="0"/>
              <a:t> a </a:t>
            </a:r>
            <a:r>
              <a:rPr lang="cs-CZ" dirty="0" err="1"/>
              <a:t>smerovanie</a:t>
            </a:r>
            <a:r>
              <a:rPr lang="cs-CZ" dirty="0"/>
              <a:t> významných </a:t>
            </a:r>
            <a:r>
              <a:rPr lang="cs-CZ" dirty="0" err="1"/>
              <a:t>európskych</a:t>
            </a:r>
            <a:r>
              <a:rPr lang="cs-CZ" dirty="0"/>
              <a:t> dopravných </a:t>
            </a:r>
            <a:r>
              <a:rPr lang="cs-CZ" dirty="0" err="1"/>
              <a:t>prúdov</a:t>
            </a:r>
            <a:r>
              <a:rPr lang="cs-CZ" dirty="0"/>
              <a:t> </a:t>
            </a:r>
            <a:r>
              <a:rPr lang="cs-CZ" dirty="0" err="1" smtClean="0"/>
              <a:t>veľmi</a:t>
            </a:r>
            <a:r>
              <a:rPr lang="cs-CZ" dirty="0" smtClean="0"/>
              <a:t> </a:t>
            </a:r>
            <a:r>
              <a:rPr lang="cs-CZ" dirty="0"/>
              <a:t>výhodná.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0429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7467600" cy="5493224"/>
          </a:xfrm>
        </p:spPr>
        <p:txBody>
          <a:bodyPr>
            <a:normAutofit lnSpcReduction="10000"/>
          </a:bodyPr>
          <a:lstStyle/>
          <a:p>
            <a:r>
              <a:rPr lang="cs-CZ" dirty="0" err="1" smtClean="0"/>
              <a:t>Transeurópska</a:t>
            </a:r>
            <a:r>
              <a:rPr lang="cs-CZ" dirty="0" smtClean="0"/>
              <a:t> </a:t>
            </a:r>
            <a:r>
              <a:rPr lang="cs-CZ" dirty="0" err="1"/>
              <a:t>železničná</a:t>
            </a:r>
            <a:r>
              <a:rPr lang="cs-CZ" dirty="0"/>
              <a:t> </a:t>
            </a:r>
            <a:r>
              <a:rPr lang="cs-CZ" dirty="0" err="1"/>
              <a:t>sieť</a:t>
            </a:r>
            <a:r>
              <a:rPr lang="cs-CZ" dirty="0"/>
              <a:t> a Slovensko </a:t>
            </a:r>
          </a:p>
          <a:p>
            <a:pPr lvl="1"/>
            <a:r>
              <a:rPr lang="cs-CZ" b="1" i="1" dirty="0" smtClean="0"/>
              <a:t>Ostrava </a:t>
            </a:r>
            <a:r>
              <a:rPr lang="cs-CZ" b="1" dirty="0"/>
              <a:t>- </a:t>
            </a:r>
            <a:r>
              <a:rPr lang="cs-CZ" b="1" dirty="0" err="1"/>
              <a:t>št</a:t>
            </a:r>
            <a:r>
              <a:rPr lang="cs-CZ" b="1" dirty="0"/>
              <a:t>. </a:t>
            </a:r>
            <a:r>
              <a:rPr lang="cs-CZ" b="1" dirty="0" err="1"/>
              <a:t>hranica</a:t>
            </a:r>
            <a:r>
              <a:rPr lang="cs-CZ" b="1" dirty="0"/>
              <a:t> ČR/SR – Čadca </a:t>
            </a:r>
            <a:r>
              <a:rPr lang="cs-CZ" dirty="0"/>
              <a:t>– Žilina – Košice – </a:t>
            </a:r>
            <a:r>
              <a:rPr lang="cs-CZ" dirty="0" err="1"/>
              <a:t>Čierna</a:t>
            </a:r>
            <a:r>
              <a:rPr lang="cs-CZ" dirty="0"/>
              <a:t> nad Tisou – </a:t>
            </a:r>
            <a:r>
              <a:rPr lang="cs-CZ" dirty="0" err="1"/>
              <a:t>št</a:t>
            </a:r>
            <a:r>
              <a:rPr lang="cs-CZ" dirty="0"/>
              <a:t>. </a:t>
            </a:r>
            <a:r>
              <a:rPr lang="cs-CZ" dirty="0" err="1"/>
              <a:t>hranica</a:t>
            </a:r>
            <a:r>
              <a:rPr lang="cs-CZ" dirty="0"/>
              <a:t> SR/Ukrajina – </a:t>
            </a:r>
            <a:r>
              <a:rPr lang="cs-CZ" i="1" dirty="0"/>
              <a:t>Čop, </a:t>
            </a:r>
            <a:endParaRPr lang="cs-CZ" dirty="0"/>
          </a:p>
          <a:p>
            <a:pPr lvl="1"/>
            <a:r>
              <a:rPr lang="cs-CZ" b="1" i="1" dirty="0" smtClean="0"/>
              <a:t>Praha </a:t>
            </a:r>
            <a:r>
              <a:rPr lang="cs-CZ" b="1" dirty="0"/>
              <a:t>– </a:t>
            </a:r>
            <a:r>
              <a:rPr lang="cs-CZ" b="1" dirty="0" err="1"/>
              <a:t>št</a:t>
            </a:r>
            <a:r>
              <a:rPr lang="cs-CZ" b="1" dirty="0"/>
              <a:t>. </a:t>
            </a:r>
            <a:r>
              <a:rPr lang="cs-CZ" b="1" dirty="0" err="1"/>
              <a:t>hranica</a:t>
            </a:r>
            <a:r>
              <a:rPr lang="cs-CZ" b="1" dirty="0"/>
              <a:t> ČR/SR – </a:t>
            </a:r>
            <a:r>
              <a:rPr lang="cs-CZ" b="1" dirty="0" err="1"/>
              <a:t>Kúty</a:t>
            </a:r>
            <a:r>
              <a:rPr lang="cs-CZ" b="1" dirty="0"/>
              <a:t> </a:t>
            </a:r>
            <a:r>
              <a:rPr lang="cs-CZ" dirty="0"/>
              <a:t>– Bratislava – Nové Zámky – Komárno – </a:t>
            </a:r>
            <a:r>
              <a:rPr lang="cs-CZ" dirty="0" err="1"/>
              <a:t>št</a:t>
            </a:r>
            <a:r>
              <a:rPr lang="cs-CZ" dirty="0"/>
              <a:t>. </a:t>
            </a:r>
            <a:r>
              <a:rPr lang="cs-CZ" dirty="0" err="1"/>
              <a:t>hranica</a:t>
            </a:r>
            <a:r>
              <a:rPr lang="cs-CZ" dirty="0"/>
              <a:t> SR/MR – </a:t>
            </a:r>
            <a:r>
              <a:rPr lang="cs-CZ" i="1" dirty="0" err="1"/>
              <a:t>Komárom</a:t>
            </a:r>
            <a:r>
              <a:rPr lang="cs-CZ" dirty="0"/>
              <a:t>, </a:t>
            </a:r>
          </a:p>
          <a:p>
            <a:pPr lvl="1"/>
            <a:r>
              <a:rPr lang="cs-CZ" dirty="0" err="1" smtClean="0"/>
              <a:t>Vybudovanie</a:t>
            </a:r>
            <a:r>
              <a:rPr lang="cs-CZ" dirty="0" smtClean="0"/>
              <a:t> </a:t>
            </a:r>
            <a:r>
              <a:rPr lang="cs-CZ" dirty="0" err="1"/>
              <a:t>modernej</a:t>
            </a:r>
            <a:r>
              <a:rPr lang="cs-CZ" dirty="0"/>
              <a:t> </a:t>
            </a:r>
            <a:r>
              <a:rPr lang="cs-CZ" dirty="0" err="1"/>
              <a:t>železničnej</a:t>
            </a:r>
            <a:r>
              <a:rPr lang="cs-CZ" dirty="0"/>
              <a:t> stanice Bratislava-Petržalka s </a:t>
            </a:r>
            <a:r>
              <a:rPr lang="cs-CZ" dirty="0" err="1"/>
              <a:t>prepojením</a:t>
            </a:r>
            <a:r>
              <a:rPr lang="cs-CZ" dirty="0"/>
              <a:t> na </a:t>
            </a:r>
            <a:r>
              <a:rPr lang="cs-CZ" dirty="0" err="1"/>
              <a:t>Viedeň</a:t>
            </a:r>
            <a:r>
              <a:rPr lang="cs-CZ" dirty="0"/>
              <a:t> znamená </a:t>
            </a:r>
            <a:r>
              <a:rPr lang="cs-CZ" dirty="0" err="1"/>
              <a:t>otvorenie</a:t>
            </a:r>
            <a:r>
              <a:rPr lang="cs-CZ" dirty="0"/>
              <a:t> </a:t>
            </a:r>
            <a:r>
              <a:rPr lang="cs-CZ" dirty="0" err="1"/>
              <a:t>tohto</a:t>
            </a:r>
            <a:r>
              <a:rPr lang="cs-CZ" dirty="0"/>
              <a:t> </a:t>
            </a:r>
            <a:r>
              <a:rPr lang="cs-CZ" dirty="0" err="1"/>
              <a:t>železničného</a:t>
            </a:r>
            <a:r>
              <a:rPr lang="cs-CZ" dirty="0"/>
              <a:t> </a:t>
            </a:r>
            <a:r>
              <a:rPr lang="cs-CZ" dirty="0" err="1"/>
              <a:t>uzla</a:t>
            </a:r>
            <a:r>
              <a:rPr lang="cs-CZ" dirty="0"/>
              <a:t> </a:t>
            </a:r>
            <a:r>
              <a:rPr lang="cs-CZ" dirty="0" err="1"/>
              <a:t>smerom</a:t>
            </a:r>
            <a:r>
              <a:rPr lang="cs-CZ" dirty="0"/>
              <a:t> na </a:t>
            </a:r>
            <a:r>
              <a:rPr lang="cs-CZ" dirty="0" smtClean="0"/>
              <a:t>západ? </a:t>
            </a:r>
            <a:endParaRPr lang="cs-CZ" dirty="0"/>
          </a:p>
          <a:p>
            <a:r>
              <a:rPr lang="cs-CZ" dirty="0" smtClean="0"/>
              <a:t>Kombinovaná </a:t>
            </a:r>
            <a:r>
              <a:rPr lang="cs-CZ" dirty="0"/>
              <a:t>doprava </a:t>
            </a:r>
            <a:endParaRPr lang="cs-CZ" dirty="0" smtClean="0"/>
          </a:p>
          <a:p>
            <a:pPr lvl="1"/>
            <a:r>
              <a:rPr lang="cs-CZ" dirty="0" smtClean="0"/>
              <a:t>jednoznačná </a:t>
            </a:r>
            <a:r>
              <a:rPr lang="cs-CZ" dirty="0" err="1"/>
              <a:t>orientácia</a:t>
            </a:r>
            <a:r>
              <a:rPr lang="cs-CZ" dirty="0"/>
              <a:t> na </a:t>
            </a:r>
            <a:r>
              <a:rPr lang="cs-CZ" dirty="0" err="1"/>
              <a:t>medzinárodnú</a:t>
            </a:r>
            <a:r>
              <a:rPr lang="cs-CZ" dirty="0"/>
              <a:t> a </a:t>
            </a:r>
            <a:r>
              <a:rPr lang="cs-CZ" dirty="0" err="1"/>
              <a:t>tranzitnú</a:t>
            </a:r>
            <a:r>
              <a:rPr lang="cs-CZ" dirty="0"/>
              <a:t> </a:t>
            </a:r>
            <a:r>
              <a:rPr lang="cs-CZ" dirty="0" err="1"/>
              <a:t>prepravu</a:t>
            </a:r>
            <a:r>
              <a:rPr lang="cs-CZ" dirty="0"/>
              <a:t> </a:t>
            </a:r>
            <a:endParaRPr lang="cs-CZ" dirty="0" smtClean="0"/>
          </a:p>
          <a:p>
            <a:pPr lvl="1"/>
            <a:r>
              <a:rPr lang="cs-CZ" dirty="0" err="1" smtClean="0"/>
              <a:t>potenciálom</a:t>
            </a:r>
            <a:r>
              <a:rPr lang="cs-CZ" dirty="0" smtClean="0"/>
              <a:t> </a:t>
            </a:r>
            <a:r>
              <a:rPr lang="cs-CZ" dirty="0" err="1"/>
              <a:t>pre</a:t>
            </a:r>
            <a:r>
              <a:rPr lang="cs-CZ" dirty="0"/>
              <a:t> </a:t>
            </a:r>
            <a:r>
              <a:rPr lang="cs-CZ" dirty="0" err="1"/>
              <a:t>prekládku</a:t>
            </a:r>
            <a:r>
              <a:rPr lang="cs-CZ" dirty="0"/>
              <a:t> v systéme cesta/</a:t>
            </a:r>
            <a:r>
              <a:rPr lang="cs-CZ" dirty="0" err="1"/>
              <a:t>železnica</a:t>
            </a:r>
            <a:r>
              <a:rPr lang="cs-CZ" dirty="0"/>
              <a:t> </a:t>
            </a:r>
            <a:r>
              <a:rPr lang="cs-CZ" dirty="0" err="1"/>
              <a:t>ako</a:t>
            </a:r>
            <a:r>
              <a:rPr lang="cs-CZ" dirty="0"/>
              <a:t> aj </a:t>
            </a:r>
            <a:r>
              <a:rPr lang="cs-CZ" dirty="0" smtClean="0"/>
              <a:t>voda/cesta/</a:t>
            </a:r>
            <a:r>
              <a:rPr lang="cs-CZ" dirty="0" err="1" smtClean="0"/>
              <a:t>železnica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1152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>
            <a:normAutofit/>
          </a:bodyPr>
          <a:lstStyle/>
          <a:p>
            <a:r>
              <a:rPr lang="cs-CZ" dirty="0" err="1"/>
              <a:t>Environmentálny</a:t>
            </a:r>
            <a:r>
              <a:rPr lang="cs-CZ" dirty="0"/>
              <a:t> </a:t>
            </a:r>
            <a:r>
              <a:rPr lang="cs-CZ" dirty="0" err="1"/>
              <a:t>rozmer</a:t>
            </a:r>
            <a:r>
              <a:rPr lang="cs-CZ" dirty="0"/>
              <a:t> </a:t>
            </a:r>
            <a:r>
              <a:rPr lang="cs-CZ" dirty="0" err="1" smtClean="0"/>
              <a:t>euroregiónov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000" dirty="0" smtClean="0"/>
              <a:t>BUČEK 1992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/>
              <a:t>Pre</a:t>
            </a:r>
            <a:r>
              <a:rPr lang="cs-CZ" dirty="0"/>
              <a:t> </a:t>
            </a:r>
            <a:r>
              <a:rPr lang="cs-CZ" dirty="0" err="1"/>
              <a:t>prírodu</a:t>
            </a:r>
            <a:r>
              <a:rPr lang="cs-CZ" dirty="0"/>
              <a:t> je </a:t>
            </a:r>
            <a:r>
              <a:rPr lang="cs-CZ" dirty="0" err="1"/>
              <a:t>štátna</a:t>
            </a:r>
            <a:r>
              <a:rPr lang="cs-CZ" dirty="0"/>
              <a:t> </a:t>
            </a:r>
            <a:r>
              <a:rPr lang="cs-CZ" dirty="0" err="1" smtClean="0"/>
              <a:t>hranica</a:t>
            </a:r>
            <a:r>
              <a:rPr lang="cs-CZ" dirty="0" smtClean="0"/>
              <a:t> </a:t>
            </a:r>
            <a:r>
              <a:rPr lang="cs-CZ" dirty="0" err="1" smtClean="0"/>
              <a:t>neprirodzená</a:t>
            </a:r>
            <a:r>
              <a:rPr lang="cs-CZ" dirty="0" smtClean="0"/>
              <a:t> </a:t>
            </a:r>
            <a:r>
              <a:rPr lang="cs-CZ" dirty="0"/>
              <a:t>a </a:t>
            </a:r>
            <a:r>
              <a:rPr lang="cs-CZ" dirty="0" err="1"/>
              <a:t>prekračujú</a:t>
            </a:r>
            <a:r>
              <a:rPr lang="cs-CZ" dirty="0"/>
              <a:t> </a:t>
            </a:r>
            <a:r>
              <a:rPr lang="cs-CZ" dirty="0" err="1"/>
              <a:t>ju</a:t>
            </a:r>
            <a:r>
              <a:rPr lang="cs-CZ" dirty="0"/>
              <a:t> </a:t>
            </a:r>
            <a:r>
              <a:rPr lang="cs-CZ" dirty="0" err="1"/>
              <a:t>pozitívne</a:t>
            </a:r>
            <a:r>
              <a:rPr lang="cs-CZ" dirty="0"/>
              <a:t>, aj </a:t>
            </a:r>
            <a:r>
              <a:rPr lang="cs-CZ" dirty="0" err="1"/>
              <a:t>negatívne</a:t>
            </a:r>
            <a:r>
              <a:rPr lang="cs-CZ" dirty="0"/>
              <a:t> </a:t>
            </a:r>
            <a:r>
              <a:rPr lang="cs-CZ" dirty="0" smtClean="0"/>
              <a:t>vlastnosti </a:t>
            </a:r>
            <a:r>
              <a:rPr lang="cs-CZ" dirty="0" err="1" smtClean="0"/>
              <a:t>prírodných</a:t>
            </a:r>
            <a:r>
              <a:rPr lang="cs-CZ" dirty="0" smtClean="0"/>
              <a:t> </a:t>
            </a:r>
            <a:r>
              <a:rPr lang="cs-CZ" dirty="0" err="1"/>
              <a:t>prvkov</a:t>
            </a:r>
            <a:r>
              <a:rPr lang="cs-CZ" dirty="0" smtClean="0"/>
              <a:t>.</a:t>
            </a:r>
          </a:p>
          <a:p>
            <a:r>
              <a:rPr lang="cs-CZ" dirty="0" smtClean="0"/>
              <a:t>Politika </a:t>
            </a:r>
            <a:r>
              <a:rPr lang="cs-CZ" dirty="0" err="1" smtClean="0"/>
              <a:t>euroregiónov</a:t>
            </a:r>
            <a:r>
              <a:rPr lang="cs-CZ" dirty="0" smtClean="0"/>
              <a:t> </a:t>
            </a:r>
          </a:p>
          <a:p>
            <a:pPr lvl="1"/>
            <a:r>
              <a:rPr lang="cs-CZ" dirty="0" err="1" smtClean="0"/>
              <a:t>externý</a:t>
            </a:r>
            <a:r>
              <a:rPr lang="cs-CZ" dirty="0" smtClean="0"/>
              <a:t> </a:t>
            </a:r>
            <a:r>
              <a:rPr lang="cs-CZ" dirty="0" err="1" smtClean="0"/>
              <a:t>rozmer</a:t>
            </a:r>
            <a:r>
              <a:rPr lang="cs-CZ" dirty="0" smtClean="0"/>
              <a:t>: </a:t>
            </a:r>
            <a:r>
              <a:rPr lang="cs-CZ" dirty="0" err="1"/>
              <a:t>reakciou</a:t>
            </a:r>
            <a:r>
              <a:rPr lang="cs-CZ" dirty="0"/>
              <a:t> na </a:t>
            </a:r>
            <a:r>
              <a:rPr lang="cs-CZ" dirty="0" err="1" smtClean="0"/>
              <a:t>záujmy</a:t>
            </a:r>
            <a:r>
              <a:rPr lang="cs-CZ" dirty="0"/>
              <a:t> </a:t>
            </a:r>
            <a:r>
              <a:rPr lang="cs-CZ" dirty="0" err="1" smtClean="0"/>
              <a:t>európske</a:t>
            </a:r>
            <a:r>
              <a:rPr lang="cs-CZ" dirty="0"/>
              <a:t>, </a:t>
            </a:r>
            <a:r>
              <a:rPr lang="cs-CZ" dirty="0" err="1"/>
              <a:t>štátne</a:t>
            </a:r>
            <a:r>
              <a:rPr lang="cs-CZ" dirty="0"/>
              <a:t>, </a:t>
            </a:r>
            <a:r>
              <a:rPr lang="cs-CZ" dirty="0" err="1"/>
              <a:t>regionálne</a:t>
            </a:r>
            <a:r>
              <a:rPr lang="cs-CZ" dirty="0"/>
              <a:t> - euroregióny </a:t>
            </a:r>
            <a:r>
              <a:rPr lang="cs-CZ" dirty="0" err="1"/>
              <a:t>sa</a:t>
            </a:r>
            <a:r>
              <a:rPr lang="cs-CZ" dirty="0"/>
              <a:t> </a:t>
            </a:r>
            <a:r>
              <a:rPr lang="cs-CZ" dirty="0" err="1"/>
              <a:t>presadzujú</a:t>
            </a:r>
            <a:r>
              <a:rPr lang="cs-CZ" dirty="0"/>
              <a:t> </a:t>
            </a:r>
            <a:r>
              <a:rPr lang="cs-CZ" dirty="0" err="1" smtClean="0"/>
              <a:t>voči</a:t>
            </a:r>
            <a:r>
              <a:rPr lang="cs-CZ" dirty="0" smtClean="0"/>
              <a:t> </a:t>
            </a:r>
            <a:r>
              <a:rPr lang="cs-CZ" dirty="0" err="1" smtClean="0"/>
              <a:t>inak</a:t>
            </a:r>
            <a:r>
              <a:rPr lang="cs-CZ" dirty="0" smtClean="0"/>
              <a:t> </a:t>
            </a:r>
            <a:r>
              <a:rPr lang="cs-CZ" dirty="0" err="1"/>
              <a:t>konštruovaným</a:t>
            </a:r>
            <a:r>
              <a:rPr lang="cs-CZ" dirty="0"/>
              <a:t> </a:t>
            </a:r>
            <a:r>
              <a:rPr lang="cs-CZ" dirty="0" err="1"/>
              <a:t>regiónom</a:t>
            </a:r>
            <a:r>
              <a:rPr lang="cs-CZ" dirty="0"/>
              <a:t>), </a:t>
            </a:r>
            <a:endParaRPr lang="cs-CZ" dirty="0" smtClean="0"/>
          </a:p>
          <a:p>
            <a:pPr lvl="1"/>
            <a:r>
              <a:rPr lang="cs-CZ" dirty="0" err="1" smtClean="0"/>
              <a:t>rozmer</a:t>
            </a:r>
            <a:r>
              <a:rPr lang="cs-CZ" dirty="0" smtClean="0"/>
              <a:t> </a:t>
            </a:r>
            <a:r>
              <a:rPr lang="cs-CZ" dirty="0" err="1" smtClean="0"/>
              <a:t>interný</a:t>
            </a:r>
            <a:r>
              <a:rPr lang="cs-CZ" dirty="0" smtClean="0"/>
              <a:t> </a:t>
            </a:r>
            <a:r>
              <a:rPr lang="cs-CZ" dirty="0" err="1" smtClean="0"/>
              <a:t>zameraný</a:t>
            </a:r>
            <a:r>
              <a:rPr lang="cs-CZ" dirty="0" smtClean="0"/>
              <a:t> na </a:t>
            </a:r>
            <a:r>
              <a:rPr lang="cs-CZ" dirty="0" err="1"/>
              <a:t>riešenie</a:t>
            </a:r>
            <a:r>
              <a:rPr lang="cs-CZ" dirty="0"/>
              <a:t> </a:t>
            </a:r>
            <a:r>
              <a:rPr lang="cs-CZ" dirty="0" err="1"/>
              <a:t>spoločných</a:t>
            </a:r>
            <a:r>
              <a:rPr lang="cs-CZ" dirty="0"/>
              <a:t> </a:t>
            </a:r>
            <a:r>
              <a:rPr lang="cs-CZ" dirty="0" err="1"/>
              <a:t>vnútorných</a:t>
            </a:r>
            <a:r>
              <a:rPr lang="cs-CZ" dirty="0"/>
              <a:t> </a:t>
            </a:r>
            <a:r>
              <a:rPr lang="cs-CZ" dirty="0" err="1" smtClean="0"/>
              <a:t>problémov</a:t>
            </a:r>
            <a:endParaRPr lang="cs-CZ" dirty="0" smtClean="0"/>
          </a:p>
          <a:p>
            <a:r>
              <a:rPr lang="cs-CZ" dirty="0" err="1"/>
              <a:t>Väčšina</a:t>
            </a:r>
            <a:r>
              <a:rPr lang="cs-CZ" dirty="0"/>
              <a:t> z </a:t>
            </a:r>
            <a:r>
              <a:rPr lang="cs-CZ" dirty="0" err="1"/>
              <a:t>existujúcich</a:t>
            </a:r>
            <a:r>
              <a:rPr lang="cs-CZ" dirty="0"/>
              <a:t> </a:t>
            </a:r>
            <a:r>
              <a:rPr lang="cs-CZ" dirty="0" err="1"/>
              <a:t>euroregiónov</a:t>
            </a:r>
            <a:r>
              <a:rPr lang="cs-CZ" dirty="0"/>
              <a:t> má </a:t>
            </a:r>
            <a:r>
              <a:rPr lang="cs-CZ" dirty="0" err="1"/>
              <a:t>svoju</a:t>
            </a:r>
            <a:r>
              <a:rPr lang="cs-CZ" dirty="0"/>
              <a:t> </a:t>
            </a:r>
            <a:r>
              <a:rPr lang="cs-CZ" dirty="0" err="1"/>
              <a:t>hlavnú</a:t>
            </a:r>
            <a:r>
              <a:rPr lang="cs-CZ" dirty="0"/>
              <a:t> </a:t>
            </a:r>
            <a:r>
              <a:rPr lang="cs-CZ" dirty="0" err="1" smtClean="0"/>
              <a:t>orientáciu</a:t>
            </a:r>
            <a:r>
              <a:rPr lang="cs-CZ" dirty="0" smtClean="0"/>
              <a:t> (jeden</a:t>
            </a:r>
            <a:r>
              <a:rPr lang="cs-CZ" dirty="0"/>
              <a:t>, dva </a:t>
            </a:r>
            <a:r>
              <a:rPr lang="cs-CZ" dirty="0" err="1"/>
              <a:t>dominujúce</a:t>
            </a:r>
            <a:r>
              <a:rPr lang="cs-CZ" dirty="0"/>
              <a:t> </a:t>
            </a:r>
            <a:r>
              <a:rPr lang="cs-CZ" dirty="0" err="1"/>
              <a:t>smery</a:t>
            </a:r>
            <a:r>
              <a:rPr lang="cs-CZ" dirty="0"/>
              <a:t> spolupráce) - v </a:t>
            </a:r>
            <a:r>
              <a:rPr lang="cs-CZ" dirty="0" err="1" smtClean="0"/>
              <a:t>agende</a:t>
            </a:r>
            <a:r>
              <a:rPr lang="cs-CZ" dirty="0" smtClean="0"/>
              <a:t> </a:t>
            </a:r>
            <a:r>
              <a:rPr lang="pl-PL" dirty="0" smtClean="0"/>
              <a:t>niektorých </a:t>
            </a:r>
            <a:r>
              <a:rPr lang="pl-PL" dirty="0"/>
              <a:t>dominuje napr. </a:t>
            </a:r>
            <a:r>
              <a:rPr lang="pl-PL" dirty="0" smtClean="0"/>
              <a:t>koordinácia </a:t>
            </a:r>
            <a:r>
              <a:rPr lang="pl-PL" dirty="0"/>
              <a:t>a spoločný postup </a:t>
            </a:r>
            <a:r>
              <a:rPr lang="pl-PL" dirty="0" smtClean="0"/>
              <a:t>v </a:t>
            </a:r>
            <a:r>
              <a:rPr lang="cs-CZ" dirty="0" smtClean="0"/>
              <a:t>oblasti turistiky.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6859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V rámci </a:t>
            </a:r>
            <a:r>
              <a:rPr lang="cs-CZ" dirty="0" err="1"/>
              <a:t>euroregiónov</a:t>
            </a:r>
            <a:r>
              <a:rPr lang="cs-CZ" dirty="0"/>
              <a:t> </a:t>
            </a:r>
            <a:r>
              <a:rPr lang="cs-CZ" dirty="0" err="1"/>
              <a:t>sa</a:t>
            </a:r>
            <a:r>
              <a:rPr lang="cs-CZ" dirty="0"/>
              <a:t> </a:t>
            </a:r>
            <a:r>
              <a:rPr lang="cs-CZ" dirty="0" err="1"/>
              <a:t>stretávame</a:t>
            </a:r>
            <a:r>
              <a:rPr lang="cs-CZ" dirty="0"/>
              <a:t> </a:t>
            </a:r>
            <a:r>
              <a:rPr lang="cs-CZ" dirty="0" err="1"/>
              <a:t>napr</a:t>
            </a:r>
            <a:r>
              <a:rPr lang="cs-CZ" dirty="0"/>
              <a:t>. s jediným </a:t>
            </a:r>
            <a:r>
              <a:rPr lang="cs-CZ" dirty="0" smtClean="0"/>
              <a:t>významným </a:t>
            </a:r>
            <a:r>
              <a:rPr lang="cs-CZ" dirty="0" err="1" smtClean="0"/>
              <a:t>centrom</a:t>
            </a:r>
            <a:r>
              <a:rPr lang="cs-CZ" dirty="0"/>
              <a:t>, </a:t>
            </a:r>
            <a:r>
              <a:rPr lang="cs-CZ" dirty="0" err="1"/>
              <a:t>alebo</a:t>
            </a:r>
            <a:r>
              <a:rPr lang="cs-CZ" dirty="0"/>
              <a:t> </a:t>
            </a:r>
            <a:r>
              <a:rPr lang="cs-CZ" dirty="0" err="1"/>
              <a:t>dvoma</a:t>
            </a:r>
            <a:r>
              <a:rPr lang="cs-CZ" dirty="0"/>
              <a:t> </a:t>
            </a:r>
            <a:r>
              <a:rPr lang="cs-CZ" dirty="0" err="1" smtClean="0"/>
              <a:t>jadrami-centrami</a:t>
            </a:r>
            <a:r>
              <a:rPr lang="cs-CZ" dirty="0" smtClean="0"/>
              <a:t> </a:t>
            </a:r>
            <a:r>
              <a:rPr lang="cs-CZ" dirty="0" err="1"/>
              <a:t>oddelenými</a:t>
            </a:r>
            <a:r>
              <a:rPr lang="cs-CZ" dirty="0"/>
              <a:t> </a:t>
            </a:r>
            <a:r>
              <a:rPr lang="cs-CZ" dirty="0" err="1" smtClean="0"/>
              <a:t>hranicou</a:t>
            </a:r>
            <a:r>
              <a:rPr lang="cs-CZ" dirty="0" smtClean="0"/>
              <a:t> </a:t>
            </a:r>
            <a:r>
              <a:rPr lang="cs-CZ" dirty="0" err="1" smtClean="0"/>
              <a:t>atď</a:t>
            </a:r>
            <a:r>
              <a:rPr lang="cs-CZ" dirty="0"/>
              <a:t>. </a:t>
            </a:r>
            <a:r>
              <a:rPr lang="cs-CZ" dirty="0" err="1"/>
              <a:t>Niektoré</a:t>
            </a:r>
            <a:r>
              <a:rPr lang="cs-CZ" dirty="0"/>
              <a:t> euroregióny </a:t>
            </a:r>
            <a:r>
              <a:rPr lang="cs-CZ" dirty="0" err="1"/>
              <a:t>majú</a:t>
            </a:r>
            <a:r>
              <a:rPr lang="cs-CZ" dirty="0"/>
              <a:t> charakter typických </a:t>
            </a:r>
            <a:r>
              <a:rPr lang="cs-CZ" dirty="0" err="1" smtClean="0"/>
              <a:t>periférnych</a:t>
            </a:r>
            <a:r>
              <a:rPr lang="cs-CZ" dirty="0" smtClean="0"/>
              <a:t> </a:t>
            </a:r>
            <a:r>
              <a:rPr lang="cs-CZ" dirty="0" err="1" smtClean="0"/>
              <a:t>regiónov</a:t>
            </a:r>
            <a:r>
              <a:rPr lang="cs-CZ" dirty="0" smtClean="0"/>
              <a:t> </a:t>
            </a:r>
            <a:r>
              <a:rPr lang="cs-CZ" dirty="0"/>
              <a:t>- sú bez centra, </a:t>
            </a:r>
            <a:r>
              <a:rPr lang="cs-CZ" dirty="0" err="1"/>
              <a:t>alebo</a:t>
            </a:r>
            <a:r>
              <a:rPr lang="cs-CZ" dirty="0"/>
              <a:t> </a:t>
            </a:r>
            <a:r>
              <a:rPr lang="cs-CZ" dirty="0" smtClean="0"/>
              <a:t>s velmi slabými </a:t>
            </a:r>
            <a:r>
              <a:rPr lang="cs-CZ" dirty="0" err="1" smtClean="0"/>
              <a:t>jadrami</a:t>
            </a:r>
            <a:r>
              <a:rPr lang="cs-CZ" dirty="0" smtClean="0"/>
              <a:t>.</a:t>
            </a:r>
          </a:p>
          <a:p>
            <a:r>
              <a:rPr lang="cs-CZ" dirty="0" err="1"/>
              <a:t>Hranica</a:t>
            </a:r>
            <a:r>
              <a:rPr lang="cs-CZ" dirty="0"/>
              <a:t> </a:t>
            </a:r>
            <a:r>
              <a:rPr lang="cs-CZ" dirty="0" err="1"/>
              <a:t>euroregiónov</a:t>
            </a:r>
            <a:r>
              <a:rPr lang="cs-CZ" dirty="0"/>
              <a:t> </a:t>
            </a:r>
            <a:r>
              <a:rPr lang="cs-CZ" dirty="0" err="1"/>
              <a:t>pravdepodobne</a:t>
            </a:r>
            <a:r>
              <a:rPr lang="cs-CZ" dirty="0"/>
              <a:t> nikdy </a:t>
            </a:r>
            <a:r>
              <a:rPr lang="cs-CZ" dirty="0" smtClean="0"/>
              <a:t>nebude typicky </a:t>
            </a:r>
            <a:r>
              <a:rPr lang="cs-CZ" dirty="0"/>
              <a:t>liniová, bude </a:t>
            </a:r>
            <a:r>
              <a:rPr lang="cs-CZ" dirty="0" err="1"/>
              <a:t>skôr</a:t>
            </a:r>
            <a:r>
              <a:rPr lang="cs-CZ" dirty="0"/>
              <a:t> pohyblivá a nejasná (v </a:t>
            </a:r>
            <a:r>
              <a:rPr lang="cs-CZ" dirty="0" err="1" smtClean="0"/>
              <a:t>sprievodnej</a:t>
            </a:r>
            <a:r>
              <a:rPr lang="cs-CZ" dirty="0" smtClean="0"/>
              <a:t> </a:t>
            </a:r>
            <a:r>
              <a:rPr lang="cs-CZ" dirty="0" err="1" smtClean="0"/>
              <a:t>mape</a:t>
            </a:r>
            <a:r>
              <a:rPr lang="cs-CZ" dirty="0" smtClean="0"/>
              <a:t> </a:t>
            </a:r>
            <a:r>
              <a:rPr lang="cs-CZ" dirty="0" err="1"/>
              <a:t>euroregiónov</a:t>
            </a:r>
            <a:r>
              <a:rPr lang="cs-CZ" dirty="0"/>
              <a:t> ČSFR </a:t>
            </a:r>
            <a:r>
              <a:rPr lang="cs-CZ" dirty="0" err="1"/>
              <a:t>sme</a:t>
            </a:r>
            <a:r>
              <a:rPr lang="cs-CZ" dirty="0"/>
              <a:t> využili </a:t>
            </a:r>
            <a:r>
              <a:rPr lang="cs-CZ" dirty="0" err="1"/>
              <a:t>najmä</a:t>
            </a:r>
            <a:r>
              <a:rPr lang="cs-CZ" dirty="0"/>
              <a:t> hranice </a:t>
            </a:r>
            <a:r>
              <a:rPr lang="cs-CZ" dirty="0" err="1" smtClean="0"/>
              <a:t>administratívnych</a:t>
            </a:r>
            <a:r>
              <a:rPr lang="cs-CZ" dirty="0" smtClean="0"/>
              <a:t> </a:t>
            </a:r>
            <a:r>
              <a:rPr lang="cs-CZ" dirty="0" err="1" smtClean="0"/>
              <a:t>jednotiek</a:t>
            </a:r>
            <a:r>
              <a:rPr lang="cs-CZ" dirty="0" smtClean="0"/>
              <a:t> </a:t>
            </a:r>
            <a:r>
              <a:rPr lang="cs-CZ" dirty="0"/>
              <a:t>a hranice </a:t>
            </a:r>
            <a:r>
              <a:rPr lang="cs-CZ" dirty="0" err="1"/>
              <a:t>prirodzené</a:t>
            </a:r>
            <a:r>
              <a:rPr lang="cs-CZ" dirty="0"/>
              <a:t> - </a:t>
            </a:r>
            <a:r>
              <a:rPr lang="cs-CZ" dirty="0" err="1"/>
              <a:t>rieku</a:t>
            </a:r>
            <a:r>
              <a:rPr lang="cs-CZ" dirty="0"/>
              <a:t>, horský </a:t>
            </a:r>
            <a:r>
              <a:rPr lang="cs-CZ" dirty="0" err="1" smtClean="0"/>
              <a:t>hrebeň</a:t>
            </a:r>
            <a:r>
              <a:rPr lang="cs-CZ" dirty="0" smtClean="0"/>
              <a:t>).</a:t>
            </a:r>
          </a:p>
          <a:p>
            <a:r>
              <a:rPr lang="cs-CZ" dirty="0" err="1"/>
              <a:t>Pri</a:t>
            </a:r>
            <a:r>
              <a:rPr lang="cs-CZ" dirty="0"/>
              <a:t> úvahách o možnosti vzniku </a:t>
            </a:r>
            <a:r>
              <a:rPr lang="cs-CZ" dirty="0" err="1"/>
              <a:t>euroregiónov</a:t>
            </a:r>
            <a:r>
              <a:rPr lang="cs-CZ" dirty="0"/>
              <a:t> </a:t>
            </a:r>
            <a:r>
              <a:rPr lang="cs-CZ" dirty="0" err="1"/>
              <a:t>sa</a:t>
            </a:r>
            <a:r>
              <a:rPr lang="cs-CZ" dirty="0"/>
              <a:t> </a:t>
            </a:r>
            <a:r>
              <a:rPr lang="cs-CZ" dirty="0" err="1" smtClean="0"/>
              <a:t>najčastejšie</a:t>
            </a:r>
            <a:r>
              <a:rPr lang="cs-CZ" dirty="0"/>
              <a:t> </a:t>
            </a:r>
            <a:r>
              <a:rPr lang="cs-CZ" dirty="0" err="1" smtClean="0"/>
              <a:t>využíva</a:t>
            </a:r>
            <a:r>
              <a:rPr lang="cs-CZ" dirty="0" smtClean="0"/>
              <a:t> </a:t>
            </a:r>
            <a:r>
              <a:rPr lang="cs-CZ" dirty="0" err="1"/>
              <a:t>spoločné</a:t>
            </a:r>
            <a:r>
              <a:rPr lang="cs-CZ" dirty="0"/>
              <a:t> </a:t>
            </a:r>
            <a:r>
              <a:rPr lang="cs-CZ" dirty="0" err="1"/>
              <a:t>pôsobenie</a:t>
            </a:r>
            <a:r>
              <a:rPr lang="cs-CZ" dirty="0"/>
              <a:t> </a:t>
            </a:r>
            <a:r>
              <a:rPr lang="cs-CZ" dirty="0" smtClean="0"/>
              <a:t>homogenity </a:t>
            </a:r>
            <a:r>
              <a:rPr lang="cs-CZ" dirty="0"/>
              <a:t>(</a:t>
            </a:r>
            <a:r>
              <a:rPr lang="cs-CZ" dirty="0" err="1"/>
              <a:t>istý</a:t>
            </a:r>
            <a:r>
              <a:rPr lang="cs-CZ" dirty="0"/>
              <a:t> </a:t>
            </a:r>
            <a:r>
              <a:rPr lang="cs-CZ" dirty="0" err="1"/>
              <a:t>jav</a:t>
            </a:r>
            <a:r>
              <a:rPr lang="cs-CZ" dirty="0"/>
              <a:t> </a:t>
            </a:r>
            <a:r>
              <a:rPr lang="cs-CZ" dirty="0" err="1"/>
              <a:t>alebo</a:t>
            </a:r>
            <a:r>
              <a:rPr lang="cs-CZ" dirty="0"/>
              <a:t> znak </a:t>
            </a:r>
            <a:r>
              <a:rPr lang="cs-CZ" dirty="0" err="1" smtClean="0"/>
              <a:t>sa</a:t>
            </a:r>
            <a:r>
              <a:rPr lang="cs-CZ" dirty="0" smtClean="0"/>
              <a:t> vyskytuje </a:t>
            </a:r>
            <a:r>
              <a:rPr lang="cs-CZ" dirty="0"/>
              <a:t>na </a:t>
            </a:r>
            <a:r>
              <a:rPr lang="cs-CZ" dirty="0" err="1"/>
              <a:t>celom</a:t>
            </a:r>
            <a:r>
              <a:rPr lang="cs-CZ" dirty="0"/>
              <a:t> území regiónu) a </a:t>
            </a:r>
            <a:r>
              <a:rPr lang="cs-CZ" dirty="0" err="1"/>
              <a:t>nodality</a:t>
            </a:r>
            <a:r>
              <a:rPr lang="cs-CZ" dirty="0"/>
              <a:t> (</a:t>
            </a:r>
            <a:r>
              <a:rPr lang="cs-CZ" dirty="0" err="1"/>
              <a:t>väzby</a:t>
            </a:r>
            <a:r>
              <a:rPr lang="cs-CZ" dirty="0"/>
              <a:t> na </a:t>
            </a:r>
            <a:r>
              <a:rPr lang="cs-CZ" dirty="0" smtClean="0"/>
              <a:t>určité </a:t>
            </a:r>
            <a:r>
              <a:rPr lang="pt-BR" dirty="0" smtClean="0"/>
              <a:t>centrum </a:t>
            </a:r>
            <a:r>
              <a:rPr lang="pt-BR" dirty="0"/>
              <a:t>- jadro) v </a:t>
            </a:r>
            <a:r>
              <a:rPr lang="cs-CZ" dirty="0" smtClean="0"/>
              <a:t>d</a:t>
            </a:r>
            <a:r>
              <a:rPr lang="pt-BR" dirty="0" smtClean="0"/>
              <a:t>anom </a:t>
            </a:r>
            <a:r>
              <a:rPr lang="pt-BR" dirty="0"/>
              <a:t>priestore.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666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052736"/>
            <a:ext cx="2962672" cy="1944216"/>
          </a:xfrm>
        </p:spPr>
        <p:txBody>
          <a:bodyPr>
            <a:normAutofit/>
          </a:bodyPr>
          <a:lstStyle/>
          <a:p>
            <a:r>
              <a:rPr lang="cs-CZ" dirty="0"/>
              <a:t>Tab. </a:t>
            </a:r>
            <a:r>
              <a:rPr lang="cs-CZ" dirty="0" err="1" smtClean="0"/>
              <a:t>Euroregiónov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>v ČSFR</a:t>
            </a:r>
            <a:br>
              <a:rPr lang="cs-CZ" dirty="0" smtClean="0"/>
            </a:br>
            <a:r>
              <a:rPr lang="cs-CZ" sz="2200" dirty="0" smtClean="0"/>
              <a:t>(1992)</a:t>
            </a:r>
            <a:endParaRPr lang="cs-CZ" sz="2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06253"/>
            <a:ext cx="5180979" cy="6718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8490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43" y="31981"/>
            <a:ext cx="8601075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http://www.sds.cz/docs/zpravy/volby/eu_04/euroregi_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2" y="4238527"/>
            <a:ext cx="3503196" cy="2574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940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642194"/>
          </a:xfrm>
        </p:spPr>
        <p:txBody>
          <a:bodyPr>
            <a:normAutofit/>
          </a:bodyPr>
          <a:lstStyle/>
          <a:p>
            <a:r>
              <a:rPr lang="cs-CZ" dirty="0" smtClean="0"/>
              <a:t>Nové šance na hranici – malé zamyšlení po vstupu do </a:t>
            </a:r>
            <a:r>
              <a:rPr lang="cs-CZ" dirty="0" err="1" smtClean="0"/>
              <a:t>schengenu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200" dirty="0" smtClean="0"/>
              <a:t>BEDRNA 2008</a:t>
            </a:r>
            <a:endParaRPr lang="cs-CZ" sz="2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2708920"/>
            <a:ext cx="7467600" cy="3765032"/>
          </a:xfrm>
        </p:spPr>
        <p:txBody>
          <a:bodyPr/>
          <a:lstStyle/>
          <a:p>
            <a:r>
              <a:rPr lang="cs-CZ" dirty="0" smtClean="0"/>
              <a:t>Rozdělená sídla podél hranice</a:t>
            </a:r>
          </a:p>
          <a:p>
            <a:r>
              <a:rPr lang="cs-CZ" dirty="0" smtClean="0"/>
              <a:t>Výjimečná výzva pro dotčené správy, pro podnikatele a investory, urbanisty….</a:t>
            </a:r>
          </a:p>
          <a:p>
            <a:r>
              <a:rPr lang="cs-CZ" dirty="0" smtClean="0"/>
              <a:t>ZÚR příslušných krajů?</a:t>
            </a:r>
          </a:p>
          <a:p>
            <a:r>
              <a:rPr lang="cs-CZ" dirty="0" smtClean="0"/>
              <a:t>Hranice de iure X de facto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823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/>
          <a:lstStyle/>
          <a:p>
            <a:pPr algn="ctr"/>
            <a:r>
              <a:rPr lang="cs-CZ" dirty="0" smtClean="0"/>
              <a:t>CZ – AU / CZ – PL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1415210"/>
            <a:ext cx="3978684" cy="3629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4487"/>
            <a:ext cx="4462914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23888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ČESKO – SASKO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514654"/>
            <a:ext cx="6408712" cy="3367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24661"/>
            <a:ext cx="2304256" cy="3377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7906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Hranice – fenomén, </a:t>
            </a:r>
            <a:r>
              <a:rPr lang="cs-CZ" dirty="0" smtClean="0"/>
              <a:t>stabilita</a:t>
            </a:r>
            <a:br>
              <a:rPr lang="cs-CZ" dirty="0" smtClean="0"/>
            </a:br>
            <a:r>
              <a:rPr lang="cs-CZ" sz="2000" dirty="0" smtClean="0"/>
              <a:t>GURŇÁK 2003, 2007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1412776"/>
            <a:ext cx="8496944" cy="5328592"/>
          </a:xfrm>
        </p:spPr>
        <p:txBody>
          <a:bodyPr>
            <a:normAutofit fontScale="92500"/>
          </a:bodyPr>
          <a:lstStyle/>
          <a:p>
            <a:r>
              <a:rPr lang="cs-CZ" dirty="0"/>
              <a:t>„politické izobary“ (BARBAG 1987)</a:t>
            </a:r>
          </a:p>
          <a:p>
            <a:r>
              <a:rPr lang="cs-CZ" b="1" dirty="0" smtClean="0"/>
              <a:t>Analýza vývoje státních hranic ve středovýchodní a jihovýchodní Evropě</a:t>
            </a:r>
          </a:p>
          <a:p>
            <a:pPr lvl="1"/>
            <a:r>
              <a:rPr lang="cs-CZ" dirty="0"/>
              <a:t>„prostor mezi velmocemi“ Ruskem a Německem</a:t>
            </a:r>
          </a:p>
          <a:p>
            <a:pPr lvl="1"/>
            <a:r>
              <a:rPr lang="cs-CZ" dirty="0"/>
              <a:t>Mezi čtyřmi moři: Baltským, Jaderským. Egejským a Černým</a:t>
            </a:r>
          </a:p>
          <a:p>
            <a:pPr lvl="1"/>
            <a:r>
              <a:rPr lang="cs-CZ" b="1" dirty="0" smtClean="0"/>
              <a:t>1001-2000</a:t>
            </a:r>
          </a:p>
          <a:p>
            <a:pPr lvl="1"/>
            <a:r>
              <a:rPr lang="cs-CZ" dirty="0" smtClean="0"/>
              <a:t>6174 hraničních úseků </a:t>
            </a:r>
            <a:r>
              <a:rPr lang="cs-CZ" b="1" dirty="0" smtClean="0">
                <a:latin typeface="Calibri"/>
              </a:rPr>
              <a:t>→ </a:t>
            </a:r>
            <a:r>
              <a:rPr lang="cs-CZ" b="1" dirty="0" smtClean="0"/>
              <a:t>3814 k analýze (bez Německa)</a:t>
            </a:r>
          </a:p>
          <a:p>
            <a:r>
              <a:rPr lang="cs-CZ" dirty="0" smtClean="0"/>
              <a:t>Průběh v území/krajině</a:t>
            </a:r>
          </a:p>
          <a:p>
            <a:r>
              <a:rPr lang="cs-CZ" dirty="0" smtClean="0"/>
              <a:t>Hierarchická úroveň: </a:t>
            </a:r>
          </a:p>
          <a:p>
            <a:pPr lvl="1"/>
            <a:r>
              <a:rPr lang="cs-CZ" dirty="0" smtClean="0"/>
              <a:t>100 % „úplná“ státní hranice, 75 poplatného státního útvaru, 50 konfederace, decentralizované federace, 15 mezi státním a autonomním celkem</a:t>
            </a:r>
          </a:p>
          <a:p>
            <a:r>
              <a:rPr lang="cs-CZ" dirty="0"/>
              <a:t>Č</a:t>
            </a:r>
            <a:r>
              <a:rPr lang="cs-CZ" dirty="0" smtClean="0"/>
              <a:t>asové období od poslední změny</a:t>
            </a:r>
          </a:p>
          <a:p>
            <a:pPr lvl="1"/>
            <a:r>
              <a:rPr lang="cs-CZ" dirty="0" smtClean="0"/>
              <a:t>Relativní podíl – od </a:t>
            </a:r>
            <a:r>
              <a:rPr lang="cs-CZ" dirty="0" err="1" smtClean="0"/>
              <a:t>max</a:t>
            </a:r>
            <a:r>
              <a:rPr lang="cs-CZ" dirty="0" smtClean="0"/>
              <a:t> 1000 let 100 % až po 1 rok </a:t>
            </a:r>
            <a:r>
              <a:rPr lang="cs-CZ" dirty="0" smtClean="0">
                <a:latin typeface="Calibri"/>
              </a:rPr>
              <a:t>→ </a:t>
            </a:r>
            <a:r>
              <a:rPr lang="cs-CZ" dirty="0" smtClean="0"/>
              <a:t>tloušťka</a:t>
            </a:r>
          </a:p>
        </p:txBody>
      </p:sp>
    </p:spTree>
    <p:extLst>
      <p:ext uri="{BB962C8B-B14F-4D97-AF65-F5344CB8AC3E}">
        <p14:creationId xmlns:p14="http://schemas.microsoft.com/office/powerpoint/2010/main" val="24081475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78696" cy="1858218"/>
          </a:xfrm>
        </p:spPr>
        <p:txBody>
          <a:bodyPr>
            <a:normAutofit/>
          </a:bodyPr>
          <a:lstStyle/>
          <a:p>
            <a:r>
              <a:rPr lang="cs-CZ" dirty="0" smtClean="0"/>
              <a:t>NĚMECKO/</a:t>
            </a:r>
            <a:br>
              <a:rPr lang="cs-CZ" dirty="0" smtClean="0"/>
            </a:br>
            <a:r>
              <a:rPr lang="cs-CZ" dirty="0" smtClean="0"/>
              <a:t>SASKO – POLSKO 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75169"/>
            <a:ext cx="5688632" cy="3655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619" y="188640"/>
            <a:ext cx="5291973" cy="3663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59095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NOVÁ ROLE „PŘÍHRANIČNÍCH“ CENTER VE „SJEDNOCENÉ“ STŘEDNÍ EVROPĚ</a:t>
            </a:r>
            <a:br>
              <a:rPr lang="cs-CZ" dirty="0" smtClean="0"/>
            </a:br>
            <a:r>
              <a:rPr lang="cs-CZ" sz="2200" dirty="0" smtClean="0"/>
              <a:t>KÖRNER 2008</a:t>
            </a:r>
            <a:endParaRPr lang="cs-CZ" sz="2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Optimalizace vazeb v osídlení v příhraničních územích X</a:t>
            </a:r>
          </a:p>
          <a:p>
            <a:r>
              <a:rPr lang="cs-CZ" dirty="0" smtClean="0"/>
              <a:t>Legislativní, ekonomické i jazykové bariéry</a:t>
            </a:r>
          </a:p>
          <a:p>
            <a:r>
              <a:rPr lang="cs-CZ" dirty="0" smtClean="0"/>
              <a:t>Spíše centra nižší nebo lokální úrovně, nižší „průměrné“ zalidnění než v sousedních zemích</a:t>
            </a:r>
          </a:p>
          <a:p>
            <a:pPr marL="0" indent="0">
              <a:buNone/>
            </a:pPr>
            <a:r>
              <a:rPr lang="cs-CZ" b="1" dirty="0" smtClean="0"/>
              <a:t>Strategie vývoje:</a:t>
            </a:r>
          </a:p>
          <a:p>
            <a:r>
              <a:rPr lang="cs-CZ" dirty="0" smtClean="0"/>
              <a:t>Vznik většího města (souměstí) ovládající společné spádové území</a:t>
            </a:r>
          </a:p>
          <a:p>
            <a:pPr lvl="1"/>
            <a:r>
              <a:rPr lang="cs-CZ" dirty="0" err="1" smtClean="0"/>
              <a:t>Cieszyn</a:t>
            </a:r>
            <a:r>
              <a:rPr lang="cs-CZ" dirty="0" smtClean="0"/>
              <a:t> (37 tis.) – Český Těšín (26) / Třinec 38</a:t>
            </a:r>
          </a:p>
          <a:p>
            <a:pPr lvl="1"/>
            <a:r>
              <a:rPr lang="cs-CZ" dirty="0" err="1" smtClean="0"/>
              <a:t>Gmünd</a:t>
            </a:r>
            <a:r>
              <a:rPr lang="cs-CZ" dirty="0" smtClean="0"/>
              <a:t> (6) – České Velenice (3,5) / CB – St. </a:t>
            </a:r>
            <a:r>
              <a:rPr lang="cs-CZ" dirty="0" err="1" smtClean="0"/>
              <a:t>Pölten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3045495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87208" cy="4873752"/>
          </a:xfrm>
        </p:spPr>
        <p:txBody>
          <a:bodyPr>
            <a:normAutofit lnSpcReduction="10000"/>
          </a:bodyPr>
          <a:lstStyle/>
          <a:p>
            <a:r>
              <a:rPr lang="cs-CZ" dirty="0"/>
              <a:t>Posílení regionálního významu silnějšího města / ke spojení měst nedochází</a:t>
            </a:r>
          </a:p>
          <a:p>
            <a:pPr lvl="1"/>
            <a:r>
              <a:rPr lang="cs-CZ" dirty="0" err="1"/>
              <a:t>Zittau</a:t>
            </a:r>
            <a:r>
              <a:rPr lang="cs-CZ" dirty="0"/>
              <a:t> (30) – Hrádek n. N. (7,3) – </a:t>
            </a:r>
            <a:r>
              <a:rPr lang="cs-CZ" dirty="0" err="1"/>
              <a:t>Bogatynia</a:t>
            </a:r>
            <a:r>
              <a:rPr lang="cs-CZ" dirty="0"/>
              <a:t> (19) / silniční – železniční spojení</a:t>
            </a:r>
          </a:p>
          <a:p>
            <a:pPr lvl="1"/>
            <a:r>
              <a:rPr lang="cs-CZ" dirty="0" err="1"/>
              <a:t>Klingenthal</a:t>
            </a:r>
            <a:r>
              <a:rPr lang="cs-CZ" dirty="0"/>
              <a:t> (8,8) – Kraslice (7,3)</a:t>
            </a:r>
          </a:p>
          <a:p>
            <a:pPr lvl="1"/>
            <a:r>
              <a:rPr lang="cs-CZ" dirty="0" err="1"/>
              <a:t>Bärenstein</a:t>
            </a:r>
            <a:r>
              <a:rPr lang="cs-CZ" dirty="0"/>
              <a:t> (2,7) – Vejprty (3,3)</a:t>
            </a:r>
          </a:p>
          <a:p>
            <a:pPr lvl="1"/>
            <a:r>
              <a:rPr lang="cs-CZ" dirty="0"/>
              <a:t>Náchod (21) – </a:t>
            </a:r>
            <a:r>
              <a:rPr lang="cs-CZ" dirty="0" err="1"/>
              <a:t>Kudowa</a:t>
            </a:r>
            <a:r>
              <a:rPr lang="cs-CZ" dirty="0"/>
              <a:t> Zdroj (10)</a:t>
            </a:r>
          </a:p>
          <a:p>
            <a:pPr lvl="1"/>
            <a:r>
              <a:rPr lang="cs-CZ" dirty="0"/>
              <a:t>Chebsko: Cheb (33</a:t>
            </a:r>
            <a:r>
              <a:rPr lang="cs-CZ" dirty="0" smtClean="0"/>
              <a:t>)… </a:t>
            </a:r>
            <a:r>
              <a:rPr lang="cs-CZ" dirty="0"/>
              <a:t>– </a:t>
            </a:r>
            <a:r>
              <a:rPr lang="cs-CZ" dirty="0" err="1"/>
              <a:t>Marktredwitz</a:t>
            </a:r>
            <a:r>
              <a:rPr lang="cs-CZ" dirty="0"/>
              <a:t> (18), </a:t>
            </a:r>
            <a:r>
              <a:rPr lang="cs-CZ" dirty="0" err="1"/>
              <a:t>Selb</a:t>
            </a:r>
            <a:r>
              <a:rPr lang="cs-CZ" dirty="0"/>
              <a:t> (17</a:t>
            </a:r>
            <a:r>
              <a:rPr lang="cs-CZ" dirty="0" smtClean="0"/>
              <a:t>)…</a:t>
            </a:r>
            <a:endParaRPr lang="cs-CZ" dirty="0"/>
          </a:p>
          <a:p>
            <a:r>
              <a:rPr lang="cs-CZ" dirty="0" smtClean="0"/>
              <a:t>Změny v polycentrické struktuře osídlení </a:t>
            </a:r>
            <a:r>
              <a:rPr lang="cs-CZ" dirty="0"/>
              <a:t>– propojování, změna v dosavadní </a:t>
            </a:r>
            <a:r>
              <a:rPr lang="cs-CZ" dirty="0" smtClean="0"/>
              <a:t>hierarchii</a:t>
            </a:r>
          </a:p>
          <a:p>
            <a:pPr lvl="1"/>
            <a:r>
              <a:rPr lang="cs-CZ" dirty="0" err="1" smtClean="0"/>
              <a:t>Šluknovsko</a:t>
            </a:r>
            <a:endParaRPr lang="cs-CZ" dirty="0" smtClean="0"/>
          </a:p>
          <a:p>
            <a:pPr lvl="2"/>
            <a:r>
              <a:rPr lang="cs-CZ" dirty="0" err="1" smtClean="0"/>
              <a:t>Sebnitz</a:t>
            </a:r>
            <a:r>
              <a:rPr lang="cs-CZ" dirty="0" smtClean="0"/>
              <a:t> – Dolní Poustevna, Šluknov – </a:t>
            </a:r>
            <a:r>
              <a:rPr lang="cs-CZ" dirty="0" err="1" smtClean="0"/>
              <a:t>Sohland</a:t>
            </a:r>
            <a:r>
              <a:rPr lang="cs-CZ" dirty="0" smtClean="0"/>
              <a:t> – </a:t>
            </a:r>
            <a:r>
              <a:rPr lang="cs-CZ" dirty="0" err="1" smtClean="0"/>
              <a:t>Schirgiswalde</a:t>
            </a:r>
            <a:endParaRPr lang="cs-CZ" dirty="0" smtClean="0"/>
          </a:p>
          <a:p>
            <a:pPr lvl="2"/>
            <a:r>
              <a:rPr lang="cs-CZ" dirty="0" err="1" smtClean="0"/>
              <a:t>Ebersbach</a:t>
            </a:r>
            <a:r>
              <a:rPr lang="cs-CZ" dirty="0" smtClean="0"/>
              <a:t> – </a:t>
            </a:r>
            <a:r>
              <a:rPr lang="cs-CZ" dirty="0" err="1" smtClean="0"/>
              <a:t>Neugersdorf</a:t>
            </a:r>
            <a:r>
              <a:rPr lang="cs-CZ" dirty="0" smtClean="0"/>
              <a:t> – Jiříkov – Rumburk</a:t>
            </a:r>
          </a:p>
          <a:p>
            <a:pPr lvl="2"/>
            <a:r>
              <a:rPr lang="cs-CZ" dirty="0" smtClean="0"/>
              <a:t>Varnsdorf – </a:t>
            </a:r>
            <a:r>
              <a:rPr lang="cs-CZ" dirty="0" err="1" smtClean="0"/>
              <a:t>Seifhennersdorf</a:t>
            </a:r>
            <a:r>
              <a:rPr lang="cs-CZ" dirty="0" smtClean="0"/>
              <a:t> - </a:t>
            </a:r>
            <a:r>
              <a:rPr lang="cs-CZ" dirty="0" err="1" smtClean="0"/>
              <a:t>Grossschönau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7202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5210"/>
            <a:ext cx="3888432" cy="6348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7889"/>
            <a:ext cx="3971900" cy="6672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697988"/>
            <a:ext cx="4608512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3802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640960" cy="4997152"/>
          </a:xfrm>
        </p:spPr>
        <p:txBody>
          <a:bodyPr/>
          <a:lstStyle/>
          <a:p>
            <a:r>
              <a:rPr lang="cs-CZ" b="1" dirty="0" smtClean="0"/>
              <a:t>Velmi stabilní hranice / další členění méně stabilní</a:t>
            </a:r>
          </a:p>
          <a:p>
            <a:r>
              <a:rPr lang="cs-CZ" dirty="0" smtClean="0"/>
              <a:t>Hranice „vnitřního“ (dnešního) Německa</a:t>
            </a:r>
          </a:p>
          <a:p>
            <a:pPr lvl="1"/>
            <a:r>
              <a:rPr lang="cs-CZ" dirty="0" smtClean="0"/>
              <a:t>Odra, </a:t>
            </a:r>
            <a:r>
              <a:rPr lang="cs-CZ" dirty="0" err="1" smtClean="0"/>
              <a:t>sz</a:t>
            </a:r>
            <a:r>
              <a:rPr lang="cs-CZ" dirty="0" smtClean="0"/>
              <a:t>. a </a:t>
            </a:r>
            <a:r>
              <a:rPr lang="cs-CZ" dirty="0" err="1" smtClean="0"/>
              <a:t>jz</a:t>
            </a:r>
            <a:r>
              <a:rPr lang="cs-CZ" dirty="0" smtClean="0"/>
              <a:t>. hranice Česka, DE x AU</a:t>
            </a:r>
          </a:p>
          <a:p>
            <a:r>
              <a:rPr lang="cs-CZ" dirty="0" smtClean="0"/>
              <a:t>„vnějšího“ Německa, tj. bývalé Svaté říše římské</a:t>
            </a:r>
          </a:p>
          <a:p>
            <a:r>
              <a:rPr lang="cs-CZ" dirty="0" err="1" smtClean="0"/>
              <a:t>Vých</a:t>
            </a:r>
            <a:r>
              <a:rPr lang="cs-CZ" dirty="0" smtClean="0"/>
              <a:t>. Pomořansko, Slezsko, Morava, AU/Burgenland, SLO, Istrie, Benátsko, j. Tyrolsko, CH</a:t>
            </a:r>
          </a:p>
          <a:p>
            <a:r>
              <a:rPr lang="cs-CZ" b="1" dirty="0" smtClean="0"/>
              <a:t>Aktuální situace – kontrast jednotlivých úseků</a:t>
            </a:r>
          </a:p>
          <a:p>
            <a:r>
              <a:rPr lang="cs-CZ" dirty="0" smtClean="0"/>
              <a:t>Nejstabilnější: CZ x 1/2 SK, SLO, LT</a:t>
            </a:r>
          </a:p>
          <a:p>
            <a:r>
              <a:rPr lang="cs-CZ" dirty="0" smtClean="0"/>
              <a:t>Ostatní až na výjimky málo stabilizované</a:t>
            </a:r>
          </a:p>
          <a:p>
            <a:pPr lvl="1"/>
            <a:r>
              <a:rPr lang="cs-CZ" dirty="0" smtClean="0"/>
              <a:t>Nejméně </a:t>
            </a:r>
            <a:r>
              <a:rPr lang="cs-CZ" dirty="0" err="1" smtClean="0"/>
              <a:t>záp</a:t>
            </a:r>
            <a:r>
              <a:rPr lang="cs-CZ" dirty="0" smtClean="0"/>
              <a:t>. Burgenland, Podněsterská republika v MOL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2752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064896" cy="936104"/>
          </a:xfrm>
        </p:spPr>
        <p:txBody>
          <a:bodyPr>
            <a:normAutofit fontScale="90000"/>
          </a:bodyPr>
          <a:lstStyle/>
          <a:p>
            <a:r>
              <a:rPr lang="cs-CZ" dirty="0"/>
              <a:t>Porovnání stability </a:t>
            </a:r>
            <a:r>
              <a:rPr lang="cs-CZ" dirty="0" smtClean="0"/>
              <a:t>hranic přírodních a umělých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1196752"/>
            <a:ext cx="8568952" cy="5661248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Přírodně geografické celky (KREJČÍ 2000) – zóny:</a:t>
            </a:r>
          </a:p>
          <a:p>
            <a:pPr lvl="1"/>
            <a:r>
              <a:rPr lang="cs-CZ" dirty="0" smtClean="0"/>
              <a:t>Severní: Středoevropská nížina (až Český masiv a Karpaty)</a:t>
            </a:r>
          </a:p>
          <a:p>
            <a:pPr lvl="1"/>
            <a:r>
              <a:rPr lang="cs-CZ" dirty="0" smtClean="0"/>
              <a:t>Vnitřní: Karpatsko-alpsko-hercynská oblast (až řeky Kupa, Sáva, Dunaj)</a:t>
            </a:r>
          </a:p>
          <a:p>
            <a:pPr lvl="1"/>
            <a:r>
              <a:rPr lang="cs-CZ" dirty="0" smtClean="0"/>
              <a:t>Jižní: Balkán až Egejská ostrovní oblast</a:t>
            </a:r>
          </a:p>
          <a:p>
            <a:r>
              <a:rPr lang="cs-CZ" dirty="0" smtClean="0"/>
              <a:t>Přirozené bariéry – zvyšují míru stability hranic, jejich </a:t>
            </a:r>
            <a:r>
              <a:rPr lang="cs-CZ" dirty="0"/>
              <a:t>zastoupení příp. kombinace</a:t>
            </a:r>
          </a:p>
          <a:p>
            <a:pPr lvl="1"/>
            <a:r>
              <a:rPr lang="cs-CZ" dirty="0" smtClean="0"/>
              <a:t>Řeky</a:t>
            </a:r>
          </a:p>
          <a:p>
            <a:pPr lvl="2"/>
            <a:r>
              <a:rPr lang="cs-CZ" dirty="0" smtClean="0"/>
              <a:t>Dunaj, Dráva, Sáva, Drina, Dněstr / </a:t>
            </a:r>
            <a:r>
              <a:rPr lang="cs-CZ" dirty="0" err="1" smtClean="0"/>
              <a:t>Narva</a:t>
            </a:r>
            <a:r>
              <a:rPr lang="cs-CZ" dirty="0" smtClean="0"/>
              <a:t>, Morava, Kupa</a:t>
            </a:r>
          </a:p>
          <a:p>
            <a:pPr lvl="1"/>
            <a:r>
              <a:rPr lang="cs-CZ" dirty="0" smtClean="0"/>
              <a:t>Pohoří</a:t>
            </a:r>
          </a:p>
          <a:p>
            <a:pPr lvl="2"/>
            <a:r>
              <a:rPr lang="cs-CZ" dirty="0" smtClean="0"/>
              <a:t>Karpaty, obruba Čech</a:t>
            </a:r>
          </a:p>
          <a:p>
            <a:r>
              <a:rPr lang="cs-CZ" dirty="0" smtClean="0"/>
              <a:t>Celková délka hranic a jejich typologie pro šest časových horizontů (1250 – 2000)</a:t>
            </a:r>
          </a:p>
          <a:p>
            <a:pPr lvl="1"/>
            <a:r>
              <a:rPr lang="cs-CZ" dirty="0" smtClean="0"/>
              <a:t>26 tis. km – 14,5 – 21,5</a:t>
            </a:r>
          </a:p>
          <a:p>
            <a:pPr lvl="1"/>
            <a:r>
              <a:rPr lang="cs-CZ" dirty="0" smtClean="0"/>
              <a:t>Zachování poměru mezi přirozenými a umělými (40-50 %), říčních 38,5 → 26,6 / horských 21-26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5398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44" y="192808"/>
            <a:ext cx="8728627" cy="6650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322377" y="5661248"/>
            <a:ext cx="66247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000" dirty="0" smtClean="0"/>
              <a:t>POROVNÁNÍ STABILITY HRANIC</a:t>
            </a:r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955274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50" y="1772816"/>
            <a:ext cx="8671066" cy="4549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2032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Přeshraniční spolupráce regionu </a:t>
            </a:r>
            <a:r>
              <a:rPr lang="cs-CZ" dirty="0" err="1" smtClean="0"/>
              <a:t>bratislavy</a:t>
            </a:r>
            <a:r>
              <a:rPr lang="cs-CZ" dirty="0" smtClean="0"/>
              <a:t> </a:t>
            </a:r>
            <a:r>
              <a:rPr lang="cs-CZ" sz="2000" dirty="0" smtClean="0"/>
              <a:t>(ZEMKO, BUČEK 2000)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31224" cy="5069160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Předpoklady </a:t>
            </a:r>
            <a:r>
              <a:rPr lang="cs-CZ" dirty="0"/>
              <a:t>přeshraniční </a:t>
            </a:r>
            <a:r>
              <a:rPr lang="cs-CZ" dirty="0" smtClean="0"/>
              <a:t>spolupráce</a:t>
            </a:r>
          </a:p>
          <a:p>
            <a:pPr lvl="1"/>
            <a:r>
              <a:rPr lang="cs-CZ" dirty="0"/>
              <a:t>v</a:t>
            </a:r>
            <a:r>
              <a:rPr lang="cs-CZ" dirty="0" smtClean="0"/>
              <a:t> </a:t>
            </a:r>
            <a:r>
              <a:rPr lang="cs-CZ" dirty="0" smtClean="0"/>
              <a:t>blízkosti státní hranice ekonomická centra, důležitá infrastruktura, blízkost Vídně a Györu</a:t>
            </a:r>
          </a:p>
          <a:p>
            <a:r>
              <a:rPr lang="cs-CZ" b="1" dirty="0" smtClean="0"/>
              <a:t>Trilaterální území SK – HU – AU</a:t>
            </a:r>
          </a:p>
          <a:p>
            <a:r>
              <a:rPr lang="cs-CZ" dirty="0"/>
              <a:t>Rakousko</a:t>
            </a:r>
          </a:p>
          <a:p>
            <a:pPr lvl="1"/>
            <a:r>
              <a:rPr lang="cs-CZ" dirty="0"/>
              <a:t>Značný rozsah příhraničích oblastí, integrace do EU, odstranění regionálních nerovností / INTERREG</a:t>
            </a:r>
          </a:p>
          <a:p>
            <a:pPr lvl="1"/>
            <a:r>
              <a:rPr lang="cs-CZ" dirty="0"/>
              <a:t>Nízké zapojení SK</a:t>
            </a:r>
          </a:p>
          <a:p>
            <a:r>
              <a:rPr lang="cs-CZ" dirty="0"/>
              <a:t>Maďarsko</a:t>
            </a:r>
          </a:p>
          <a:p>
            <a:pPr lvl="1"/>
            <a:r>
              <a:rPr lang="cs-CZ" dirty="0" err="1"/>
              <a:t>Phare</a:t>
            </a:r>
            <a:r>
              <a:rPr lang="cs-CZ" dirty="0"/>
              <a:t> CBC s AU – </a:t>
            </a:r>
            <a:r>
              <a:rPr lang="cs-CZ" dirty="0" err="1"/>
              <a:t>Západopanonský</a:t>
            </a:r>
            <a:r>
              <a:rPr lang="cs-CZ" dirty="0"/>
              <a:t> euroregion (1998), vzor pro vstup do EU (zaměstnanost, životní prostředí)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Instituce (WEINBERGER 1995) </a:t>
            </a:r>
          </a:p>
          <a:p>
            <a:pPr lvl="1"/>
            <a:r>
              <a:rPr lang="cs-CZ" dirty="0" smtClean="0">
                <a:solidFill>
                  <a:srgbClr val="FF0000"/>
                </a:solidFill>
              </a:rPr>
              <a:t>Normativně chápané – legislativa,</a:t>
            </a:r>
          </a:p>
          <a:p>
            <a:pPr lvl="1"/>
            <a:r>
              <a:rPr lang="cs-CZ" dirty="0" smtClean="0">
                <a:solidFill>
                  <a:srgbClr val="FF0000"/>
                </a:solidFill>
              </a:rPr>
              <a:t>Reálné – subjekty, organizace, sdružení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7064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836712"/>
            <a:ext cx="7467600" cy="5637240"/>
          </a:xfrm>
        </p:spPr>
        <p:txBody>
          <a:bodyPr>
            <a:normAutofit/>
          </a:bodyPr>
          <a:lstStyle/>
          <a:p>
            <a:r>
              <a:rPr lang="cs-CZ" dirty="0" smtClean="0"/>
              <a:t>Společné programové dokumenty</a:t>
            </a:r>
          </a:p>
          <a:p>
            <a:pPr lvl="1"/>
            <a:r>
              <a:rPr lang="cs-CZ" dirty="0" smtClean="0"/>
              <a:t>AU – SK, HU – SK</a:t>
            </a:r>
          </a:p>
          <a:p>
            <a:r>
              <a:rPr lang="cs-CZ" dirty="0" smtClean="0"/>
              <a:t>Vídeň: </a:t>
            </a:r>
          </a:p>
          <a:p>
            <a:pPr lvl="1"/>
            <a:r>
              <a:rPr lang="cs-CZ" dirty="0" smtClean="0"/>
              <a:t>Dohoda o spolupráci v oblasti komunálních technologií – např. odpadové hospodářství</a:t>
            </a:r>
          </a:p>
          <a:p>
            <a:r>
              <a:rPr lang="cs-CZ" dirty="0" smtClean="0"/>
              <a:t>Dolní Rakousy:</a:t>
            </a:r>
          </a:p>
          <a:p>
            <a:pPr lvl="1"/>
            <a:r>
              <a:rPr lang="cs-CZ" dirty="0" smtClean="0"/>
              <a:t>Doprava, energetika, přeshraniční regionální projekty,…</a:t>
            </a:r>
          </a:p>
          <a:p>
            <a:r>
              <a:rPr lang="cs-CZ" b="1" dirty="0" smtClean="0"/>
              <a:t>EUROREGIO </a:t>
            </a:r>
            <a:r>
              <a:rPr lang="cs-CZ" b="1" dirty="0" err="1" smtClean="0"/>
              <a:t>Weinviertel</a:t>
            </a:r>
            <a:r>
              <a:rPr lang="cs-CZ" b="1" dirty="0" smtClean="0"/>
              <a:t> – jižní Morava – </a:t>
            </a:r>
            <a:r>
              <a:rPr lang="cs-CZ" b="1" dirty="0" err="1" smtClean="0"/>
              <a:t>Záhorie</a:t>
            </a:r>
            <a:r>
              <a:rPr lang="cs-CZ" b="1" dirty="0" smtClean="0"/>
              <a:t> (1999)</a:t>
            </a:r>
          </a:p>
          <a:p>
            <a:pPr lvl="1"/>
            <a:r>
              <a:rPr lang="cs-CZ" dirty="0" smtClean="0"/>
              <a:t>Cestovní ruch, know-how na komunální úrovni,…</a:t>
            </a:r>
          </a:p>
          <a:p>
            <a:r>
              <a:rPr lang="cs-CZ" dirty="0" smtClean="0"/>
              <a:t>Fórum rakouských, maďarských a slovenských příhraničních obcí (1999)</a:t>
            </a:r>
          </a:p>
          <a:p>
            <a:pPr lvl="1"/>
            <a:r>
              <a:rPr lang="cs-CZ" dirty="0" smtClean="0"/>
              <a:t>40 starostů, vzájemné porozumění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76911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472</TotalTime>
  <Words>1186</Words>
  <Application>Microsoft Office PowerPoint</Application>
  <PresentationFormat>Předvádění na obrazovce (4:3)</PresentationFormat>
  <Paragraphs>123</Paragraphs>
  <Slides>22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Arkýř</vt:lpstr>
      <vt:lpstr>Prezentace aplikace PowerPoint</vt:lpstr>
      <vt:lpstr>Hranice – fenomén, stabilita GURŇÁK 2003, 2007</vt:lpstr>
      <vt:lpstr>Prezentace aplikace PowerPoint</vt:lpstr>
      <vt:lpstr>Prezentace aplikace PowerPoint</vt:lpstr>
      <vt:lpstr>Porovnání stability hranic přírodních a umělých</vt:lpstr>
      <vt:lpstr>Prezentace aplikace PowerPoint</vt:lpstr>
      <vt:lpstr>Prezentace aplikace PowerPoint</vt:lpstr>
      <vt:lpstr>Přeshraniční spolupráce regionu bratislavy (ZEMKO, BUČEK 2000)</vt:lpstr>
      <vt:lpstr>Prezentace aplikace PowerPoint</vt:lpstr>
      <vt:lpstr>Prezentace aplikace PowerPoint</vt:lpstr>
      <vt:lpstr> DOPRAVNÁ INTEGRÁCIA EURÓPY – POZÍCIA SLOVENSKA A BRATISLAVY horňák 2001</vt:lpstr>
      <vt:lpstr>Prezentace aplikace PowerPoint</vt:lpstr>
      <vt:lpstr>Environmentálny rozmer euroregiónov BUČEK 1992</vt:lpstr>
      <vt:lpstr>Prezentace aplikace PowerPoint</vt:lpstr>
      <vt:lpstr>Tab. Euroregiónov  v ČSFR (1992)</vt:lpstr>
      <vt:lpstr>Prezentace aplikace PowerPoint</vt:lpstr>
      <vt:lpstr>Nové šance na hranici – malé zamyšlení po vstupu do schengenu BEDRNA 2008</vt:lpstr>
      <vt:lpstr>CZ – AU / CZ – PL</vt:lpstr>
      <vt:lpstr>ČESKO – SASKO</vt:lpstr>
      <vt:lpstr>NĚMECKO/ SASKO – POLSKO </vt:lpstr>
      <vt:lpstr>NOVÁ ROLE „PŘÍHRANIČNÍCH“ CENTER VE „SJEDNOCENÉ“ STŘEDNÍ EVROPĚ KÖRNER 2008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Jeřábek2</dc:creator>
  <cp:lastModifiedBy>Milan</cp:lastModifiedBy>
  <cp:revision>28</cp:revision>
  <dcterms:created xsi:type="dcterms:W3CDTF">2014-04-24T13:38:35Z</dcterms:created>
  <dcterms:modified xsi:type="dcterms:W3CDTF">2014-04-26T19:43:58Z</dcterms:modified>
</cp:coreProperties>
</file>