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4" r:id="rId18"/>
    <p:sldId id="271" r:id="rId19"/>
    <p:sldId id="275" r:id="rId20"/>
    <p:sldId id="276" r:id="rId21"/>
    <p:sldId id="281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0AB4B0-C231-4FC7-926A-D8CBBE1A7DAA}" type="datetimeFigureOut">
              <a:rPr lang="cs-CZ" smtClean="0"/>
              <a:t>4.5.2014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641E29-6604-482D-822E-2E70CEEC3F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988840"/>
            <a:ext cx="6172200" cy="3029722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Akademická </a:t>
            </a:r>
            <a:br>
              <a:rPr lang="cs-CZ" dirty="0" smtClean="0"/>
            </a:br>
            <a:r>
              <a:rPr lang="cs-CZ" dirty="0" smtClean="0"/>
              <a:t>přeshraniční </a:t>
            </a:r>
            <a:br>
              <a:rPr lang="cs-CZ" dirty="0" smtClean="0"/>
            </a:br>
            <a:r>
              <a:rPr lang="cs-CZ" dirty="0" smtClean="0"/>
              <a:t>spolupráce</a:t>
            </a:r>
            <a:br>
              <a:rPr lang="cs-CZ" dirty="0" smtClean="0"/>
            </a:br>
            <a:r>
              <a:rPr lang="cs-CZ" dirty="0" smtClean="0"/>
              <a:t>česko-</a:t>
            </a:r>
            <a:r>
              <a:rPr lang="cs-CZ" dirty="0" err="1" smtClean="0"/>
              <a:t>slovensko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česko-</a:t>
            </a:r>
            <a:r>
              <a:rPr lang="cs-CZ" dirty="0" err="1" smtClean="0"/>
              <a:t>sasko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r>
              <a:rPr lang="cs-CZ" dirty="0" smtClean="0"/>
              <a:t>VČP 7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684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</a:t>
            </a:r>
            <a:r>
              <a:rPr lang="cs-CZ" dirty="0" err="1"/>
              <a:t>hodnotenie</a:t>
            </a:r>
            <a:r>
              <a:rPr lang="cs-CZ" dirty="0"/>
              <a:t> </a:t>
            </a:r>
            <a:r>
              <a:rPr lang="cs-CZ" dirty="0" err="1"/>
              <a:t>špecifík</a:t>
            </a:r>
            <a:r>
              <a:rPr lang="cs-CZ" dirty="0"/>
              <a:t> </a:t>
            </a:r>
            <a:r>
              <a:rPr lang="cs-CZ" dirty="0" err="1"/>
              <a:t>prihraničných</a:t>
            </a:r>
            <a:r>
              <a:rPr lang="cs-CZ" dirty="0"/>
              <a:t> </a:t>
            </a:r>
            <a:r>
              <a:rPr lang="cs-CZ" dirty="0" err="1"/>
              <a:t>regiónov</a:t>
            </a:r>
            <a:r>
              <a:rPr lang="cs-CZ" dirty="0"/>
              <a:t> aj v rámci jeho </a:t>
            </a:r>
            <a:r>
              <a:rPr lang="cs-CZ" dirty="0" err="1"/>
              <a:t>vnútornej</a:t>
            </a:r>
            <a:r>
              <a:rPr lang="cs-CZ" dirty="0"/>
              <a:t> </a:t>
            </a:r>
            <a:r>
              <a:rPr lang="cs-CZ" dirty="0" err="1" smtClean="0"/>
              <a:t>organizácie</a:t>
            </a:r>
            <a:r>
              <a:rPr lang="cs-CZ" dirty="0" smtClean="0"/>
              <a:t> </a:t>
            </a:r>
            <a:r>
              <a:rPr lang="cs-CZ" dirty="0" err="1" smtClean="0"/>
              <a:t>vyjadrenej</a:t>
            </a:r>
            <a:r>
              <a:rPr lang="cs-CZ" dirty="0" smtClean="0"/>
              <a:t> </a:t>
            </a:r>
            <a:r>
              <a:rPr lang="cs-CZ" dirty="0" err="1"/>
              <a:t>polarizáciou</a:t>
            </a:r>
            <a:r>
              <a:rPr lang="cs-CZ" dirty="0"/>
              <a:t> </a:t>
            </a:r>
            <a:r>
              <a:rPr lang="cs-CZ" dirty="0" err="1"/>
              <a:t>jadro</a:t>
            </a:r>
            <a:r>
              <a:rPr lang="cs-CZ" dirty="0"/>
              <a:t> – </a:t>
            </a:r>
            <a:r>
              <a:rPr lang="cs-CZ" dirty="0" err="1"/>
              <a:t>periféria</a:t>
            </a:r>
            <a:r>
              <a:rPr lang="cs-CZ" dirty="0"/>
              <a:t> upozorňuje </a:t>
            </a:r>
            <a:r>
              <a:rPr lang="cs-CZ" b="1" dirty="0"/>
              <a:t>Hampl</a:t>
            </a:r>
            <a:r>
              <a:rPr lang="cs-CZ" dirty="0"/>
              <a:t> (2000). </a:t>
            </a:r>
            <a:r>
              <a:rPr lang="cs-CZ" dirty="0" err="1"/>
              <a:t>Hovorí</a:t>
            </a:r>
            <a:r>
              <a:rPr lang="cs-CZ" dirty="0"/>
              <a:t> </a:t>
            </a:r>
            <a:r>
              <a:rPr lang="cs-CZ" dirty="0" smtClean="0"/>
              <a:t>o </a:t>
            </a:r>
            <a:r>
              <a:rPr lang="cs-CZ" dirty="0" err="1" smtClean="0"/>
              <a:t>relatívnej</a:t>
            </a:r>
            <a:r>
              <a:rPr lang="cs-CZ" dirty="0" smtClean="0"/>
              <a:t> </a:t>
            </a:r>
            <a:r>
              <a:rPr lang="cs-CZ" dirty="0" err="1"/>
              <a:t>kontinuite</a:t>
            </a:r>
            <a:r>
              <a:rPr lang="cs-CZ" dirty="0"/>
              <a:t> v </a:t>
            </a:r>
            <a:r>
              <a:rPr lang="cs-CZ" dirty="0" err="1"/>
              <a:t>zmenách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miery</a:t>
            </a:r>
            <a:r>
              <a:rPr lang="cs-CZ" dirty="0"/>
              <a:t> (</a:t>
            </a:r>
            <a:r>
              <a:rPr lang="cs-CZ" dirty="0" err="1"/>
              <a:t>možnosť</a:t>
            </a:r>
            <a:r>
              <a:rPr lang="cs-CZ" dirty="0"/>
              <a:t> </a:t>
            </a:r>
            <a:r>
              <a:rPr lang="cs-CZ" dirty="0" err="1"/>
              <a:t>zaradenia</a:t>
            </a:r>
            <a:r>
              <a:rPr lang="cs-CZ" dirty="0"/>
              <a:t> aj </a:t>
            </a:r>
            <a:r>
              <a:rPr lang="cs-CZ" dirty="0" err="1"/>
              <a:t>prechodnej</a:t>
            </a:r>
            <a:r>
              <a:rPr lang="cs-CZ" dirty="0"/>
              <a:t> </a:t>
            </a:r>
            <a:r>
              <a:rPr lang="cs-CZ" dirty="0" err="1" smtClean="0"/>
              <a:t>kategórie</a:t>
            </a:r>
            <a:r>
              <a:rPr lang="cs-CZ" dirty="0" smtClean="0"/>
              <a:t> </a:t>
            </a:r>
            <a:r>
              <a:rPr lang="cs-CZ" dirty="0" err="1" smtClean="0"/>
              <a:t>semiperiférie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7585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PŘÍSPĚVEK K „ANATOMII“ SPOLEČNÉHO POHRANIČÍ ČESKÉ REPUBLIKY A SLOVENSKÉ </a:t>
            </a:r>
            <a:r>
              <a:rPr lang="cs-CZ" b="1" dirty="0" smtClean="0"/>
              <a:t>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Marián </a:t>
            </a:r>
            <a:r>
              <a:rPr lang="cs-CZ" i="1" dirty="0" err="1" smtClean="0"/>
              <a:t>Halás</a:t>
            </a:r>
            <a:r>
              <a:rPr lang="cs-CZ" i="1" dirty="0" smtClean="0"/>
              <a:t>, </a:t>
            </a:r>
            <a:r>
              <a:rPr lang="cs-CZ" i="1" dirty="0"/>
              <a:t>Stanislav </a:t>
            </a:r>
            <a:r>
              <a:rPr lang="cs-CZ" i="1" dirty="0" smtClean="0"/>
              <a:t>Řehák</a:t>
            </a:r>
            <a:r>
              <a:rPr lang="cs-CZ" i="1" dirty="0" smtClean="0">
                <a:latin typeface="Calibri"/>
              </a:rPr>
              <a:t>†</a:t>
            </a:r>
            <a:endParaRPr lang="cs-CZ" dirty="0"/>
          </a:p>
          <a:p>
            <a:r>
              <a:rPr lang="en-US" b="1" dirty="0" err="1" smtClean="0"/>
              <a:t>Geografický</a:t>
            </a:r>
            <a:r>
              <a:rPr lang="cs-CZ" b="1" dirty="0" smtClean="0"/>
              <a:t> časopis</a:t>
            </a:r>
            <a:r>
              <a:rPr lang="cs-CZ" b="1" dirty="0"/>
              <a:t>, 60, 2008, 1, 5 </a:t>
            </a:r>
            <a:r>
              <a:rPr lang="cs-CZ" b="1" dirty="0" err="1"/>
              <a:t>figs</a:t>
            </a:r>
            <a:r>
              <a:rPr lang="cs-CZ" b="1" dirty="0"/>
              <a:t>., 5 </a:t>
            </a:r>
            <a:r>
              <a:rPr lang="cs-CZ" b="1" dirty="0" err="1" smtClean="0"/>
              <a:t>tabs</a:t>
            </a:r>
            <a:r>
              <a:rPr lang="cs-CZ" b="1" dirty="0"/>
              <a:t>., 51 </a:t>
            </a:r>
            <a:r>
              <a:rPr lang="cs-CZ" b="1" dirty="0" err="1"/>
              <a:t>refs</a:t>
            </a:r>
            <a:r>
              <a:rPr lang="cs-CZ" b="1" dirty="0" smtClean="0"/>
              <a:t>.</a:t>
            </a:r>
          </a:p>
          <a:p>
            <a:r>
              <a:rPr lang="cs-CZ" dirty="0"/>
              <a:t>Usoudili, že jsou schopni v </a:t>
            </a:r>
            <a:r>
              <a:rPr lang="cs-CZ" dirty="0" smtClean="0"/>
              <a:t>ucelené a </a:t>
            </a:r>
            <a:r>
              <a:rPr lang="cs-CZ" dirty="0"/>
              <a:t>přitom ve stručné podobě pojednat o výzkumu společné hranice České </a:t>
            </a:r>
            <a:r>
              <a:rPr lang="cs-CZ" dirty="0" smtClean="0"/>
              <a:t>re</a:t>
            </a:r>
            <a:r>
              <a:rPr lang="cs-CZ" dirty="0"/>
              <a:t>publiky a Slovenské republiky a navazujícího příhraničního území a </a:t>
            </a:r>
            <a:r>
              <a:rPr lang="cs-CZ" dirty="0" smtClean="0"/>
              <a:t>odkázat zároveň </a:t>
            </a:r>
            <a:r>
              <a:rPr lang="cs-CZ" dirty="0"/>
              <a:t>z jednoho místa na své výsledky a na volně navazující </a:t>
            </a:r>
            <a:r>
              <a:rPr lang="cs-CZ" dirty="0" smtClean="0"/>
              <a:t>příhraniční/přeshraniční </a:t>
            </a:r>
            <a:r>
              <a:rPr lang="cs-CZ" dirty="0"/>
              <a:t>problematiku (součástí je proto i bibliografický přehled </a:t>
            </a:r>
            <a:r>
              <a:rPr lang="cs-CZ" dirty="0" smtClean="0"/>
              <a:t>obou autorů </a:t>
            </a:r>
            <a:r>
              <a:rPr lang="cs-CZ" dirty="0"/>
              <a:t>k této tématice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Hlavním </a:t>
            </a:r>
            <a:r>
              <a:rPr lang="cs-CZ" dirty="0"/>
              <a:t>cílem příspěvku je přiblížit sídelní a </a:t>
            </a:r>
            <a:r>
              <a:rPr lang="cs-CZ" dirty="0" smtClean="0"/>
              <a:t>dopravní strukturu </a:t>
            </a:r>
            <a:r>
              <a:rPr lang="cs-CZ" dirty="0"/>
              <a:t>území vycházející z jeho morfologických dispozic i </a:t>
            </a:r>
            <a:r>
              <a:rPr lang="cs-CZ" dirty="0" smtClean="0"/>
              <a:t>historického vývoje</a:t>
            </a:r>
            <a:r>
              <a:rPr lang="cs-CZ" dirty="0"/>
              <a:t>. Do příspěvku jsou zařazeny i dopravní interakce, které </a:t>
            </a:r>
            <a:r>
              <a:rPr lang="cs-CZ" dirty="0" smtClean="0"/>
              <a:t>jsou spíše </a:t>
            </a:r>
            <a:r>
              <a:rPr lang="cs-CZ" dirty="0"/>
              <a:t>mobilním prvkem struktury zdejšího území.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5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424936" cy="6840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Řehák </a:t>
            </a:r>
            <a:endParaRPr lang="cs-CZ" b="1" dirty="0" smtClean="0"/>
          </a:p>
          <a:p>
            <a:r>
              <a:rPr lang="cs-CZ" dirty="0" smtClean="0"/>
              <a:t>v </a:t>
            </a:r>
            <a:r>
              <a:rPr lang="cs-CZ" dirty="0"/>
              <a:t>počáteční fázi navázal na </a:t>
            </a:r>
            <a:r>
              <a:rPr lang="cs-CZ" b="1" dirty="0"/>
              <a:t>francouzskou </a:t>
            </a:r>
            <a:r>
              <a:rPr lang="cs-CZ" b="1" dirty="0" smtClean="0"/>
              <a:t>školu</a:t>
            </a:r>
            <a:r>
              <a:rPr lang="cs-CZ" dirty="0" smtClean="0"/>
              <a:t> (</a:t>
            </a:r>
            <a:r>
              <a:rPr lang="cs-CZ" dirty="0" err="1" smtClean="0"/>
              <a:t>Grasland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Cattan</a:t>
            </a:r>
            <a:r>
              <a:rPr lang="cs-CZ" dirty="0"/>
              <a:t> 1994).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historickém česko-moravském </a:t>
            </a:r>
            <a:r>
              <a:rPr lang="cs-CZ" dirty="0" smtClean="0"/>
              <a:t>pomezí projevy </a:t>
            </a:r>
            <a:r>
              <a:rPr lang="cs-CZ" dirty="0"/>
              <a:t>postupné územní integrace (Řehák 1988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dopravní </a:t>
            </a:r>
            <a:r>
              <a:rPr lang="cs-CZ" dirty="0"/>
              <a:t>(Řehák 1993) nebo </a:t>
            </a:r>
            <a:r>
              <a:rPr lang="cs-CZ" b="1" dirty="0"/>
              <a:t>sociální kontakty </a:t>
            </a:r>
            <a:r>
              <a:rPr lang="cs-CZ" dirty="0"/>
              <a:t>(</a:t>
            </a:r>
            <a:r>
              <a:rPr lang="cs-CZ" dirty="0" err="1"/>
              <a:t>Grasland</a:t>
            </a:r>
            <a:r>
              <a:rPr lang="cs-CZ" dirty="0"/>
              <a:t> a Řehák </a:t>
            </a:r>
            <a:r>
              <a:rPr lang="cs-CZ" dirty="0" smtClean="0"/>
              <a:t>1994, Filip </a:t>
            </a:r>
            <a:r>
              <a:rPr lang="cs-CZ" dirty="0"/>
              <a:t>1995) nebo o </a:t>
            </a:r>
            <a:r>
              <a:rPr lang="cs-CZ" b="1" dirty="0"/>
              <a:t>migrace</a:t>
            </a:r>
            <a:r>
              <a:rPr lang="cs-CZ" dirty="0"/>
              <a:t> (</a:t>
            </a:r>
            <a:r>
              <a:rPr lang="cs-CZ" dirty="0" err="1"/>
              <a:t>Cattan</a:t>
            </a:r>
            <a:r>
              <a:rPr lang="cs-CZ" dirty="0"/>
              <a:t> et al. 1996). </a:t>
            </a:r>
            <a:endParaRPr lang="cs-CZ" dirty="0" smtClean="0"/>
          </a:p>
          <a:p>
            <a:r>
              <a:rPr lang="cs-CZ" dirty="0" smtClean="0"/>
              <a:t>diplomové </a:t>
            </a:r>
            <a:r>
              <a:rPr lang="cs-CZ" dirty="0"/>
              <a:t>a bakalářské práce (např. Filip 1995, </a:t>
            </a:r>
            <a:r>
              <a:rPr lang="cs-CZ" dirty="0" err="1"/>
              <a:t>Mudrych</a:t>
            </a:r>
            <a:r>
              <a:rPr lang="cs-CZ" dirty="0"/>
              <a:t> </a:t>
            </a:r>
            <a:r>
              <a:rPr lang="cs-CZ" dirty="0" smtClean="0"/>
              <a:t>1996, Hlaváčová </a:t>
            </a:r>
            <a:r>
              <a:rPr lang="cs-CZ" dirty="0"/>
              <a:t>1997, Ratajský 1998, Dostál 2004, </a:t>
            </a:r>
            <a:r>
              <a:rPr lang="cs-CZ" dirty="0" err="1"/>
              <a:t>Gregorčíková</a:t>
            </a:r>
            <a:r>
              <a:rPr lang="cs-CZ" dirty="0"/>
              <a:t> 2005, </a:t>
            </a:r>
            <a:r>
              <a:rPr lang="cs-CZ" dirty="0" smtClean="0"/>
              <a:t>Přerovský 2005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rámci široce koncipované </a:t>
            </a:r>
            <a:r>
              <a:rPr lang="cs-CZ" dirty="0" smtClean="0"/>
              <a:t>spolupráce (koordinované </a:t>
            </a:r>
            <a:r>
              <a:rPr lang="cs-CZ" dirty="0"/>
              <a:t>M. Jeřábkem ze Sociologického ústavu AV ČR), a to již </a:t>
            </a:r>
            <a:r>
              <a:rPr lang="cs-CZ" b="1" dirty="0" smtClean="0"/>
              <a:t>za pohraničí </a:t>
            </a:r>
            <a:r>
              <a:rPr lang="cs-CZ" b="1" dirty="0"/>
              <a:t>celé České republiky </a:t>
            </a:r>
            <a:r>
              <a:rPr lang="cs-CZ" dirty="0"/>
              <a:t>(viz zejména Řehák a Dokoupil 2001, </a:t>
            </a:r>
            <a:r>
              <a:rPr lang="cs-CZ" dirty="0" smtClean="0"/>
              <a:t>Řehák 2001 </a:t>
            </a:r>
            <a:r>
              <a:rPr lang="cs-CZ" dirty="0"/>
              <a:t>a 2004).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Halás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se </a:t>
            </a:r>
            <a:r>
              <a:rPr lang="cs-CZ" dirty="0"/>
              <a:t>naopak již od začátku (v první práci spolu se </a:t>
            </a:r>
            <a:r>
              <a:rPr lang="cs-CZ" dirty="0" smtClean="0"/>
              <a:t>Slavíkem) zaměřil </a:t>
            </a:r>
            <a:r>
              <a:rPr lang="cs-CZ" dirty="0"/>
              <a:t>již na konkrétní úsek slovensko-českého pohraničí se </a:t>
            </a:r>
            <a:r>
              <a:rPr lang="cs-CZ" dirty="0" smtClean="0"/>
              <a:t>snahou komplexně </a:t>
            </a:r>
            <a:r>
              <a:rPr lang="cs-CZ" dirty="0"/>
              <a:t>zachytit </a:t>
            </a:r>
            <a:r>
              <a:rPr lang="cs-CZ" b="1" dirty="0"/>
              <a:t>co největší okruh vazeb a forem spolupráce (</a:t>
            </a:r>
            <a:r>
              <a:rPr lang="cs-CZ" b="1" dirty="0" smtClean="0"/>
              <a:t>okres </a:t>
            </a:r>
            <a:r>
              <a:rPr lang="cs-CZ" b="1" dirty="0" err="1" smtClean="0"/>
              <a:t>Skalica</a:t>
            </a:r>
            <a:r>
              <a:rPr lang="cs-CZ" b="1" dirty="0" smtClean="0"/>
              <a:t> </a:t>
            </a:r>
            <a:r>
              <a:rPr lang="cs-CZ" dirty="0"/>
              <a:t>– Slavík a </a:t>
            </a:r>
            <a:r>
              <a:rPr lang="cs-CZ" dirty="0" err="1"/>
              <a:t>Halás</a:t>
            </a:r>
            <a:r>
              <a:rPr lang="cs-CZ" dirty="0"/>
              <a:t> 1998). </a:t>
            </a:r>
            <a:endParaRPr lang="cs-CZ" dirty="0" smtClean="0"/>
          </a:p>
          <a:p>
            <a:r>
              <a:rPr lang="cs-CZ" b="1" dirty="0" smtClean="0"/>
              <a:t>metodické </a:t>
            </a:r>
            <a:r>
              <a:rPr lang="cs-CZ" b="1" dirty="0"/>
              <a:t>nástroje </a:t>
            </a:r>
            <a:r>
              <a:rPr lang="cs-CZ" dirty="0"/>
              <a:t>pro zkoumaní příhraniční </a:t>
            </a:r>
            <a:r>
              <a:rPr lang="cs-CZ" dirty="0" smtClean="0"/>
              <a:t>zóny (</a:t>
            </a:r>
            <a:r>
              <a:rPr lang="cs-CZ" dirty="0" err="1" smtClean="0"/>
              <a:t>Halás</a:t>
            </a:r>
            <a:r>
              <a:rPr lang="cs-CZ" dirty="0" smtClean="0"/>
              <a:t> </a:t>
            </a:r>
            <a:r>
              <a:rPr lang="cs-CZ" dirty="0"/>
              <a:t>a Slavík 2001, </a:t>
            </a:r>
            <a:r>
              <a:rPr lang="cs-CZ" dirty="0" err="1"/>
              <a:t>Halás</a:t>
            </a:r>
            <a:r>
              <a:rPr lang="cs-CZ" dirty="0"/>
              <a:t> 2002, 2004 a 2005b) a sumarizoval pak své </a:t>
            </a:r>
            <a:r>
              <a:rPr lang="cs-CZ" dirty="0" smtClean="0"/>
              <a:t>poznatky v </a:t>
            </a:r>
            <a:r>
              <a:rPr lang="cs-CZ" dirty="0"/>
              <a:t>samostatné monografii (</a:t>
            </a:r>
            <a:r>
              <a:rPr lang="cs-CZ" dirty="0" err="1"/>
              <a:t>Halás</a:t>
            </a:r>
            <a:r>
              <a:rPr lang="cs-CZ" dirty="0"/>
              <a:t> 2005a). </a:t>
            </a:r>
            <a:endParaRPr lang="cs-CZ" dirty="0" smtClean="0"/>
          </a:p>
          <a:p>
            <a:r>
              <a:rPr lang="cs-CZ" dirty="0" smtClean="0"/>
              <a:t>práce </a:t>
            </a:r>
            <a:r>
              <a:rPr lang="cs-CZ" dirty="0"/>
              <a:t>aplikující statisticko-matematické modely na pohraničí ČR a </a:t>
            </a:r>
            <a:r>
              <a:rPr lang="cs-CZ" dirty="0" smtClean="0"/>
              <a:t>SR (</a:t>
            </a:r>
            <a:r>
              <a:rPr lang="cs-CZ" dirty="0" err="1" smtClean="0"/>
              <a:t>Halás</a:t>
            </a:r>
            <a:r>
              <a:rPr lang="cs-CZ" dirty="0" smtClean="0"/>
              <a:t> </a:t>
            </a:r>
            <a:r>
              <a:rPr lang="cs-CZ" dirty="0"/>
              <a:t>2006) a analyzující veškerou </a:t>
            </a:r>
            <a:r>
              <a:rPr lang="cs-CZ" b="1" dirty="0"/>
              <a:t>přeshraniční spolupráci a činnost </a:t>
            </a:r>
            <a:r>
              <a:rPr lang="cs-CZ" b="1" dirty="0" smtClean="0"/>
              <a:t>euroregionů </a:t>
            </a:r>
            <a:r>
              <a:rPr lang="nn-NO" dirty="0" smtClean="0"/>
              <a:t>na </a:t>
            </a:r>
            <a:r>
              <a:rPr lang="nn-NO" dirty="0"/>
              <a:t>území Slovenska (Halás 2007).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808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93" y="0"/>
            <a:ext cx="8261481" cy="6741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087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6480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Společné poznatky z anket </a:t>
            </a:r>
            <a:r>
              <a:rPr lang="cs-CZ" b="1" dirty="0" smtClean="0"/>
              <a:t>(1997/1998) </a:t>
            </a:r>
            <a:r>
              <a:rPr lang="cs-CZ" dirty="0" smtClean="0"/>
              <a:t>v </a:t>
            </a:r>
            <a:r>
              <a:rPr lang="cs-CZ" dirty="0"/>
              <a:t>generalizované </a:t>
            </a:r>
            <a:r>
              <a:rPr lang="cs-CZ" dirty="0" smtClean="0"/>
              <a:t>podobě / 1: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Během </a:t>
            </a:r>
            <a:r>
              <a:rPr lang="cs-CZ" b="1" dirty="0"/>
              <a:t>90. let skutečně poklesla frekvence vzájemných cest na </a:t>
            </a:r>
            <a:r>
              <a:rPr lang="cs-CZ" b="1" dirty="0" smtClean="0"/>
              <a:t>pomezí </a:t>
            </a:r>
            <a:r>
              <a:rPr lang="cs-CZ" b="1" dirty="0"/>
              <a:t>významným způsobem. </a:t>
            </a:r>
            <a:endParaRPr lang="cs-CZ" b="1" dirty="0" smtClean="0"/>
          </a:p>
          <a:p>
            <a:pPr lvl="1"/>
            <a:r>
              <a:rPr lang="cs-CZ" dirty="0" smtClean="0"/>
              <a:t>Největší </a:t>
            </a:r>
            <a:r>
              <a:rPr lang="cs-CZ" dirty="0"/>
              <a:t>pokles se ovšem týkal těch cest, </a:t>
            </a:r>
            <a:r>
              <a:rPr lang="cs-CZ" dirty="0" smtClean="0"/>
              <a:t>které byly </a:t>
            </a:r>
            <a:r>
              <a:rPr lang="cs-CZ" dirty="0"/>
              <a:t>v období před léty 1993 a 1989 spojeny s nákupy v tehdy lépe </a:t>
            </a:r>
            <a:r>
              <a:rPr lang="cs-CZ" dirty="0" smtClean="0"/>
              <a:t>vybavených městských </a:t>
            </a:r>
            <a:r>
              <a:rPr lang="cs-CZ" dirty="0"/>
              <a:t>střediscích ve středním Pováží (tedy u cest z Moravy </a:t>
            </a:r>
            <a:r>
              <a:rPr lang="cs-CZ" dirty="0" smtClean="0"/>
              <a:t>a Slezska </a:t>
            </a:r>
            <a:r>
              <a:rPr lang="cs-CZ" dirty="0"/>
              <a:t>do SR). Jen nepatrně však poklesla intenzita těch cest, které </a:t>
            </a:r>
            <a:r>
              <a:rPr lang="cs-CZ" dirty="0" smtClean="0"/>
              <a:t>byly motivovány </a:t>
            </a:r>
            <a:r>
              <a:rPr lang="cs-CZ" dirty="0"/>
              <a:t>kontakty rodinnými nebo přátelskými.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Celkový </a:t>
            </a:r>
            <a:r>
              <a:rPr lang="cs-CZ" dirty="0"/>
              <a:t>rozsah cest na Slovensko z české (zde konkrétně z </a:t>
            </a:r>
            <a:r>
              <a:rPr lang="cs-CZ" dirty="0" smtClean="0"/>
              <a:t>moravskoslezské) strany </a:t>
            </a:r>
            <a:r>
              <a:rPr lang="cs-CZ" dirty="0"/>
              <a:t>již po pouhých 3 letech po rozdělení Československa </a:t>
            </a:r>
            <a:r>
              <a:rPr lang="cs-CZ" dirty="0" smtClean="0"/>
              <a:t>klesl na </a:t>
            </a:r>
            <a:r>
              <a:rPr lang="cs-CZ" dirty="0"/>
              <a:t>úroveň, kterou dříve prokazovaly kontrolní lokality cca 40 km od </a:t>
            </a:r>
            <a:r>
              <a:rPr lang="cs-CZ" dirty="0" smtClean="0"/>
              <a:t>hranice v </a:t>
            </a:r>
            <a:r>
              <a:rPr lang="cs-CZ" dirty="0"/>
              <a:t>moravském vnitrozemí.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Pokles </a:t>
            </a:r>
            <a:r>
              <a:rPr lang="cs-CZ" b="1" dirty="0"/>
              <a:t>cest ve směru SR-ČR byl v porovnaní se směrem </a:t>
            </a:r>
            <a:r>
              <a:rPr lang="cs-CZ" b="1" dirty="0" smtClean="0"/>
              <a:t>ČR-SR o </a:t>
            </a:r>
            <a:r>
              <a:rPr lang="cs-CZ" b="1" dirty="0"/>
              <a:t>něco menší. </a:t>
            </a:r>
            <a:endParaRPr lang="cs-CZ" b="1" dirty="0" smtClean="0"/>
          </a:p>
          <a:p>
            <a:pPr lvl="1"/>
            <a:r>
              <a:rPr lang="cs-CZ" dirty="0" smtClean="0"/>
              <a:t>Důvody </a:t>
            </a:r>
            <a:r>
              <a:rPr lang="cs-CZ" dirty="0"/>
              <a:t>těchto cest se posunuly k ekonomickým motivacím </a:t>
            </a:r>
            <a:r>
              <a:rPr lang="cs-CZ" dirty="0" smtClean="0"/>
              <a:t>– mírně </a:t>
            </a:r>
            <a:r>
              <a:rPr lang="cs-CZ" dirty="0"/>
              <a:t>narostl počet cest za prací, nákupy jako důvod cesty byly sice </a:t>
            </a:r>
            <a:r>
              <a:rPr lang="cs-CZ" dirty="0" smtClean="0"/>
              <a:t>uváděny méně </a:t>
            </a:r>
            <a:r>
              <a:rPr lang="cs-CZ" dirty="0"/>
              <a:t>často, výrazně však stoupá jejich frekvence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911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992888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Společné poznatky z anket </a:t>
            </a:r>
            <a:r>
              <a:rPr lang="cs-CZ" b="1" dirty="0" smtClean="0"/>
              <a:t>(1997/1998) </a:t>
            </a:r>
            <a:r>
              <a:rPr lang="cs-CZ" dirty="0" smtClean="0"/>
              <a:t>v </a:t>
            </a:r>
            <a:r>
              <a:rPr lang="cs-CZ" dirty="0"/>
              <a:t>generalizované </a:t>
            </a:r>
            <a:r>
              <a:rPr lang="cs-CZ" dirty="0" smtClean="0"/>
              <a:t>podobě /2: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Na </a:t>
            </a:r>
            <a:r>
              <a:rPr lang="cs-CZ" b="1" dirty="0"/>
              <a:t>slovenské straně pomezí byla zaznamenána velmi vysoká </a:t>
            </a:r>
            <a:r>
              <a:rPr lang="cs-CZ" b="1" dirty="0" smtClean="0"/>
              <a:t>sledovanost českých </a:t>
            </a:r>
            <a:r>
              <a:rPr lang="cs-CZ" b="1" dirty="0"/>
              <a:t>televizních stanic, a to zejména v oblasti Záhoří (</a:t>
            </a:r>
            <a:r>
              <a:rPr lang="cs-CZ" b="1" dirty="0" err="1"/>
              <a:t>Záhorie</a:t>
            </a:r>
            <a:r>
              <a:rPr lang="cs-CZ" b="1" dirty="0"/>
              <a:t>). </a:t>
            </a:r>
            <a:endParaRPr lang="cs-CZ" b="1" dirty="0" smtClean="0"/>
          </a:p>
          <a:p>
            <a:pPr lvl="1"/>
            <a:r>
              <a:rPr lang="cs-CZ" dirty="0" smtClean="0"/>
              <a:t>Jak cesty </a:t>
            </a:r>
            <a:r>
              <a:rPr lang="cs-CZ" dirty="0"/>
              <a:t>za nákupy, tak i sledovanost televize souvisely s tehdejším </a:t>
            </a:r>
            <a:r>
              <a:rPr lang="cs-CZ" dirty="0" smtClean="0"/>
              <a:t>opožděním transformačního </a:t>
            </a:r>
            <a:r>
              <a:rPr lang="cs-CZ" dirty="0"/>
              <a:t>procesu v Slovenské republice (časový posun v </a:t>
            </a:r>
            <a:r>
              <a:rPr lang="cs-CZ" dirty="0" smtClean="0"/>
              <a:t>příchodu obchodních </a:t>
            </a:r>
            <a:r>
              <a:rPr lang="cs-CZ" dirty="0"/>
              <a:t>řetězců, resp. komerčních televizí). </a:t>
            </a:r>
            <a:r>
              <a:rPr lang="cs-CZ" b="1" dirty="0"/>
              <a:t>Tyto rozdíly byly ale </a:t>
            </a:r>
            <a:r>
              <a:rPr lang="cs-CZ" b="1" dirty="0" smtClean="0"/>
              <a:t>postupem </a:t>
            </a:r>
            <a:r>
              <a:rPr lang="pl-PL" b="1" dirty="0" smtClean="0"/>
              <a:t>času </a:t>
            </a:r>
            <a:r>
              <a:rPr lang="pl-PL" b="1" dirty="0"/>
              <a:t>(od doby realizace anket) vyrovnány.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Pokles </a:t>
            </a:r>
            <a:r>
              <a:rPr lang="cs-CZ" b="1" dirty="0"/>
              <a:t>frekvence kontaktů nebyl příliš významný v nejbližším </a:t>
            </a:r>
            <a:r>
              <a:rPr lang="cs-CZ" b="1" dirty="0" smtClean="0"/>
              <a:t>příhraničním pásmu</a:t>
            </a:r>
            <a:r>
              <a:rPr lang="cs-CZ" b="1" dirty="0"/>
              <a:t>, zatímco v dalších dvou se již projevoval </a:t>
            </a:r>
            <a:r>
              <a:rPr lang="cs-CZ" b="1" dirty="0" smtClean="0"/>
              <a:t>citelně.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Celková </a:t>
            </a:r>
            <a:r>
              <a:rPr lang="cs-CZ" b="1" dirty="0"/>
              <a:t>míra aktuálních kontaktů a též další doprovodné </a:t>
            </a:r>
            <a:r>
              <a:rPr lang="cs-CZ" b="1" dirty="0" smtClean="0"/>
              <a:t>příznaky poukázaly </a:t>
            </a:r>
            <a:r>
              <a:rPr lang="cs-CZ" b="1" dirty="0"/>
              <a:t>na fakt, že míra vzájemné afinity roste od severovýchodu k </a:t>
            </a:r>
            <a:r>
              <a:rPr lang="cs-CZ" b="1" dirty="0" smtClean="0"/>
              <a:t>jihozápadu, </a:t>
            </a:r>
            <a:r>
              <a:rPr lang="pl-PL" b="1" dirty="0" smtClean="0"/>
              <a:t>a </a:t>
            </a:r>
            <a:r>
              <a:rPr lang="pl-PL" b="1" dirty="0"/>
              <a:t>to po obou stranách společné hranice.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4876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919288"/>
            <a:ext cx="8164388" cy="486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993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62" y="2085974"/>
            <a:ext cx="8422209" cy="4439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88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107756"/>
            <a:ext cx="5050680" cy="665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580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/>
          </a:bodyPr>
          <a:lstStyle/>
          <a:p>
            <a:r>
              <a:rPr lang="cs-CZ" sz="2700" b="1" i="1" dirty="0"/>
              <a:t>A. řešitel případně </a:t>
            </a:r>
            <a:r>
              <a:rPr lang="cs-CZ" sz="2700" b="1" i="1" dirty="0" smtClean="0"/>
              <a:t>spoluřešitel projektů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5446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u="sng" dirty="0"/>
              <a:t>Sociologický ústav AV ČR</a:t>
            </a:r>
            <a:endParaRPr lang="cs-CZ" b="1" dirty="0"/>
          </a:p>
          <a:p>
            <a:pPr lvl="0"/>
            <a:r>
              <a:rPr lang="cs-CZ" dirty="0"/>
              <a:t>Pohraničí jako zprostředkující prostor / </a:t>
            </a:r>
            <a:r>
              <a:rPr lang="cs-CZ" b="1" dirty="0" err="1"/>
              <a:t>Grenzraum</a:t>
            </a:r>
            <a:r>
              <a:rPr lang="cs-CZ" b="1" dirty="0"/>
              <a:t> </a:t>
            </a:r>
            <a:r>
              <a:rPr lang="cs-CZ" b="1" dirty="0" err="1"/>
              <a:t>als</a:t>
            </a:r>
            <a:r>
              <a:rPr lang="cs-CZ" b="1" dirty="0"/>
              <a:t> </a:t>
            </a:r>
            <a:r>
              <a:rPr lang="cs-CZ" b="1" dirty="0" err="1"/>
              <a:t>Vermittlungsraum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/>
              <a:t>Bundesstiftung</a:t>
            </a:r>
            <a:r>
              <a:rPr lang="cs-CZ" dirty="0"/>
              <a:t> </a:t>
            </a:r>
            <a:r>
              <a:rPr lang="cs-CZ" dirty="0" err="1"/>
              <a:t>Umwelt</a:t>
            </a:r>
            <a:r>
              <a:rPr lang="cs-CZ" dirty="0"/>
              <a:t> </a:t>
            </a:r>
            <a:r>
              <a:rPr lang="cs-CZ" dirty="0" err="1"/>
              <a:t>Osnabrück</a:t>
            </a:r>
            <a:r>
              <a:rPr lang="cs-CZ" dirty="0"/>
              <a:t> 1997-1999, </a:t>
            </a:r>
            <a:endParaRPr lang="cs-CZ" dirty="0" smtClean="0"/>
          </a:p>
          <a:p>
            <a:pPr lvl="1"/>
            <a:r>
              <a:rPr lang="cs-CZ" dirty="0" smtClean="0"/>
              <a:t>koordinační </a:t>
            </a:r>
            <a:r>
              <a:rPr lang="cs-CZ" dirty="0"/>
              <a:t>pracoviště Institut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ökologische</a:t>
            </a:r>
            <a:r>
              <a:rPr lang="cs-CZ" dirty="0"/>
              <a:t> </a:t>
            </a:r>
            <a:r>
              <a:rPr lang="cs-CZ" dirty="0" err="1"/>
              <a:t>Raumentwicklung</a:t>
            </a:r>
            <a:r>
              <a:rPr lang="cs-CZ" dirty="0"/>
              <a:t> a </a:t>
            </a:r>
            <a:r>
              <a:rPr lang="cs-CZ" dirty="0" err="1"/>
              <a:t>Technische</a:t>
            </a:r>
            <a:r>
              <a:rPr lang="cs-CZ" dirty="0"/>
              <a:t> </a:t>
            </a:r>
            <a:r>
              <a:rPr lang="cs-CZ" dirty="0" err="1"/>
              <a:t>Universität</a:t>
            </a:r>
            <a:r>
              <a:rPr lang="cs-CZ" dirty="0"/>
              <a:t> </a:t>
            </a:r>
            <a:r>
              <a:rPr lang="cs-CZ" dirty="0" err="1"/>
              <a:t>Dresden</a:t>
            </a:r>
            <a:r>
              <a:rPr lang="cs-CZ" dirty="0"/>
              <a:t> (řešitel prof. B. Müller)</a:t>
            </a:r>
          </a:p>
          <a:p>
            <a:pPr lvl="0"/>
            <a:r>
              <a:rPr lang="cs-CZ" dirty="0"/>
              <a:t>Role pohraničí České republiky a význam hospodářské a politické </a:t>
            </a:r>
            <a:r>
              <a:rPr lang="cs-CZ" b="1" dirty="0"/>
              <a:t>spolupráce se sousedními zeměmi pro integraci ČR do Evropské unie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Ministerstvo </a:t>
            </a:r>
            <a:r>
              <a:rPr lang="cs-CZ" dirty="0"/>
              <a:t>zahraničních věcí ČR, 1998-1999 (spolupráce Ministerstvo pro místní rozvoj ČR) – č. 10/3/1998 </a:t>
            </a:r>
          </a:p>
          <a:p>
            <a:pPr lvl="0"/>
            <a:r>
              <a:rPr lang="cs-CZ" dirty="0"/>
              <a:t>Postavení pohraničí </a:t>
            </a:r>
            <a:r>
              <a:rPr lang="cs-CZ" b="1" dirty="0"/>
              <a:t>v regionálním rozvoji České republiky </a:t>
            </a:r>
            <a:r>
              <a:rPr lang="cs-CZ" dirty="0"/>
              <a:t>se zřetelem k zapojení ČR do evropských struktur, </a:t>
            </a:r>
            <a:endParaRPr lang="cs-CZ" dirty="0" smtClean="0"/>
          </a:p>
          <a:p>
            <a:pPr lvl="1"/>
            <a:r>
              <a:rPr lang="cs-CZ" dirty="0" smtClean="0"/>
              <a:t>Grantová </a:t>
            </a:r>
            <a:r>
              <a:rPr lang="cs-CZ" dirty="0"/>
              <a:t>agentura ČR, 1999-2001 – č. 205/99/1142</a:t>
            </a:r>
          </a:p>
          <a:p>
            <a:pPr lvl="0"/>
            <a:r>
              <a:rPr lang="cs-CZ" b="1" dirty="0"/>
              <a:t>Pracovně podmíněné migrace </a:t>
            </a:r>
            <a:r>
              <a:rPr lang="cs-CZ" dirty="0"/>
              <a:t>jako součást mezinárodního (přeshraničního) trhu práce Česka v kontextu evropské integrace, </a:t>
            </a:r>
            <a:endParaRPr lang="cs-CZ" dirty="0" smtClean="0"/>
          </a:p>
          <a:p>
            <a:pPr lvl="1"/>
            <a:r>
              <a:rPr lang="cs-CZ" dirty="0" smtClean="0"/>
              <a:t>Grantová </a:t>
            </a:r>
            <a:r>
              <a:rPr lang="cs-CZ" dirty="0"/>
              <a:t>agentura ČR, 2002-2004 – č. 205/02/0321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92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DEFINÍCIA, TYPOLÓGIA, FUNKCIA)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/>
              <a:t>línie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nám </a:t>
            </a:r>
            <a:r>
              <a:rPr lang="cs-CZ" dirty="0" err="1"/>
              <a:t>členia</a:t>
            </a:r>
            <a:r>
              <a:rPr lang="cs-CZ" dirty="0"/>
              <a:t> geografický </a:t>
            </a:r>
            <a:r>
              <a:rPr lang="cs-CZ" dirty="0" err="1" smtClean="0"/>
              <a:t>priestor</a:t>
            </a:r>
            <a:r>
              <a:rPr lang="cs-CZ" dirty="0" smtClean="0"/>
              <a:t> na </a:t>
            </a:r>
            <a:r>
              <a:rPr lang="cs-CZ" dirty="0" err="1"/>
              <a:t>dvojrozmerné</a:t>
            </a:r>
            <a:r>
              <a:rPr lang="cs-CZ" dirty="0"/>
              <a:t> ohraničené </a:t>
            </a:r>
            <a:r>
              <a:rPr lang="cs-CZ" dirty="0" err="1" smtClean="0"/>
              <a:t>územia</a:t>
            </a:r>
            <a:r>
              <a:rPr lang="cs-CZ" dirty="0" smtClean="0"/>
              <a:t> (BEZÁK 1995)</a:t>
            </a:r>
          </a:p>
          <a:p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/>
              <a:t>fixovanú</a:t>
            </a:r>
            <a:r>
              <a:rPr lang="cs-CZ" dirty="0"/>
              <a:t> a v </a:t>
            </a:r>
            <a:r>
              <a:rPr lang="cs-CZ" dirty="0" err="1"/>
              <a:t>prírode</a:t>
            </a:r>
            <a:r>
              <a:rPr lang="cs-CZ" dirty="0"/>
              <a:t> </a:t>
            </a:r>
            <a:r>
              <a:rPr lang="cs-CZ" dirty="0" err="1"/>
              <a:t>stanovenú</a:t>
            </a:r>
            <a:r>
              <a:rPr lang="cs-CZ" dirty="0"/>
              <a:t> </a:t>
            </a:r>
            <a:r>
              <a:rPr lang="cs-CZ" dirty="0" err="1" smtClean="0"/>
              <a:t>líniu</a:t>
            </a:r>
            <a:r>
              <a:rPr lang="cs-CZ" dirty="0" smtClean="0"/>
              <a:t>, </a:t>
            </a:r>
            <a:r>
              <a:rPr lang="cs-CZ" dirty="0" err="1" smtClean="0"/>
              <a:t>ktorá</a:t>
            </a:r>
            <a:r>
              <a:rPr lang="cs-CZ" dirty="0" smtClean="0"/>
              <a:t> </a:t>
            </a:r>
            <a:r>
              <a:rPr lang="cs-CZ" dirty="0" err="1"/>
              <a:t>spája</a:t>
            </a:r>
            <a:r>
              <a:rPr lang="cs-CZ" dirty="0"/>
              <a:t> </a:t>
            </a:r>
            <a:r>
              <a:rPr lang="cs-CZ" dirty="0" err="1"/>
              <a:t>homogénne</a:t>
            </a:r>
            <a:r>
              <a:rPr lang="cs-CZ" dirty="0"/>
              <a:t> či </a:t>
            </a:r>
            <a:r>
              <a:rPr lang="cs-CZ" dirty="0" err="1"/>
              <a:t>heterogénne</a:t>
            </a:r>
            <a:r>
              <a:rPr lang="cs-CZ" dirty="0"/>
              <a:t> regióny, </a:t>
            </a:r>
            <a:r>
              <a:rPr lang="cs-CZ" dirty="0" err="1"/>
              <a:t>tvoriace</a:t>
            </a:r>
            <a:r>
              <a:rPr lang="cs-CZ" dirty="0"/>
              <a:t> </a:t>
            </a:r>
            <a:r>
              <a:rPr lang="cs-CZ" dirty="0" err="1"/>
              <a:t>administratívnu</a:t>
            </a:r>
            <a:r>
              <a:rPr lang="cs-CZ" dirty="0"/>
              <a:t>, </a:t>
            </a:r>
            <a:r>
              <a:rPr lang="cs-CZ" dirty="0" err="1" smtClean="0"/>
              <a:t>hospodársku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/>
              <a:t>politickú</a:t>
            </a:r>
            <a:r>
              <a:rPr lang="cs-CZ" dirty="0"/>
              <a:t> </a:t>
            </a:r>
            <a:r>
              <a:rPr lang="cs-CZ" dirty="0" smtClean="0"/>
              <a:t>jednotu (</a:t>
            </a:r>
            <a:r>
              <a:rPr lang="cs-CZ" dirty="0" err="1" smtClean="0"/>
              <a:t>Heigl</a:t>
            </a:r>
            <a:r>
              <a:rPr lang="cs-CZ" dirty="0" smtClean="0"/>
              <a:t> 1978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 smtClean="0"/>
              <a:t>výsledok</a:t>
            </a:r>
            <a:r>
              <a:rPr lang="cs-CZ" dirty="0" smtClean="0"/>
              <a:t> </a:t>
            </a:r>
            <a:r>
              <a:rPr lang="cs-CZ" dirty="0"/>
              <a:t>diskrétnosti </a:t>
            </a:r>
            <a:r>
              <a:rPr lang="cs-CZ" dirty="0" err="1"/>
              <a:t>krajinnej</a:t>
            </a:r>
            <a:r>
              <a:rPr lang="cs-CZ" dirty="0"/>
              <a:t> sféry </a:t>
            </a:r>
            <a:r>
              <a:rPr lang="cs-CZ" dirty="0" err="1" smtClean="0"/>
              <a:t>alebo</a:t>
            </a:r>
            <a:r>
              <a:rPr lang="cs-CZ" dirty="0"/>
              <a:t> </a:t>
            </a:r>
            <a:r>
              <a:rPr lang="cs-CZ" dirty="0" err="1" smtClean="0"/>
              <a:t>dôsledok</a:t>
            </a:r>
            <a:r>
              <a:rPr lang="cs-CZ" dirty="0" smtClean="0"/>
              <a:t> </a:t>
            </a:r>
            <a:r>
              <a:rPr lang="cs-CZ" dirty="0" err="1"/>
              <a:t>našej</a:t>
            </a:r>
            <a:r>
              <a:rPr lang="cs-CZ" dirty="0"/>
              <a:t> </a:t>
            </a:r>
            <a:r>
              <a:rPr lang="cs-CZ" dirty="0" err="1"/>
              <a:t>diskrétnej</a:t>
            </a:r>
            <a:r>
              <a:rPr lang="cs-CZ" dirty="0"/>
              <a:t> </a:t>
            </a:r>
            <a:r>
              <a:rPr lang="cs-CZ" dirty="0" err="1"/>
              <a:t>predstavy</a:t>
            </a:r>
            <a:r>
              <a:rPr lang="cs-CZ" dirty="0"/>
              <a:t> o </a:t>
            </a:r>
            <a:r>
              <a:rPr lang="cs-CZ" dirty="0" err="1" smtClean="0"/>
              <a:t>nej</a:t>
            </a:r>
            <a:r>
              <a:rPr lang="cs-CZ" dirty="0" smtClean="0"/>
              <a:t>; </a:t>
            </a:r>
            <a:r>
              <a:rPr lang="cs-CZ" dirty="0" err="1" smtClean="0"/>
              <a:t>rozmer</a:t>
            </a:r>
            <a:r>
              <a:rPr lang="cs-CZ" dirty="0" smtClean="0"/>
              <a:t> </a:t>
            </a:r>
            <a:r>
              <a:rPr lang="cs-CZ" dirty="0"/>
              <a:t>hranice </a:t>
            </a:r>
            <a:r>
              <a:rPr lang="cs-CZ" dirty="0" err="1"/>
              <a:t>môže</a:t>
            </a:r>
            <a:r>
              <a:rPr lang="cs-CZ" dirty="0"/>
              <a:t> byť dvojaký, je </a:t>
            </a:r>
            <a:r>
              <a:rPr lang="cs-CZ" dirty="0" smtClean="0"/>
              <a:t>to </a:t>
            </a:r>
            <a:r>
              <a:rPr lang="cs-CZ" dirty="0" err="1" smtClean="0"/>
              <a:t>čiara</a:t>
            </a:r>
            <a:r>
              <a:rPr lang="cs-CZ" dirty="0" smtClean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prechodné</a:t>
            </a:r>
            <a:r>
              <a:rPr lang="cs-CZ" dirty="0"/>
              <a:t> </a:t>
            </a:r>
            <a:r>
              <a:rPr lang="cs-CZ" dirty="0" smtClean="0"/>
              <a:t>pásmo (DEMEK 1984)</a:t>
            </a:r>
          </a:p>
          <a:p>
            <a:r>
              <a:rPr lang="cs-CZ" dirty="0" err="1" smtClean="0"/>
              <a:t>prostriedok</a:t>
            </a:r>
            <a:r>
              <a:rPr lang="cs-CZ" dirty="0" smtClean="0"/>
              <a:t> </a:t>
            </a:r>
            <a:r>
              <a:rPr lang="cs-CZ" dirty="0"/>
              <a:t>k </a:t>
            </a:r>
            <a:r>
              <a:rPr lang="cs-CZ" dirty="0" err="1"/>
              <a:t>popísaniu</a:t>
            </a:r>
            <a:r>
              <a:rPr lang="cs-CZ" dirty="0"/>
              <a:t> </a:t>
            </a:r>
            <a:r>
              <a:rPr lang="cs-CZ" dirty="0" smtClean="0"/>
              <a:t>obvodu </a:t>
            </a:r>
            <a:r>
              <a:rPr lang="cs-CZ" dirty="0" err="1" smtClean="0"/>
              <a:t>teritórií</a:t>
            </a:r>
            <a:r>
              <a:rPr lang="cs-CZ" dirty="0"/>
              <a:t> </a:t>
            </a:r>
            <a:r>
              <a:rPr lang="cs-CZ" dirty="0" smtClean="0"/>
              <a:t>(s právy </a:t>
            </a:r>
            <a:r>
              <a:rPr lang="cs-CZ" dirty="0" err="1" smtClean="0"/>
              <a:t>vlastníctva</a:t>
            </a:r>
            <a:r>
              <a:rPr lang="cs-CZ" dirty="0" smtClean="0"/>
              <a:t>); </a:t>
            </a:r>
            <a:r>
              <a:rPr lang="cs-CZ" dirty="0" err="1" smtClean="0"/>
              <a:t>hranica</a:t>
            </a:r>
            <a:r>
              <a:rPr lang="cs-CZ" dirty="0" smtClean="0"/>
              <a:t> </a:t>
            </a:r>
            <a:r>
              <a:rPr lang="cs-CZ" dirty="0" err="1"/>
              <a:t>vytvára</a:t>
            </a:r>
            <a:r>
              <a:rPr lang="cs-CZ" dirty="0"/>
              <a:t> okolo </a:t>
            </a:r>
            <a:r>
              <a:rPr lang="cs-CZ" dirty="0" err="1"/>
              <a:t>seba</a:t>
            </a:r>
            <a:r>
              <a:rPr lang="cs-CZ" dirty="0"/>
              <a:t> zónu tlaku, </a:t>
            </a:r>
            <a:r>
              <a:rPr lang="cs-CZ" dirty="0" err="1"/>
              <a:t>pričom</a:t>
            </a:r>
            <a:r>
              <a:rPr lang="cs-CZ" dirty="0"/>
              <a:t> táto </a:t>
            </a:r>
            <a:r>
              <a:rPr lang="cs-CZ" dirty="0" smtClean="0"/>
              <a:t>zóna </a:t>
            </a:r>
            <a:r>
              <a:rPr lang="cs-CZ" dirty="0"/>
              <a:t>s </a:t>
            </a:r>
            <a:r>
              <a:rPr lang="cs-CZ" dirty="0" err="1"/>
              <a:t>narastajúcou</a:t>
            </a:r>
            <a:r>
              <a:rPr lang="cs-CZ" dirty="0"/>
              <a:t> </a:t>
            </a:r>
            <a:r>
              <a:rPr lang="cs-CZ" dirty="0" err="1"/>
              <a:t>vzdialenosťou</a:t>
            </a:r>
            <a:r>
              <a:rPr lang="cs-CZ" dirty="0"/>
              <a:t> od hranice </a:t>
            </a:r>
            <a:r>
              <a:rPr lang="cs-CZ" dirty="0" err="1" smtClean="0"/>
              <a:t>zoslabuje</a:t>
            </a:r>
            <a:r>
              <a:rPr lang="cs-CZ" dirty="0" smtClean="0"/>
              <a:t> (De </a:t>
            </a:r>
            <a:r>
              <a:rPr lang="cs-CZ" dirty="0" err="1"/>
              <a:t>Blij</a:t>
            </a:r>
            <a:r>
              <a:rPr lang="cs-CZ" dirty="0"/>
              <a:t> a Muller </a:t>
            </a:r>
            <a:r>
              <a:rPr lang="cs-CZ" dirty="0" smtClean="0"/>
              <a:t>1988)</a:t>
            </a:r>
          </a:p>
          <a:p>
            <a:r>
              <a:rPr lang="cs-CZ" dirty="0" err="1" smtClean="0"/>
              <a:t>interakciu</a:t>
            </a:r>
            <a:r>
              <a:rPr lang="cs-CZ" dirty="0" smtClean="0"/>
              <a:t> </a:t>
            </a:r>
            <a:r>
              <a:rPr lang="cs-CZ" dirty="0" err="1"/>
              <a:t>medzi</a:t>
            </a:r>
            <a:r>
              <a:rPr lang="cs-CZ" dirty="0"/>
              <a:t> samotnou </a:t>
            </a:r>
            <a:r>
              <a:rPr lang="cs-CZ" dirty="0" err="1"/>
              <a:t>hranicou</a:t>
            </a:r>
            <a:r>
              <a:rPr lang="cs-CZ" dirty="0"/>
              <a:t> a okolitým </a:t>
            </a:r>
            <a:r>
              <a:rPr lang="cs-CZ" dirty="0" err="1" smtClean="0"/>
              <a:t>priestorom</a:t>
            </a:r>
            <a:r>
              <a:rPr lang="cs-CZ" dirty="0" smtClean="0"/>
              <a:t>: </a:t>
            </a:r>
            <a:r>
              <a:rPr lang="cs-CZ" dirty="0" err="1"/>
              <a:t>hranicu</a:t>
            </a:r>
            <a:r>
              <a:rPr lang="cs-CZ" dirty="0"/>
              <a:t> </a:t>
            </a:r>
            <a:r>
              <a:rPr lang="cs-CZ" dirty="0" err="1"/>
              <a:t>chápať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produkt a zároveň aj </a:t>
            </a:r>
            <a:r>
              <a:rPr lang="cs-CZ" dirty="0" err="1" smtClean="0"/>
              <a:t>ich</a:t>
            </a:r>
            <a:r>
              <a:rPr lang="cs-CZ" dirty="0" smtClean="0"/>
              <a:t> generátor (PAULOV 1985)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05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35280" cy="864096"/>
          </a:xfrm>
        </p:spPr>
        <p:txBody>
          <a:bodyPr>
            <a:normAutofit fontScale="90000"/>
          </a:bodyPr>
          <a:lstStyle/>
          <a:p>
            <a:r>
              <a:rPr lang="cs-CZ" dirty="0"/>
              <a:t>Univerzita J. E. </a:t>
            </a:r>
            <a:r>
              <a:rPr lang="cs-CZ" dirty="0" smtClean="0"/>
              <a:t>Purkyně / </a:t>
            </a:r>
            <a:br>
              <a:rPr lang="cs-CZ" dirty="0" smtClean="0"/>
            </a:br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352928" cy="5184576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 smtClean="0"/>
              <a:t>Periferní </a:t>
            </a:r>
            <a:r>
              <a:rPr lang="cs-CZ" b="1" dirty="0"/>
              <a:t>oblasti </a:t>
            </a:r>
            <a:r>
              <a:rPr lang="cs-CZ" dirty="0"/>
              <a:t>Česka</a:t>
            </a:r>
            <a:r>
              <a:rPr lang="cs-CZ" b="1" dirty="0"/>
              <a:t> </a:t>
            </a:r>
            <a:r>
              <a:rPr lang="cs-CZ" dirty="0"/>
              <a:t>jako součást polarizace prostoru v souvislostech evropské integrace, </a:t>
            </a:r>
            <a:endParaRPr lang="cs-CZ" dirty="0" smtClean="0"/>
          </a:p>
          <a:p>
            <a:pPr lvl="1"/>
            <a:r>
              <a:rPr lang="cs-CZ" dirty="0" smtClean="0"/>
              <a:t>2003-2005</a:t>
            </a:r>
            <a:r>
              <a:rPr lang="cs-CZ" dirty="0"/>
              <a:t>, č. 403/03/1369 (řešitel Dr. V. Jančák, UK Praha)</a:t>
            </a:r>
          </a:p>
          <a:p>
            <a:pPr lvl="0"/>
            <a:r>
              <a:rPr lang="cs-CZ" dirty="0" smtClean="0"/>
              <a:t>České </a:t>
            </a:r>
            <a:r>
              <a:rPr lang="cs-CZ" dirty="0"/>
              <a:t>pohraničí </a:t>
            </a:r>
            <a:r>
              <a:rPr lang="cs-CZ" b="1" dirty="0"/>
              <a:t>po </a:t>
            </a:r>
            <a:r>
              <a:rPr lang="cs-CZ" b="1" dirty="0" err="1"/>
              <a:t>Schengenu</a:t>
            </a:r>
            <a:r>
              <a:rPr lang="cs-CZ" b="1" dirty="0"/>
              <a:t>:</a:t>
            </a:r>
            <a:r>
              <a:rPr lang="cs-CZ" dirty="0"/>
              <a:t> území svébytné, oscilační a/nebo tranzitní? </a:t>
            </a:r>
            <a:endParaRPr lang="cs-CZ" dirty="0" smtClean="0"/>
          </a:p>
          <a:p>
            <a:pPr lvl="1"/>
            <a:r>
              <a:rPr lang="cs-CZ" dirty="0" smtClean="0"/>
              <a:t>GA </a:t>
            </a:r>
            <a:r>
              <a:rPr lang="cs-CZ" dirty="0"/>
              <a:t>AV ČR, 2010-2012, IAA311230901 (koordinace UJEP, participace: ZČU, UK)</a:t>
            </a:r>
          </a:p>
          <a:p>
            <a:pPr lvl="0"/>
            <a:r>
              <a:rPr lang="cs-CZ" dirty="0" smtClean="0"/>
              <a:t>Formování </a:t>
            </a:r>
            <a:r>
              <a:rPr lang="cs-CZ" b="1" dirty="0"/>
              <a:t>územních identit </a:t>
            </a:r>
            <a:r>
              <a:rPr lang="cs-CZ" dirty="0"/>
              <a:t>v intenzivně přeměněných krajinách: případ severozápadních </a:t>
            </a:r>
            <a:r>
              <a:rPr lang="cs-CZ" dirty="0" smtClean="0"/>
              <a:t>Čech, </a:t>
            </a:r>
          </a:p>
          <a:p>
            <a:pPr lvl="1"/>
            <a:r>
              <a:rPr lang="cs-CZ" dirty="0" smtClean="0"/>
              <a:t>GA </a:t>
            </a:r>
            <a:r>
              <a:rPr lang="cs-CZ" dirty="0"/>
              <a:t>ČR, 2012-2014, P404/12/1112 (řešitel: doc. P. Chromý, UK)</a:t>
            </a:r>
          </a:p>
          <a:p>
            <a:r>
              <a:rPr lang="cs-CZ" dirty="0"/>
              <a:t>Vliv </a:t>
            </a:r>
            <a:r>
              <a:rPr lang="cs-CZ" b="1" dirty="0"/>
              <a:t>přeshraniční spolupráce </a:t>
            </a:r>
            <a:r>
              <a:rPr lang="cs-CZ" dirty="0"/>
              <a:t>na regionální rozvoj českého pohraničí, </a:t>
            </a:r>
            <a:endParaRPr lang="cs-CZ" dirty="0" smtClean="0"/>
          </a:p>
          <a:p>
            <a:pPr lvl="1"/>
            <a:r>
              <a:rPr lang="cs-CZ" dirty="0" smtClean="0"/>
              <a:t>TA </a:t>
            </a:r>
            <a:r>
              <a:rPr lang="cs-CZ" dirty="0"/>
              <a:t>ČR Omega, 2014-2015, TD020254 (koordinace MU, participace: ZČU, UK, UP)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680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cs-CZ" dirty="0" smtClean="0"/>
              <a:t>Přeshraniční projekty / mimo </a:t>
            </a:r>
            <a:r>
              <a:rPr lang="cs-CZ" dirty="0" err="1" smtClean="0"/>
              <a:t>tud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136904" cy="547260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err="1" smtClean="0"/>
              <a:t>Grenzüberschreitendes</a:t>
            </a:r>
            <a:r>
              <a:rPr lang="cs-CZ" dirty="0" smtClean="0"/>
              <a:t> </a:t>
            </a:r>
            <a:r>
              <a:rPr lang="cs-CZ" dirty="0"/>
              <a:t>Management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Sicherung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Ausprägung</a:t>
            </a:r>
            <a:r>
              <a:rPr lang="cs-CZ" dirty="0"/>
              <a:t> </a:t>
            </a:r>
            <a:r>
              <a:rPr lang="cs-CZ" dirty="0" err="1"/>
              <a:t>ausgewählter</a:t>
            </a:r>
            <a:r>
              <a:rPr lang="cs-CZ" dirty="0"/>
              <a:t> </a:t>
            </a:r>
            <a:r>
              <a:rPr lang="cs-CZ" b="1" dirty="0" err="1"/>
              <a:t>europäischer</a:t>
            </a:r>
            <a:r>
              <a:rPr lang="cs-CZ" b="1" dirty="0"/>
              <a:t> </a:t>
            </a:r>
            <a:r>
              <a:rPr lang="cs-CZ" b="1" dirty="0" err="1"/>
              <a:t>Flusslandschaften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Bayerisches</a:t>
            </a:r>
            <a:r>
              <a:rPr lang="cs-CZ" dirty="0" smtClean="0"/>
              <a:t> </a:t>
            </a:r>
            <a:r>
              <a:rPr lang="cs-CZ" dirty="0" err="1"/>
              <a:t>Staatsministerium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Wirtschaft</a:t>
            </a:r>
            <a:r>
              <a:rPr lang="cs-CZ" dirty="0"/>
              <a:t>, Infrastruktur, </a:t>
            </a:r>
            <a:r>
              <a:rPr lang="cs-CZ" dirty="0" err="1"/>
              <a:t>Verkehr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Technologie, </a:t>
            </a:r>
            <a:r>
              <a:rPr lang="cs-CZ" dirty="0" err="1"/>
              <a:t>München</a:t>
            </a:r>
            <a:r>
              <a:rPr lang="cs-CZ" dirty="0"/>
              <a:t>, 2003-2006 (řešitel Prof. I. </a:t>
            </a:r>
            <a:r>
              <a:rPr lang="cs-CZ" dirty="0" err="1"/>
              <a:t>Roch</a:t>
            </a:r>
            <a:r>
              <a:rPr lang="cs-CZ" dirty="0"/>
              <a:t>, Institut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ökologische</a:t>
            </a:r>
            <a:r>
              <a:rPr lang="cs-CZ" dirty="0"/>
              <a:t> </a:t>
            </a:r>
            <a:r>
              <a:rPr lang="cs-CZ" dirty="0" err="1"/>
              <a:t>Raumentwicklung</a:t>
            </a:r>
            <a:r>
              <a:rPr lang="cs-CZ" dirty="0"/>
              <a:t> 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  <a:p>
            <a:pPr lvl="0"/>
            <a:r>
              <a:rPr lang="cs-CZ" b="1" dirty="0" err="1" smtClean="0"/>
              <a:t>Umweltorientiertes</a:t>
            </a:r>
            <a:r>
              <a:rPr lang="cs-CZ" b="1" dirty="0" smtClean="0"/>
              <a:t> </a:t>
            </a:r>
            <a:r>
              <a:rPr lang="cs-CZ" b="1" dirty="0" err="1"/>
              <a:t>Regionalmanagement</a:t>
            </a:r>
            <a:r>
              <a:rPr lang="cs-CZ" b="1" dirty="0"/>
              <a:t> </a:t>
            </a:r>
            <a:r>
              <a:rPr lang="cs-CZ" dirty="0"/>
              <a:t>in </a:t>
            </a:r>
            <a:r>
              <a:rPr lang="cs-CZ" dirty="0" err="1"/>
              <a:t>Grenzräumen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2004 </a:t>
            </a:r>
            <a:r>
              <a:rPr lang="cs-CZ" dirty="0"/>
              <a:t>(řešitel </a:t>
            </a:r>
            <a:r>
              <a:rPr lang="cs-CZ" dirty="0" err="1"/>
              <a:t>Dipl</a:t>
            </a:r>
            <a:r>
              <a:rPr lang="cs-CZ" dirty="0"/>
              <a:t>.-Ing. R. </a:t>
            </a:r>
            <a:r>
              <a:rPr lang="cs-CZ" dirty="0" err="1"/>
              <a:t>Knippschild</a:t>
            </a:r>
            <a:r>
              <a:rPr lang="cs-CZ" dirty="0"/>
              <a:t>, Institut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ökologische</a:t>
            </a:r>
            <a:r>
              <a:rPr lang="cs-CZ" dirty="0"/>
              <a:t> </a:t>
            </a:r>
            <a:r>
              <a:rPr lang="cs-CZ" dirty="0" err="1"/>
              <a:t>Raumentwicklung</a:t>
            </a:r>
            <a:r>
              <a:rPr lang="cs-CZ" dirty="0"/>
              <a:t> </a:t>
            </a:r>
            <a:r>
              <a:rPr lang="cs-CZ" dirty="0" err="1"/>
              <a:t>Dresden</a:t>
            </a:r>
            <a:r>
              <a:rPr lang="cs-CZ" dirty="0"/>
              <a:t>)</a:t>
            </a:r>
          </a:p>
          <a:p>
            <a:pPr lvl="0"/>
            <a:r>
              <a:rPr lang="cs-CZ" dirty="0" smtClean="0"/>
              <a:t>Perspektivy </a:t>
            </a:r>
            <a:r>
              <a:rPr lang="cs-CZ" dirty="0"/>
              <a:t>spolupráce mezi podniky Ústeckého kraje a jihozápadního Saska / </a:t>
            </a:r>
            <a:r>
              <a:rPr lang="cs-CZ" dirty="0" err="1"/>
              <a:t>Kooperationsperspektiven</a:t>
            </a:r>
            <a:r>
              <a:rPr lang="cs-CZ" dirty="0"/>
              <a:t> </a:t>
            </a:r>
            <a:r>
              <a:rPr lang="cs-CZ" b="1" dirty="0" err="1"/>
              <a:t>südwestsächsischer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tschechischer</a:t>
            </a:r>
            <a:r>
              <a:rPr lang="cs-CZ" b="1" dirty="0"/>
              <a:t> </a:t>
            </a:r>
            <a:r>
              <a:rPr lang="cs-CZ" b="1" dirty="0" err="1"/>
              <a:t>Unternehmen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/>
              <a:t>IIIA, 2005-2006 (partner Prof. H. </a:t>
            </a:r>
            <a:r>
              <a:rPr lang="cs-CZ" dirty="0" err="1"/>
              <a:t>Brezinski</a:t>
            </a:r>
            <a:r>
              <a:rPr lang="cs-CZ" dirty="0"/>
              <a:t>, TU </a:t>
            </a:r>
            <a:r>
              <a:rPr lang="cs-CZ" dirty="0" err="1"/>
              <a:t>Bergakademie</a:t>
            </a:r>
            <a:r>
              <a:rPr lang="cs-CZ" dirty="0"/>
              <a:t> </a:t>
            </a:r>
            <a:r>
              <a:rPr lang="cs-CZ" dirty="0" err="1"/>
              <a:t>Freiberg</a:t>
            </a:r>
            <a:r>
              <a:rPr lang="cs-CZ" dirty="0"/>
              <a:t>)</a:t>
            </a:r>
          </a:p>
          <a:p>
            <a:pPr lvl="0"/>
            <a:r>
              <a:rPr lang="cs-CZ" b="1" dirty="0" err="1"/>
              <a:t>Mittelständische</a:t>
            </a:r>
            <a:r>
              <a:rPr lang="cs-CZ" b="1" dirty="0"/>
              <a:t> </a:t>
            </a:r>
            <a:r>
              <a:rPr lang="cs-CZ" b="1" dirty="0" err="1"/>
              <a:t>Dienstleister</a:t>
            </a:r>
            <a:r>
              <a:rPr lang="cs-CZ" b="1" dirty="0"/>
              <a:t> </a:t>
            </a:r>
            <a:r>
              <a:rPr lang="cs-CZ" dirty="0"/>
              <a:t>in der </a:t>
            </a:r>
            <a:r>
              <a:rPr lang="cs-CZ" dirty="0" err="1"/>
              <a:t>deutsch-tschechischen</a:t>
            </a:r>
            <a:r>
              <a:rPr lang="cs-CZ" dirty="0"/>
              <a:t> </a:t>
            </a:r>
            <a:r>
              <a:rPr lang="cs-CZ" dirty="0" err="1"/>
              <a:t>Grenzregion</a:t>
            </a:r>
            <a:r>
              <a:rPr lang="cs-CZ" dirty="0"/>
              <a:t>: </a:t>
            </a:r>
            <a:r>
              <a:rPr lang="cs-CZ" dirty="0" err="1"/>
              <a:t>Wettbewerbssituation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Entwicklungspotentiale</a:t>
            </a:r>
            <a:r>
              <a:rPr lang="cs-CZ" dirty="0"/>
              <a:t> –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Weiterbildungsinitiative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den </a:t>
            </a:r>
            <a:r>
              <a:rPr lang="cs-CZ" dirty="0" err="1"/>
              <a:t>mittelständischen</a:t>
            </a:r>
            <a:r>
              <a:rPr lang="cs-CZ" dirty="0"/>
              <a:t> </a:t>
            </a:r>
            <a:r>
              <a:rPr lang="cs-CZ" dirty="0" err="1"/>
              <a:t>Dienstleistungssektor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/>
              <a:t>IIIA,  2006-2008 (partner Prof. T. </a:t>
            </a:r>
            <a:r>
              <a:rPr lang="cs-CZ" dirty="0" err="1"/>
              <a:t>Lenk</a:t>
            </a:r>
            <a:r>
              <a:rPr lang="cs-CZ" dirty="0"/>
              <a:t>, </a:t>
            </a:r>
            <a:r>
              <a:rPr lang="cs-CZ" dirty="0" err="1"/>
              <a:t>Universität</a:t>
            </a:r>
            <a:r>
              <a:rPr lang="cs-CZ" dirty="0"/>
              <a:t> </a:t>
            </a:r>
            <a:r>
              <a:rPr lang="cs-CZ" dirty="0" err="1"/>
              <a:t>Leipzig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2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cs-CZ" dirty="0"/>
              <a:t>Přeshraniční projekty / </a:t>
            </a:r>
            <a:r>
              <a:rPr lang="cs-CZ" dirty="0" err="1" smtClean="0"/>
              <a:t>tud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208912" cy="566124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/>
              <a:t>Struktura a změny mezilidských vztahů v česko-německém pohraničí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err="1" smtClean="0"/>
              <a:t>Interreg</a:t>
            </a:r>
            <a:r>
              <a:rPr lang="cs-CZ" dirty="0" smtClean="0"/>
              <a:t> IIA, 1999-2000</a:t>
            </a:r>
            <a:endParaRPr lang="cs-CZ" dirty="0"/>
          </a:p>
          <a:p>
            <a:pPr lvl="0"/>
            <a:r>
              <a:rPr lang="cs-CZ" b="1" dirty="0"/>
              <a:t>Euroregion Elbe-Labe – v číslech, grafech a mapách,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Fond </a:t>
            </a:r>
            <a:r>
              <a:rPr lang="cs-CZ" dirty="0"/>
              <a:t>malých projektů </a:t>
            </a:r>
            <a:r>
              <a:rPr lang="cs-CZ" dirty="0" err="1"/>
              <a:t>Phare</a:t>
            </a:r>
            <a:r>
              <a:rPr lang="cs-CZ" dirty="0"/>
              <a:t>, 2000 </a:t>
            </a:r>
          </a:p>
          <a:p>
            <a:pPr lvl="0"/>
            <a:r>
              <a:rPr lang="cs-CZ" b="1" dirty="0"/>
              <a:t>Vývojové procesy a problémy v česko-saském pohraničí / </a:t>
            </a:r>
            <a:r>
              <a:rPr lang="cs-CZ" b="1" dirty="0" err="1"/>
              <a:t>Entwicklungsprozesse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Entwicklungsprobleme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sächsisch-böhmischen</a:t>
            </a:r>
            <a:r>
              <a:rPr lang="cs-CZ" b="1" dirty="0"/>
              <a:t> </a:t>
            </a:r>
            <a:r>
              <a:rPr lang="cs-CZ" b="1" dirty="0" err="1"/>
              <a:t>Grenzraum</a:t>
            </a:r>
            <a:r>
              <a:rPr lang="cs-CZ" b="1" dirty="0"/>
              <a:t>,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err="1" smtClean="0"/>
              <a:t>Interreg</a:t>
            </a:r>
            <a:r>
              <a:rPr lang="cs-CZ" dirty="0" smtClean="0"/>
              <a:t> IIIA, </a:t>
            </a:r>
            <a:r>
              <a:rPr lang="cs-CZ" dirty="0"/>
              <a:t>2003-2004</a:t>
            </a:r>
          </a:p>
          <a:p>
            <a:pPr lvl="0"/>
            <a:r>
              <a:rPr lang="sk-SK" b="1" dirty="0"/>
              <a:t>Atlas der </a:t>
            </a:r>
            <a:r>
              <a:rPr lang="sk-SK" b="1" dirty="0" err="1"/>
              <a:t>Euroregion</a:t>
            </a:r>
            <a:r>
              <a:rPr lang="sk-SK" b="1" dirty="0"/>
              <a:t> </a:t>
            </a:r>
            <a:r>
              <a:rPr lang="sk-SK" b="1" dirty="0" err="1"/>
              <a:t>Elbe</a:t>
            </a:r>
            <a:r>
              <a:rPr lang="sk-SK" b="1" dirty="0"/>
              <a:t>/Labe (</a:t>
            </a:r>
            <a:r>
              <a:rPr lang="sk-SK" b="1" dirty="0" err="1"/>
              <a:t>Statistische</a:t>
            </a:r>
            <a:r>
              <a:rPr lang="sk-SK" b="1" dirty="0"/>
              <a:t> </a:t>
            </a:r>
            <a:r>
              <a:rPr lang="sk-SK" b="1" dirty="0" err="1"/>
              <a:t>Kennzahlen</a:t>
            </a:r>
            <a:r>
              <a:rPr lang="sk-SK" b="1" dirty="0"/>
              <a:t> </a:t>
            </a:r>
            <a:r>
              <a:rPr lang="sk-SK" b="1" dirty="0" err="1"/>
              <a:t>auf</a:t>
            </a:r>
            <a:r>
              <a:rPr lang="sk-SK" b="1" dirty="0"/>
              <a:t> </a:t>
            </a:r>
            <a:r>
              <a:rPr lang="sk-SK" b="1" dirty="0" err="1"/>
              <a:t>Kreis</a:t>
            </a:r>
            <a:r>
              <a:rPr lang="sk-SK" b="1" dirty="0"/>
              <a:t>- </a:t>
            </a:r>
            <a:r>
              <a:rPr lang="sk-SK" b="1" dirty="0" err="1"/>
              <a:t>und</a:t>
            </a:r>
            <a:r>
              <a:rPr lang="sk-SK" b="1" dirty="0"/>
              <a:t> </a:t>
            </a:r>
            <a:r>
              <a:rPr lang="sk-SK" b="1" dirty="0" err="1"/>
              <a:t>Gemeindebasis</a:t>
            </a:r>
            <a:r>
              <a:rPr lang="sk-SK" b="1" dirty="0"/>
              <a:t> in </a:t>
            </a:r>
            <a:r>
              <a:rPr lang="sk-SK" b="1" dirty="0" err="1"/>
              <a:t>Karten</a:t>
            </a:r>
            <a:r>
              <a:rPr lang="sk-SK" b="1" dirty="0"/>
              <a:t> </a:t>
            </a:r>
            <a:r>
              <a:rPr lang="sk-SK" b="1" dirty="0" err="1"/>
              <a:t>und</a:t>
            </a:r>
            <a:r>
              <a:rPr lang="sk-SK" b="1" dirty="0"/>
              <a:t> </a:t>
            </a:r>
            <a:r>
              <a:rPr lang="sk-SK" b="1" dirty="0" err="1"/>
              <a:t>Tabellen</a:t>
            </a:r>
            <a:r>
              <a:rPr lang="sk-SK" b="1" dirty="0" smtClean="0"/>
              <a:t>)</a:t>
            </a:r>
          </a:p>
          <a:p>
            <a:pPr lvl="1"/>
            <a:r>
              <a:rPr lang="sk-SK" dirty="0" err="1" smtClean="0"/>
              <a:t>Interreg</a:t>
            </a:r>
            <a:r>
              <a:rPr lang="sk-SK" dirty="0" smtClean="0"/>
              <a:t> IIIA, 2005</a:t>
            </a:r>
            <a:endParaRPr lang="cs-CZ" dirty="0"/>
          </a:p>
          <a:p>
            <a:pPr lvl="0"/>
            <a:r>
              <a:rPr lang="cs-CZ" b="1" dirty="0"/>
              <a:t>Atlas Euroregionu Elbe/Labe jako prostředek vzájemného přeshraničního poznávání,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err="1" smtClean="0"/>
              <a:t>Phare</a:t>
            </a:r>
            <a:r>
              <a:rPr lang="cs-CZ" dirty="0" smtClean="0"/>
              <a:t> </a:t>
            </a:r>
            <a:r>
              <a:rPr lang="cs-CZ" dirty="0"/>
              <a:t>CBC, 2005</a:t>
            </a:r>
          </a:p>
          <a:p>
            <a:pPr lvl="0"/>
            <a:r>
              <a:rPr lang="sk-SK" b="1" dirty="0" err="1"/>
              <a:t>Přeshraniční</a:t>
            </a:r>
            <a:r>
              <a:rPr lang="sk-SK" b="1" dirty="0"/>
              <a:t> </a:t>
            </a:r>
            <a:r>
              <a:rPr lang="sk-SK" b="1" dirty="0" err="1"/>
              <a:t>vztahy</a:t>
            </a:r>
            <a:r>
              <a:rPr lang="sk-SK" b="1" dirty="0"/>
              <a:t> malých a </a:t>
            </a:r>
            <a:r>
              <a:rPr lang="sk-SK" b="1" dirty="0" err="1"/>
              <a:t>středních</a:t>
            </a:r>
            <a:r>
              <a:rPr lang="sk-SK" b="1" dirty="0"/>
              <a:t> </a:t>
            </a:r>
            <a:r>
              <a:rPr lang="sk-SK" b="1" dirty="0" err="1"/>
              <a:t>podniků</a:t>
            </a:r>
            <a:r>
              <a:rPr lang="sk-SK" b="1" dirty="0"/>
              <a:t> v </a:t>
            </a:r>
            <a:r>
              <a:rPr lang="sk-SK" b="1" dirty="0" err="1"/>
              <a:t>Euroregionu</a:t>
            </a:r>
            <a:r>
              <a:rPr lang="sk-SK" b="1" dirty="0"/>
              <a:t> </a:t>
            </a:r>
            <a:r>
              <a:rPr lang="sk-SK" b="1" dirty="0" err="1"/>
              <a:t>Elbe</a:t>
            </a:r>
            <a:r>
              <a:rPr lang="sk-SK" b="1" dirty="0"/>
              <a:t>/Labe,</a:t>
            </a:r>
            <a:r>
              <a:rPr lang="sk-SK" dirty="0"/>
              <a:t> </a:t>
            </a:r>
            <a:endParaRPr lang="sk-SK" dirty="0" smtClean="0"/>
          </a:p>
          <a:p>
            <a:pPr lvl="1"/>
            <a:r>
              <a:rPr lang="sk-SK" dirty="0" err="1"/>
              <a:t>Interreg</a:t>
            </a:r>
            <a:r>
              <a:rPr lang="sk-SK" dirty="0"/>
              <a:t> IIIA </a:t>
            </a:r>
            <a:r>
              <a:rPr lang="sk-SK" dirty="0" smtClean="0"/>
              <a:t>2006-2007</a:t>
            </a:r>
            <a:endParaRPr lang="cs-CZ" dirty="0"/>
          </a:p>
          <a:p>
            <a:pPr lvl="0"/>
            <a:r>
              <a:rPr lang="sk-SK" b="1" dirty="0"/>
              <a:t>Demografické </a:t>
            </a:r>
            <a:r>
              <a:rPr lang="sk-SK" b="1" dirty="0" err="1"/>
              <a:t>změny</a:t>
            </a:r>
            <a:r>
              <a:rPr lang="sk-SK" b="1" dirty="0"/>
              <a:t> a </a:t>
            </a:r>
            <a:r>
              <a:rPr lang="sk-SK" b="1" dirty="0" err="1"/>
              <a:t>jejich</a:t>
            </a:r>
            <a:r>
              <a:rPr lang="sk-SK" b="1" dirty="0"/>
              <a:t> dopad na </a:t>
            </a:r>
            <a:r>
              <a:rPr lang="sk-SK" b="1" dirty="0" err="1"/>
              <a:t>města</a:t>
            </a:r>
            <a:r>
              <a:rPr lang="sk-SK" b="1" dirty="0"/>
              <a:t> a obce </a:t>
            </a:r>
            <a:r>
              <a:rPr lang="sk-SK" b="1" dirty="0" err="1"/>
              <a:t>Euroregionu</a:t>
            </a:r>
            <a:r>
              <a:rPr lang="sk-SK" b="1" dirty="0"/>
              <a:t> </a:t>
            </a:r>
            <a:r>
              <a:rPr lang="sk-SK" b="1" dirty="0" err="1"/>
              <a:t>Elbe</a:t>
            </a:r>
            <a:r>
              <a:rPr lang="sk-SK" b="1" dirty="0"/>
              <a:t>/Labe,</a:t>
            </a:r>
            <a:r>
              <a:rPr lang="sk-SK" dirty="0"/>
              <a:t> </a:t>
            </a:r>
            <a:endParaRPr lang="sk-SK" dirty="0" smtClean="0"/>
          </a:p>
          <a:p>
            <a:pPr lvl="1"/>
            <a:r>
              <a:rPr lang="sk-SK" dirty="0" smtClean="0"/>
              <a:t>Ziel 3, 2007-2008</a:t>
            </a:r>
            <a:endParaRPr lang="cs-CZ" dirty="0"/>
          </a:p>
          <a:p>
            <a:r>
              <a:rPr lang="sk-SK" b="1" dirty="0"/>
              <a:t>Dopady </a:t>
            </a:r>
            <a:r>
              <a:rPr lang="sk-SK" b="1" dirty="0" err="1"/>
              <a:t>otevření</a:t>
            </a:r>
            <a:r>
              <a:rPr lang="sk-SK" b="1" dirty="0"/>
              <a:t> </a:t>
            </a:r>
            <a:r>
              <a:rPr lang="sk-SK" b="1" dirty="0" err="1"/>
              <a:t>hranic</a:t>
            </a:r>
            <a:r>
              <a:rPr lang="sk-SK" b="1" dirty="0"/>
              <a:t> na </a:t>
            </a:r>
            <a:r>
              <a:rPr lang="sk-SK" b="1" dirty="0" err="1"/>
              <a:t>města</a:t>
            </a:r>
            <a:r>
              <a:rPr lang="sk-SK" b="1" dirty="0"/>
              <a:t> a obce </a:t>
            </a:r>
            <a:r>
              <a:rPr lang="sk-SK" b="1" dirty="0" err="1"/>
              <a:t>Euroregionu</a:t>
            </a:r>
            <a:r>
              <a:rPr lang="sk-SK" b="1" dirty="0"/>
              <a:t> </a:t>
            </a:r>
            <a:r>
              <a:rPr lang="sk-SK" b="1" dirty="0" err="1"/>
              <a:t>Elbe</a:t>
            </a:r>
            <a:r>
              <a:rPr lang="sk-SK" b="1" dirty="0"/>
              <a:t>/Labe,</a:t>
            </a:r>
            <a:r>
              <a:rPr lang="sk-SK" dirty="0"/>
              <a:t> </a:t>
            </a:r>
            <a:endParaRPr lang="sk-SK" dirty="0" smtClean="0"/>
          </a:p>
          <a:p>
            <a:pPr lvl="1"/>
            <a:r>
              <a:rPr lang="sk-SK" dirty="0" err="1" smtClean="0"/>
              <a:t>Cíl</a:t>
            </a:r>
            <a:r>
              <a:rPr lang="sk-SK" dirty="0" smtClean="0"/>
              <a:t> 3, 2009-2010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558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/>
          <a:lstStyle/>
          <a:p>
            <a:r>
              <a:rPr lang="cs-CZ" b="1" i="1" dirty="0"/>
              <a:t>B. participace na dalších projektech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24936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 smtClean="0"/>
              <a:t>Sociologický </a:t>
            </a:r>
            <a:r>
              <a:rPr lang="cs-CZ" u="sng" dirty="0"/>
              <a:t>ústav AV ČR</a:t>
            </a:r>
            <a:endParaRPr lang="cs-CZ" dirty="0"/>
          </a:p>
          <a:p>
            <a:pPr lvl="0"/>
            <a:r>
              <a:rPr lang="cs-CZ" b="1" dirty="0" err="1"/>
              <a:t>Biographische</a:t>
            </a:r>
            <a:r>
              <a:rPr lang="cs-CZ" b="1" dirty="0"/>
              <a:t> </a:t>
            </a:r>
            <a:r>
              <a:rPr lang="cs-CZ" b="1" dirty="0" err="1"/>
              <a:t>Identität</a:t>
            </a:r>
            <a:r>
              <a:rPr lang="cs-CZ" b="1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Grenzraum</a:t>
            </a:r>
            <a:r>
              <a:rPr lang="cs-CZ" dirty="0"/>
              <a:t> – Euroregion Nisa/</a:t>
            </a:r>
            <a:r>
              <a:rPr lang="cs-CZ" dirty="0" err="1"/>
              <a:t>Neisse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/>
              <a:t>hlavní řešitel prof. P. </a:t>
            </a:r>
            <a:r>
              <a:rPr lang="cs-CZ" dirty="0" err="1"/>
              <a:t>Alheit</a:t>
            </a:r>
            <a:r>
              <a:rPr lang="cs-CZ" dirty="0"/>
              <a:t>, </a:t>
            </a:r>
            <a:r>
              <a:rPr lang="cs-CZ" dirty="0" err="1"/>
              <a:t>Universität</a:t>
            </a:r>
            <a:r>
              <a:rPr lang="cs-CZ" dirty="0"/>
              <a:t> Göttingen)</a:t>
            </a:r>
          </a:p>
          <a:p>
            <a:pPr lvl="0"/>
            <a:r>
              <a:rPr lang="cs-CZ" dirty="0"/>
              <a:t>Reflexe </a:t>
            </a:r>
            <a:r>
              <a:rPr lang="cs-CZ" b="1" dirty="0"/>
              <a:t>sudetoněmecké otázky </a:t>
            </a:r>
            <a:r>
              <a:rPr lang="cs-CZ" dirty="0"/>
              <a:t>a postoje obyvatel českého pohraničí k Německu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/>
              <a:t>1996-99, řešitel Dr. V. Houžvička)</a:t>
            </a:r>
          </a:p>
          <a:p>
            <a:pPr lvl="0"/>
            <a:r>
              <a:rPr lang="cs-CZ" dirty="0"/>
              <a:t>Nositelé vytváření </a:t>
            </a:r>
            <a:r>
              <a:rPr lang="cs-CZ" b="1" dirty="0"/>
              <a:t>přeshraničního společenství </a:t>
            </a:r>
            <a:r>
              <a:rPr lang="cs-CZ" dirty="0"/>
              <a:t>na česko-německé </a:t>
            </a:r>
            <a:r>
              <a:rPr lang="cs-CZ" dirty="0" smtClean="0"/>
              <a:t>hranici</a:t>
            </a:r>
          </a:p>
          <a:p>
            <a:pPr lvl="1"/>
            <a:r>
              <a:rPr lang="cs-CZ" dirty="0" smtClean="0"/>
              <a:t>(1998-2000</a:t>
            </a:r>
            <a:r>
              <a:rPr lang="cs-CZ" dirty="0"/>
              <a:t>, řešitel prof. F. Zich)</a:t>
            </a:r>
          </a:p>
          <a:p>
            <a:pPr lvl="0"/>
            <a:r>
              <a:rPr lang="cs-CZ" dirty="0"/>
              <a:t>Biografická identita obyvatel euroregionu Nisa </a:t>
            </a:r>
            <a:endParaRPr lang="cs-CZ" dirty="0" smtClean="0"/>
          </a:p>
          <a:p>
            <a:pPr lvl="1"/>
            <a:r>
              <a:rPr lang="cs-CZ" dirty="0" smtClean="0"/>
              <a:t>(</a:t>
            </a:r>
            <a:r>
              <a:rPr lang="cs-CZ" dirty="0"/>
              <a:t>2001-2002, řešitel prof. F. Zich)</a:t>
            </a:r>
          </a:p>
          <a:p>
            <a:pPr lvl="0"/>
            <a:r>
              <a:rPr lang="cs-CZ" dirty="0"/>
              <a:t>Historické mezníky </a:t>
            </a:r>
            <a:r>
              <a:rPr lang="cs-CZ" b="1" dirty="0"/>
              <a:t>v příhraničních identitách </a:t>
            </a:r>
            <a:r>
              <a:rPr lang="cs-CZ" dirty="0"/>
              <a:t>- sebedefinice a vzájemné vnímání Čechů a Němců v přímém sousedství / </a:t>
            </a:r>
            <a:r>
              <a:rPr lang="cs-CZ" dirty="0" err="1"/>
              <a:t>Historische</a:t>
            </a:r>
            <a:r>
              <a:rPr lang="cs-CZ" dirty="0"/>
              <a:t> </a:t>
            </a:r>
            <a:r>
              <a:rPr lang="cs-CZ" dirty="0" err="1"/>
              <a:t>Mäler</a:t>
            </a:r>
            <a:r>
              <a:rPr lang="cs-CZ" dirty="0"/>
              <a:t> in den </a:t>
            </a:r>
            <a:r>
              <a:rPr lang="cs-CZ" dirty="0" err="1"/>
              <a:t>grenzüberschreitenden</a:t>
            </a:r>
            <a:r>
              <a:rPr lang="cs-CZ" dirty="0"/>
              <a:t> </a:t>
            </a:r>
            <a:r>
              <a:rPr lang="cs-CZ" dirty="0" err="1"/>
              <a:t>Identitäten</a:t>
            </a:r>
            <a:r>
              <a:rPr lang="cs-CZ" dirty="0"/>
              <a:t> – </a:t>
            </a:r>
            <a:r>
              <a:rPr lang="cs-CZ" dirty="0" err="1"/>
              <a:t>Selbstidentifizierung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gegenseitige</a:t>
            </a:r>
            <a:r>
              <a:rPr lang="cs-CZ" dirty="0"/>
              <a:t> </a:t>
            </a:r>
            <a:r>
              <a:rPr lang="cs-CZ" dirty="0" err="1"/>
              <a:t>Betrachtung</a:t>
            </a:r>
            <a:r>
              <a:rPr lang="cs-CZ" dirty="0"/>
              <a:t> </a:t>
            </a:r>
            <a:r>
              <a:rPr lang="cs-CZ" dirty="0" err="1"/>
              <a:t>Tschechen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 in der </a:t>
            </a:r>
            <a:r>
              <a:rPr lang="cs-CZ" dirty="0" err="1"/>
              <a:t>direkten</a:t>
            </a:r>
            <a:r>
              <a:rPr lang="cs-CZ" dirty="0"/>
              <a:t> </a:t>
            </a:r>
            <a:r>
              <a:rPr lang="cs-CZ" dirty="0" err="1"/>
              <a:t>Nachbarschaft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Volkswagen </a:t>
            </a:r>
            <a:r>
              <a:rPr lang="cs-CZ" dirty="0" err="1"/>
              <a:t>Stiftung</a:t>
            </a:r>
            <a:r>
              <a:rPr lang="cs-CZ" dirty="0"/>
              <a:t> (2003-2006, řešitel Dr. V. Houžvička)</a:t>
            </a:r>
          </a:p>
          <a:p>
            <a:pPr marL="0" indent="0">
              <a:buNone/>
            </a:pPr>
            <a:r>
              <a:rPr lang="cs-CZ" u="sng" dirty="0"/>
              <a:t>Univerzita J. E. Purkyně</a:t>
            </a:r>
            <a:endParaRPr lang="cs-CZ" dirty="0"/>
          </a:p>
          <a:p>
            <a:pPr lvl="0"/>
            <a:r>
              <a:rPr lang="cs-CZ" dirty="0"/>
              <a:t>Analýza přeshraniční spolupráce </a:t>
            </a:r>
            <a:r>
              <a:rPr lang="cs-CZ" b="1" dirty="0"/>
              <a:t>v euroregionálních strukturách </a:t>
            </a:r>
            <a:r>
              <a:rPr lang="cs-CZ" dirty="0"/>
              <a:t>na česko-polském pohraničí, </a:t>
            </a:r>
            <a:endParaRPr lang="cs-CZ" dirty="0" smtClean="0"/>
          </a:p>
          <a:p>
            <a:pPr lvl="1"/>
            <a:r>
              <a:rPr lang="cs-CZ" dirty="0" smtClean="0"/>
              <a:t>MZV </a:t>
            </a:r>
            <a:r>
              <a:rPr lang="cs-CZ" dirty="0"/>
              <a:t>ČR (2005-2006, řešitel Dr. Z. </a:t>
            </a:r>
            <a:r>
              <a:rPr lang="cs-CZ" dirty="0" err="1"/>
              <a:t>Szczyrba</a:t>
            </a:r>
            <a:r>
              <a:rPr lang="cs-CZ" dirty="0"/>
              <a:t>, Univerzita Palackého Olomouc)</a:t>
            </a:r>
          </a:p>
          <a:p>
            <a:pPr lvl="0"/>
            <a:r>
              <a:rPr lang="cs-CZ" dirty="0"/>
              <a:t>Přeshraniční vlivy  působící na </a:t>
            </a:r>
            <a:r>
              <a:rPr lang="cs-CZ" b="1" dirty="0"/>
              <a:t>místní společenství</a:t>
            </a:r>
            <a:r>
              <a:rPr lang="cs-CZ" dirty="0"/>
              <a:t> českého pohraničí, </a:t>
            </a:r>
            <a:endParaRPr lang="cs-CZ" dirty="0" smtClean="0"/>
          </a:p>
          <a:p>
            <a:pPr lvl="1"/>
            <a:r>
              <a:rPr lang="cs-CZ" dirty="0" smtClean="0"/>
              <a:t>MPSV </a:t>
            </a:r>
            <a:r>
              <a:rPr lang="cs-CZ" dirty="0"/>
              <a:t>ČR (2005-2007, řešitel Prof. F. Zich)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6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PRIHRANIČNÝ REGIÓN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/>
              <a:t>DEFINÍCIA, VYMEDZENIE)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5069160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/>
              <a:t>Prihraničný</a:t>
            </a:r>
            <a:r>
              <a:rPr lang="cs-CZ" dirty="0"/>
              <a:t> región (v </a:t>
            </a:r>
            <a:r>
              <a:rPr lang="cs-CZ" dirty="0" err="1"/>
              <a:t>literatúre</a:t>
            </a:r>
            <a:r>
              <a:rPr lang="cs-CZ" dirty="0"/>
              <a:t> je používaný </a:t>
            </a:r>
            <a:r>
              <a:rPr lang="cs-CZ" dirty="0" err="1"/>
              <a:t>tiež</a:t>
            </a:r>
            <a:r>
              <a:rPr lang="cs-CZ" dirty="0"/>
              <a:t> pojem </a:t>
            </a:r>
            <a:r>
              <a:rPr lang="cs-CZ" dirty="0" err="1"/>
              <a:t>pohraničný</a:t>
            </a:r>
            <a:r>
              <a:rPr lang="cs-CZ" dirty="0"/>
              <a:t> región, </a:t>
            </a:r>
            <a:r>
              <a:rPr lang="cs-CZ" dirty="0" err="1" smtClean="0"/>
              <a:t>príp</a:t>
            </a:r>
            <a:r>
              <a:rPr lang="cs-CZ" dirty="0" smtClean="0"/>
              <a:t>. </a:t>
            </a:r>
            <a:r>
              <a:rPr lang="cs-CZ" dirty="0" err="1" smtClean="0"/>
              <a:t>pohraničie</a:t>
            </a:r>
            <a:r>
              <a:rPr lang="cs-CZ" dirty="0"/>
              <a:t>) je región </a:t>
            </a:r>
            <a:r>
              <a:rPr lang="cs-CZ" dirty="0" err="1"/>
              <a:t>rozprestierajúci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pozdĺž</a:t>
            </a:r>
            <a:r>
              <a:rPr lang="cs-CZ" dirty="0"/>
              <a:t> hranice, jeho </a:t>
            </a:r>
            <a:r>
              <a:rPr lang="cs-CZ" dirty="0" err="1"/>
              <a:t>vymedzenie</a:t>
            </a:r>
            <a:r>
              <a:rPr lang="cs-CZ" dirty="0"/>
              <a:t> však </a:t>
            </a:r>
            <a:r>
              <a:rPr lang="cs-CZ" dirty="0" err="1"/>
              <a:t>nie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 err="1" smtClean="0"/>
              <a:t>vonkoncom</a:t>
            </a:r>
            <a:r>
              <a:rPr lang="cs-CZ" dirty="0" smtClean="0"/>
              <a:t> </a:t>
            </a:r>
            <a:r>
              <a:rPr lang="cs-CZ" dirty="0"/>
              <a:t>jednoduchá </a:t>
            </a:r>
            <a:r>
              <a:rPr lang="cs-CZ" dirty="0" err="1"/>
              <a:t>záležitosť</a:t>
            </a:r>
            <a:r>
              <a:rPr lang="cs-CZ" dirty="0"/>
              <a:t>. V </a:t>
            </a:r>
            <a:r>
              <a:rPr lang="cs-CZ" dirty="0" err="1"/>
              <a:t>podstate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je možné </a:t>
            </a:r>
            <a:r>
              <a:rPr lang="cs-CZ" dirty="0" err="1"/>
              <a:t>úplne</a:t>
            </a:r>
            <a:r>
              <a:rPr lang="cs-CZ" dirty="0"/>
              <a:t> </a:t>
            </a:r>
            <a:r>
              <a:rPr lang="cs-CZ" dirty="0" err="1"/>
              <a:t>presne</a:t>
            </a:r>
            <a:r>
              <a:rPr lang="cs-CZ" dirty="0"/>
              <a:t> a </a:t>
            </a:r>
            <a:r>
              <a:rPr lang="cs-CZ" dirty="0" err="1" smtClean="0"/>
              <a:t>jednoznačne</a:t>
            </a:r>
            <a:r>
              <a:rPr lang="cs-CZ" dirty="0" smtClean="0"/>
              <a:t> </a:t>
            </a:r>
            <a:r>
              <a:rPr lang="cs-CZ" dirty="0" err="1" smtClean="0"/>
              <a:t>určiť</a:t>
            </a:r>
            <a:r>
              <a:rPr lang="cs-CZ" dirty="0" smtClean="0"/>
              <a:t> </a:t>
            </a:r>
            <a:r>
              <a:rPr lang="cs-CZ" dirty="0"/>
              <a:t>a v </a:t>
            </a:r>
            <a:r>
              <a:rPr lang="cs-CZ" dirty="0" err="1"/>
              <a:t>geografickom</a:t>
            </a:r>
            <a:r>
              <a:rPr lang="cs-CZ" dirty="0"/>
              <a:t> </a:t>
            </a:r>
            <a:r>
              <a:rPr lang="cs-CZ" dirty="0" err="1"/>
              <a:t>priestore</a:t>
            </a:r>
            <a:r>
              <a:rPr lang="cs-CZ" dirty="0"/>
              <a:t> </a:t>
            </a:r>
            <a:r>
              <a:rPr lang="cs-CZ" dirty="0" err="1"/>
              <a:t>oddeliť</a:t>
            </a:r>
            <a:r>
              <a:rPr lang="cs-CZ" dirty="0"/>
              <a:t> </a:t>
            </a:r>
            <a:r>
              <a:rPr lang="cs-CZ" dirty="0" err="1"/>
              <a:t>prihraničný</a:t>
            </a:r>
            <a:r>
              <a:rPr lang="cs-CZ" dirty="0"/>
              <a:t> región od regiónu </a:t>
            </a:r>
            <a:r>
              <a:rPr lang="cs-CZ" dirty="0" err="1" smtClean="0"/>
              <a:t>vnútroštátneho</a:t>
            </a:r>
            <a:r>
              <a:rPr lang="cs-CZ" dirty="0" smtClean="0"/>
              <a:t>, </a:t>
            </a:r>
            <a:r>
              <a:rPr lang="cs-CZ" dirty="0" err="1" smtClean="0"/>
              <a:t>pretože</a:t>
            </a:r>
            <a:r>
              <a:rPr lang="cs-CZ" dirty="0" smtClean="0"/>
              <a:t> </a:t>
            </a:r>
            <a:r>
              <a:rPr lang="cs-CZ" dirty="0" err="1"/>
              <a:t>medzi</a:t>
            </a:r>
            <a:r>
              <a:rPr lang="cs-CZ" dirty="0"/>
              <a:t> nimi neexistuje </a:t>
            </a:r>
            <a:r>
              <a:rPr lang="cs-CZ" dirty="0" err="1"/>
              <a:t>žiadna</a:t>
            </a:r>
            <a:r>
              <a:rPr lang="cs-CZ" dirty="0"/>
              <a:t> ostrá </a:t>
            </a:r>
            <a:r>
              <a:rPr lang="cs-CZ" dirty="0" err="1"/>
              <a:t>hranica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/>
              <a:t>záleží len </a:t>
            </a:r>
            <a:r>
              <a:rPr lang="cs-CZ" dirty="0" smtClean="0"/>
              <a:t>od </a:t>
            </a:r>
            <a:r>
              <a:rPr lang="cs-CZ" dirty="0" err="1" smtClean="0"/>
              <a:t>dopredu</a:t>
            </a:r>
            <a:r>
              <a:rPr lang="cs-CZ" dirty="0" smtClean="0"/>
              <a:t> </a:t>
            </a:r>
            <a:r>
              <a:rPr lang="cs-CZ" dirty="0"/>
              <a:t>zvoleného </a:t>
            </a:r>
            <a:r>
              <a:rPr lang="cs-CZ" dirty="0" smtClean="0"/>
              <a:t>kritéria.</a:t>
            </a:r>
          </a:p>
          <a:p>
            <a:r>
              <a:rPr lang="cs-CZ" dirty="0" err="1" smtClean="0"/>
              <a:t>Najadekvátnejšie</a:t>
            </a:r>
            <a:r>
              <a:rPr lang="cs-CZ" dirty="0" smtClean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javí</a:t>
            </a:r>
            <a:r>
              <a:rPr lang="cs-CZ" dirty="0"/>
              <a:t> </a:t>
            </a:r>
            <a:r>
              <a:rPr lang="cs-CZ" dirty="0" err="1"/>
              <a:t>označenie</a:t>
            </a:r>
            <a:r>
              <a:rPr lang="cs-CZ" dirty="0"/>
              <a:t> </a:t>
            </a:r>
            <a:r>
              <a:rPr lang="cs-CZ" dirty="0" err="1"/>
              <a:t>prihraničného</a:t>
            </a:r>
            <a:r>
              <a:rPr lang="cs-CZ" dirty="0"/>
              <a:t> </a:t>
            </a:r>
            <a:r>
              <a:rPr lang="cs-CZ" dirty="0" smtClean="0"/>
              <a:t>regiónu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/>
              <a:t>územia</a:t>
            </a:r>
            <a:r>
              <a:rPr lang="cs-CZ" dirty="0"/>
              <a:t>, z </a:t>
            </a:r>
            <a:r>
              <a:rPr lang="cs-CZ" dirty="0" err="1"/>
              <a:t>ktorého</a:t>
            </a:r>
            <a:r>
              <a:rPr lang="cs-CZ" dirty="0"/>
              <a:t> je možná </a:t>
            </a:r>
            <a:r>
              <a:rPr lang="cs-CZ" dirty="0" err="1"/>
              <a:t>denná</a:t>
            </a:r>
            <a:r>
              <a:rPr lang="cs-CZ" dirty="0"/>
              <a:t> </a:t>
            </a:r>
            <a:r>
              <a:rPr lang="cs-CZ" dirty="0" err="1"/>
              <a:t>dochádzka</a:t>
            </a:r>
            <a:r>
              <a:rPr lang="cs-CZ" dirty="0"/>
              <a:t> </a:t>
            </a:r>
            <a:r>
              <a:rPr lang="cs-CZ" dirty="0" err="1"/>
              <a:t>obyvateľstva</a:t>
            </a:r>
            <a:r>
              <a:rPr lang="cs-CZ" dirty="0"/>
              <a:t> do </a:t>
            </a:r>
            <a:r>
              <a:rPr lang="cs-CZ" dirty="0" err="1"/>
              <a:t>zamestnania</a:t>
            </a:r>
            <a:r>
              <a:rPr lang="cs-CZ" dirty="0"/>
              <a:t>, </a:t>
            </a:r>
            <a:r>
              <a:rPr lang="cs-CZ" dirty="0" smtClean="0"/>
              <a:t>do </a:t>
            </a:r>
            <a:r>
              <a:rPr lang="cs-CZ" dirty="0" err="1" smtClean="0"/>
              <a:t>škôl</a:t>
            </a:r>
            <a:r>
              <a:rPr lang="cs-CZ" dirty="0"/>
              <a:t>, za službami a za </a:t>
            </a:r>
            <a:r>
              <a:rPr lang="cs-CZ" dirty="0" err="1"/>
              <a:t>sociálnymi</a:t>
            </a:r>
            <a:r>
              <a:rPr lang="cs-CZ" dirty="0"/>
              <a:t> </a:t>
            </a:r>
            <a:r>
              <a:rPr lang="cs-CZ" dirty="0" err="1"/>
              <a:t>kontaktmi</a:t>
            </a:r>
            <a:r>
              <a:rPr lang="cs-CZ" dirty="0"/>
              <a:t> na </a:t>
            </a:r>
            <a:r>
              <a:rPr lang="cs-CZ" dirty="0" err="1"/>
              <a:t>územie</a:t>
            </a:r>
            <a:r>
              <a:rPr lang="cs-CZ" dirty="0"/>
              <a:t> z </a:t>
            </a:r>
            <a:r>
              <a:rPr lang="cs-CZ" dirty="0" err="1"/>
              <a:t>druhej</a:t>
            </a:r>
            <a:r>
              <a:rPr lang="cs-CZ" dirty="0"/>
              <a:t> strany </a:t>
            </a:r>
            <a:r>
              <a:rPr lang="cs-CZ" dirty="0" err="1" smtClean="0"/>
              <a:t>príslušnej</a:t>
            </a:r>
            <a:r>
              <a:rPr lang="cs-CZ" dirty="0" smtClean="0"/>
              <a:t> hranice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err="1"/>
              <a:t>vymedzenie</a:t>
            </a:r>
            <a:r>
              <a:rPr lang="cs-CZ" dirty="0"/>
              <a:t> </a:t>
            </a:r>
            <a:r>
              <a:rPr lang="cs-CZ" dirty="0" err="1"/>
              <a:t>takejto</a:t>
            </a:r>
            <a:r>
              <a:rPr lang="cs-CZ" dirty="0"/>
              <a:t> oblasti potom </a:t>
            </a:r>
            <a:r>
              <a:rPr lang="cs-CZ" dirty="0" err="1"/>
              <a:t>vplýva</a:t>
            </a:r>
            <a:r>
              <a:rPr lang="cs-CZ" dirty="0"/>
              <a:t> </a:t>
            </a:r>
            <a:r>
              <a:rPr lang="cs-CZ" dirty="0" err="1"/>
              <a:t>veľké</a:t>
            </a:r>
            <a:r>
              <a:rPr lang="cs-CZ" dirty="0"/>
              <a:t> </a:t>
            </a:r>
            <a:r>
              <a:rPr lang="cs-CZ" dirty="0" err="1"/>
              <a:t>množstvo</a:t>
            </a:r>
            <a:r>
              <a:rPr lang="cs-CZ" dirty="0"/>
              <a:t> </a:t>
            </a:r>
            <a:r>
              <a:rPr lang="cs-CZ" dirty="0" err="1"/>
              <a:t>faktorov</a:t>
            </a:r>
            <a:r>
              <a:rPr lang="cs-CZ" dirty="0"/>
              <a:t>: </a:t>
            </a:r>
            <a:r>
              <a:rPr lang="cs-CZ" dirty="0" smtClean="0"/>
              <a:t>intenzita </a:t>
            </a:r>
            <a:r>
              <a:rPr lang="cs-CZ" dirty="0" err="1" smtClean="0"/>
              <a:t>colných</a:t>
            </a:r>
            <a:r>
              <a:rPr lang="cs-CZ" dirty="0" smtClean="0"/>
              <a:t> </a:t>
            </a:r>
            <a:r>
              <a:rPr lang="cs-CZ" dirty="0" err="1"/>
              <a:t>priechodov</a:t>
            </a:r>
            <a:r>
              <a:rPr lang="cs-CZ" dirty="0"/>
              <a:t>, dopravné </a:t>
            </a:r>
            <a:r>
              <a:rPr lang="cs-CZ" dirty="0" err="1"/>
              <a:t>prepojenie</a:t>
            </a:r>
            <a:r>
              <a:rPr lang="cs-CZ" dirty="0"/>
              <a:t>, </a:t>
            </a:r>
            <a:r>
              <a:rPr lang="cs-CZ" dirty="0" err="1"/>
              <a:t>veľkostná</a:t>
            </a:r>
            <a:r>
              <a:rPr lang="cs-CZ" dirty="0"/>
              <a:t> </a:t>
            </a:r>
            <a:r>
              <a:rPr lang="cs-CZ" dirty="0" err="1"/>
              <a:t>štruktúra</a:t>
            </a:r>
            <a:r>
              <a:rPr lang="cs-CZ" dirty="0"/>
              <a:t> a </a:t>
            </a:r>
            <a:r>
              <a:rPr lang="cs-CZ" dirty="0" err="1" smtClean="0"/>
              <a:t>priestorové</a:t>
            </a:r>
            <a:r>
              <a:rPr lang="cs-CZ" dirty="0" smtClean="0"/>
              <a:t> </a:t>
            </a:r>
            <a:r>
              <a:rPr lang="cs-CZ" dirty="0" err="1" smtClean="0"/>
              <a:t>rozmiestnenie</a:t>
            </a:r>
            <a:r>
              <a:rPr lang="cs-CZ" dirty="0" smtClean="0"/>
              <a:t> </a:t>
            </a:r>
            <a:r>
              <a:rPr lang="cs-CZ" dirty="0" err="1"/>
              <a:t>sídiel</a:t>
            </a:r>
            <a:r>
              <a:rPr lang="cs-CZ" dirty="0"/>
              <a:t> po </a:t>
            </a:r>
            <a:r>
              <a:rPr lang="cs-CZ" dirty="0" err="1"/>
              <a:t>oboch</a:t>
            </a:r>
            <a:r>
              <a:rPr lang="cs-CZ" dirty="0"/>
              <a:t> stranách hranice a pod</a:t>
            </a:r>
            <a:r>
              <a:rPr lang="cs-CZ" dirty="0" smtClean="0"/>
              <a:t>.	(HALÁS 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82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Priestorové</a:t>
            </a:r>
            <a:r>
              <a:rPr lang="cs-CZ" b="1" i="1" dirty="0"/>
              <a:t> kritérium </a:t>
            </a:r>
            <a:r>
              <a:rPr lang="cs-CZ" dirty="0" err="1"/>
              <a:t>vychádza</a:t>
            </a:r>
            <a:r>
              <a:rPr lang="cs-CZ" dirty="0"/>
              <a:t>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vzdialenosti</a:t>
            </a:r>
            <a:r>
              <a:rPr lang="cs-CZ" dirty="0"/>
              <a:t>, resp. </a:t>
            </a:r>
            <a:r>
              <a:rPr lang="cs-CZ" dirty="0" err="1"/>
              <a:t>časovej</a:t>
            </a:r>
            <a:r>
              <a:rPr lang="cs-CZ" dirty="0"/>
              <a:t> dostupnosti </a:t>
            </a:r>
            <a:r>
              <a:rPr lang="cs-CZ" dirty="0" err="1" smtClean="0"/>
              <a:t>územia</a:t>
            </a:r>
            <a:r>
              <a:rPr lang="cs-CZ" dirty="0"/>
              <a:t> </a:t>
            </a:r>
            <a:r>
              <a:rPr lang="cs-CZ" dirty="0" smtClean="0"/>
              <a:t>od </a:t>
            </a:r>
            <a:r>
              <a:rPr lang="cs-CZ" dirty="0"/>
              <a:t>hranice, </a:t>
            </a:r>
            <a:r>
              <a:rPr lang="cs-CZ" dirty="0" err="1"/>
              <a:t>príp</a:t>
            </a:r>
            <a:r>
              <a:rPr lang="cs-CZ" dirty="0"/>
              <a:t>. </a:t>
            </a:r>
            <a:r>
              <a:rPr lang="cs-CZ" dirty="0" err="1"/>
              <a:t>mestských</a:t>
            </a:r>
            <a:r>
              <a:rPr lang="cs-CZ" dirty="0"/>
              <a:t> </a:t>
            </a:r>
            <a:r>
              <a:rPr lang="cs-CZ" dirty="0" err="1"/>
              <a:t>sídiel</a:t>
            </a:r>
            <a:r>
              <a:rPr lang="cs-CZ" dirty="0"/>
              <a:t> z </a:t>
            </a:r>
            <a:r>
              <a:rPr lang="cs-CZ" dirty="0" err="1"/>
              <a:t>druhej</a:t>
            </a:r>
            <a:r>
              <a:rPr lang="cs-CZ" dirty="0"/>
              <a:t> strany </a:t>
            </a:r>
            <a:r>
              <a:rPr lang="cs-CZ" dirty="0" smtClean="0"/>
              <a:t>hranice.</a:t>
            </a:r>
          </a:p>
          <a:p>
            <a:pPr lvl="1"/>
            <a:r>
              <a:rPr lang="cs-CZ" dirty="0" err="1" smtClean="0"/>
              <a:t>Najjednoduchšie</a:t>
            </a:r>
            <a:r>
              <a:rPr lang="cs-CZ" dirty="0" smtClean="0"/>
              <a:t> </a:t>
            </a:r>
            <a:r>
              <a:rPr lang="cs-CZ" dirty="0"/>
              <a:t>by </a:t>
            </a:r>
            <a:r>
              <a:rPr lang="cs-CZ" dirty="0" smtClean="0"/>
              <a:t>bolo	</a:t>
            </a:r>
            <a:r>
              <a:rPr lang="cs-CZ" dirty="0" err="1" smtClean="0"/>
              <a:t>vymedzenie</a:t>
            </a:r>
            <a:r>
              <a:rPr lang="cs-CZ" dirty="0" smtClean="0"/>
              <a:t> </a:t>
            </a:r>
            <a:r>
              <a:rPr lang="cs-CZ" dirty="0" err="1"/>
              <a:t>prihraničného</a:t>
            </a:r>
            <a:r>
              <a:rPr lang="cs-CZ" dirty="0"/>
              <a:t> regiónu v </a:t>
            </a:r>
            <a:r>
              <a:rPr lang="cs-CZ" dirty="0" err="1"/>
              <a:t>úplne</a:t>
            </a:r>
            <a:r>
              <a:rPr lang="cs-CZ" dirty="0"/>
              <a:t> </a:t>
            </a:r>
            <a:r>
              <a:rPr lang="cs-CZ" dirty="0" err="1"/>
              <a:t>homogénnom</a:t>
            </a:r>
            <a:r>
              <a:rPr lang="cs-CZ" dirty="0"/>
              <a:t> </a:t>
            </a:r>
            <a:r>
              <a:rPr lang="cs-CZ" dirty="0" err="1"/>
              <a:t>prostredí</a:t>
            </a:r>
            <a:r>
              <a:rPr lang="cs-CZ" dirty="0"/>
              <a:t> určením </a:t>
            </a:r>
            <a:r>
              <a:rPr lang="cs-CZ" dirty="0" err="1" smtClean="0"/>
              <a:t>konkrétnej</a:t>
            </a:r>
            <a:r>
              <a:rPr lang="cs-CZ" dirty="0" smtClean="0"/>
              <a:t> </a:t>
            </a:r>
            <a:r>
              <a:rPr lang="cs-CZ" dirty="0" err="1" smtClean="0"/>
              <a:t>vzdušnej</a:t>
            </a:r>
            <a:r>
              <a:rPr lang="cs-CZ" dirty="0" smtClean="0"/>
              <a:t> </a:t>
            </a:r>
            <a:r>
              <a:rPr lang="cs-CZ" dirty="0" err="1"/>
              <a:t>vzdialenosti</a:t>
            </a:r>
            <a:r>
              <a:rPr lang="cs-CZ" dirty="0"/>
              <a:t> od hranice (obr. 1a</a:t>
            </a:r>
            <a:r>
              <a:rPr lang="cs-CZ" dirty="0" smtClean="0"/>
              <a:t>).</a:t>
            </a:r>
          </a:p>
          <a:p>
            <a:pPr lvl="1"/>
            <a:r>
              <a:rPr lang="cs-CZ" dirty="0" err="1" smtClean="0"/>
              <a:t>Smerodajnejšie</a:t>
            </a:r>
            <a:r>
              <a:rPr lang="cs-CZ" dirty="0" smtClean="0"/>
              <a:t> </a:t>
            </a:r>
            <a:r>
              <a:rPr lang="cs-CZ" dirty="0"/>
              <a:t>varianty však </a:t>
            </a:r>
            <a:r>
              <a:rPr lang="cs-CZ" dirty="0" smtClean="0"/>
              <a:t>dostaneme, </a:t>
            </a:r>
            <a:r>
              <a:rPr lang="cs-CZ" dirty="0" err="1" smtClean="0"/>
              <a:t>ak</a:t>
            </a:r>
            <a:r>
              <a:rPr lang="cs-CZ" dirty="0" smtClean="0"/>
              <a:t> </a:t>
            </a:r>
            <a:r>
              <a:rPr lang="cs-CZ" dirty="0" err="1"/>
              <a:t>zahrnieme</a:t>
            </a:r>
            <a:r>
              <a:rPr lang="cs-CZ" dirty="0"/>
              <a:t> aj </a:t>
            </a:r>
            <a:r>
              <a:rPr lang="cs-CZ" dirty="0" err="1"/>
              <a:t>sieť</a:t>
            </a:r>
            <a:r>
              <a:rPr lang="cs-CZ" dirty="0"/>
              <a:t> </a:t>
            </a:r>
            <a:r>
              <a:rPr lang="cs-CZ" dirty="0" err="1"/>
              <a:t>colných</a:t>
            </a:r>
            <a:r>
              <a:rPr lang="cs-CZ" dirty="0"/>
              <a:t> </a:t>
            </a:r>
            <a:r>
              <a:rPr lang="cs-CZ" dirty="0" err="1"/>
              <a:t>priechodov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jediné </a:t>
            </a:r>
            <a:r>
              <a:rPr lang="cs-CZ" dirty="0" err="1"/>
              <a:t>miesta</a:t>
            </a:r>
            <a:r>
              <a:rPr lang="cs-CZ" dirty="0"/>
              <a:t> </a:t>
            </a:r>
            <a:r>
              <a:rPr lang="cs-CZ" dirty="0" err="1" smtClean="0"/>
              <a:t>umožňujú</a:t>
            </a:r>
            <a:r>
              <a:rPr lang="cs-CZ" dirty="0"/>
              <a:t> </a:t>
            </a:r>
            <a:r>
              <a:rPr lang="cs-CZ" dirty="0" err="1" smtClean="0"/>
              <a:t>prekročenie</a:t>
            </a:r>
            <a:r>
              <a:rPr lang="cs-CZ" dirty="0" smtClean="0"/>
              <a:t> </a:t>
            </a:r>
            <a:r>
              <a:rPr lang="cs-CZ" dirty="0" err="1"/>
              <a:t>štátnej</a:t>
            </a:r>
            <a:r>
              <a:rPr lang="cs-CZ" dirty="0"/>
              <a:t> hranice (obr. 1b) </a:t>
            </a:r>
            <a:endParaRPr lang="cs-CZ" dirty="0" smtClean="0"/>
          </a:p>
          <a:p>
            <a:pPr lvl="1"/>
            <a:r>
              <a:rPr lang="cs-CZ" dirty="0" err="1" smtClean="0"/>
              <a:t>alebo</a:t>
            </a:r>
            <a:r>
              <a:rPr lang="cs-CZ" dirty="0" smtClean="0"/>
              <a:t> </a:t>
            </a:r>
            <a:r>
              <a:rPr lang="cs-CZ" dirty="0" err="1"/>
              <a:t>dopravnú</a:t>
            </a:r>
            <a:r>
              <a:rPr lang="cs-CZ" dirty="0"/>
              <a:t> </a:t>
            </a:r>
            <a:r>
              <a:rPr lang="cs-CZ" dirty="0" err="1"/>
              <a:t>dostupnosť</a:t>
            </a:r>
            <a:r>
              <a:rPr lang="cs-CZ" dirty="0"/>
              <a:t> hranice po </a:t>
            </a:r>
            <a:r>
              <a:rPr lang="cs-CZ" dirty="0" smtClean="0"/>
              <a:t>cestných </a:t>
            </a:r>
            <a:r>
              <a:rPr lang="cs-CZ" dirty="0" err="1" smtClean="0"/>
              <a:t>komunikáciách</a:t>
            </a:r>
            <a:r>
              <a:rPr lang="cs-CZ" dirty="0" smtClean="0"/>
              <a:t> </a:t>
            </a:r>
            <a:r>
              <a:rPr lang="cs-CZ" dirty="0"/>
              <a:t>(obr. 1c).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9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676455" cy="510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804248" y="6309320"/>
            <a:ext cx="1741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(HALÁS 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59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praxi </a:t>
            </a:r>
            <a:r>
              <a:rPr lang="cs-CZ" dirty="0" err="1"/>
              <a:t>sa</a:t>
            </a:r>
            <a:r>
              <a:rPr lang="cs-CZ" dirty="0"/>
              <a:t> však </a:t>
            </a:r>
            <a:r>
              <a:rPr lang="cs-CZ" dirty="0" err="1"/>
              <a:t>oveľa</a:t>
            </a:r>
            <a:r>
              <a:rPr lang="cs-CZ" dirty="0"/>
              <a:t> </a:t>
            </a:r>
            <a:r>
              <a:rPr lang="cs-CZ" dirty="0" err="1"/>
              <a:t>častejšie</a:t>
            </a:r>
            <a:r>
              <a:rPr lang="cs-CZ" dirty="0"/>
              <a:t> </a:t>
            </a:r>
            <a:r>
              <a:rPr lang="cs-CZ" dirty="0" err="1"/>
              <a:t>používa</a:t>
            </a:r>
            <a:r>
              <a:rPr lang="cs-CZ" dirty="0"/>
              <a:t> </a:t>
            </a:r>
            <a:r>
              <a:rPr lang="cs-CZ" dirty="0" err="1"/>
              <a:t>vymedzenie</a:t>
            </a:r>
            <a:r>
              <a:rPr lang="cs-CZ" dirty="0"/>
              <a:t> </a:t>
            </a:r>
            <a:r>
              <a:rPr lang="cs-CZ" dirty="0" err="1"/>
              <a:t>prihraničných</a:t>
            </a:r>
            <a:r>
              <a:rPr lang="cs-CZ" dirty="0"/>
              <a:t> </a:t>
            </a:r>
            <a:r>
              <a:rPr lang="cs-CZ" dirty="0" err="1"/>
              <a:t>regiónov</a:t>
            </a:r>
            <a:r>
              <a:rPr lang="cs-CZ" dirty="0"/>
              <a:t> </a:t>
            </a:r>
            <a:r>
              <a:rPr lang="cs-CZ" dirty="0" smtClean="0"/>
              <a:t>na základe </a:t>
            </a:r>
            <a:r>
              <a:rPr lang="cs-CZ" dirty="0" err="1"/>
              <a:t>existujúcich</a:t>
            </a:r>
            <a:r>
              <a:rPr lang="cs-CZ" dirty="0"/>
              <a:t> </a:t>
            </a:r>
            <a:r>
              <a:rPr lang="cs-CZ" dirty="0" err="1"/>
              <a:t>administratívnych</a:t>
            </a:r>
            <a:r>
              <a:rPr lang="cs-CZ" dirty="0"/>
              <a:t> </a:t>
            </a:r>
            <a:r>
              <a:rPr lang="cs-CZ" dirty="0" err="1" smtClean="0"/>
              <a:t>jednotiek</a:t>
            </a:r>
            <a:r>
              <a:rPr lang="cs-CZ" dirty="0" smtClean="0"/>
              <a:t>. </a:t>
            </a:r>
            <a:r>
              <a:rPr lang="cs-CZ" dirty="0" err="1"/>
              <a:t>Takéto</a:t>
            </a:r>
            <a:r>
              <a:rPr lang="cs-CZ" dirty="0"/>
              <a:t> kritérium </a:t>
            </a:r>
            <a:r>
              <a:rPr lang="cs-CZ" b="1" dirty="0"/>
              <a:t>(</a:t>
            </a:r>
            <a:r>
              <a:rPr lang="cs-CZ" b="1" dirty="0" err="1"/>
              <a:t>prihraničný</a:t>
            </a:r>
            <a:r>
              <a:rPr lang="cs-CZ" b="1" dirty="0"/>
              <a:t> </a:t>
            </a:r>
            <a:r>
              <a:rPr lang="cs-CZ" b="1" dirty="0" smtClean="0"/>
              <a:t>región </a:t>
            </a:r>
            <a:r>
              <a:rPr lang="cs-CZ" b="1" dirty="0" err="1" smtClean="0"/>
              <a:t>ako</a:t>
            </a:r>
            <a:r>
              <a:rPr lang="cs-CZ" b="1" dirty="0" smtClean="0"/>
              <a:t> </a:t>
            </a:r>
            <a:r>
              <a:rPr lang="cs-CZ" b="1" dirty="0"/>
              <a:t>pás </a:t>
            </a:r>
            <a:r>
              <a:rPr lang="cs-CZ" b="1" dirty="0" err="1"/>
              <a:t>okresov</a:t>
            </a:r>
            <a:r>
              <a:rPr lang="cs-CZ" b="1" dirty="0"/>
              <a:t> v </a:t>
            </a:r>
            <a:r>
              <a:rPr lang="cs-CZ" b="1" dirty="0" err="1"/>
              <a:t>priamom</a:t>
            </a:r>
            <a:r>
              <a:rPr lang="cs-CZ" b="1" dirty="0"/>
              <a:t> kontakte s </a:t>
            </a:r>
            <a:r>
              <a:rPr lang="cs-CZ" b="1" dirty="0" err="1"/>
              <a:t>hranicou</a:t>
            </a:r>
            <a:r>
              <a:rPr lang="cs-CZ" b="1" dirty="0"/>
              <a:t>) </a:t>
            </a:r>
            <a:r>
              <a:rPr lang="cs-CZ" dirty="0" err="1"/>
              <a:t>používa</a:t>
            </a:r>
            <a:r>
              <a:rPr lang="cs-CZ" dirty="0"/>
              <a:t> Jeřábek (1998),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smtClean="0"/>
              <a:t>so </a:t>
            </a:r>
            <a:r>
              <a:rPr lang="cs-CZ" dirty="0" err="1" smtClean="0"/>
              <a:t>svojím</a:t>
            </a:r>
            <a:r>
              <a:rPr lang="cs-CZ" dirty="0" smtClean="0"/>
              <a:t> </a:t>
            </a:r>
            <a:r>
              <a:rPr lang="cs-CZ" dirty="0" err="1"/>
              <a:t>riešiteľským</a:t>
            </a:r>
            <a:r>
              <a:rPr lang="cs-CZ" dirty="0"/>
              <a:t> </a:t>
            </a:r>
            <a:r>
              <a:rPr lang="cs-CZ" dirty="0" err="1"/>
              <a:t>kolektívom</a:t>
            </a:r>
            <a:r>
              <a:rPr lang="cs-CZ" dirty="0"/>
              <a:t> </a:t>
            </a:r>
            <a:r>
              <a:rPr lang="cs-CZ" dirty="0" err="1"/>
              <a:t>venuje</a:t>
            </a:r>
            <a:r>
              <a:rPr lang="cs-CZ" dirty="0"/>
              <a:t> českému </a:t>
            </a:r>
            <a:r>
              <a:rPr lang="cs-CZ" dirty="0" err="1"/>
              <a:t>pohraničiu</a:t>
            </a:r>
            <a:r>
              <a:rPr lang="cs-CZ" dirty="0"/>
              <a:t> </a:t>
            </a:r>
            <a:r>
              <a:rPr lang="cs-CZ" dirty="0" err="1"/>
              <a:t>dlhodobo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použil ho </a:t>
            </a:r>
            <a:r>
              <a:rPr lang="cs-CZ" dirty="0" smtClean="0"/>
              <a:t>při </a:t>
            </a:r>
            <a:r>
              <a:rPr lang="cs-CZ" dirty="0" err="1" smtClean="0"/>
              <a:t>svojom</a:t>
            </a:r>
            <a:r>
              <a:rPr lang="cs-CZ" dirty="0" smtClean="0"/>
              <a:t> </a:t>
            </a:r>
            <a:r>
              <a:rPr lang="cs-CZ" dirty="0" err="1"/>
              <a:t>výskume</a:t>
            </a:r>
            <a:r>
              <a:rPr lang="cs-CZ" dirty="0"/>
              <a:t> slovenského </a:t>
            </a:r>
            <a:r>
              <a:rPr lang="cs-CZ" dirty="0" err="1" smtClean="0"/>
              <a:t>pohraničia</a:t>
            </a:r>
            <a:r>
              <a:rPr lang="cs-CZ" dirty="0" smtClean="0"/>
              <a:t> </a:t>
            </a:r>
            <a:r>
              <a:rPr lang="cs-CZ" dirty="0"/>
              <a:t>aj </a:t>
            </a:r>
            <a:r>
              <a:rPr lang="cs-CZ" dirty="0" err="1"/>
              <a:t>Drgoňa</a:t>
            </a:r>
            <a:r>
              <a:rPr lang="cs-CZ" dirty="0"/>
              <a:t> (1999</a:t>
            </a:r>
            <a:r>
              <a:rPr lang="cs-CZ" dirty="0" smtClean="0"/>
              <a:t>).</a:t>
            </a:r>
          </a:p>
          <a:p>
            <a:r>
              <a:rPr lang="cs-CZ" i="1" dirty="0"/>
              <a:t>Na Slovensku by </a:t>
            </a:r>
            <a:r>
              <a:rPr lang="cs-CZ" i="1" dirty="0" err="1"/>
              <a:t>sme</a:t>
            </a:r>
            <a:r>
              <a:rPr lang="cs-CZ" i="1" dirty="0"/>
              <a:t> </a:t>
            </a:r>
            <a:r>
              <a:rPr lang="cs-CZ" i="1" dirty="0" err="1"/>
              <a:t>týmto</a:t>
            </a:r>
            <a:r>
              <a:rPr lang="cs-CZ" i="1" dirty="0"/>
              <a:t> </a:t>
            </a:r>
            <a:r>
              <a:rPr lang="cs-CZ" i="1" dirty="0" err="1"/>
              <a:t>spôsobom</a:t>
            </a:r>
            <a:r>
              <a:rPr lang="cs-CZ" i="1" dirty="0"/>
              <a:t> (</a:t>
            </a:r>
            <a:r>
              <a:rPr lang="cs-CZ" i="1" dirty="0" err="1"/>
              <a:t>ak</a:t>
            </a:r>
            <a:r>
              <a:rPr lang="cs-CZ" i="1" dirty="0"/>
              <a:t> použijeme úroveň </a:t>
            </a:r>
            <a:r>
              <a:rPr lang="cs-CZ" i="1" dirty="0" err="1" smtClean="0"/>
              <a:t>súčasných</a:t>
            </a:r>
            <a:r>
              <a:rPr lang="cs-CZ" i="1" dirty="0" smtClean="0"/>
              <a:t>/tehdejších? </a:t>
            </a:r>
            <a:r>
              <a:rPr lang="cs-CZ" i="1" dirty="0" err="1" smtClean="0"/>
              <a:t>okresov</a:t>
            </a:r>
            <a:r>
              <a:rPr lang="cs-CZ" i="1" dirty="0" smtClean="0"/>
              <a:t>) dostali </a:t>
            </a:r>
            <a:r>
              <a:rPr lang="cs-CZ" i="1" dirty="0" err="1"/>
              <a:t>prihraničný</a:t>
            </a:r>
            <a:r>
              <a:rPr lang="cs-CZ" i="1" dirty="0"/>
              <a:t> región </a:t>
            </a:r>
            <a:r>
              <a:rPr lang="cs-CZ" i="1" dirty="0" err="1"/>
              <a:t>zaberajúci</a:t>
            </a:r>
            <a:r>
              <a:rPr lang="cs-CZ" i="1" dirty="0"/>
              <a:t> až 60% rozlohy krajiny s </a:t>
            </a:r>
            <a:r>
              <a:rPr lang="cs-CZ" i="1" dirty="0" err="1"/>
              <a:t>podielom</a:t>
            </a:r>
            <a:r>
              <a:rPr lang="cs-CZ" i="1" dirty="0"/>
              <a:t> 51% </a:t>
            </a:r>
            <a:r>
              <a:rPr lang="cs-CZ" i="1" dirty="0" smtClean="0"/>
              <a:t>na </a:t>
            </a:r>
            <a:r>
              <a:rPr lang="pl-PL" i="1" dirty="0" smtClean="0"/>
              <a:t>celkovom </a:t>
            </a:r>
            <a:r>
              <a:rPr lang="pl-PL" i="1" dirty="0"/>
              <a:t>počte obyvateľov </a:t>
            </a:r>
            <a:endParaRPr lang="pl-PL" i="1" dirty="0" smtClean="0"/>
          </a:p>
          <a:p>
            <a:r>
              <a:rPr lang="pl-PL" i="1" dirty="0" smtClean="0"/>
              <a:t>v </a:t>
            </a:r>
            <a:r>
              <a:rPr lang="pl-PL" i="1" dirty="0"/>
              <a:t>Česku by to bolo 48% z plochy, resp. 35% z </a:t>
            </a:r>
            <a:r>
              <a:rPr lang="pl-PL" i="1" dirty="0" smtClean="0"/>
              <a:t>počtu </a:t>
            </a:r>
            <a:r>
              <a:rPr lang="cs-CZ" i="1" dirty="0" err="1" smtClean="0"/>
              <a:t>obyvateľov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4121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85000" lnSpcReduction="10000"/>
          </a:bodyPr>
          <a:lstStyle/>
          <a:p>
            <a:r>
              <a:rPr lang="cs-CZ" b="1" i="1" dirty="0" err="1"/>
              <a:t>Funk</a:t>
            </a:r>
            <a:r>
              <a:rPr lang="cs-CZ" b="1" dirty="0" err="1"/>
              <a:t>č</a:t>
            </a:r>
            <a:r>
              <a:rPr lang="cs-CZ" b="1" i="1" dirty="0" err="1"/>
              <a:t>né</a:t>
            </a:r>
            <a:r>
              <a:rPr lang="cs-CZ" b="1" i="1" dirty="0"/>
              <a:t> kritérium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definícii</a:t>
            </a:r>
            <a:r>
              <a:rPr lang="cs-CZ" dirty="0"/>
              <a:t> </a:t>
            </a:r>
            <a:r>
              <a:rPr lang="cs-CZ" dirty="0" err="1"/>
              <a:t>prihraničných</a:t>
            </a:r>
            <a:r>
              <a:rPr lang="cs-CZ" dirty="0"/>
              <a:t> </a:t>
            </a:r>
            <a:r>
              <a:rPr lang="cs-CZ" dirty="0" err="1"/>
              <a:t>regiónov</a:t>
            </a:r>
            <a:r>
              <a:rPr lang="cs-CZ" dirty="0"/>
              <a:t> </a:t>
            </a:r>
            <a:r>
              <a:rPr lang="cs-CZ" dirty="0" err="1"/>
              <a:t>výstižne</a:t>
            </a:r>
            <a:r>
              <a:rPr lang="cs-CZ" dirty="0"/>
              <a:t> použil </a:t>
            </a:r>
            <a:r>
              <a:rPr lang="cs-CZ" dirty="0" smtClean="0"/>
              <a:t>CHROMÝ (2000</a:t>
            </a:r>
            <a:r>
              <a:rPr lang="cs-CZ" dirty="0"/>
              <a:t>), </a:t>
            </a:r>
            <a:r>
              <a:rPr lang="cs-CZ" dirty="0" err="1"/>
              <a:t>ktorý</a:t>
            </a:r>
            <a:r>
              <a:rPr lang="cs-CZ" dirty="0"/>
              <a:t> za </a:t>
            </a:r>
            <a:r>
              <a:rPr lang="cs-CZ" dirty="0" err="1"/>
              <a:t>prihraničný</a:t>
            </a:r>
            <a:r>
              <a:rPr lang="cs-CZ" dirty="0"/>
              <a:t> región považuje </a:t>
            </a:r>
            <a:r>
              <a:rPr lang="cs-CZ" dirty="0" err="1"/>
              <a:t>územie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na základe polohy </a:t>
            </a:r>
            <a:r>
              <a:rPr lang="cs-CZ" dirty="0" err="1" smtClean="0"/>
              <a:t>pozdĺž</a:t>
            </a:r>
            <a:r>
              <a:rPr lang="cs-CZ" dirty="0" smtClean="0"/>
              <a:t> hranice </a:t>
            </a:r>
            <a:r>
              <a:rPr lang="cs-CZ" dirty="0"/>
              <a:t>vykazuje </a:t>
            </a:r>
            <a:r>
              <a:rPr lang="cs-CZ" dirty="0" err="1"/>
              <a:t>rozdielne</a:t>
            </a:r>
            <a:r>
              <a:rPr lang="cs-CZ" dirty="0"/>
              <a:t> politické, </a:t>
            </a:r>
            <a:r>
              <a:rPr lang="cs-CZ" dirty="0" err="1"/>
              <a:t>spoločenské</a:t>
            </a:r>
            <a:r>
              <a:rPr lang="cs-CZ" dirty="0"/>
              <a:t>, ekonomické, demografické a. </a:t>
            </a:r>
            <a:r>
              <a:rPr lang="cs-CZ" dirty="0" smtClean="0"/>
              <a:t>i. </a:t>
            </a:r>
            <a:r>
              <a:rPr lang="cs-CZ" dirty="0" err="1" smtClean="0"/>
              <a:t>kritériá</a:t>
            </a:r>
            <a:r>
              <a:rPr lang="cs-CZ" dirty="0" smtClean="0"/>
              <a:t> </a:t>
            </a:r>
            <a:r>
              <a:rPr lang="cs-CZ" dirty="0"/>
              <a:t>než </a:t>
            </a:r>
            <a:r>
              <a:rPr lang="cs-CZ" dirty="0" err="1"/>
              <a:t>ostatné</a:t>
            </a:r>
            <a:r>
              <a:rPr lang="cs-CZ" dirty="0"/>
              <a:t> </a:t>
            </a:r>
            <a:r>
              <a:rPr lang="cs-CZ" dirty="0" err="1"/>
              <a:t>územie</a:t>
            </a:r>
            <a:r>
              <a:rPr lang="cs-CZ" dirty="0"/>
              <a:t> </a:t>
            </a:r>
            <a:r>
              <a:rPr lang="cs-CZ" dirty="0" err="1"/>
              <a:t>hranicami</a:t>
            </a:r>
            <a:r>
              <a:rPr lang="cs-CZ" dirty="0"/>
              <a:t> </a:t>
            </a:r>
            <a:r>
              <a:rPr lang="cs-CZ" dirty="0" err="1"/>
              <a:t>vymedzeného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 smtClean="0"/>
              <a:t>.</a:t>
            </a:r>
          </a:p>
          <a:p>
            <a:r>
              <a:rPr lang="cs-CZ" dirty="0" err="1"/>
              <a:t>Ak</a:t>
            </a:r>
            <a:r>
              <a:rPr lang="cs-CZ" dirty="0"/>
              <a:t> uvažujeme </a:t>
            </a:r>
            <a:r>
              <a:rPr lang="cs-CZ" dirty="0" err="1"/>
              <a:t>striktne</a:t>
            </a:r>
            <a:r>
              <a:rPr lang="cs-CZ" dirty="0"/>
              <a:t> len o území </a:t>
            </a:r>
            <a:r>
              <a:rPr lang="cs-CZ" dirty="0" err="1"/>
              <a:t>jedného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/>
              <a:t> a </a:t>
            </a:r>
            <a:r>
              <a:rPr lang="cs-CZ" dirty="0" err="1"/>
              <a:t>neberieme</a:t>
            </a:r>
            <a:r>
              <a:rPr lang="cs-CZ" dirty="0"/>
              <a:t> do úvahy </a:t>
            </a:r>
            <a:r>
              <a:rPr lang="cs-CZ" dirty="0" smtClean="0"/>
              <a:t>okolitý </a:t>
            </a:r>
            <a:r>
              <a:rPr lang="cs-CZ" dirty="0" err="1" smtClean="0"/>
              <a:t>priestor</a:t>
            </a:r>
            <a:r>
              <a:rPr lang="cs-CZ" dirty="0"/>
              <a:t>,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rozdelení</a:t>
            </a:r>
            <a:r>
              <a:rPr lang="cs-CZ" dirty="0"/>
              <a:t> na </a:t>
            </a:r>
            <a:r>
              <a:rPr lang="cs-CZ" dirty="0" err="1"/>
              <a:t>jadro</a:t>
            </a:r>
            <a:r>
              <a:rPr lang="cs-CZ" dirty="0"/>
              <a:t> a </a:t>
            </a:r>
            <a:r>
              <a:rPr lang="cs-CZ" dirty="0" err="1"/>
              <a:t>perifériu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prihraničné</a:t>
            </a:r>
            <a:r>
              <a:rPr lang="cs-CZ" dirty="0"/>
              <a:t> regióny automaticky </a:t>
            </a:r>
            <a:r>
              <a:rPr lang="cs-CZ" dirty="0" err="1" smtClean="0"/>
              <a:t>stávajú</a:t>
            </a:r>
            <a:r>
              <a:rPr lang="cs-CZ" dirty="0"/>
              <a:t> </a:t>
            </a:r>
            <a:r>
              <a:rPr lang="cs-CZ" dirty="0" err="1" smtClean="0"/>
              <a:t>priestorovo</a:t>
            </a:r>
            <a:r>
              <a:rPr lang="cs-CZ" dirty="0" smtClean="0"/>
              <a:t> </a:t>
            </a:r>
            <a:r>
              <a:rPr lang="cs-CZ" dirty="0" err="1"/>
              <a:t>marginálnymi</a:t>
            </a:r>
            <a:r>
              <a:rPr lang="cs-CZ" dirty="0"/>
              <a:t> </a:t>
            </a:r>
            <a:r>
              <a:rPr lang="cs-CZ" dirty="0" err="1"/>
              <a:t>oblasťami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dirty="0" err="1"/>
              <a:t>priestorová</a:t>
            </a:r>
            <a:r>
              <a:rPr lang="cs-CZ" dirty="0"/>
              <a:t> </a:t>
            </a:r>
            <a:r>
              <a:rPr lang="cs-CZ" dirty="0" err="1"/>
              <a:t>marginalita</a:t>
            </a:r>
            <a:r>
              <a:rPr lang="cs-CZ" dirty="0"/>
              <a:t> však v </a:t>
            </a:r>
            <a:r>
              <a:rPr lang="cs-CZ" dirty="0" err="1" smtClean="0"/>
              <a:t>konečnom</a:t>
            </a:r>
            <a:r>
              <a:rPr lang="cs-CZ" dirty="0"/>
              <a:t> </a:t>
            </a:r>
            <a:r>
              <a:rPr lang="cs-CZ" dirty="0" err="1" smtClean="0"/>
              <a:t>dôsledku</a:t>
            </a:r>
            <a:r>
              <a:rPr lang="cs-CZ" dirty="0" smtClean="0"/>
              <a:t> </a:t>
            </a:r>
            <a:r>
              <a:rPr lang="cs-CZ" dirty="0"/>
              <a:t>nemusí </a:t>
            </a:r>
            <a:r>
              <a:rPr lang="cs-CZ" dirty="0" err="1"/>
              <a:t>znamenať</a:t>
            </a:r>
            <a:r>
              <a:rPr lang="cs-CZ" dirty="0"/>
              <a:t> aj </a:t>
            </a:r>
            <a:r>
              <a:rPr lang="cs-CZ" dirty="0" err="1"/>
              <a:t>ekonomickú</a:t>
            </a:r>
            <a:r>
              <a:rPr lang="cs-CZ" dirty="0"/>
              <a:t> </a:t>
            </a:r>
            <a:r>
              <a:rPr lang="cs-CZ" dirty="0" err="1"/>
              <a:t>marginalitu</a:t>
            </a:r>
            <a:r>
              <a:rPr lang="cs-CZ" dirty="0"/>
              <a:t>, záleží len na vplyvu </a:t>
            </a:r>
            <a:r>
              <a:rPr lang="cs-CZ" dirty="0" smtClean="0"/>
              <a:t>hranice na </a:t>
            </a:r>
            <a:r>
              <a:rPr lang="cs-CZ" dirty="0" err="1"/>
              <a:t>príslušné</a:t>
            </a:r>
            <a:r>
              <a:rPr lang="cs-CZ" dirty="0"/>
              <a:t> </a:t>
            </a:r>
            <a:r>
              <a:rPr lang="cs-CZ" dirty="0" err="1"/>
              <a:t>prihraničné</a:t>
            </a:r>
            <a:r>
              <a:rPr lang="cs-CZ" dirty="0"/>
              <a:t> </a:t>
            </a:r>
            <a:r>
              <a:rPr lang="cs-CZ" dirty="0" err="1"/>
              <a:t>územie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Prihraničný</a:t>
            </a:r>
            <a:r>
              <a:rPr lang="cs-CZ" dirty="0" smtClean="0"/>
              <a:t> </a:t>
            </a:r>
            <a:r>
              <a:rPr lang="cs-CZ" dirty="0"/>
              <a:t>región </a:t>
            </a:r>
            <a:r>
              <a:rPr lang="cs-CZ" dirty="0" err="1"/>
              <a:t>vytvára</a:t>
            </a:r>
            <a:r>
              <a:rPr lang="cs-CZ" dirty="0"/>
              <a:t> </a:t>
            </a:r>
            <a:r>
              <a:rPr lang="cs-CZ" dirty="0" err="1"/>
              <a:t>interakcie</a:t>
            </a:r>
            <a:r>
              <a:rPr lang="cs-CZ" dirty="0"/>
              <a:t> s územím </a:t>
            </a:r>
            <a:r>
              <a:rPr lang="cs-CZ" dirty="0" err="1"/>
              <a:t>vlastného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/>
              <a:t> (</a:t>
            </a:r>
            <a:r>
              <a:rPr lang="cs-CZ" dirty="0" smtClean="0"/>
              <a:t>resp. s </a:t>
            </a:r>
            <a:r>
              <a:rPr lang="cs-CZ" dirty="0"/>
              <a:t>jeho </a:t>
            </a:r>
            <a:r>
              <a:rPr lang="cs-CZ" dirty="0" err="1"/>
              <a:t>jadrom</a:t>
            </a:r>
            <a:r>
              <a:rPr lang="cs-CZ" dirty="0"/>
              <a:t>) a </a:t>
            </a:r>
            <a:r>
              <a:rPr lang="cs-CZ" dirty="0" err="1"/>
              <a:t>takisto</a:t>
            </a:r>
            <a:r>
              <a:rPr lang="cs-CZ" dirty="0"/>
              <a:t> s územím z </a:t>
            </a:r>
            <a:r>
              <a:rPr lang="cs-CZ" dirty="0" err="1"/>
              <a:t>druhej</a:t>
            </a:r>
            <a:r>
              <a:rPr lang="cs-CZ" dirty="0"/>
              <a:t> strany hranice. </a:t>
            </a:r>
            <a:r>
              <a:rPr lang="cs-CZ" dirty="0" err="1"/>
              <a:t>Pri</a:t>
            </a:r>
            <a:r>
              <a:rPr lang="cs-CZ" dirty="0"/>
              <a:t> centralizovaných </a:t>
            </a:r>
            <a:r>
              <a:rPr lang="cs-CZ" dirty="0" smtClean="0"/>
              <a:t>ekonomikách sú </a:t>
            </a:r>
            <a:r>
              <a:rPr lang="cs-CZ" dirty="0" err="1"/>
              <a:t>interakcie</a:t>
            </a:r>
            <a:r>
              <a:rPr lang="cs-CZ" dirty="0"/>
              <a:t> </a:t>
            </a:r>
            <a:r>
              <a:rPr lang="cs-CZ" dirty="0" err="1"/>
              <a:t>smerom</a:t>
            </a:r>
            <a:r>
              <a:rPr lang="cs-CZ" dirty="0"/>
              <a:t> von </a:t>
            </a:r>
            <a:r>
              <a:rPr lang="cs-CZ" dirty="0" err="1"/>
              <a:t>potláčané</a:t>
            </a:r>
            <a:r>
              <a:rPr lang="cs-CZ" dirty="0"/>
              <a:t> (</a:t>
            </a:r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susedom</a:t>
            </a:r>
            <a:r>
              <a:rPr lang="cs-CZ" dirty="0"/>
              <a:t> </a:t>
            </a:r>
            <a:r>
              <a:rPr lang="cs-CZ" dirty="0" err="1"/>
              <a:t>štát</a:t>
            </a:r>
            <a:r>
              <a:rPr lang="cs-CZ" dirty="0"/>
              <a:t> s </a:t>
            </a:r>
            <a:r>
              <a:rPr lang="cs-CZ" dirty="0" err="1" smtClean="0"/>
              <a:t>rozdielnym</a:t>
            </a:r>
            <a:r>
              <a:rPr lang="cs-CZ" dirty="0"/>
              <a:t> </a:t>
            </a:r>
            <a:r>
              <a:rPr lang="cs-CZ" dirty="0" smtClean="0"/>
              <a:t>politickým </a:t>
            </a:r>
            <a:r>
              <a:rPr lang="cs-CZ" dirty="0"/>
              <a:t>a ekonomickým </a:t>
            </a:r>
            <a:r>
              <a:rPr lang="cs-CZ" dirty="0" err="1"/>
              <a:t>systémom</a:t>
            </a:r>
            <a:r>
              <a:rPr lang="cs-CZ" dirty="0"/>
              <a:t>),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narúša</a:t>
            </a:r>
            <a:r>
              <a:rPr lang="cs-CZ" dirty="0"/>
              <a:t> </a:t>
            </a:r>
            <a:r>
              <a:rPr lang="cs-CZ" dirty="0" err="1"/>
              <a:t>rovnovážny</a:t>
            </a:r>
            <a:r>
              <a:rPr lang="cs-CZ" dirty="0"/>
              <a:t> stav a brzdí </a:t>
            </a:r>
            <a:r>
              <a:rPr lang="cs-CZ" dirty="0" err="1" smtClean="0"/>
              <a:t>prirodzený</a:t>
            </a:r>
            <a:r>
              <a:rPr lang="cs-CZ" dirty="0"/>
              <a:t> </a:t>
            </a:r>
            <a:r>
              <a:rPr lang="cs-CZ" dirty="0" err="1" smtClean="0"/>
              <a:t>socio</a:t>
            </a:r>
            <a:r>
              <a:rPr lang="cs-CZ" dirty="0" smtClean="0"/>
              <a:t>-ekonomický </a:t>
            </a:r>
            <a:r>
              <a:rPr lang="cs-CZ" dirty="0"/>
              <a:t>vývoj </a:t>
            </a:r>
            <a:r>
              <a:rPr lang="cs-CZ" dirty="0" err="1"/>
              <a:t>prostredia</a:t>
            </a:r>
            <a:r>
              <a:rPr lang="cs-CZ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91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859216" cy="6525344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Ak</a:t>
            </a:r>
            <a:r>
              <a:rPr lang="cs-CZ" dirty="0"/>
              <a:t> uvažujeme </a:t>
            </a:r>
            <a:r>
              <a:rPr lang="cs-CZ" dirty="0" err="1"/>
              <a:t>striktne</a:t>
            </a:r>
            <a:r>
              <a:rPr lang="cs-CZ" dirty="0"/>
              <a:t> len o území </a:t>
            </a:r>
            <a:r>
              <a:rPr lang="cs-CZ" dirty="0" err="1"/>
              <a:t>jedného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/>
              <a:t> a </a:t>
            </a:r>
            <a:r>
              <a:rPr lang="cs-CZ" dirty="0" err="1"/>
              <a:t>neberieme</a:t>
            </a:r>
            <a:r>
              <a:rPr lang="cs-CZ" dirty="0"/>
              <a:t> do úvahy </a:t>
            </a:r>
            <a:r>
              <a:rPr lang="cs-CZ" dirty="0" smtClean="0"/>
              <a:t>okolitý </a:t>
            </a:r>
            <a:r>
              <a:rPr lang="cs-CZ" dirty="0" err="1" smtClean="0"/>
              <a:t>priestor</a:t>
            </a:r>
            <a:r>
              <a:rPr lang="cs-CZ" dirty="0"/>
              <a:t>,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rozdelení</a:t>
            </a:r>
            <a:r>
              <a:rPr lang="cs-CZ" dirty="0"/>
              <a:t> na </a:t>
            </a:r>
            <a:r>
              <a:rPr lang="cs-CZ" dirty="0" err="1"/>
              <a:t>jadro</a:t>
            </a:r>
            <a:r>
              <a:rPr lang="cs-CZ" dirty="0"/>
              <a:t> a </a:t>
            </a:r>
            <a:r>
              <a:rPr lang="cs-CZ" dirty="0" err="1"/>
              <a:t>perifériu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prihraničné</a:t>
            </a:r>
            <a:r>
              <a:rPr lang="cs-CZ" dirty="0"/>
              <a:t> regióny automaticky </a:t>
            </a:r>
            <a:r>
              <a:rPr lang="cs-CZ" dirty="0" err="1" smtClean="0"/>
              <a:t>stávajú</a:t>
            </a:r>
            <a:r>
              <a:rPr lang="cs-CZ" dirty="0" smtClean="0"/>
              <a:t> </a:t>
            </a:r>
            <a:r>
              <a:rPr lang="cs-CZ" dirty="0" err="1" smtClean="0"/>
              <a:t>priestorovo</a:t>
            </a:r>
            <a:r>
              <a:rPr lang="cs-CZ" dirty="0" smtClean="0"/>
              <a:t> </a:t>
            </a:r>
            <a:r>
              <a:rPr lang="cs-CZ" dirty="0" err="1"/>
              <a:t>marginálnymi</a:t>
            </a:r>
            <a:r>
              <a:rPr lang="cs-CZ" dirty="0"/>
              <a:t> </a:t>
            </a:r>
            <a:r>
              <a:rPr lang="cs-CZ" dirty="0" err="1"/>
              <a:t>oblasťami</a:t>
            </a:r>
            <a:r>
              <a:rPr lang="cs-CZ" dirty="0"/>
              <a:t>.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priestorová</a:t>
            </a:r>
            <a:r>
              <a:rPr lang="cs-CZ" dirty="0"/>
              <a:t> </a:t>
            </a:r>
            <a:r>
              <a:rPr lang="cs-CZ" dirty="0" err="1"/>
              <a:t>marginalita</a:t>
            </a:r>
            <a:r>
              <a:rPr lang="cs-CZ" dirty="0"/>
              <a:t> však v </a:t>
            </a:r>
            <a:r>
              <a:rPr lang="cs-CZ" dirty="0" err="1" smtClean="0"/>
              <a:t>konečnom</a:t>
            </a:r>
            <a:r>
              <a:rPr lang="cs-CZ" dirty="0" smtClean="0"/>
              <a:t> </a:t>
            </a:r>
            <a:r>
              <a:rPr lang="cs-CZ" dirty="0" err="1" smtClean="0"/>
              <a:t>dôsledku</a:t>
            </a:r>
            <a:r>
              <a:rPr lang="cs-CZ" dirty="0" smtClean="0"/>
              <a:t> </a:t>
            </a:r>
            <a:r>
              <a:rPr lang="cs-CZ" dirty="0"/>
              <a:t>nemusí </a:t>
            </a:r>
            <a:r>
              <a:rPr lang="cs-CZ" dirty="0" err="1"/>
              <a:t>znamenať</a:t>
            </a:r>
            <a:r>
              <a:rPr lang="cs-CZ" dirty="0"/>
              <a:t> aj </a:t>
            </a:r>
            <a:r>
              <a:rPr lang="cs-CZ" dirty="0" err="1"/>
              <a:t>ekonomickú</a:t>
            </a:r>
            <a:r>
              <a:rPr lang="cs-CZ" dirty="0"/>
              <a:t> </a:t>
            </a:r>
            <a:r>
              <a:rPr lang="cs-CZ" dirty="0" err="1"/>
              <a:t>marginalitu</a:t>
            </a:r>
            <a:r>
              <a:rPr lang="cs-CZ" dirty="0"/>
              <a:t>, záleží len na vplyvu </a:t>
            </a:r>
            <a:r>
              <a:rPr lang="cs-CZ" dirty="0" smtClean="0"/>
              <a:t>hranice na </a:t>
            </a:r>
            <a:r>
              <a:rPr lang="cs-CZ" dirty="0" err="1"/>
              <a:t>príslušné</a:t>
            </a:r>
            <a:r>
              <a:rPr lang="cs-CZ" dirty="0"/>
              <a:t> </a:t>
            </a:r>
            <a:r>
              <a:rPr lang="cs-CZ" dirty="0" err="1"/>
              <a:t>prihraničné</a:t>
            </a:r>
            <a:r>
              <a:rPr lang="cs-CZ" dirty="0"/>
              <a:t> </a:t>
            </a:r>
            <a:r>
              <a:rPr lang="cs-CZ" dirty="0" err="1"/>
              <a:t>územie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Možno </a:t>
            </a:r>
            <a:r>
              <a:rPr lang="cs-CZ" dirty="0"/>
              <a:t>to </a:t>
            </a:r>
            <a:r>
              <a:rPr lang="cs-CZ" dirty="0" err="1"/>
              <a:t>dokumentovať</a:t>
            </a:r>
            <a:r>
              <a:rPr lang="cs-CZ" dirty="0"/>
              <a:t> na </a:t>
            </a:r>
            <a:r>
              <a:rPr lang="cs-CZ" dirty="0" err="1"/>
              <a:t>teoretickom</a:t>
            </a:r>
            <a:r>
              <a:rPr lang="cs-CZ" dirty="0"/>
              <a:t> </a:t>
            </a:r>
            <a:r>
              <a:rPr lang="cs-CZ" dirty="0" err="1" smtClean="0"/>
              <a:t>modeli</a:t>
            </a:r>
            <a:r>
              <a:rPr lang="cs-CZ" dirty="0"/>
              <a:t> </a:t>
            </a:r>
            <a:r>
              <a:rPr lang="cs-CZ" dirty="0" smtClean="0"/>
              <a:t>(obr</a:t>
            </a:r>
            <a:r>
              <a:rPr lang="cs-CZ" dirty="0"/>
              <a:t>. 3a), </a:t>
            </a:r>
            <a:r>
              <a:rPr lang="cs-CZ" dirty="0" err="1"/>
              <a:t>keď</a:t>
            </a:r>
            <a:r>
              <a:rPr lang="cs-CZ" dirty="0"/>
              <a:t> si </a:t>
            </a:r>
            <a:r>
              <a:rPr lang="cs-CZ" dirty="0" err="1"/>
              <a:t>prihraničný</a:t>
            </a:r>
            <a:r>
              <a:rPr lang="cs-CZ" dirty="0"/>
              <a:t> región </a:t>
            </a:r>
            <a:r>
              <a:rPr lang="cs-CZ" dirty="0" err="1"/>
              <a:t>vytvára</a:t>
            </a:r>
            <a:r>
              <a:rPr lang="cs-CZ" dirty="0"/>
              <a:t> </a:t>
            </a:r>
            <a:r>
              <a:rPr lang="cs-CZ" dirty="0" err="1"/>
              <a:t>interakcie</a:t>
            </a:r>
            <a:r>
              <a:rPr lang="cs-CZ" dirty="0"/>
              <a:t> s územím </a:t>
            </a:r>
            <a:r>
              <a:rPr lang="cs-CZ" dirty="0" err="1"/>
              <a:t>vlastného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/>
              <a:t> (</a:t>
            </a:r>
            <a:r>
              <a:rPr lang="cs-CZ" dirty="0" smtClean="0"/>
              <a:t>resp. s </a:t>
            </a:r>
            <a:r>
              <a:rPr lang="cs-CZ" dirty="0"/>
              <a:t>jeho </a:t>
            </a:r>
            <a:r>
              <a:rPr lang="cs-CZ" dirty="0" err="1"/>
              <a:t>jadrom</a:t>
            </a:r>
            <a:r>
              <a:rPr lang="cs-CZ" dirty="0"/>
              <a:t>) a </a:t>
            </a:r>
            <a:r>
              <a:rPr lang="cs-CZ" dirty="0" err="1"/>
              <a:t>takisto</a:t>
            </a:r>
            <a:r>
              <a:rPr lang="cs-CZ" dirty="0"/>
              <a:t> s územím z </a:t>
            </a:r>
            <a:r>
              <a:rPr lang="cs-CZ" dirty="0" err="1"/>
              <a:t>druhej</a:t>
            </a:r>
            <a:r>
              <a:rPr lang="cs-CZ" dirty="0"/>
              <a:t> strany hranice. </a:t>
            </a:r>
            <a:r>
              <a:rPr lang="cs-CZ" dirty="0" err="1"/>
              <a:t>Pri</a:t>
            </a:r>
            <a:r>
              <a:rPr lang="cs-CZ" dirty="0"/>
              <a:t> centralizovaných </a:t>
            </a:r>
            <a:r>
              <a:rPr lang="cs-CZ" dirty="0" smtClean="0"/>
              <a:t>ekonomikách sú </a:t>
            </a:r>
            <a:r>
              <a:rPr lang="cs-CZ" dirty="0" err="1"/>
              <a:t>interakcie</a:t>
            </a:r>
            <a:r>
              <a:rPr lang="cs-CZ" dirty="0"/>
              <a:t> </a:t>
            </a:r>
            <a:r>
              <a:rPr lang="cs-CZ" dirty="0" err="1"/>
              <a:t>smerom</a:t>
            </a:r>
            <a:r>
              <a:rPr lang="cs-CZ" dirty="0"/>
              <a:t> von </a:t>
            </a:r>
            <a:r>
              <a:rPr lang="cs-CZ" dirty="0" err="1"/>
              <a:t>potláčané</a:t>
            </a:r>
            <a:r>
              <a:rPr lang="cs-CZ" dirty="0"/>
              <a:t> (</a:t>
            </a:r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susedom</a:t>
            </a:r>
            <a:r>
              <a:rPr lang="cs-CZ" dirty="0"/>
              <a:t> </a:t>
            </a:r>
            <a:r>
              <a:rPr lang="cs-CZ" dirty="0" err="1"/>
              <a:t>štát</a:t>
            </a:r>
            <a:r>
              <a:rPr lang="cs-CZ" dirty="0"/>
              <a:t> s </a:t>
            </a:r>
            <a:r>
              <a:rPr lang="cs-CZ" dirty="0" err="1" smtClean="0"/>
              <a:t>rozdielnym</a:t>
            </a:r>
            <a:r>
              <a:rPr lang="cs-CZ" dirty="0" smtClean="0"/>
              <a:t> politickým </a:t>
            </a:r>
            <a:r>
              <a:rPr lang="cs-CZ" dirty="0"/>
              <a:t>a ekonomickým </a:t>
            </a:r>
            <a:r>
              <a:rPr lang="cs-CZ" dirty="0" err="1"/>
              <a:t>systémom</a:t>
            </a:r>
            <a:r>
              <a:rPr lang="cs-CZ" dirty="0"/>
              <a:t>), </a:t>
            </a:r>
            <a:r>
              <a:rPr lang="cs-CZ" dirty="0" err="1"/>
              <a:t>čo</a:t>
            </a:r>
            <a:r>
              <a:rPr lang="cs-CZ" dirty="0"/>
              <a:t> </a:t>
            </a:r>
            <a:r>
              <a:rPr lang="cs-CZ" dirty="0" err="1"/>
              <a:t>narúša</a:t>
            </a:r>
            <a:r>
              <a:rPr lang="cs-CZ" dirty="0"/>
              <a:t> </a:t>
            </a:r>
            <a:r>
              <a:rPr lang="cs-CZ" dirty="0" err="1"/>
              <a:t>rovnovážny</a:t>
            </a:r>
            <a:r>
              <a:rPr lang="cs-CZ" dirty="0"/>
              <a:t> stav a brzdí </a:t>
            </a:r>
            <a:r>
              <a:rPr lang="cs-CZ" dirty="0" err="1" smtClean="0"/>
              <a:t>prirodzený</a:t>
            </a:r>
            <a:r>
              <a:rPr lang="cs-CZ" dirty="0"/>
              <a:t> </a:t>
            </a:r>
            <a:r>
              <a:rPr lang="cs-CZ" dirty="0" err="1" smtClean="0"/>
              <a:t>socio</a:t>
            </a:r>
            <a:r>
              <a:rPr lang="cs-CZ" dirty="0" smtClean="0"/>
              <a:t>-ekonomický </a:t>
            </a:r>
            <a:r>
              <a:rPr lang="cs-CZ" dirty="0"/>
              <a:t>vývoj </a:t>
            </a:r>
            <a:r>
              <a:rPr lang="cs-CZ" dirty="0" err="1"/>
              <a:t>prostredia</a:t>
            </a:r>
            <a:r>
              <a:rPr lang="cs-CZ" dirty="0" smtClean="0"/>
              <a:t>.</a:t>
            </a:r>
          </a:p>
          <a:p>
            <a:pPr lvl="1"/>
            <a:r>
              <a:rPr lang="pl-PL" dirty="0"/>
              <a:t>Ak by však územie štátu </a:t>
            </a:r>
            <a:r>
              <a:rPr lang="pl-PL" dirty="0" smtClean="0"/>
              <a:t>bolo </a:t>
            </a:r>
            <a:r>
              <a:rPr lang="cs-CZ" dirty="0" smtClean="0"/>
              <a:t>aspoň </a:t>
            </a:r>
            <a:r>
              <a:rPr lang="cs-CZ" dirty="0" err="1"/>
              <a:t>čiastočne</a:t>
            </a:r>
            <a:r>
              <a:rPr lang="cs-CZ" dirty="0"/>
              <a:t> </a:t>
            </a:r>
            <a:r>
              <a:rPr lang="cs-CZ" dirty="0" err="1"/>
              <a:t>predĺžené</a:t>
            </a:r>
            <a:r>
              <a:rPr lang="cs-CZ" dirty="0"/>
              <a:t> v </a:t>
            </a:r>
            <a:r>
              <a:rPr lang="cs-CZ" dirty="0" err="1"/>
              <a:t>konkrétnom</a:t>
            </a:r>
            <a:r>
              <a:rPr lang="cs-CZ" dirty="0"/>
              <a:t> </a:t>
            </a:r>
            <a:r>
              <a:rPr lang="cs-CZ" dirty="0" err="1"/>
              <a:t>smere</a:t>
            </a:r>
            <a:r>
              <a:rPr lang="cs-CZ" dirty="0"/>
              <a:t>, na základe teoretického </a:t>
            </a:r>
            <a:r>
              <a:rPr lang="cs-CZ" dirty="0" err="1"/>
              <a:t>prístupu</a:t>
            </a:r>
            <a:r>
              <a:rPr lang="cs-CZ" dirty="0"/>
              <a:t> </a:t>
            </a:r>
            <a:r>
              <a:rPr lang="cs-CZ" dirty="0" smtClean="0"/>
              <a:t>k </a:t>
            </a:r>
            <a:r>
              <a:rPr lang="cs-CZ" dirty="0" err="1" smtClean="0"/>
              <a:t>funkčnému</a:t>
            </a:r>
            <a:r>
              <a:rPr lang="cs-CZ" dirty="0" smtClean="0"/>
              <a:t> </a:t>
            </a:r>
            <a:r>
              <a:rPr lang="cs-CZ" dirty="0" err="1"/>
              <a:t>vymedzeniu</a:t>
            </a:r>
            <a:r>
              <a:rPr lang="cs-CZ" dirty="0"/>
              <a:t> by </a:t>
            </a:r>
            <a:r>
              <a:rPr lang="cs-CZ" dirty="0" err="1"/>
              <a:t>prihraničný</a:t>
            </a:r>
            <a:r>
              <a:rPr lang="cs-CZ" dirty="0"/>
              <a:t> región </a:t>
            </a:r>
            <a:r>
              <a:rPr lang="cs-CZ" dirty="0" err="1"/>
              <a:t>popri</a:t>
            </a:r>
            <a:r>
              <a:rPr lang="cs-CZ" dirty="0"/>
              <a:t> </a:t>
            </a:r>
            <a:r>
              <a:rPr lang="cs-CZ" dirty="0" err="1"/>
              <a:t>úsekoch</a:t>
            </a:r>
            <a:r>
              <a:rPr lang="cs-CZ" dirty="0"/>
              <a:t> hranice v </a:t>
            </a:r>
            <a:r>
              <a:rPr lang="cs-CZ" dirty="0" err="1"/>
              <a:t>póloch</a:t>
            </a:r>
            <a:r>
              <a:rPr lang="cs-CZ" dirty="0"/>
              <a:t> </a:t>
            </a:r>
            <a:r>
              <a:rPr lang="cs-CZ" dirty="0" err="1" smtClean="0"/>
              <a:t>predĺženia</a:t>
            </a:r>
            <a:r>
              <a:rPr lang="cs-CZ" dirty="0" smtClean="0"/>
              <a:t> </a:t>
            </a:r>
            <a:r>
              <a:rPr lang="cs-CZ" dirty="0" err="1" smtClean="0"/>
              <a:t>mal</a:t>
            </a:r>
            <a:r>
              <a:rPr lang="cs-CZ" dirty="0" smtClean="0"/>
              <a:t> </a:t>
            </a:r>
            <a:r>
              <a:rPr lang="cs-CZ" dirty="0" err="1"/>
              <a:t>zasahovať</a:t>
            </a:r>
            <a:r>
              <a:rPr lang="cs-CZ" dirty="0"/>
              <a:t> </a:t>
            </a:r>
            <a:r>
              <a:rPr lang="cs-CZ" dirty="0" err="1"/>
              <a:t>viac</a:t>
            </a:r>
            <a:r>
              <a:rPr lang="cs-CZ" dirty="0"/>
              <a:t> do </a:t>
            </a:r>
            <a:r>
              <a:rPr lang="cs-CZ" dirty="0" err="1"/>
              <a:t>územia</a:t>
            </a:r>
            <a:r>
              <a:rPr lang="cs-CZ" dirty="0"/>
              <a:t> </a:t>
            </a:r>
            <a:r>
              <a:rPr lang="cs-CZ" dirty="0" err="1"/>
              <a:t>štátu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prihraničný</a:t>
            </a:r>
            <a:r>
              <a:rPr lang="cs-CZ" dirty="0"/>
              <a:t> región </a:t>
            </a:r>
            <a:r>
              <a:rPr lang="cs-CZ" dirty="0" err="1"/>
              <a:t>pozdĺž</a:t>
            </a:r>
            <a:r>
              <a:rPr lang="cs-CZ" dirty="0"/>
              <a:t> </a:t>
            </a:r>
            <a:r>
              <a:rPr lang="cs-CZ" dirty="0" err="1"/>
              <a:t>smeru</a:t>
            </a:r>
            <a:r>
              <a:rPr lang="cs-CZ" dirty="0"/>
              <a:t> </a:t>
            </a:r>
            <a:r>
              <a:rPr lang="cs-CZ" dirty="0" err="1" smtClean="0"/>
              <a:t>predĺženia</a:t>
            </a:r>
            <a:r>
              <a:rPr lang="cs-CZ" dirty="0" smtClean="0"/>
              <a:t> (obr</a:t>
            </a:r>
            <a:r>
              <a:rPr lang="cs-CZ" dirty="0"/>
              <a:t>. 3b).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07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17040"/>
            <a:ext cx="8784976" cy="5040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948264" y="6309320"/>
            <a:ext cx="1741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(HALÁS 2002)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675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615</TotalTime>
  <Words>1748</Words>
  <Application>Microsoft Office PowerPoint</Application>
  <PresentationFormat>Předvádění na obrazovce (4:3)</PresentationFormat>
  <Paragraphs>122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Arkýř</vt:lpstr>
      <vt:lpstr>Akademická  přeshraniční  spolupráce česko-slovensko česko-sasko</vt:lpstr>
      <vt:lpstr>HRANICA  (DEFINÍCIA, TYPOLÓGIA, FUNKCIA)</vt:lpstr>
      <vt:lpstr>PRIHRANIČNÝ REGIÓN  (DEFINÍCIA, VYMEDZENIE)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PŘÍSPĚVEK K „ANATOMII“ SPOLEČNÉHO POHRANIČÍ ČESKÉ REPUBLIKY A SLOVENSKÉ REPUBLIKY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A. řešitel případně spoluřešitel projektů</vt:lpstr>
      <vt:lpstr>Univerzita J. E. Purkyně /  Masarykova univerzita</vt:lpstr>
      <vt:lpstr>Přeshraniční projekty / mimo tud </vt:lpstr>
      <vt:lpstr>Přeshraniční projekty / tud </vt:lpstr>
      <vt:lpstr>B. participace na dalších projektech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Milan</cp:lastModifiedBy>
  <cp:revision>17</cp:revision>
  <dcterms:created xsi:type="dcterms:W3CDTF">2014-05-04T09:27:57Z</dcterms:created>
  <dcterms:modified xsi:type="dcterms:W3CDTF">2014-05-04T19:43:13Z</dcterms:modified>
</cp:coreProperties>
</file>