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86" r:id="rId2"/>
    <p:sldId id="269" r:id="rId3"/>
    <p:sldId id="299" r:id="rId4"/>
    <p:sldId id="270" r:id="rId5"/>
    <p:sldId id="271" r:id="rId6"/>
    <p:sldId id="272" r:id="rId7"/>
    <p:sldId id="273" r:id="rId8"/>
    <p:sldId id="274" r:id="rId9"/>
    <p:sldId id="275" r:id="rId10"/>
    <p:sldId id="300" r:id="rId11"/>
    <p:sldId id="276" r:id="rId12"/>
    <p:sldId id="277" r:id="rId13"/>
    <p:sldId id="278" r:id="rId14"/>
    <p:sldId id="279" r:id="rId15"/>
    <p:sldId id="301" r:id="rId16"/>
    <p:sldId id="281" r:id="rId17"/>
    <p:sldId id="280" r:id="rId18"/>
    <p:sldId id="302" r:id="rId19"/>
    <p:sldId id="288" r:id="rId20"/>
    <p:sldId id="296" r:id="rId21"/>
    <p:sldId id="297" r:id="rId22"/>
    <p:sldId id="298" r:id="rId23"/>
    <p:sldId id="283" r:id="rId24"/>
    <p:sldId id="303" r:id="rId25"/>
    <p:sldId id="284" r:id="rId26"/>
    <p:sldId id="287" r:id="rId27"/>
    <p:sldId id="285" r:id="rId28"/>
    <p:sldId id="304" r:id="rId29"/>
    <p:sldId id="282" r:id="rId30"/>
    <p:sldId id="305" r:id="rId31"/>
    <p:sldId id="292" r:id="rId32"/>
    <p:sldId id="293" r:id="rId33"/>
    <p:sldId id="290" r:id="rId34"/>
    <p:sldId id="291" r:id="rId35"/>
    <p:sldId id="265" r:id="rId36"/>
    <p:sldId id="306" r:id="rId37"/>
    <p:sldId id="266" r:id="rId38"/>
    <p:sldId id="294" r:id="rId39"/>
    <p:sldId id="289" r:id="rId40"/>
    <p:sldId id="263" r:id="rId4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03399"/>
    <a:srgbClr val="FFFF66"/>
    <a:srgbClr val="F00000"/>
    <a:srgbClr val="FF0000"/>
    <a:srgbClr val="00CC00"/>
    <a:srgbClr val="FFF2D1"/>
    <a:srgbClr val="FDEE7B"/>
    <a:srgbClr val="99FF66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718" autoAdjust="0"/>
  </p:normalViewPr>
  <p:slideViewPr>
    <p:cSldViewPr snapToGrid="0" showGuides="1">
      <p:cViewPr varScale="1">
        <p:scale>
          <a:sx n="88" d="100"/>
          <a:sy n="88" d="100"/>
        </p:scale>
        <p:origin x="-96" y="-420"/>
      </p:cViewPr>
      <p:guideLst>
        <p:guide orient="horz" pos="168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079A9A9-133F-4E97-9EFB-B6094E31E6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978048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BD7C-9E66-46A0-AC06-AFB770300ED0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26503-B448-41C8-8A16-5A1877CB58A9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D8088-1493-475C-9DCF-A4E5D606A681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064D8-19AA-40B0-A222-CE7288909A0A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1D763-EDCD-45FC-91C2-28CA501A2E21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1D763-EDCD-45FC-91C2-28CA501A2E21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D8818-36D3-4223-9EFF-7E9F03532A0D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D8818-36D3-4223-9EFF-7E9F03532A0D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BD7C-9E66-46A0-AC06-AFB770300ED0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B9130-BBC8-49C5-8D14-C50758059BBD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6BBD-BF50-4ABC-9E5F-E7CCF09236DE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39CE1-ADB7-4883-A023-D27142E0FAE1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94282-D822-4231-8171-A01268A3F516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73AC8-0C63-454A-AB1C-A0A5451472E2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73AC8-0C63-454A-AB1C-A0A5451472E2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2E2A3-0496-407B-8C6F-AE372F0E7E3F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2E2A3-0496-407B-8C6F-AE372F0E7E3F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52A9D-038D-40B5-8878-DFA840683484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29080-ADC1-4342-B0DE-3F8B2198AB5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60B93-723A-4990-9D7F-CABB817B759C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9D93A-B005-40D8-81AA-74F4AA0FF027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017C2-B4CD-477F-B2F5-A0E89CEE0C0E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47A6-DD3A-4BA1-A0E5-AF0616E61FED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47A6-DD3A-4BA1-A0E5-AF0616E61FED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B613F-7838-42C6-B21D-A64739B1FF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BB68-B758-4793-B200-AB23CD01BB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AE2CF-60CE-4CFA-837F-FBB8F5E420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865F-4715-4F06-B33D-DF703EF96D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1D73E-FD7C-48C3-8F94-C766694E76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A472D-9967-4630-BE0E-56F6731DC3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8A37B-8D06-495E-8F83-FD807B3207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25971-3CD6-44D2-9ECC-C09F537CBC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9765-6849-4AB3-B85D-72DD16AF61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DD4CB-1049-49D9-A12F-E7A531C55C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162A2-5AA3-436F-AFD7-C8EADEEFBA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76BA180F-6DF4-4866-902B-C0A41050F5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Dokument_aplikace_Microsoft_Office_Word_97-_20033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orphbank.ebc.uu.se/mrbay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List_aplikace_Microsoft_Office_Excel_97-20031.xls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volution.gs.washington.edu/phylip/software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Dokument_aplikace_Microsoft_Office_Word_97-_20032.do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674688" y="760413"/>
            <a:ext cx="805338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1400" b="0">
                <a:solidFill>
                  <a:srgbClr val="B2B2B2"/>
                </a:solidFill>
                <a:latin typeface="Courier New" pitchFamily="49" charset="0"/>
                <a:cs typeface="Courier New" pitchFamily="49" charset="0"/>
              </a:rPr>
              <a:t>&gt;gi|5835135|ref|NC_001644.1| Pan paniscus mitochondrion, complete genome GTTTATGTAGCTTACCCCCTTAAAGCAATACACTGAAAATGTTTCGACGGGTTTATATCACCCCATAAAC AAACAGGTTTGGTCCTAGCCTTTCTATTAGCTCTTAGTAAGATTACACATGCAAGCATCCGTCCCGTGAG TCACCCTCTAAATCACCATGATCAAAAGGAACAAGTATCAAGCACACAGCAATGCAGCTCAAGACGCTTA GCCTAGCCACACCCCCACGGGAGACAGCAGTGATAAACCTTTAGCAATAAACGAAAGTTTAACTAAGCCA TACTAACCTCAGGGTTGGTCAATTTCGTGCTAGCCACCGCGGTCACACGATTAACCCAAGTCAATAGAAA CCGGCGTAAAGAGTGTTTTAGATCACCCCCCCCCCAATAAAGCTAAAATTCACCTGAGTTGTAAAAAACT CCAGCTGATACAAAATAAACTACGAAAGTGGCTTTAACACATCTGAACACACAATAGCTAAGACCCAAAC TGGGATTAGATACCCCACTATGCTTAGCCCTAAACTTCAACAGTTAAATTAACAAAACTGCTCGCCAGAA CACTACGAGCCACAGCTTAAAACTCAAAGGACCTGGCGGTGCTTCATATCCCTCTAGAGGAGCCTGTTCT GTAATCGATAAACCCCGATCAACCTCACCGCCTCTTGCTCAGCCTATATACCGCCATCTTCAGCAAACCC TGATGAAGGTTACAAAGTAAGCGCAAGTACCCACGTAAAGACGTTAGGTCAAGGTGTAGCCTATGAGGCG GCAAGAAATGGGCTACATTTTCTACCCCAGAAAATTACGATAACCCTTATGAAACCTAAGGGTCGAAGGT GGATTTAGCAGTAAACTAAGAGTAGAGTGCTTAGTTGAACAGGGCCCTGAAGCGCGTACACACCGCCCGT CACCCTCCTCAAGTATACTTCAAAGGATATTTAACTTAAACCCCTACGCATTTATATAGAGGAGATAAGT CGTAACATGGTAAGTGTACTGGAAAGTGCACTTGGACGAACCAGAGTGTAGCTTAACATAAAGCACCCAA CTTACACTTAGGAGATTTCAACTCAACTTGACCACTCTGAGCCAAACCTAGCCCCAAACCCCCTCCACCC TACTACCAAACAACCTTAACCAAACCATTTACCCAAATAAAGTATAGGCGATAGAAATTGTAAATCGGCG CAATAGATATAGTACCGCAAGGGAAAGATGAAAAATTACACCCAAGCATAATACAGCAAGGACTAACCCC TGTACCTTTTGCATAATGAATTAACTAGAAATAACTTTGCAAAGAGAACTAAAGCCAAGATCCCCGAAAC CAGACGAGCTACCTAAGAACAGCTAAAAGAGCACACCCGTCTATGTAGCAAAATAGTGGGAAGATTTATA GGTAGAGGCGACAAACCTACCGAGCCTGGTGATAGCTGGTTGTCCAAGATAGAATCTTAGTTCAACTTTA AATTTACCTACAGAACCCTCTAAATCCCCCTGTAAATTTAACTGTTAGTCCAAAGAGGAACAGCTCTTTA GACACTAGGAAAAAACCTTATGAAGAGAGTAAAAAATTTAATGCCCATAGTAGGCCTAAAAGCAGCCACC AATTAAGAAAGCGTTCAAGCTCAACACCCACAACCTCAAAAAATCCCAAGCATACAAGCGAACTCCTTAC GCTCAATTGGACCAATCTATTACCCCATAGAAGAGCTAATGTTAGTATAAGTAACATGAAAACATTCTCC TCCGCATAAGCCTACTACAGACCAAAATATTAAACTGACAATTAACAGCCCAATATCTACAATCAACCAA </a:t>
            </a:r>
            <a:endParaRPr lang="cs-CZ" sz="3200" b="0">
              <a:solidFill>
                <a:srgbClr val="B2B2B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0" y="468313"/>
            <a:ext cx="9144000" cy="1258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1716088" y="257175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6600"/>
                </a:solidFill>
                <a:ea typeface="SimSun" pitchFamily="2" charset="-122"/>
              </a:rPr>
              <a:t>MODULARIZACE VÝUKY EVOLUČNÍ A EKOLOGICKÉ BIOLOGIE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0000"/>
                </a:solidFill>
                <a:ea typeface="SimSun" pitchFamily="2" charset="-122"/>
              </a:rPr>
              <a:t>CZ.1.07/2.2.00/15.0204</a:t>
            </a:r>
          </a:p>
        </p:txBody>
      </p:sp>
      <p:pic>
        <p:nvPicPr>
          <p:cNvPr id="7174" name="Picture 11" descr="PF_72_100_grey_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ubz_cz_black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5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pic>
        <p:nvPicPr>
          <p:cNvPr id="71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7178" name="Text Box 4"/>
          <p:cNvSpPr txBox="1">
            <a:spLocks noChangeArrowheads="1"/>
          </p:cNvSpPr>
          <p:nvPr/>
        </p:nvSpPr>
        <p:spPr bwMode="auto">
          <a:xfrm>
            <a:off x="1062792" y="1012299"/>
            <a:ext cx="6982690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FYLOGENETICKÁ ANALÝZA </a:t>
            </a:r>
            <a:r>
              <a:rPr lang="en-US" sz="3200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</a:t>
            </a:r>
            <a:r>
              <a:rPr lang="cs-CZ" sz="3200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</a:t>
            </a:r>
            <a:r>
              <a:rPr lang="cs-CZ" sz="3200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.</a:t>
            </a:r>
          </a:p>
        </p:txBody>
      </p:sp>
      <p:pic>
        <p:nvPicPr>
          <p:cNvPr id="717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850" y="1717675"/>
            <a:ext cx="20875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0"/>
          <p:cNvPicPr>
            <a:picLocks noChangeAspect="1" noChangeArrowheads="1"/>
          </p:cNvPicPr>
          <p:nvPr/>
        </p:nvPicPr>
        <p:blipFill>
          <a:blip r:embed="rId6" cstate="print"/>
          <a:srcRect b="12657"/>
          <a:stretch>
            <a:fillRect/>
          </a:stretch>
        </p:blipFill>
        <p:spPr bwMode="auto">
          <a:xfrm>
            <a:off x="247650" y="1722438"/>
            <a:ext cx="2706688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8" y="3409950"/>
            <a:ext cx="31861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3263" y="1836738"/>
            <a:ext cx="3203575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6688" y="3582988"/>
            <a:ext cx="2668587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50962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cs typeface="Arial" charset="0"/>
              </a:rPr>
              <a:t>pravděpodobnosti </a:t>
            </a:r>
            <a:r>
              <a:rPr lang="cs-CZ" sz="2000" b="0" dirty="0">
                <a:cs typeface="Arial" charset="0"/>
              </a:rPr>
              <a:t>jednotlivých </a:t>
            </a:r>
            <a:r>
              <a:rPr lang="cs-CZ" sz="2000" b="0" dirty="0" smtClean="0">
                <a:cs typeface="Arial" charset="0"/>
              </a:rPr>
              <a:t>výsledků:</a:t>
            </a:r>
            <a:r>
              <a:rPr lang="cs-CZ" sz="2000" b="0" dirty="0">
                <a:cs typeface="Arial" charset="0"/>
              </a:rPr>
              <a:t/>
            </a:r>
            <a:br>
              <a:rPr lang="cs-CZ" sz="2000" b="0" dirty="0">
                <a:cs typeface="Arial" charset="0"/>
              </a:rPr>
            </a:br>
            <a:r>
              <a:rPr lang="cs-CZ" sz="2000" b="0" dirty="0">
                <a:cs typeface="Arial" charset="0"/>
              </a:rPr>
              <a:t>	</a:t>
            </a:r>
            <a:r>
              <a:rPr lang="cs-CZ" sz="2000" b="0" dirty="0" smtClean="0">
                <a:cs typeface="Arial" charset="0"/>
              </a:rPr>
              <a:t/>
            </a:r>
            <a:br>
              <a:rPr lang="cs-CZ" sz="2000" b="0" dirty="0" smtClean="0">
                <a:cs typeface="Arial" charset="0"/>
              </a:rPr>
            </a:br>
            <a:r>
              <a:rPr lang="cs-CZ" sz="2000" b="0" dirty="0" smtClean="0">
                <a:cs typeface="Arial" charset="0"/>
              </a:rPr>
              <a:t>u </a:t>
            </a:r>
            <a:r>
              <a:rPr lang="cs-CZ" sz="2000" b="0" dirty="0">
                <a:cs typeface="Arial" charset="0"/>
              </a:rPr>
              <a:t>pravých </a:t>
            </a:r>
            <a:r>
              <a:rPr lang="cs-CZ" sz="2000" b="0" dirty="0" smtClean="0">
                <a:cs typeface="Arial" charset="0"/>
              </a:rPr>
              <a:t>koste</a:t>
            </a:r>
            <a:r>
              <a:rPr lang="en-US" sz="2000" b="0" dirty="0" smtClean="0">
                <a:cs typeface="Arial" charset="0"/>
              </a:rPr>
              <a:t>k</a:t>
            </a:r>
            <a:r>
              <a:rPr lang="cs-CZ" sz="2000" b="0" dirty="0" smtClean="0">
                <a:cs typeface="Arial" charset="0"/>
              </a:rPr>
              <a:t> </a:t>
            </a:r>
            <a:r>
              <a:rPr lang="cs-CZ" sz="2000" b="0" dirty="0">
                <a:cs typeface="Arial" charset="0"/>
              </a:rPr>
              <a:t>stejné, u falešných se liší</a:t>
            </a:r>
            <a:r>
              <a:rPr lang="cs-CZ" sz="2000" b="0" dirty="0" smtClean="0">
                <a:cs typeface="Arial" charset="0"/>
              </a:rPr>
              <a:t>:</a:t>
            </a:r>
            <a:endParaRPr lang="cs-CZ" b="0" dirty="0">
              <a:cs typeface="Arial" charset="0"/>
              <a:sym typeface="Symbol" pitchFamily="18" charset="2"/>
            </a:endParaRPr>
          </a:p>
        </p:txBody>
      </p:sp>
      <p:graphicFrame>
        <p:nvGraphicFramePr>
          <p:cNvPr id="226309" name="Group 5"/>
          <p:cNvGraphicFramePr>
            <a:graphicFrameLocks noGrp="1"/>
          </p:cNvGraphicFramePr>
          <p:nvPr/>
        </p:nvGraphicFramePr>
        <p:xfrm>
          <a:off x="2597377" y="1692275"/>
          <a:ext cx="2927350" cy="3138489"/>
        </p:xfrm>
        <a:graphic>
          <a:graphicData uri="http://schemas.openxmlformats.org/drawingml/2006/table">
            <a:tbl>
              <a:tblPr/>
              <a:tblGrid>
                <a:gridCol w="864280"/>
                <a:gridCol w="842282"/>
                <a:gridCol w="1220788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pravá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falešná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808514" y="2222500"/>
            <a:ext cx="323850" cy="2574925"/>
            <a:chOff x="3805" y="2163"/>
            <a:chExt cx="204" cy="1622"/>
          </a:xfrm>
        </p:grpSpPr>
        <p:grpSp>
          <p:nvGrpSpPr>
            <p:cNvPr id="3" name="Group 45"/>
            <p:cNvGrpSpPr>
              <a:grpSpLocks noChangeAspect="1"/>
            </p:cNvGrpSpPr>
            <p:nvPr/>
          </p:nvGrpSpPr>
          <p:grpSpPr bwMode="auto">
            <a:xfrm>
              <a:off x="3805" y="3581"/>
              <a:ext cx="204" cy="204"/>
              <a:chOff x="698" y="2313"/>
              <a:chExt cx="407" cy="407"/>
            </a:xfrm>
          </p:grpSpPr>
          <p:sp>
            <p:nvSpPr>
              <p:cNvPr id="11336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7" name="Oval 47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8" name="Oval 48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9" name="Oval 49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0" name="Oval 50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1" name="Oval 51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2" name="Oval 52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" name="Group 53"/>
            <p:cNvGrpSpPr>
              <a:grpSpLocks noChangeAspect="1"/>
            </p:cNvGrpSpPr>
            <p:nvPr/>
          </p:nvGrpSpPr>
          <p:grpSpPr bwMode="auto">
            <a:xfrm>
              <a:off x="3805" y="2733"/>
              <a:ext cx="204" cy="204"/>
              <a:chOff x="1560" y="2329"/>
              <a:chExt cx="407" cy="407"/>
            </a:xfrm>
          </p:grpSpPr>
          <p:sp>
            <p:nvSpPr>
              <p:cNvPr id="11332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1560" y="2329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3" name="Oval 55"/>
              <p:cNvSpPr>
                <a:spLocks noChangeAspect="1" noChangeArrowheads="1"/>
              </p:cNvSpPr>
              <p:nvPr/>
            </p:nvSpPr>
            <p:spPr bwMode="auto">
              <a:xfrm>
                <a:off x="1609" y="237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4" name="Oval 56"/>
              <p:cNvSpPr>
                <a:spLocks noChangeAspect="1" noChangeArrowheads="1"/>
              </p:cNvSpPr>
              <p:nvPr/>
            </p:nvSpPr>
            <p:spPr bwMode="auto">
              <a:xfrm>
                <a:off x="1722" y="2486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5" name="Oval 57"/>
              <p:cNvSpPr>
                <a:spLocks noChangeAspect="1" noChangeArrowheads="1"/>
              </p:cNvSpPr>
              <p:nvPr/>
            </p:nvSpPr>
            <p:spPr bwMode="auto">
              <a:xfrm>
                <a:off x="1835" y="259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5" name="Group 58"/>
            <p:cNvGrpSpPr>
              <a:grpSpLocks noChangeAspect="1"/>
            </p:cNvGrpSpPr>
            <p:nvPr/>
          </p:nvGrpSpPr>
          <p:grpSpPr bwMode="auto">
            <a:xfrm>
              <a:off x="3805" y="3302"/>
              <a:ext cx="204" cy="204"/>
              <a:chOff x="1969" y="2773"/>
              <a:chExt cx="407" cy="407"/>
            </a:xfrm>
          </p:grpSpPr>
          <p:sp>
            <p:nvSpPr>
              <p:cNvPr id="11326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1969" y="277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7" name="Oval 60"/>
              <p:cNvSpPr>
                <a:spLocks noChangeAspect="1" noChangeArrowheads="1"/>
              </p:cNvSpPr>
              <p:nvPr/>
            </p:nvSpPr>
            <p:spPr bwMode="auto">
              <a:xfrm>
                <a:off x="2012" y="2814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8" name="Oval 61"/>
              <p:cNvSpPr>
                <a:spLocks noChangeAspect="1" noChangeArrowheads="1"/>
              </p:cNvSpPr>
              <p:nvPr/>
            </p:nvSpPr>
            <p:spPr bwMode="auto">
              <a:xfrm>
                <a:off x="2125" y="2927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9" name="Oval 62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237" y="281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0" name="Oval 63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011" y="303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1" name="Oval 64"/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" name="Group 65"/>
            <p:cNvGrpSpPr>
              <a:grpSpLocks noChangeAspect="1"/>
            </p:cNvGrpSpPr>
            <p:nvPr/>
          </p:nvGrpSpPr>
          <p:grpSpPr bwMode="auto">
            <a:xfrm>
              <a:off x="3805" y="2163"/>
              <a:ext cx="204" cy="204"/>
              <a:chOff x="183" y="3386"/>
              <a:chExt cx="407" cy="407"/>
            </a:xfrm>
          </p:grpSpPr>
          <p:sp>
            <p:nvSpPr>
              <p:cNvPr id="11324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183" y="338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5" name="Oval 67"/>
              <p:cNvSpPr>
                <a:spLocks noChangeAspect="1" noChangeArrowheads="1"/>
              </p:cNvSpPr>
              <p:nvPr/>
            </p:nvSpPr>
            <p:spPr bwMode="auto">
              <a:xfrm>
                <a:off x="342" y="354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7" name="Group 68"/>
            <p:cNvGrpSpPr>
              <a:grpSpLocks noChangeAspect="1"/>
            </p:cNvGrpSpPr>
            <p:nvPr/>
          </p:nvGrpSpPr>
          <p:grpSpPr bwMode="auto">
            <a:xfrm>
              <a:off x="3805" y="2450"/>
              <a:ext cx="204" cy="204"/>
              <a:chOff x="697" y="2871"/>
              <a:chExt cx="407" cy="407"/>
            </a:xfrm>
          </p:grpSpPr>
          <p:sp>
            <p:nvSpPr>
              <p:cNvPr id="11321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2" name="Oval 70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3" name="Oval 71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8" name="Group 72"/>
            <p:cNvGrpSpPr>
              <a:grpSpLocks noChangeAspect="1"/>
            </p:cNvGrpSpPr>
            <p:nvPr/>
          </p:nvGrpSpPr>
          <p:grpSpPr bwMode="auto">
            <a:xfrm>
              <a:off x="3805" y="3018"/>
              <a:ext cx="204" cy="204"/>
              <a:chOff x="1185" y="3796"/>
              <a:chExt cx="407" cy="407"/>
            </a:xfrm>
          </p:grpSpPr>
          <p:sp>
            <p:nvSpPr>
              <p:cNvPr id="11316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185" y="379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7" name="Oval 74"/>
              <p:cNvSpPr>
                <a:spLocks noChangeAspect="1" noChangeArrowheads="1"/>
              </p:cNvSpPr>
              <p:nvPr/>
            </p:nvSpPr>
            <p:spPr bwMode="auto">
              <a:xfrm>
                <a:off x="1251" y="386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8" name="Oval 75"/>
              <p:cNvSpPr>
                <a:spLocks noChangeAspect="1" noChangeArrowheads="1"/>
              </p:cNvSpPr>
              <p:nvPr/>
            </p:nvSpPr>
            <p:spPr bwMode="auto">
              <a:xfrm>
                <a:off x="1253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9" name="Oval 76"/>
              <p:cNvSpPr>
                <a:spLocks noChangeAspect="1" noChangeArrowheads="1"/>
              </p:cNvSpPr>
              <p:nvPr/>
            </p:nvSpPr>
            <p:spPr bwMode="auto">
              <a:xfrm>
                <a:off x="1422" y="386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0" name="Oval 77"/>
              <p:cNvSpPr>
                <a:spLocks noChangeAspect="1" noChangeArrowheads="1"/>
              </p:cNvSpPr>
              <p:nvPr/>
            </p:nvSpPr>
            <p:spPr bwMode="auto">
              <a:xfrm>
                <a:off x="1428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/>
          <p:cNvGrpSpPr/>
          <p:nvPr/>
        </p:nvGrpSpPr>
        <p:grpSpPr>
          <a:xfrm>
            <a:off x="6579507" y="3513818"/>
            <a:ext cx="2087563" cy="2570514"/>
            <a:chOff x="6557735" y="3241675"/>
            <a:chExt cx="2087563" cy="2570514"/>
          </a:xfrm>
        </p:grpSpPr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57735" y="3241675"/>
              <a:ext cx="2087563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2686" y="5442857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solidFill>
                    <a:srgbClr val="003399"/>
                  </a:solidFill>
                </a:rPr>
                <a:t>Thomas </a:t>
              </a:r>
              <a:r>
                <a:rPr lang="cs-CZ" b="0" dirty="0" err="1" smtClean="0">
                  <a:solidFill>
                    <a:srgbClr val="003399"/>
                  </a:solidFill>
                </a:rPr>
                <a:t>Bayes</a:t>
              </a:r>
              <a:endParaRPr lang="cs-CZ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460375" y="2375044"/>
            <a:ext cx="8109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Ap</a:t>
            </a:r>
            <a:r>
              <a:rPr lang="en-US" sz="2400" b="0" dirty="0" err="1">
                <a:solidFill>
                  <a:srgbClr val="E60000"/>
                </a:solidFill>
              </a:rPr>
              <a:t>osterior</a:t>
            </a:r>
            <a:r>
              <a:rPr lang="cs-CZ" sz="2400" b="0" dirty="0">
                <a:solidFill>
                  <a:srgbClr val="E60000"/>
                </a:solidFill>
              </a:rPr>
              <a:t>ní</a:t>
            </a:r>
            <a:r>
              <a:rPr lang="en-US" sz="2400" b="0" dirty="0">
                <a:solidFill>
                  <a:srgbClr val="E60000"/>
                </a:solidFill>
              </a:rPr>
              <a:t> pr</a:t>
            </a:r>
            <a:r>
              <a:rPr lang="cs-CZ" sz="2400" b="0" dirty="0" err="1">
                <a:solidFill>
                  <a:srgbClr val="E60000"/>
                </a:solidFill>
              </a:rPr>
              <a:t>avděpodobnost</a:t>
            </a:r>
            <a:r>
              <a:rPr lang="cs-CZ" sz="2400" b="0" dirty="0">
                <a:solidFill>
                  <a:srgbClr val="E60000"/>
                </a:solidFill>
              </a:rPr>
              <a:t>, že naše kostka je falešná, </a:t>
            </a:r>
          </a:p>
          <a:p>
            <a:r>
              <a:rPr lang="cs-CZ" sz="2400" b="0" dirty="0">
                <a:solidFill>
                  <a:srgbClr val="E60000"/>
                </a:solidFill>
              </a:rPr>
              <a:t>je dána </a:t>
            </a:r>
            <a:r>
              <a:rPr lang="cs-CZ" sz="2400" b="0" dirty="0" err="1">
                <a:solidFill>
                  <a:srgbClr val="E60000"/>
                </a:solidFill>
              </a:rPr>
              <a:t>Bayesovou</a:t>
            </a:r>
            <a:r>
              <a:rPr lang="cs-CZ" sz="2400" b="0" dirty="0">
                <a:solidFill>
                  <a:srgbClr val="E60000"/>
                </a:solidFill>
              </a:rPr>
              <a:t> rovnicí:</a:t>
            </a:r>
            <a:endParaRPr lang="en-US" sz="2400" b="0" dirty="0">
              <a:solidFill>
                <a:srgbClr val="E60000"/>
              </a:solidFill>
              <a:cs typeface="Arial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8258992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/>
              <a:t>Pravděpodobnost 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(H</a:t>
            </a:r>
            <a:r>
              <a:rPr lang="cs-CZ" sz="2000" b="0" dirty="0" smtClean="0">
                <a:sym typeface="Symbol" pitchFamily="18" charset="2"/>
              </a:rPr>
              <a:t>D) se nazývá </a:t>
            </a:r>
            <a:r>
              <a:rPr lang="cs-CZ" sz="2000" b="0" dirty="0" smtClean="0">
                <a:solidFill>
                  <a:srgbClr val="E60000"/>
                </a:solidFill>
                <a:sym typeface="Symbol" pitchFamily="18" charset="2"/>
              </a:rPr>
              <a:t>aposteriorní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 smtClean="0"/>
              <a:t>(</a:t>
            </a:r>
            <a:r>
              <a:rPr lang="cs-CZ" sz="2000" b="0" i="1" dirty="0" err="1" smtClean="0"/>
              <a:t>posterior</a:t>
            </a:r>
            <a:r>
              <a:rPr lang="cs-CZ" sz="2000" b="0" i="1" dirty="0" smtClean="0"/>
              <a:t> probability</a:t>
            </a:r>
            <a:r>
              <a:rPr lang="cs-CZ" sz="2000" b="0" dirty="0" smtClean="0"/>
              <a:t>)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aposteriorní pravděpodobnost je funkcí věrohodnosti </a:t>
            </a:r>
            <a:r>
              <a:rPr lang="cs-CZ" sz="2000" b="0" i="1" dirty="0" smtClean="0"/>
              <a:t>L</a:t>
            </a:r>
            <a:r>
              <a:rPr lang="cs-CZ" sz="2000" b="0" dirty="0" smtClean="0"/>
              <a:t> = 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(D</a:t>
            </a:r>
            <a:r>
              <a:rPr lang="cs-CZ" sz="2000" b="0" dirty="0" smtClean="0">
                <a:sym typeface="Symbol" pitchFamily="18" charset="2"/>
              </a:rPr>
              <a:t>H)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a </a:t>
            </a:r>
            <a:r>
              <a:rPr lang="cs-CZ" sz="2000" b="0" dirty="0" smtClean="0">
                <a:solidFill>
                  <a:srgbClr val="E60000"/>
                </a:solidFill>
                <a:sym typeface="Symbol" pitchFamily="18" charset="2"/>
              </a:rPr>
              <a:t>apriorní pravděpodobnosti </a:t>
            </a:r>
            <a:r>
              <a:rPr lang="cs-CZ" sz="2000" b="0" dirty="0" smtClean="0">
                <a:sym typeface="Symbol" pitchFamily="18" charset="2"/>
              </a:rPr>
              <a:t>(</a:t>
            </a:r>
            <a:r>
              <a:rPr lang="cs-CZ" sz="2000" b="0" i="1" dirty="0" smtClean="0">
                <a:sym typeface="Symbol" pitchFamily="18" charset="2"/>
              </a:rPr>
              <a:t>prior probability</a:t>
            </a:r>
            <a:r>
              <a:rPr lang="cs-CZ" sz="2000" b="0" dirty="0" smtClean="0">
                <a:sym typeface="Symbol" pitchFamily="18" charset="2"/>
              </a:rPr>
              <a:t>), která vyjadřuje náš 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apriorní předpoklad nebo znalost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792389" y="4321175"/>
            <a:ext cx="4596039" cy="1938339"/>
            <a:chOff x="923018" y="4342947"/>
            <a:chExt cx="4596039" cy="1938339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923018" y="4342947"/>
              <a:ext cx="4596039" cy="193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2400" b="0" dirty="0"/>
                <a:t>                    P(D</a:t>
              </a:r>
              <a:r>
                <a:rPr lang="cs-CZ" sz="2400" b="0" dirty="0">
                  <a:sym typeface="Symbol" pitchFamily="18" charset="2"/>
                </a:rPr>
                <a:t>H)  </a:t>
              </a:r>
              <a:r>
                <a:rPr lang="cs-CZ" sz="2400" b="0" dirty="0" smtClean="0">
                  <a:sym typeface="Symbol" pitchFamily="18" charset="2"/>
                </a:rPr>
                <a:t>P(H)</a:t>
              </a:r>
            </a:p>
            <a:p>
              <a:r>
                <a:rPr lang="cs-CZ" sz="2400" b="0" dirty="0" smtClean="0">
                  <a:sym typeface="Symbol" pitchFamily="18" charset="2"/>
                </a:rPr>
                <a:t>P(HD) = </a:t>
              </a:r>
            </a:p>
            <a:p>
              <a:r>
                <a:rPr lang="cs-CZ" sz="2400" b="0" dirty="0" smtClean="0">
                  <a:sym typeface="Symbol" pitchFamily="18" charset="2"/>
                </a:rPr>
                <a:t>                   </a:t>
              </a:r>
              <a:r>
                <a:rPr lang="cs-CZ" sz="2400" b="0" dirty="0">
                  <a:sym typeface="Symbol" pitchFamily="18" charset="2"/>
                </a:rPr>
                <a:t></a:t>
              </a:r>
              <a:r>
                <a:rPr lang="en-US" sz="2400" b="0" dirty="0">
                  <a:sym typeface="Symbol" pitchFamily="18" charset="2"/>
                </a:rPr>
                <a:t>[P(DH</a:t>
              </a:r>
              <a:r>
                <a:rPr lang="cs-CZ" sz="2400" b="0" baseline="-25000" dirty="0">
                  <a:sym typeface="Symbol" pitchFamily="18" charset="2"/>
                </a:rPr>
                <a:t>i</a:t>
              </a:r>
              <a:r>
                <a:rPr lang="en-US" sz="2400" b="0" dirty="0">
                  <a:sym typeface="Symbol" pitchFamily="18" charset="2"/>
                </a:rPr>
                <a:t>)P(H</a:t>
              </a:r>
              <a:r>
                <a:rPr lang="cs-CZ" sz="2400" b="0" baseline="-25000" dirty="0">
                  <a:sym typeface="Symbol" pitchFamily="18" charset="2"/>
                </a:rPr>
                <a:t>i</a:t>
              </a:r>
              <a:r>
                <a:rPr lang="en-US" sz="2400" b="0" dirty="0">
                  <a:sym typeface="Symbol" pitchFamily="18" charset="2"/>
                </a:rPr>
                <a:t>)]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659921" y="4916942"/>
              <a:ext cx="23800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sz="2400" b="0"/>
            </a:p>
          </p:txBody>
        </p:sp>
      </p:grpSp>
      <p:sp>
        <p:nvSpPr>
          <p:cNvPr id="14" name="Obdélníkový popisek 13"/>
          <p:cNvSpPr/>
          <p:nvPr/>
        </p:nvSpPr>
        <p:spPr bwMode="auto">
          <a:xfrm>
            <a:off x="1255032" y="3591831"/>
            <a:ext cx="1535112" cy="512763"/>
          </a:xfrm>
          <a:prstGeom prst="wedgeRectCallout">
            <a:avLst>
              <a:gd name="adj1" fmla="val 39456"/>
              <a:gd name="adj2" fmla="val 9440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věrohodnost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3995058" y="3407001"/>
            <a:ext cx="2014538" cy="730250"/>
          </a:xfrm>
          <a:prstGeom prst="wedgeRectCallout">
            <a:avLst>
              <a:gd name="adj1" fmla="val -40752"/>
              <a:gd name="adj2" fmla="val 8207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apriorní pravděpodobnost</a:t>
            </a: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460375" y="5769882"/>
            <a:ext cx="3033712" cy="858838"/>
          </a:xfrm>
          <a:prstGeom prst="wedgeRectCallout">
            <a:avLst>
              <a:gd name="adj1" fmla="val 21864"/>
              <a:gd name="adj2" fmla="val -8159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suma čitatelů pro všechny alternativní hypotézy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0375" y="942131"/>
            <a:ext cx="5570756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chemeClr val="accent2"/>
                </a:solidFill>
              </a:rPr>
              <a:t>apriorní </a:t>
            </a:r>
            <a:r>
              <a:rPr lang="cs-CZ" sz="2000" b="0" dirty="0">
                <a:solidFill>
                  <a:schemeClr val="accent2"/>
                </a:solidFill>
              </a:rPr>
              <a:t>pravděpodobnost</a:t>
            </a:r>
            <a:r>
              <a:rPr lang="en-US" sz="2000" b="0" dirty="0">
                <a:solidFill>
                  <a:schemeClr val="accent2"/>
                </a:solidFill>
              </a:rPr>
              <a:t> (</a:t>
            </a:r>
            <a:r>
              <a:rPr lang="cs-CZ" sz="2000" b="0" dirty="0">
                <a:solidFill>
                  <a:schemeClr val="accent2"/>
                </a:solidFill>
              </a:rPr>
              <a:t>falešná</a:t>
            </a:r>
            <a:r>
              <a:rPr lang="en-US" sz="2000" b="0" dirty="0">
                <a:solidFill>
                  <a:schemeClr val="accent2"/>
                </a:solidFill>
              </a:rPr>
              <a:t>) = </a:t>
            </a:r>
            <a:r>
              <a:rPr lang="en-US" sz="2000" b="0" dirty="0" smtClean="0">
                <a:solidFill>
                  <a:schemeClr val="accent2"/>
                </a:solidFill>
              </a:rPr>
              <a:t>0,2</a:t>
            </a:r>
            <a:r>
              <a:rPr lang="en-US" sz="2000" b="0" dirty="0"/>
              <a:t/>
            </a:r>
            <a:br>
              <a:rPr lang="en-US" sz="2000" b="0" dirty="0"/>
            </a:br>
            <a:r>
              <a:rPr lang="en-US" sz="2000" b="0" dirty="0"/>
              <a:t>  (20/100 </a:t>
            </a:r>
            <a:r>
              <a:rPr lang="cs-CZ" sz="2000" b="0" dirty="0"/>
              <a:t>falešných kostek v souboru</a:t>
            </a:r>
            <a:r>
              <a:rPr lang="en-US" sz="2000" b="0" dirty="0"/>
              <a:t>)</a:t>
            </a:r>
            <a:br>
              <a:rPr lang="en-US" sz="2000" b="0" dirty="0"/>
            </a:br>
            <a:endParaRPr lang="en-US" sz="2000" b="0" dirty="0"/>
          </a:p>
          <a:p>
            <a:pPr>
              <a:spcAft>
                <a:spcPts val="600"/>
              </a:spcAft>
            </a:pPr>
            <a:r>
              <a:rPr lang="en-US" sz="2000" b="0" dirty="0" smtClean="0">
                <a:solidFill>
                  <a:schemeClr val="accent2"/>
                </a:solidFill>
              </a:rPr>
              <a:t>Pr</a:t>
            </a:r>
            <a:r>
              <a:rPr lang="cs-CZ" sz="2000" b="0" dirty="0">
                <a:solidFill>
                  <a:schemeClr val="accent2"/>
                </a:solidFill>
              </a:rPr>
              <a:t>., že dostaneme</a:t>
            </a:r>
            <a:r>
              <a:rPr lang="en-US" sz="2000" b="0" dirty="0">
                <a:solidFill>
                  <a:schemeClr val="accent2"/>
                </a:solidFill>
              </a:rPr>
              <a:t> 	     </a:t>
            </a:r>
            <a:r>
              <a:rPr lang="cs-CZ" sz="2000" b="0" dirty="0">
                <a:solidFill>
                  <a:schemeClr val="accent2"/>
                </a:solidFill>
              </a:rPr>
              <a:t>s pravou kostkou</a:t>
            </a:r>
            <a:r>
              <a:rPr lang="cs-CZ" sz="2000" b="0" dirty="0" smtClean="0">
                <a:solidFill>
                  <a:schemeClr val="accent2"/>
                </a:solidFill>
              </a:rPr>
              <a:t>:</a:t>
            </a:r>
            <a:endParaRPr lang="en-US" sz="2000" b="0" dirty="0" smtClean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smtClean="0"/>
              <a:t>  </a:t>
            </a:r>
            <a:r>
              <a:rPr lang="en-US" sz="2000" b="0" i="1" dirty="0"/>
              <a:t>P</a:t>
            </a:r>
            <a:r>
              <a:rPr lang="en-US" sz="2000" b="0" dirty="0"/>
              <a:t> = 1/6 </a:t>
            </a:r>
            <a:r>
              <a:rPr lang="en-US" sz="2000" b="0" dirty="0">
                <a:sym typeface="Symbol" pitchFamily="18" charset="2"/>
              </a:rPr>
              <a:t> 1/6 = 1/36</a:t>
            </a:r>
            <a:br>
              <a:rPr lang="en-US" sz="2000" b="0" dirty="0">
                <a:sym typeface="Symbol" pitchFamily="18" charset="2"/>
              </a:rPr>
            </a:br>
            <a:endParaRPr lang="en-US" sz="2000" b="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Pr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.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že dostaneme</a:t>
            </a:r>
            <a:r>
              <a:rPr lang="en-US" sz="2000" b="0" dirty="0">
                <a:solidFill>
                  <a:schemeClr val="accent2"/>
                </a:solidFill>
                <a:sym typeface="Symbol" pitchFamily="18" charset="2"/>
              </a:rPr>
              <a:t>	     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s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falešnou kostkou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: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b="0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 = 3/21  6/21 = 18/441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764848" y="1925349"/>
            <a:ext cx="628650" cy="254000"/>
            <a:chOff x="1686" y="701"/>
            <a:chExt cx="396" cy="160"/>
          </a:xfrm>
        </p:grpSpPr>
        <p:grpSp>
          <p:nvGrpSpPr>
            <p:cNvPr id="13451" name="Group 4"/>
            <p:cNvGrpSpPr>
              <a:grpSpLocks noChangeAspect="1"/>
            </p:cNvGrpSpPr>
            <p:nvPr/>
          </p:nvGrpSpPr>
          <p:grpSpPr bwMode="auto">
            <a:xfrm>
              <a:off x="1923" y="702"/>
              <a:ext cx="159" cy="159"/>
              <a:chOff x="698" y="2313"/>
              <a:chExt cx="407" cy="407"/>
            </a:xfrm>
          </p:grpSpPr>
          <p:sp>
            <p:nvSpPr>
              <p:cNvPr id="1345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7" name="Oval 6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8" name="Oval 7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9" name="Oval 8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0" name="Oval 9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1" name="Oval 10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2" name="Oval 11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452" name="Group 12"/>
            <p:cNvGrpSpPr>
              <a:grpSpLocks noChangeAspect="1"/>
            </p:cNvGrpSpPr>
            <p:nvPr/>
          </p:nvGrpSpPr>
          <p:grpSpPr bwMode="auto">
            <a:xfrm>
              <a:off x="1686" y="701"/>
              <a:ext cx="159" cy="159"/>
              <a:chOff x="697" y="2871"/>
              <a:chExt cx="407" cy="407"/>
            </a:xfrm>
          </p:grpSpPr>
          <p:sp>
            <p:nvSpPr>
              <p:cNvPr id="1345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4" name="Oval 14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5" name="Oval 15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13316" name="Group 16"/>
          <p:cNvGrpSpPr>
            <a:grpSpLocks/>
          </p:cNvGrpSpPr>
          <p:nvPr/>
        </p:nvGrpSpPr>
        <p:grpSpPr bwMode="auto">
          <a:xfrm>
            <a:off x="2759612" y="2960111"/>
            <a:ext cx="628650" cy="254000"/>
            <a:chOff x="1686" y="701"/>
            <a:chExt cx="396" cy="160"/>
          </a:xfrm>
        </p:grpSpPr>
        <p:grpSp>
          <p:nvGrpSpPr>
            <p:cNvPr id="13439" name="Group 17"/>
            <p:cNvGrpSpPr>
              <a:grpSpLocks noChangeAspect="1"/>
            </p:cNvGrpSpPr>
            <p:nvPr/>
          </p:nvGrpSpPr>
          <p:grpSpPr bwMode="auto">
            <a:xfrm>
              <a:off x="1923" y="702"/>
              <a:ext cx="159" cy="159"/>
              <a:chOff x="698" y="2313"/>
              <a:chExt cx="407" cy="407"/>
            </a:xfrm>
          </p:grpSpPr>
          <p:sp>
            <p:nvSpPr>
              <p:cNvPr id="13444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5" name="Oval 19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6" name="Oval 20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7" name="Oval 21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8" name="Oval 22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9" name="Oval 23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0" name="Oval 24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440" name="Group 25"/>
            <p:cNvGrpSpPr>
              <a:grpSpLocks noChangeAspect="1"/>
            </p:cNvGrpSpPr>
            <p:nvPr/>
          </p:nvGrpSpPr>
          <p:grpSpPr bwMode="auto">
            <a:xfrm>
              <a:off x="1686" y="701"/>
              <a:ext cx="159" cy="159"/>
              <a:chOff x="697" y="2871"/>
              <a:chExt cx="407" cy="407"/>
            </a:xfrm>
          </p:grpSpPr>
          <p:sp>
            <p:nvSpPr>
              <p:cNvPr id="13441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2" name="Oval 27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3" name="Oval 28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915988" y="4089399"/>
            <a:ext cx="7099300" cy="917575"/>
            <a:chOff x="670" y="2877"/>
            <a:chExt cx="4472" cy="578"/>
          </a:xfrm>
        </p:grpSpPr>
        <p:sp>
          <p:nvSpPr>
            <p:cNvPr id="13380" name="Text Box 30"/>
            <p:cNvSpPr txBox="1">
              <a:spLocks noChangeArrowheads="1"/>
            </p:cNvSpPr>
            <p:nvPr/>
          </p:nvSpPr>
          <p:spPr bwMode="auto">
            <a:xfrm>
              <a:off x="670" y="3058"/>
              <a:ext cx="11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/>
                <a:t>P(biased</a:t>
              </a:r>
              <a:r>
                <a:rPr lang="en-US" sz="1600" b="0">
                  <a:cs typeface="Arial" charset="0"/>
                </a:rPr>
                <a:t>|         ) =</a:t>
              </a:r>
            </a:p>
          </p:txBody>
        </p:sp>
        <p:grpSp>
          <p:nvGrpSpPr>
            <p:cNvPr id="13381" name="Group 31"/>
            <p:cNvGrpSpPr>
              <a:grpSpLocks/>
            </p:cNvGrpSpPr>
            <p:nvPr/>
          </p:nvGrpSpPr>
          <p:grpSpPr bwMode="auto">
            <a:xfrm>
              <a:off x="1330" y="3112"/>
              <a:ext cx="288" cy="130"/>
              <a:chOff x="1336" y="2944"/>
              <a:chExt cx="288" cy="130"/>
            </a:xfrm>
          </p:grpSpPr>
          <p:grpSp>
            <p:nvGrpSpPr>
              <p:cNvPr id="13427" name="Group 32"/>
              <p:cNvGrpSpPr>
                <a:grpSpLocks noChangeAspect="1"/>
              </p:cNvGrpSpPr>
              <p:nvPr/>
            </p:nvGrpSpPr>
            <p:grpSpPr bwMode="auto">
              <a:xfrm>
                <a:off x="1497" y="2947"/>
                <a:ext cx="127" cy="127"/>
                <a:chOff x="698" y="2313"/>
                <a:chExt cx="407" cy="407"/>
              </a:xfrm>
            </p:grpSpPr>
            <p:sp>
              <p:nvSpPr>
                <p:cNvPr id="13432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698" y="2313"/>
                  <a:ext cx="407" cy="407"/>
                </a:xfrm>
                <a:prstGeom prst="rect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3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765" y="2355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4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67" y="246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5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768" y="2591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6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932" y="2353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7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934" y="2472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8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938" y="258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</p:grpSp>
          <p:grpSp>
            <p:nvGrpSpPr>
              <p:cNvPr id="13428" name="Group 40"/>
              <p:cNvGrpSpPr>
                <a:grpSpLocks noChangeAspect="1"/>
              </p:cNvGrpSpPr>
              <p:nvPr/>
            </p:nvGrpSpPr>
            <p:grpSpPr bwMode="auto">
              <a:xfrm>
                <a:off x="1336" y="2944"/>
                <a:ext cx="127" cy="127"/>
                <a:chOff x="697" y="2871"/>
                <a:chExt cx="407" cy="407"/>
              </a:xfrm>
            </p:grpSpPr>
            <p:sp>
              <p:nvSpPr>
                <p:cNvPr id="13429" name="Rectangle 41"/>
                <p:cNvSpPr>
                  <a:spLocks noChangeAspect="1" noChangeArrowheads="1"/>
                </p:cNvSpPr>
                <p:nvPr/>
              </p:nvSpPr>
              <p:spPr bwMode="auto">
                <a:xfrm>
                  <a:off x="697" y="2871"/>
                  <a:ext cx="407" cy="407"/>
                </a:xfrm>
                <a:prstGeom prst="rect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0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781" y="2958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1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938" y="310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</p:grpSp>
        </p:grpSp>
        <p:grpSp>
          <p:nvGrpSpPr>
            <p:cNvPr id="13382" name="Group 44"/>
            <p:cNvGrpSpPr>
              <a:grpSpLocks/>
            </p:cNvGrpSpPr>
            <p:nvPr/>
          </p:nvGrpSpPr>
          <p:grpSpPr bwMode="auto">
            <a:xfrm>
              <a:off x="2769" y="2877"/>
              <a:ext cx="1838" cy="212"/>
              <a:chOff x="1863" y="2889"/>
              <a:chExt cx="1838" cy="212"/>
            </a:xfrm>
          </p:grpSpPr>
          <p:sp>
            <p:nvSpPr>
              <p:cNvPr id="13413" name="Text Box 45"/>
              <p:cNvSpPr txBox="1">
                <a:spLocks noChangeArrowheads="1"/>
              </p:cNvSpPr>
              <p:nvPr/>
            </p:nvSpPr>
            <p:spPr bwMode="auto">
              <a:xfrm>
                <a:off x="1863" y="2889"/>
                <a:ext cx="183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biased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P(biased)</a:t>
                </a:r>
              </a:p>
            </p:txBody>
          </p:sp>
          <p:grpSp>
            <p:nvGrpSpPr>
              <p:cNvPr id="13414" name="Group 46"/>
              <p:cNvGrpSpPr>
                <a:grpSpLocks/>
              </p:cNvGrpSpPr>
              <p:nvPr/>
            </p:nvGrpSpPr>
            <p:grpSpPr bwMode="auto">
              <a:xfrm>
                <a:off x="2049" y="2955"/>
                <a:ext cx="288" cy="130"/>
                <a:chOff x="1336" y="2944"/>
                <a:chExt cx="288" cy="130"/>
              </a:xfrm>
            </p:grpSpPr>
            <p:grpSp>
              <p:nvGrpSpPr>
                <p:cNvPr id="13415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420" name="Rectangle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1" name="Oval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2" name="Oval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3" name="Oval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4" name="Oval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5" name="Oval 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6" name="Oval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416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417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8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9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</p:grpSp>
        <p:grpSp>
          <p:nvGrpSpPr>
            <p:cNvPr id="13383" name="Group 59"/>
            <p:cNvGrpSpPr>
              <a:grpSpLocks/>
            </p:cNvGrpSpPr>
            <p:nvPr/>
          </p:nvGrpSpPr>
          <p:grpSpPr bwMode="auto">
            <a:xfrm>
              <a:off x="1832" y="3243"/>
              <a:ext cx="3290" cy="212"/>
              <a:chOff x="1832" y="3243"/>
              <a:chExt cx="3290" cy="212"/>
            </a:xfrm>
          </p:grpSpPr>
          <p:sp>
            <p:nvSpPr>
              <p:cNvPr id="13385" name="Text Box 60"/>
              <p:cNvSpPr txBox="1">
                <a:spLocks noChangeArrowheads="1"/>
              </p:cNvSpPr>
              <p:nvPr/>
            </p:nvSpPr>
            <p:spPr bwMode="auto">
              <a:xfrm>
                <a:off x="1832" y="3243"/>
                <a:ext cx="20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biased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P(biased)  +</a:t>
                </a:r>
              </a:p>
            </p:txBody>
          </p:sp>
          <p:grpSp>
            <p:nvGrpSpPr>
              <p:cNvPr id="13386" name="Group 61"/>
              <p:cNvGrpSpPr>
                <a:grpSpLocks/>
              </p:cNvGrpSpPr>
              <p:nvPr/>
            </p:nvGrpSpPr>
            <p:grpSpPr bwMode="auto">
              <a:xfrm>
                <a:off x="2024" y="3309"/>
                <a:ext cx="288" cy="130"/>
                <a:chOff x="1336" y="2944"/>
                <a:chExt cx="288" cy="130"/>
              </a:xfrm>
            </p:grpSpPr>
            <p:grpSp>
              <p:nvGrpSpPr>
                <p:cNvPr id="13401" name="Group 62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406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7" name="Oval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8" name="Oval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9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0" name="Oval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1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2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402" name="Group 70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403" name="Rectangl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4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5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  <p:sp>
            <p:nvSpPr>
              <p:cNvPr id="13387" name="Text Box 74"/>
              <p:cNvSpPr txBox="1">
                <a:spLocks noChangeArrowheads="1"/>
              </p:cNvSpPr>
              <p:nvPr/>
            </p:nvSpPr>
            <p:spPr bwMode="auto">
              <a:xfrm>
                <a:off x="3746" y="3243"/>
                <a:ext cx="137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fair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P(fair)</a:t>
                </a:r>
              </a:p>
            </p:txBody>
          </p:sp>
          <p:grpSp>
            <p:nvGrpSpPr>
              <p:cNvPr id="13388" name="Group 75"/>
              <p:cNvGrpSpPr>
                <a:grpSpLocks/>
              </p:cNvGrpSpPr>
              <p:nvPr/>
            </p:nvGrpSpPr>
            <p:grpSpPr bwMode="auto">
              <a:xfrm>
                <a:off x="3944" y="3291"/>
                <a:ext cx="288" cy="130"/>
                <a:chOff x="1336" y="2944"/>
                <a:chExt cx="288" cy="130"/>
              </a:xfrm>
            </p:grpSpPr>
            <p:grpSp>
              <p:nvGrpSpPr>
                <p:cNvPr id="13389" name="Group 76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394" name="Rectangle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5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6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7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8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9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0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390" name="Group 84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391" name="Rectangle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2" name="Oval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3" name="Oval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</p:grpSp>
        <p:sp>
          <p:nvSpPr>
            <p:cNvPr id="13384" name="Line 88"/>
            <p:cNvSpPr>
              <a:spLocks noChangeShapeType="1"/>
            </p:cNvSpPr>
            <p:nvPr/>
          </p:nvSpPr>
          <p:spPr bwMode="auto">
            <a:xfrm>
              <a:off x="1872" y="3171"/>
              <a:ext cx="32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89"/>
          <p:cNvGrpSpPr>
            <a:grpSpLocks/>
          </p:cNvGrpSpPr>
          <p:nvPr/>
        </p:nvGrpSpPr>
        <p:grpSpPr bwMode="auto">
          <a:xfrm>
            <a:off x="3252788" y="5304517"/>
            <a:ext cx="3910012" cy="885825"/>
            <a:chOff x="692" y="3611"/>
            <a:chExt cx="2463" cy="558"/>
          </a:xfrm>
        </p:grpSpPr>
        <p:sp>
          <p:nvSpPr>
            <p:cNvPr id="13378" name="Text Box 90"/>
            <p:cNvSpPr txBox="1">
              <a:spLocks noChangeArrowheads="1"/>
            </p:cNvSpPr>
            <p:nvPr/>
          </p:nvSpPr>
          <p:spPr bwMode="auto">
            <a:xfrm>
              <a:off x="692" y="3611"/>
              <a:ext cx="246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 dirty="0"/>
                <a:t>	18/441 </a:t>
              </a:r>
              <a:r>
                <a:rPr lang="en-US" sz="1600" b="0" dirty="0">
                  <a:sym typeface="Symbol" pitchFamily="18" charset="2"/>
                </a:rPr>
                <a:t> 2/10</a:t>
              </a:r>
            </a:p>
            <a:p>
              <a:r>
                <a:rPr lang="en-US" sz="1600" b="0" dirty="0"/>
                <a:t>=			  =  </a:t>
              </a:r>
              <a:r>
                <a:rPr lang="en-US" sz="2000" b="0" u="sng" dirty="0" smtClean="0">
                  <a:solidFill>
                    <a:schemeClr val="accent2"/>
                  </a:solidFill>
                </a:rPr>
                <a:t>0,269</a:t>
              </a:r>
              <a:endParaRPr lang="en-US" sz="2000" b="0" u="sng" dirty="0">
                <a:solidFill>
                  <a:schemeClr val="accent2"/>
                </a:solidFill>
              </a:endParaRPr>
            </a:p>
            <a:p>
              <a:r>
                <a:rPr lang="en-US" sz="1600" b="0" dirty="0"/>
                <a:t>    18/441 </a:t>
              </a:r>
              <a:r>
                <a:rPr lang="en-US" sz="1600" b="0" dirty="0">
                  <a:sym typeface="Symbol" pitchFamily="18" charset="2"/>
                </a:rPr>
                <a:t> 2/10 + 1/36  8/10</a:t>
              </a:r>
              <a:endParaRPr lang="cs-CZ" sz="1600" b="0" dirty="0">
                <a:sym typeface="Symbol" pitchFamily="18" charset="2"/>
              </a:endParaRPr>
            </a:p>
          </p:txBody>
        </p:sp>
        <p:sp>
          <p:nvSpPr>
            <p:cNvPr id="13379" name="Line 91"/>
            <p:cNvSpPr>
              <a:spLocks noChangeShapeType="1"/>
            </p:cNvSpPr>
            <p:nvPr/>
          </p:nvSpPr>
          <p:spPr bwMode="auto">
            <a:xfrm>
              <a:off x="896" y="3895"/>
              <a:ext cx="15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230493" name="Group 93"/>
          <p:cNvGraphicFramePr>
            <a:graphicFrameLocks noGrp="1"/>
          </p:cNvGraphicFramePr>
          <p:nvPr/>
        </p:nvGraphicFramePr>
        <p:xfrm>
          <a:off x="6544810" y="266700"/>
          <a:ext cx="2370137" cy="2499360"/>
        </p:xfrm>
        <a:graphic>
          <a:graphicData uri="http://schemas.openxmlformats.org/drawingml/2006/table">
            <a:tbl>
              <a:tblPr/>
              <a:tblGrid>
                <a:gridCol w="694190"/>
                <a:gridCol w="682172"/>
                <a:gridCol w="99377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pravá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falešná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344" name="Group 132"/>
          <p:cNvGrpSpPr>
            <a:grpSpLocks/>
          </p:cNvGrpSpPr>
          <p:nvPr/>
        </p:nvGrpSpPr>
        <p:grpSpPr bwMode="auto">
          <a:xfrm>
            <a:off x="6859135" y="714375"/>
            <a:ext cx="252412" cy="2001837"/>
            <a:chOff x="3805" y="2163"/>
            <a:chExt cx="204" cy="1622"/>
          </a:xfrm>
        </p:grpSpPr>
        <p:grpSp>
          <p:nvGrpSpPr>
            <p:cNvPr id="13345" name="Group 133"/>
            <p:cNvGrpSpPr>
              <a:grpSpLocks noChangeAspect="1"/>
            </p:cNvGrpSpPr>
            <p:nvPr/>
          </p:nvGrpSpPr>
          <p:grpSpPr bwMode="auto">
            <a:xfrm>
              <a:off x="3805" y="3581"/>
              <a:ext cx="204" cy="204"/>
              <a:chOff x="698" y="2313"/>
              <a:chExt cx="407" cy="407"/>
            </a:xfrm>
          </p:grpSpPr>
          <p:sp>
            <p:nvSpPr>
              <p:cNvPr id="1337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2" name="Oval 135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3" name="Oval 136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4" name="Oval 137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5" name="Oval 138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6" name="Oval 139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7" name="Oval 140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6" name="Group 141"/>
            <p:cNvGrpSpPr>
              <a:grpSpLocks noChangeAspect="1"/>
            </p:cNvGrpSpPr>
            <p:nvPr/>
          </p:nvGrpSpPr>
          <p:grpSpPr bwMode="auto">
            <a:xfrm>
              <a:off x="3805" y="2733"/>
              <a:ext cx="204" cy="204"/>
              <a:chOff x="1560" y="2329"/>
              <a:chExt cx="407" cy="407"/>
            </a:xfrm>
          </p:grpSpPr>
          <p:sp>
            <p:nvSpPr>
              <p:cNvPr id="13367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560" y="2329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8" name="Oval 143"/>
              <p:cNvSpPr>
                <a:spLocks noChangeAspect="1" noChangeArrowheads="1"/>
              </p:cNvSpPr>
              <p:nvPr/>
            </p:nvSpPr>
            <p:spPr bwMode="auto">
              <a:xfrm>
                <a:off x="1609" y="237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9" name="Oval 144"/>
              <p:cNvSpPr>
                <a:spLocks noChangeAspect="1" noChangeArrowheads="1"/>
              </p:cNvSpPr>
              <p:nvPr/>
            </p:nvSpPr>
            <p:spPr bwMode="auto">
              <a:xfrm>
                <a:off x="1722" y="2486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0" name="Oval 145"/>
              <p:cNvSpPr>
                <a:spLocks noChangeAspect="1" noChangeArrowheads="1"/>
              </p:cNvSpPr>
              <p:nvPr/>
            </p:nvSpPr>
            <p:spPr bwMode="auto">
              <a:xfrm>
                <a:off x="1835" y="259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7" name="Group 146"/>
            <p:cNvGrpSpPr>
              <a:grpSpLocks noChangeAspect="1"/>
            </p:cNvGrpSpPr>
            <p:nvPr/>
          </p:nvGrpSpPr>
          <p:grpSpPr bwMode="auto">
            <a:xfrm>
              <a:off x="3805" y="3302"/>
              <a:ext cx="204" cy="204"/>
              <a:chOff x="1969" y="2773"/>
              <a:chExt cx="407" cy="407"/>
            </a:xfrm>
          </p:grpSpPr>
          <p:sp>
            <p:nvSpPr>
              <p:cNvPr id="13361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1969" y="277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2" name="Oval 148"/>
              <p:cNvSpPr>
                <a:spLocks noChangeAspect="1" noChangeArrowheads="1"/>
              </p:cNvSpPr>
              <p:nvPr/>
            </p:nvSpPr>
            <p:spPr bwMode="auto">
              <a:xfrm>
                <a:off x="2012" y="2814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3" name="Oval 149"/>
              <p:cNvSpPr>
                <a:spLocks noChangeAspect="1" noChangeArrowheads="1"/>
              </p:cNvSpPr>
              <p:nvPr/>
            </p:nvSpPr>
            <p:spPr bwMode="auto">
              <a:xfrm>
                <a:off x="2125" y="2927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4" name="Oval 15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237" y="281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5" name="Oval 151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011" y="303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6" name="Oval 152"/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8" name="Group 153"/>
            <p:cNvGrpSpPr>
              <a:grpSpLocks noChangeAspect="1"/>
            </p:cNvGrpSpPr>
            <p:nvPr/>
          </p:nvGrpSpPr>
          <p:grpSpPr bwMode="auto">
            <a:xfrm>
              <a:off x="3805" y="2163"/>
              <a:ext cx="204" cy="204"/>
              <a:chOff x="183" y="3386"/>
              <a:chExt cx="407" cy="407"/>
            </a:xfrm>
          </p:grpSpPr>
          <p:sp>
            <p:nvSpPr>
              <p:cNvPr id="13359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183" y="338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0" name="Oval 155"/>
              <p:cNvSpPr>
                <a:spLocks noChangeAspect="1" noChangeArrowheads="1"/>
              </p:cNvSpPr>
              <p:nvPr/>
            </p:nvSpPr>
            <p:spPr bwMode="auto">
              <a:xfrm>
                <a:off x="342" y="354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9" name="Group 156"/>
            <p:cNvGrpSpPr>
              <a:grpSpLocks noChangeAspect="1"/>
            </p:cNvGrpSpPr>
            <p:nvPr/>
          </p:nvGrpSpPr>
          <p:grpSpPr bwMode="auto">
            <a:xfrm>
              <a:off x="3805" y="2450"/>
              <a:ext cx="204" cy="204"/>
              <a:chOff x="697" y="2871"/>
              <a:chExt cx="407" cy="407"/>
            </a:xfrm>
          </p:grpSpPr>
          <p:sp>
            <p:nvSpPr>
              <p:cNvPr id="13356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7" name="Oval 158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8" name="Oval 159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50" name="Group 160"/>
            <p:cNvGrpSpPr>
              <a:grpSpLocks noChangeAspect="1"/>
            </p:cNvGrpSpPr>
            <p:nvPr/>
          </p:nvGrpSpPr>
          <p:grpSpPr bwMode="auto">
            <a:xfrm>
              <a:off x="3805" y="3018"/>
              <a:ext cx="204" cy="204"/>
              <a:chOff x="1185" y="3796"/>
              <a:chExt cx="407" cy="407"/>
            </a:xfrm>
          </p:grpSpPr>
          <p:sp>
            <p:nvSpPr>
              <p:cNvPr id="13351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1185" y="379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2" name="Oval 162"/>
              <p:cNvSpPr>
                <a:spLocks noChangeAspect="1" noChangeArrowheads="1"/>
              </p:cNvSpPr>
              <p:nvPr/>
            </p:nvSpPr>
            <p:spPr bwMode="auto">
              <a:xfrm>
                <a:off x="1251" y="386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3" name="Oval 163"/>
              <p:cNvSpPr>
                <a:spLocks noChangeAspect="1" noChangeArrowheads="1"/>
              </p:cNvSpPr>
              <p:nvPr/>
            </p:nvSpPr>
            <p:spPr bwMode="auto">
              <a:xfrm>
                <a:off x="1253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4" name="Oval 164"/>
              <p:cNvSpPr>
                <a:spLocks noChangeAspect="1" noChangeArrowheads="1"/>
              </p:cNvSpPr>
              <p:nvPr/>
            </p:nvSpPr>
            <p:spPr bwMode="auto">
              <a:xfrm>
                <a:off x="1422" y="386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5" name="Oval 165"/>
              <p:cNvSpPr>
                <a:spLocks noChangeAspect="1" noChangeArrowheads="1"/>
              </p:cNvSpPr>
              <p:nvPr/>
            </p:nvSpPr>
            <p:spPr bwMode="auto">
              <a:xfrm>
                <a:off x="1428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4113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sz="2000" b="0" dirty="0" smtClean="0">
                <a:sym typeface="Symbol" pitchFamily="18" charset="2"/>
              </a:rPr>
              <a:t>Pro náš příklad </a:t>
            </a:r>
            <a:r>
              <a:rPr lang="cs-CZ" sz="2000" b="0" dirty="0">
                <a:sym typeface="Symbol" pitchFamily="18" charset="2"/>
              </a:rPr>
              <a:t>se 2 hody kostkou: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2263775" y="2260600"/>
            <a:ext cx="4505325" cy="1409700"/>
            <a:chOff x="1216" y="498"/>
            <a:chExt cx="2838" cy="888"/>
          </a:xfrm>
        </p:grpSpPr>
        <p:sp>
          <p:nvSpPr>
            <p:cNvPr id="410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6" y="576"/>
              <a:ext cx="2829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4109" name="Rectangle 4"/>
            <p:cNvSpPr>
              <a:spLocks noChangeArrowheads="1"/>
            </p:cNvSpPr>
            <p:nvPr/>
          </p:nvSpPr>
          <p:spPr bwMode="auto">
            <a:xfrm>
              <a:off x="2525" y="498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0" name="Rectangle 5"/>
            <p:cNvSpPr>
              <a:spLocks noChangeArrowheads="1"/>
            </p:cNvSpPr>
            <p:nvPr/>
          </p:nvSpPr>
          <p:spPr bwMode="auto">
            <a:xfrm>
              <a:off x="3151" y="498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11" name="Line 6"/>
            <p:cNvSpPr>
              <a:spLocks noChangeShapeType="1"/>
            </p:cNvSpPr>
            <p:nvPr/>
          </p:nvSpPr>
          <p:spPr bwMode="auto">
            <a:xfrm>
              <a:off x="1833" y="757"/>
              <a:ext cx="1" cy="2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4112" name="Rectangle 7"/>
            <p:cNvSpPr>
              <a:spLocks noChangeArrowheads="1"/>
            </p:cNvSpPr>
            <p:nvPr/>
          </p:nvSpPr>
          <p:spPr bwMode="auto">
            <a:xfrm>
              <a:off x="1372" y="634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3" name="Rectangle 8"/>
            <p:cNvSpPr>
              <a:spLocks noChangeArrowheads="1"/>
            </p:cNvSpPr>
            <p:nvPr/>
          </p:nvSpPr>
          <p:spPr bwMode="auto">
            <a:xfrm>
              <a:off x="1997" y="634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14" name="Line 9"/>
            <p:cNvSpPr>
              <a:spLocks noChangeShapeType="1"/>
            </p:cNvSpPr>
            <p:nvPr/>
          </p:nvSpPr>
          <p:spPr bwMode="auto">
            <a:xfrm>
              <a:off x="2719" y="620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4115" name="Rectangle 10"/>
            <p:cNvSpPr>
              <a:spLocks noChangeArrowheads="1"/>
            </p:cNvSpPr>
            <p:nvPr/>
          </p:nvSpPr>
          <p:spPr bwMode="auto">
            <a:xfrm>
              <a:off x="3324" y="531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16" name="Rectangle 11"/>
            <p:cNvSpPr>
              <a:spLocks noChangeArrowheads="1"/>
            </p:cNvSpPr>
            <p:nvPr/>
          </p:nvSpPr>
          <p:spPr bwMode="auto">
            <a:xfrm>
              <a:off x="3791" y="531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17" name="Line 12"/>
            <p:cNvSpPr>
              <a:spLocks noChangeShapeType="1"/>
            </p:cNvSpPr>
            <p:nvPr/>
          </p:nvSpPr>
          <p:spPr bwMode="auto">
            <a:xfrm>
              <a:off x="2837" y="1012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4118" name="Rectangle 13"/>
            <p:cNvSpPr>
              <a:spLocks noChangeArrowheads="1"/>
            </p:cNvSpPr>
            <p:nvPr/>
          </p:nvSpPr>
          <p:spPr bwMode="auto">
            <a:xfrm>
              <a:off x="2643" y="890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 dirty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 dirty="0"/>
            </a:p>
          </p:txBody>
        </p:sp>
        <p:sp>
          <p:nvSpPr>
            <p:cNvPr id="4119" name="Rectangle 14"/>
            <p:cNvSpPr>
              <a:spLocks noChangeArrowheads="1"/>
            </p:cNvSpPr>
            <p:nvPr/>
          </p:nvSpPr>
          <p:spPr bwMode="auto">
            <a:xfrm>
              <a:off x="3269" y="890"/>
              <a:ext cx="9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5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20" name="Rectangle 15"/>
            <p:cNvSpPr>
              <a:spLocks noChangeArrowheads="1"/>
            </p:cNvSpPr>
            <p:nvPr/>
          </p:nvSpPr>
          <p:spPr bwMode="auto">
            <a:xfrm>
              <a:off x="3442" y="923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(</a:t>
              </a:r>
              <a:endParaRPr lang="cs-CZ" b="0"/>
            </a:p>
          </p:txBody>
        </p:sp>
        <p:sp>
          <p:nvSpPr>
            <p:cNvPr id="4121" name="Rectangle 16"/>
            <p:cNvSpPr>
              <a:spLocks noChangeArrowheads="1"/>
            </p:cNvSpPr>
            <p:nvPr/>
          </p:nvSpPr>
          <p:spPr bwMode="auto">
            <a:xfrm>
              <a:off x="3909" y="923"/>
              <a:ext cx="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000" b="0">
                  <a:solidFill>
                    <a:srgbClr val="000000"/>
                  </a:solidFill>
                  <a:latin typeface="Symbol" pitchFamily="18" charset="2"/>
                </a:rPr>
                <a:t>)</a:t>
              </a:r>
              <a:endParaRPr lang="cs-CZ" b="0"/>
            </a:p>
          </p:txBody>
        </p:sp>
        <p:sp>
          <p:nvSpPr>
            <p:cNvPr id="4122" name="Rectangle 17"/>
            <p:cNvSpPr>
              <a:spLocks noChangeArrowheads="1"/>
            </p:cNvSpPr>
            <p:nvPr/>
          </p:nvSpPr>
          <p:spPr bwMode="auto">
            <a:xfrm>
              <a:off x="2469" y="879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600" b="0">
                  <a:solidFill>
                    <a:srgbClr val="000000"/>
                  </a:solidFill>
                  <a:latin typeface="Symbol" pitchFamily="18" charset="2"/>
                </a:rPr>
                <a:t>[</a:t>
              </a:r>
              <a:endParaRPr lang="cs-CZ" b="0"/>
            </a:p>
          </p:txBody>
        </p:sp>
        <p:sp>
          <p:nvSpPr>
            <p:cNvPr id="4123" name="Rectangle 18"/>
            <p:cNvSpPr>
              <a:spLocks noChangeArrowheads="1"/>
            </p:cNvSpPr>
            <p:nvPr/>
          </p:nvSpPr>
          <p:spPr bwMode="auto">
            <a:xfrm>
              <a:off x="3958" y="879"/>
              <a:ext cx="9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600" b="0">
                  <a:solidFill>
                    <a:srgbClr val="000000"/>
                  </a:solidFill>
                  <a:latin typeface="Symbol" pitchFamily="18" charset="2"/>
                </a:rPr>
                <a:t>]</a:t>
              </a:r>
              <a:endParaRPr lang="cs-CZ" b="0"/>
            </a:p>
          </p:txBody>
        </p:sp>
        <p:sp>
          <p:nvSpPr>
            <p:cNvPr id="4124" name="Line 19"/>
            <p:cNvSpPr>
              <a:spLocks noChangeShapeType="1"/>
            </p:cNvSpPr>
            <p:nvPr/>
          </p:nvSpPr>
          <p:spPr bwMode="auto">
            <a:xfrm>
              <a:off x="2226" y="866"/>
              <a:ext cx="177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4125" name="Rectangle 20"/>
            <p:cNvSpPr>
              <a:spLocks noChangeArrowheads="1"/>
            </p:cNvSpPr>
            <p:nvPr/>
          </p:nvSpPr>
          <p:spPr bwMode="auto">
            <a:xfrm>
              <a:off x="2258" y="933"/>
              <a:ext cx="19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3400" b="0">
                  <a:solidFill>
                    <a:srgbClr val="000000"/>
                  </a:solidFill>
                  <a:latin typeface="Symbol" pitchFamily="18" charset="2"/>
                </a:rPr>
                <a:t>å</a:t>
              </a:r>
              <a:endParaRPr lang="cs-CZ" b="0"/>
            </a:p>
          </p:txBody>
        </p:sp>
        <p:sp>
          <p:nvSpPr>
            <p:cNvPr id="4126" name="Rectangle 21"/>
            <p:cNvSpPr>
              <a:spLocks noChangeArrowheads="1"/>
            </p:cNvSpPr>
            <p:nvPr/>
          </p:nvSpPr>
          <p:spPr bwMode="auto">
            <a:xfrm>
              <a:off x="2325" y="1236"/>
              <a:ext cx="5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cs-CZ" b="0"/>
            </a:p>
          </p:txBody>
        </p:sp>
        <p:sp>
          <p:nvSpPr>
            <p:cNvPr id="4127" name="Rectangle 22"/>
            <p:cNvSpPr>
              <a:spLocks noChangeArrowheads="1"/>
            </p:cNvSpPr>
            <p:nvPr/>
          </p:nvSpPr>
          <p:spPr bwMode="auto">
            <a:xfrm>
              <a:off x="2081" y="728"/>
              <a:ext cx="10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cs-CZ" b="0"/>
            </a:p>
          </p:txBody>
        </p:sp>
        <p:sp>
          <p:nvSpPr>
            <p:cNvPr id="4128" name="Rectangle 23"/>
            <p:cNvSpPr>
              <a:spLocks noChangeArrowheads="1"/>
            </p:cNvSpPr>
            <p:nvPr/>
          </p:nvSpPr>
          <p:spPr bwMode="auto">
            <a:xfrm>
              <a:off x="2440" y="878"/>
              <a:ext cx="3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cs-CZ" b="0"/>
            </a:p>
          </p:txBody>
        </p:sp>
        <p:sp>
          <p:nvSpPr>
            <p:cNvPr id="4129" name="Rectangle 24"/>
            <p:cNvSpPr>
              <a:spLocks noChangeArrowheads="1"/>
            </p:cNvSpPr>
            <p:nvPr/>
          </p:nvSpPr>
          <p:spPr bwMode="auto">
            <a:xfrm>
              <a:off x="2373" y="878"/>
              <a:ext cx="4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cs-CZ" b="0"/>
            </a:p>
          </p:txBody>
        </p:sp>
        <p:sp>
          <p:nvSpPr>
            <p:cNvPr id="4130" name="Rectangle 25"/>
            <p:cNvSpPr>
              <a:spLocks noChangeArrowheads="1"/>
            </p:cNvSpPr>
            <p:nvPr/>
          </p:nvSpPr>
          <p:spPr bwMode="auto">
            <a:xfrm>
              <a:off x="2312" y="878"/>
              <a:ext cx="3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endParaRPr lang="cs-CZ" b="0"/>
            </a:p>
          </p:txBody>
        </p:sp>
        <p:sp>
          <p:nvSpPr>
            <p:cNvPr id="4131" name="Rectangle 26"/>
            <p:cNvSpPr>
              <a:spLocks noChangeArrowheads="1"/>
            </p:cNvSpPr>
            <p:nvPr/>
          </p:nvSpPr>
          <p:spPr bwMode="auto">
            <a:xfrm>
              <a:off x="2243" y="878"/>
              <a:ext cx="65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cs-CZ" b="0"/>
            </a:p>
          </p:txBody>
        </p:sp>
        <p:sp>
          <p:nvSpPr>
            <p:cNvPr id="4132" name="Rectangle 27"/>
            <p:cNvSpPr>
              <a:spLocks noChangeArrowheads="1"/>
            </p:cNvSpPr>
            <p:nvPr/>
          </p:nvSpPr>
          <p:spPr bwMode="auto">
            <a:xfrm>
              <a:off x="2288" y="1247"/>
              <a:ext cx="2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 i="1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endParaRPr lang="cs-CZ" b="0"/>
            </a:p>
          </p:txBody>
        </p:sp>
        <p:sp>
          <p:nvSpPr>
            <p:cNvPr id="4133" name="Rectangle 28"/>
            <p:cNvSpPr>
              <a:spLocks noChangeArrowheads="1"/>
            </p:cNvSpPr>
            <p:nvPr/>
          </p:nvSpPr>
          <p:spPr bwMode="auto">
            <a:xfrm>
              <a:off x="3801" y="1005"/>
              <a:ext cx="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34" name="Rectangle 29"/>
            <p:cNvSpPr>
              <a:spLocks noChangeArrowheads="1"/>
            </p:cNvSpPr>
            <p:nvPr/>
          </p:nvSpPr>
          <p:spPr bwMode="auto">
            <a:xfrm>
              <a:off x="3348" y="1005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35" name="Rectangle 30"/>
            <p:cNvSpPr>
              <a:spLocks noChangeArrowheads="1"/>
            </p:cNvSpPr>
            <p:nvPr/>
          </p:nvSpPr>
          <p:spPr bwMode="auto">
            <a:xfrm>
              <a:off x="3161" y="1005"/>
              <a:ext cx="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36" name="Rectangle 31"/>
            <p:cNvSpPr>
              <a:spLocks noChangeArrowheads="1"/>
            </p:cNvSpPr>
            <p:nvPr/>
          </p:nvSpPr>
          <p:spPr bwMode="auto">
            <a:xfrm>
              <a:off x="2549" y="1005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37" name="Rectangle 32"/>
            <p:cNvSpPr>
              <a:spLocks noChangeArrowheads="1"/>
            </p:cNvSpPr>
            <p:nvPr/>
          </p:nvSpPr>
          <p:spPr bwMode="auto">
            <a:xfrm>
              <a:off x="3683" y="613"/>
              <a:ext cx="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38" name="Rectangle 33"/>
            <p:cNvSpPr>
              <a:spLocks noChangeArrowheads="1"/>
            </p:cNvSpPr>
            <p:nvPr/>
          </p:nvSpPr>
          <p:spPr bwMode="auto">
            <a:xfrm>
              <a:off x="3230" y="613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39" name="Rectangle 34"/>
            <p:cNvSpPr>
              <a:spLocks noChangeArrowheads="1"/>
            </p:cNvSpPr>
            <p:nvPr/>
          </p:nvSpPr>
          <p:spPr bwMode="auto">
            <a:xfrm>
              <a:off x="3043" y="613"/>
              <a:ext cx="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40" name="Rectangle 35"/>
            <p:cNvSpPr>
              <a:spLocks noChangeArrowheads="1"/>
            </p:cNvSpPr>
            <p:nvPr/>
          </p:nvSpPr>
          <p:spPr bwMode="auto">
            <a:xfrm>
              <a:off x="2431" y="613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41" name="Rectangle 36"/>
            <p:cNvSpPr>
              <a:spLocks noChangeArrowheads="1"/>
            </p:cNvSpPr>
            <p:nvPr/>
          </p:nvSpPr>
          <p:spPr bwMode="auto">
            <a:xfrm>
              <a:off x="1725" y="749"/>
              <a:ext cx="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Times New Roman" pitchFamily="18" charset="0"/>
                </a:rPr>
                <a:t>θ</a:t>
              </a:r>
              <a:endParaRPr lang="cs-CZ" b="0"/>
            </a:p>
          </p:txBody>
        </p:sp>
        <p:sp>
          <p:nvSpPr>
            <p:cNvPr id="4142" name="Rectangle 37"/>
            <p:cNvSpPr>
              <a:spLocks noChangeArrowheads="1"/>
            </p:cNvSpPr>
            <p:nvPr/>
          </p:nvSpPr>
          <p:spPr bwMode="auto">
            <a:xfrm>
              <a:off x="1278" y="749"/>
              <a:ext cx="1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b="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b="0"/>
            </a:p>
          </p:txBody>
        </p:sp>
        <p:sp>
          <p:nvSpPr>
            <p:cNvPr id="4143" name="Rectangle 38"/>
            <p:cNvSpPr>
              <a:spLocks noChangeArrowheads="1"/>
            </p:cNvSpPr>
            <p:nvPr/>
          </p:nvSpPr>
          <p:spPr bwMode="auto">
            <a:xfrm>
              <a:off x="2377" y="1247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cs-CZ" b="0"/>
            </a:p>
          </p:txBody>
        </p:sp>
        <p:sp>
          <p:nvSpPr>
            <p:cNvPr id="4144" name="Rectangle 39"/>
            <p:cNvSpPr>
              <a:spLocks noChangeArrowheads="1"/>
            </p:cNvSpPr>
            <p:nvPr/>
          </p:nvSpPr>
          <p:spPr bwMode="auto">
            <a:xfrm>
              <a:off x="3741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5" name="Rectangle 40"/>
            <p:cNvSpPr>
              <a:spLocks noChangeArrowheads="1"/>
            </p:cNvSpPr>
            <p:nvPr/>
          </p:nvSpPr>
          <p:spPr bwMode="auto">
            <a:xfrm>
              <a:off x="3584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6" name="Rectangle 41"/>
            <p:cNvSpPr>
              <a:spLocks noChangeArrowheads="1"/>
            </p:cNvSpPr>
            <p:nvPr/>
          </p:nvSpPr>
          <p:spPr bwMode="auto">
            <a:xfrm>
              <a:off x="3101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7" name="Rectangle 42"/>
            <p:cNvSpPr>
              <a:spLocks noChangeArrowheads="1"/>
            </p:cNvSpPr>
            <p:nvPr/>
          </p:nvSpPr>
          <p:spPr bwMode="auto">
            <a:xfrm>
              <a:off x="2944" y="1005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8" name="Rectangle 43"/>
            <p:cNvSpPr>
              <a:spLocks noChangeArrowheads="1"/>
            </p:cNvSpPr>
            <p:nvPr/>
          </p:nvSpPr>
          <p:spPr bwMode="auto">
            <a:xfrm>
              <a:off x="3623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49" name="Rectangle 44"/>
            <p:cNvSpPr>
              <a:spLocks noChangeArrowheads="1"/>
            </p:cNvSpPr>
            <p:nvPr/>
          </p:nvSpPr>
          <p:spPr bwMode="auto">
            <a:xfrm>
              <a:off x="3466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0" name="Rectangle 45"/>
            <p:cNvSpPr>
              <a:spLocks noChangeArrowheads="1"/>
            </p:cNvSpPr>
            <p:nvPr/>
          </p:nvSpPr>
          <p:spPr bwMode="auto">
            <a:xfrm>
              <a:off x="2983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1" name="Rectangle 46"/>
            <p:cNvSpPr>
              <a:spLocks noChangeArrowheads="1"/>
            </p:cNvSpPr>
            <p:nvPr/>
          </p:nvSpPr>
          <p:spPr bwMode="auto">
            <a:xfrm>
              <a:off x="2826" y="613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2" name="Rectangle 47"/>
            <p:cNvSpPr>
              <a:spLocks noChangeArrowheads="1"/>
            </p:cNvSpPr>
            <p:nvPr/>
          </p:nvSpPr>
          <p:spPr bwMode="auto">
            <a:xfrm>
              <a:off x="1665" y="749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3" name="Rectangle 48"/>
            <p:cNvSpPr>
              <a:spLocks noChangeArrowheads="1"/>
            </p:cNvSpPr>
            <p:nvPr/>
          </p:nvSpPr>
          <p:spPr bwMode="auto">
            <a:xfrm>
              <a:off x="1508" y="749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cs-CZ" b="0"/>
            </a:p>
          </p:txBody>
        </p:sp>
        <p:sp>
          <p:nvSpPr>
            <p:cNvPr id="4154" name="Rectangle 49"/>
            <p:cNvSpPr>
              <a:spLocks noChangeArrowheads="1"/>
            </p:cNvSpPr>
            <p:nvPr/>
          </p:nvSpPr>
          <p:spPr bwMode="auto">
            <a:xfrm>
              <a:off x="3642" y="989"/>
              <a:ext cx="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 b="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5" name="Rectangle 50"/>
            <p:cNvSpPr>
              <a:spLocks noChangeArrowheads="1"/>
            </p:cNvSpPr>
            <p:nvPr/>
          </p:nvSpPr>
          <p:spPr bwMode="auto">
            <a:xfrm>
              <a:off x="3002" y="989"/>
              <a:ext cx="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 b="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6" name="Rectangle 51"/>
            <p:cNvSpPr>
              <a:spLocks noChangeArrowheads="1"/>
            </p:cNvSpPr>
            <p:nvPr/>
          </p:nvSpPr>
          <p:spPr bwMode="auto">
            <a:xfrm>
              <a:off x="2698" y="1005"/>
              <a:ext cx="1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cs-CZ" b="0"/>
            </a:p>
          </p:txBody>
        </p:sp>
        <p:sp>
          <p:nvSpPr>
            <p:cNvPr id="4157" name="Rectangle 52"/>
            <p:cNvSpPr>
              <a:spLocks noChangeArrowheads="1"/>
            </p:cNvSpPr>
            <p:nvPr/>
          </p:nvSpPr>
          <p:spPr bwMode="auto">
            <a:xfrm>
              <a:off x="3524" y="597"/>
              <a:ext cx="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 b="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8" name="Rectangle 53"/>
            <p:cNvSpPr>
              <a:spLocks noChangeArrowheads="1"/>
            </p:cNvSpPr>
            <p:nvPr/>
          </p:nvSpPr>
          <p:spPr bwMode="auto">
            <a:xfrm>
              <a:off x="2884" y="597"/>
              <a:ext cx="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400" b="0">
                  <a:solidFill>
                    <a:srgbClr val="000000"/>
                  </a:solidFill>
                  <a:latin typeface="Times New Roman" pitchFamily="18" charset="0"/>
                </a:rPr>
                <a:t>ν</a:t>
              </a:r>
              <a:endParaRPr lang="cs-CZ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59" name="Rectangle 54"/>
            <p:cNvSpPr>
              <a:spLocks noChangeArrowheads="1"/>
            </p:cNvSpPr>
            <p:nvPr/>
          </p:nvSpPr>
          <p:spPr bwMode="auto">
            <a:xfrm>
              <a:off x="2580" y="613"/>
              <a:ext cx="1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cs-CZ" b="0"/>
            </a:p>
          </p:txBody>
        </p:sp>
        <p:sp>
          <p:nvSpPr>
            <p:cNvPr id="4160" name="Rectangle 55"/>
            <p:cNvSpPr>
              <a:spLocks noChangeArrowheads="1"/>
            </p:cNvSpPr>
            <p:nvPr/>
          </p:nvSpPr>
          <p:spPr bwMode="auto">
            <a:xfrm>
              <a:off x="1858" y="749"/>
              <a:ext cx="1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cs-CZ" b="0"/>
            </a:p>
          </p:txBody>
        </p:sp>
        <p:sp>
          <p:nvSpPr>
            <p:cNvPr id="4161" name="Rectangle 56"/>
            <p:cNvSpPr>
              <a:spLocks noChangeArrowheads="1"/>
            </p:cNvSpPr>
            <p:nvPr/>
          </p:nvSpPr>
          <p:spPr bwMode="auto">
            <a:xfrm>
              <a:off x="1574" y="749"/>
              <a:ext cx="8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23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ν</a:t>
              </a:r>
              <a:endParaRPr lang="el-GR" b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62" name="Rectangle 57"/>
            <p:cNvSpPr>
              <a:spLocks noChangeArrowheads="1"/>
            </p:cNvSpPr>
            <p:nvPr/>
          </p:nvSpPr>
          <p:spPr bwMode="auto">
            <a:xfrm>
              <a:off x="3479" y="984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3" name="Rectangle 58"/>
            <p:cNvSpPr>
              <a:spLocks noChangeArrowheads="1"/>
            </p:cNvSpPr>
            <p:nvPr/>
          </p:nvSpPr>
          <p:spPr bwMode="auto">
            <a:xfrm>
              <a:off x="2839" y="984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4" name="Rectangle 59"/>
            <p:cNvSpPr>
              <a:spLocks noChangeArrowheads="1"/>
            </p:cNvSpPr>
            <p:nvPr/>
          </p:nvSpPr>
          <p:spPr bwMode="auto">
            <a:xfrm>
              <a:off x="3361" y="592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5" name="Rectangle 60"/>
            <p:cNvSpPr>
              <a:spLocks noChangeArrowheads="1"/>
            </p:cNvSpPr>
            <p:nvPr/>
          </p:nvSpPr>
          <p:spPr bwMode="auto">
            <a:xfrm>
              <a:off x="2721" y="592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  <p:sp>
          <p:nvSpPr>
            <p:cNvPr id="4166" name="Rectangle 61"/>
            <p:cNvSpPr>
              <a:spLocks noChangeArrowheads="1"/>
            </p:cNvSpPr>
            <p:nvPr/>
          </p:nvSpPr>
          <p:spPr bwMode="auto">
            <a:xfrm>
              <a:off x="1403" y="728"/>
              <a:ext cx="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sz="2300" b="0" i="1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cs-CZ" b="0"/>
            </a:p>
          </p:txBody>
        </p:sp>
      </p:grpSp>
      <p:sp>
        <p:nvSpPr>
          <p:cNvPr id="4100" name="Rectangle 62"/>
          <p:cNvSpPr>
            <a:spLocks noChangeArrowheads="1"/>
          </p:cNvSpPr>
          <p:nvPr/>
        </p:nvSpPr>
        <p:spPr bwMode="auto">
          <a:xfrm>
            <a:off x="333375" y="190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101" name="Rectangle 73"/>
          <p:cNvSpPr>
            <a:spLocks noChangeArrowheads="1"/>
          </p:cNvSpPr>
          <p:nvPr/>
        </p:nvSpPr>
        <p:spPr bwMode="auto">
          <a:xfrm>
            <a:off x="333375" y="5191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32522" name="Object 74"/>
          <p:cNvGraphicFramePr>
            <a:graphicFrameLocks noChangeAspect="1"/>
          </p:cNvGraphicFramePr>
          <p:nvPr/>
        </p:nvGraphicFramePr>
        <p:xfrm>
          <a:off x="2666319" y="5612039"/>
          <a:ext cx="4043362" cy="525463"/>
        </p:xfrm>
        <a:graphic>
          <a:graphicData uri="http://schemas.openxmlformats.org/presentationml/2006/ole">
            <p:oleObj spid="_x0000_s4100" name="Dokument" r:id="rId4" imgW="2135323" imgH="278990" progId="Word.Document.8">
              <p:embed/>
            </p:oleObj>
          </a:graphicData>
        </a:graphic>
      </p:graphicFrame>
      <p:sp>
        <p:nvSpPr>
          <p:cNvPr id="4102" name="Text Box 76"/>
          <p:cNvSpPr txBox="1">
            <a:spLocks noChangeArrowheads="1"/>
          </p:cNvSpPr>
          <p:nvPr/>
        </p:nvSpPr>
        <p:spPr bwMode="auto">
          <a:xfrm>
            <a:off x="1177925" y="266700"/>
            <a:ext cx="64844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Bayesovská</a:t>
            </a:r>
            <a:r>
              <a:rPr lang="cs-CZ" sz="2400" b="0" dirty="0">
                <a:solidFill>
                  <a:srgbClr val="E60000"/>
                </a:solidFill>
              </a:rPr>
              <a:t> metoda ve fylogenetické analýze:</a:t>
            </a:r>
          </a:p>
        </p:txBody>
      </p:sp>
      <p:sp>
        <p:nvSpPr>
          <p:cNvPr id="232525" name="Text Box 77"/>
          <p:cNvSpPr txBox="1">
            <a:spLocks noChangeArrowheads="1"/>
          </p:cNvSpPr>
          <p:nvPr/>
        </p:nvSpPr>
        <p:spPr bwMode="auto">
          <a:xfrm>
            <a:off x="460375" y="4126366"/>
            <a:ext cx="4991751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/>
              <a:t>Parametry pro </a:t>
            </a:r>
            <a:r>
              <a:rPr lang="cs-CZ" sz="2000" b="0" dirty="0" err="1"/>
              <a:t>bayesovskou</a:t>
            </a:r>
            <a:r>
              <a:rPr lang="cs-CZ" sz="2000" b="0" dirty="0"/>
              <a:t> analýzu:  </a:t>
            </a:r>
            <a:endParaRPr lang="cs-CZ" sz="2000" b="0" dirty="0" smtClean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/>
              <a:t>	ML </a:t>
            </a:r>
            <a:r>
              <a:rPr lang="cs-CZ" sz="2000" b="0" dirty="0"/>
              <a:t>odhady </a:t>
            </a:r>
            <a:r>
              <a:rPr lang="cs-CZ" sz="2000" b="0" dirty="0">
                <a:sym typeface="Symbol" pitchFamily="18" charset="2"/>
              </a:rPr>
              <a:t> </a:t>
            </a:r>
            <a:r>
              <a:rPr lang="cs-CZ" sz="2000" b="0" dirty="0" smtClean="0">
                <a:solidFill>
                  <a:srgbClr val="E60000"/>
                </a:solidFill>
                <a:sym typeface="Symbol" pitchFamily="18" charset="2"/>
              </a:rPr>
              <a:t>empirická BA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všechny kombinace  </a:t>
            </a:r>
            <a:r>
              <a:rPr lang="cs-CZ" sz="2000" b="0" dirty="0" smtClean="0">
                <a:solidFill>
                  <a:srgbClr val="E60000"/>
                </a:solidFill>
                <a:sym typeface="Symbol" pitchFamily="18" charset="2"/>
              </a:rPr>
              <a:t>hierarchická BA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78" name="Obdélníkový popisek 77"/>
          <p:cNvSpPr/>
          <p:nvPr/>
        </p:nvSpPr>
        <p:spPr bwMode="auto">
          <a:xfrm>
            <a:off x="3603625" y="1490663"/>
            <a:ext cx="1535113" cy="512762"/>
          </a:xfrm>
          <a:prstGeom prst="wedgeRectCallout">
            <a:avLst>
              <a:gd name="adj1" fmla="val 35196"/>
              <a:gd name="adj2" fmla="val 11782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věrohodnost</a:t>
            </a:r>
          </a:p>
        </p:txBody>
      </p:sp>
      <p:sp>
        <p:nvSpPr>
          <p:cNvPr id="79" name="Obdélníkový popisek 78"/>
          <p:cNvSpPr/>
          <p:nvPr/>
        </p:nvSpPr>
        <p:spPr bwMode="auto">
          <a:xfrm>
            <a:off x="6662738" y="1165225"/>
            <a:ext cx="2012950" cy="728663"/>
          </a:xfrm>
          <a:prstGeom prst="wedgeRectCallout">
            <a:avLst>
              <a:gd name="adj1" fmla="val -87756"/>
              <a:gd name="adj2" fmla="val 12086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apriorní pravděpodobnost</a:t>
            </a:r>
          </a:p>
        </p:txBody>
      </p:sp>
      <p:sp>
        <p:nvSpPr>
          <p:cNvPr id="80" name="Obdélníkový popisek 79"/>
          <p:cNvSpPr/>
          <p:nvPr/>
        </p:nvSpPr>
        <p:spPr bwMode="auto">
          <a:xfrm>
            <a:off x="6283325" y="3668713"/>
            <a:ext cx="2555875" cy="860425"/>
          </a:xfrm>
          <a:prstGeom prst="wedgeRectCallout">
            <a:avLst>
              <a:gd name="adj1" fmla="val -87911"/>
              <a:gd name="adj2" fmla="val -7652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suma přes všechny možné stromy</a:t>
            </a:r>
          </a:p>
        </p:txBody>
      </p:sp>
      <p:sp>
        <p:nvSpPr>
          <p:cNvPr id="81" name="Obdélníkový popisek 80"/>
          <p:cNvSpPr/>
          <p:nvPr/>
        </p:nvSpPr>
        <p:spPr bwMode="auto">
          <a:xfrm>
            <a:off x="338138" y="1393825"/>
            <a:ext cx="2012950" cy="728663"/>
          </a:xfrm>
          <a:prstGeom prst="wedgeRectCallout">
            <a:avLst>
              <a:gd name="adj1" fmla="val 55487"/>
              <a:gd name="adj2" fmla="val 11191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aposteriorní pravděpodobnost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598488" y="3629212"/>
            <a:ext cx="69429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/>
              <a:t>Markov</a:t>
            </a:r>
            <a:r>
              <a:rPr lang="cs-CZ" sz="2000" b="0" dirty="0" err="1"/>
              <a:t>ův</a:t>
            </a:r>
            <a:r>
              <a:rPr lang="en-US" sz="2000" b="0" dirty="0"/>
              <a:t> </a:t>
            </a:r>
            <a:r>
              <a:rPr lang="en-US" sz="2000" b="0" dirty="0" err="1"/>
              <a:t>proces</a:t>
            </a:r>
            <a:r>
              <a:rPr lang="en-US" sz="2000" b="0" dirty="0"/>
              <a:t>:  </a:t>
            </a:r>
            <a:r>
              <a:rPr lang="en-US" sz="2000" b="0" dirty="0" smtClean="0"/>
              <a:t>t</a:t>
            </a:r>
            <a:r>
              <a:rPr lang="en-US" sz="2000" b="0" baseline="-25000" dirty="0" smtClean="0"/>
              <a:t>-1</a:t>
            </a:r>
            <a:r>
              <a:rPr lang="cs-CZ" sz="2000" b="0" dirty="0" smtClean="0"/>
              <a:t>: </a:t>
            </a:r>
            <a:r>
              <a:rPr lang="en-US" sz="2000" b="0" dirty="0" smtClean="0"/>
              <a:t>A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cs-CZ" sz="2000" b="0" dirty="0" smtClean="0">
                <a:sym typeface="Symbol" pitchFamily="18" charset="2"/>
              </a:rPr>
              <a:t>t</a:t>
            </a:r>
            <a:r>
              <a:rPr lang="en-US" sz="2000" b="0" baseline="-25000" dirty="0" smtClean="0">
                <a:sym typeface="Symbol" pitchFamily="18" charset="2"/>
              </a:rPr>
              <a:t>0</a:t>
            </a:r>
            <a:r>
              <a:rPr lang="cs-CZ" sz="2000" b="0" dirty="0" smtClean="0">
                <a:sym typeface="Symbol" pitchFamily="18" charset="2"/>
              </a:rPr>
              <a:t>: </a:t>
            </a:r>
            <a:r>
              <a:rPr lang="en-US" sz="2000" b="0" dirty="0" smtClean="0">
                <a:sym typeface="Symbol" pitchFamily="18" charset="2"/>
              </a:rPr>
              <a:t>C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cs-CZ" sz="2000" b="0" dirty="0" smtClean="0">
                <a:sym typeface="Symbol" pitchFamily="18" charset="2"/>
              </a:rPr>
              <a:t>t</a:t>
            </a:r>
            <a:r>
              <a:rPr lang="en-US" sz="2000" b="0" baseline="-25000" dirty="0" smtClean="0">
                <a:sym typeface="Symbol" pitchFamily="18" charset="2"/>
              </a:rPr>
              <a:t>+1</a:t>
            </a:r>
            <a:r>
              <a:rPr lang="cs-CZ" sz="2000" b="0" dirty="0" smtClean="0">
                <a:sym typeface="Symbol" pitchFamily="18" charset="2"/>
              </a:rPr>
              <a:t>: </a:t>
            </a:r>
            <a:r>
              <a:rPr lang="en-US" sz="2000" b="0" dirty="0" smtClean="0">
                <a:sym typeface="Symbol" pitchFamily="18" charset="2"/>
              </a:rPr>
              <a:t>G</a:t>
            </a:r>
            <a:endParaRPr lang="en-US" sz="2000" b="0" dirty="0">
              <a:sym typeface="Symbol" pitchFamily="18" charset="2"/>
            </a:endParaRPr>
          </a:p>
          <a:p>
            <a:pPr algn="ctr"/>
            <a:endParaRPr lang="en-US" sz="2000" b="0" dirty="0">
              <a:sym typeface="Symbol" pitchFamily="18" charset="2"/>
            </a:endParaRPr>
          </a:p>
          <a:p>
            <a:pPr algn="ctr"/>
            <a:r>
              <a:rPr lang="en-US" sz="2000" b="0" dirty="0">
                <a:sym typeface="Symbol" pitchFamily="18" charset="2"/>
              </a:rPr>
              <a:t>…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stejná po celé </a:t>
            </a:r>
            <a:r>
              <a:rPr lang="cs-CZ" sz="2000" b="0" dirty="0" err="1">
                <a:sym typeface="Symbol" pitchFamily="18" charset="2"/>
              </a:rPr>
              <a:t>fylogenii</a:t>
            </a:r>
            <a:r>
              <a:rPr lang="en-US" sz="2000" b="0" dirty="0">
                <a:sym typeface="Symbol" pitchFamily="18" charset="2"/>
              </a:rPr>
              <a:t> =</a:t>
            </a:r>
            <a:r>
              <a:rPr lang="en-US" sz="2000" b="0" dirty="0">
                <a:solidFill>
                  <a:srgbClr val="F00000"/>
                </a:solidFill>
                <a:sym typeface="Symbol" pitchFamily="18" charset="2"/>
              </a:rPr>
              <a:t> </a:t>
            </a:r>
            <a:r>
              <a:rPr lang="en-US" sz="2000" b="0" dirty="0" err="1">
                <a:solidFill>
                  <a:srgbClr val="E60000"/>
                </a:solidFill>
                <a:sym typeface="Symbol" pitchFamily="18" charset="2"/>
              </a:rPr>
              <a:t>homogen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ní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 Markov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ův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en-US" sz="2000" b="0" dirty="0" err="1">
                <a:solidFill>
                  <a:srgbClr val="E60000"/>
                </a:solidFill>
                <a:sym typeface="Symbol" pitchFamily="18" charset="2"/>
              </a:rPr>
              <a:t>proces</a:t>
            </a:r>
            <a:endParaRPr lang="en-US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8381012" cy="237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/>
              <a:t>Problém</a:t>
            </a:r>
            <a:r>
              <a:rPr lang="cs-CZ" sz="2000" b="0" dirty="0"/>
              <a:t>: </a:t>
            </a:r>
            <a:r>
              <a:rPr lang="cs-CZ" sz="2000" b="0" dirty="0" smtClean="0"/>
              <a:t>výpočty příliš </a:t>
            </a:r>
            <a:r>
              <a:rPr lang="cs-CZ" sz="2000" b="0" dirty="0"/>
              <a:t>složité </a:t>
            </a:r>
            <a:r>
              <a:rPr lang="cs-CZ" sz="2000" b="0" dirty="0">
                <a:sym typeface="Symbol" pitchFamily="18" charset="2"/>
              </a:rPr>
              <a:t> nelze řešit analyticky, pouze numericky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aproximovat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řešení</a:t>
            </a:r>
            <a:r>
              <a:rPr lang="cs-CZ" sz="2000" b="0" dirty="0">
                <a:sym typeface="Symbol" pitchFamily="18" charset="2"/>
              </a:rPr>
              <a:t>: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metody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Monte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Carlo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náhodný </a:t>
            </a:r>
            <a:r>
              <a:rPr lang="cs-CZ" sz="2000" b="0" dirty="0">
                <a:sym typeface="Symbol" pitchFamily="18" charset="2"/>
              </a:rPr>
              <a:t>výběr vzorků, při velkém množství aproximace </a:t>
            </a:r>
            <a:r>
              <a:rPr lang="cs-CZ" sz="2000" b="0" dirty="0" smtClean="0">
                <a:sym typeface="Symbol" pitchFamily="18" charset="2"/>
              </a:rPr>
              <a:t>skutečnosti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err="1" smtClean="0">
                <a:sym typeface="Symbol" pitchFamily="18" charset="2"/>
              </a:rPr>
              <a:t>Markovovy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řetězce: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Markov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chain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Monte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Carlo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(MCMC)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460173" y="527958"/>
            <a:ext cx="3763484" cy="4140027"/>
            <a:chOff x="454" y="2196"/>
            <a:chExt cx="1846" cy="2186"/>
          </a:xfrm>
        </p:grpSpPr>
        <p:sp>
          <p:nvSpPr>
            <p:cNvPr id="5128" name="Rectangle 6"/>
            <p:cNvSpPr>
              <a:spLocks noChangeAspect="1" noChangeArrowheads="1"/>
            </p:cNvSpPr>
            <p:nvPr/>
          </p:nvSpPr>
          <p:spPr bwMode="auto">
            <a:xfrm>
              <a:off x="512" y="2196"/>
              <a:ext cx="1788" cy="1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aphicFrame>
          <p:nvGraphicFramePr>
            <p:cNvPr id="5122" name="Object 7"/>
            <p:cNvGraphicFramePr>
              <a:graphicFrameLocks noChangeAspect="1"/>
            </p:cNvGraphicFramePr>
            <p:nvPr/>
          </p:nvGraphicFramePr>
          <p:xfrm>
            <a:off x="454" y="2620"/>
            <a:ext cx="1737" cy="1762"/>
          </p:xfrm>
          <a:graphic>
            <a:graphicData uri="http://schemas.openxmlformats.org/presentationml/2006/ole">
              <p:oleObj spid="_x0000_s80898" name="CorelDRAW" r:id="rId4" imgW="1830960" imgH="1833840" progId="">
                <p:embed/>
              </p:oleObj>
            </a:graphicData>
          </a:graphic>
        </p:graphicFrame>
      </p:grpSp>
      <p:pic>
        <p:nvPicPr>
          <p:cNvPr id="2345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321" y="1170215"/>
            <a:ext cx="376408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5" name="AutoShape 9"/>
          <p:cNvSpPr>
            <a:spLocks noChangeArrowheads="1"/>
          </p:cNvSpPr>
          <p:nvPr/>
        </p:nvSpPr>
        <p:spPr bwMode="auto">
          <a:xfrm flipH="1">
            <a:off x="4279446" y="2644321"/>
            <a:ext cx="463550" cy="4730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8" y="1784426"/>
            <a:ext cx="7205473" cy="3910584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800988" y="266700"/>
            <a:ext cx="5150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rgbClr val="E60000"/>
                </a:solidFill>
              </a:rPr>
              <a:t>Metropolis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-Hastings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 algoritm</a:t>
            </a:r>
            <a:r>
              <a:rPr lang="cs-CZ" sz="2400" b="0">
                <a:solidFill>
                  <a:srgbClr val="E60000"/>
                </a:solidFill>
              </a:rPr>
              <a:t>us</a:t>
            </a:r>
            <a:r>
              <a:rPr lang="en-US" sz="2400" b="0">
                <a:solidFill>
                  <a:srgbClr val="E60000"/>
                </a:solidFill>
              </a:rPr>
              <a:t>:</a:t>
            </a:r>
            <a:endParaRPr lang="cs-CZ" sz="2400" b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0375" y="930728"/>
            <a:ext cx="81211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cs-CZ" sz="2000" b="0" dirty="0"/>
              <a:t>Změna parametru </a:t>
            </a:r>
            <a:r>
              <a:rPr lang="en-US" sz="2000" b="0" i="1" dirty="0"/>
              <a:t>x</a:t>
            </a:r>
            <a:r>
              <a:rPr lang="en-US" sz="2000" b="0" dirty="0"/>
              <a:t>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 smtClean="0">
                <a:sym typeface="Symbol" pitchFamily="18" charset="2"/>
              </a:rPr>
              <a:t>’</a:t>
            </a:r>
            <a:endParaRPr lang="en-US" sz="2000" b="0" dirty="0"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jestliže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 &gt;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), a</a:t>
            </a:r>
            <a:r>
              <a:rPr lang="cs-CZ" sz="2000" b="0" dirty="0">
                <a:sym typeface="Symbol" pitchFamily="18" charset="2"/>
              </a:rPr>
              <a:t>k</a:t>
            </a:r>
            <a:r>
              <a:rPr lang="en-US" sz="2000" b="0" dirty="0" err="1">
                <a:sym typeface="Symbol" pitchFamily="18" charset="2"/>
              </a:rPr>
              <a:t>cept</a:t>
            </a:r>
            <a:r>
              <a:rPr lang="cs-CZ" sz="2000" b="0" dirty="0" err="1">
                <a:sym typeface="Symbol" pitchFamily="18" charset="2"/>
              </a:rPr>
              <a:t>uj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jestliže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 </a:t>
            </a:r>
            <a:r>
              <a:rPr lang="en-US" sz="2000" b="0" dirty="0">
                <a:cs typeface="Arial" charset="0"/>
                <a:sym typeface="Symbol" pitchFamily="18" charset="2"/>
              </a:rPr>
              <a:t>≤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), </a:t>
            </a:r>
            <a:r>
              <a:rPr lang="cs-CZ" sz="2000" b="0" dirty="0">
                <a:sym typeface="Symbol" pitchFamily="18" charset="2"/>
              </a:rPr>
              <a:t>vypočti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i="1" dirty="0" smtClean="0">
                <a:sym typeface="Symbol" pitchFamily="18" charset="2"/>
              </a:rPr>
              <a:t>R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=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’)/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)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protože platí, 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 ≤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(x),</a:t>
            </a:r>
            <a:r>
              <a:rPr lang="cs-CZ" sz="2000" b="0" dirty="0">
                <a:sym typeface="Symbol" pitchFamily="18" charset="2"/>
              </a:rPr>
              <a:t> musí být </a:t>
            </a:r>
            <a:r>
              <a:rPr lang="cs-CZ" sz="2000" b="0" i="1" dirty="0" smtClean="0">
                <a:sym typeface="Symbol" pitchFamily="18" charset="2"/>
              </a:rPr>
              <a:t>R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≤ 1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g</a:t>
            </a:r>
            <a:r>
              <a:rPr lang="en-US" sz="2000" b="0" dirty="0" err="1">
                <a:sym typeface="Symbol" pitchFamily="18" charset="2"/>
              </a:rPr>
              <a:t>ener</a:t>
            </a:r>
            <a:r>
              <a:rPr lang="cs-CZ" sz="2000" b="0" dirty="0" err="1">
                <a:sym typeface="Symbol" pitchFamily="18" charset="2"/>
              </a:rPr>
              <a:t>uj</a:t>
            </a:r>
            <a:r>
              <a:rPr lang="cs-CZ" sz="2000" b="0" dirty="0">
                <a:sym typeface="Symbol" pitchFamily="18" charset="2"/>
              </a:rPr>
              <a:t> náhodné číslo </a:t>
            </a:r>
            <a:r>
              <a:rPr lang="en-US" sz="2000" b="0" i="1" dirty="0">
                <a:sym typeface="Symbol" pitchFamily="18" charset="2"/>
              </a:rPr>
              <a:t>U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z rovnoměrného </a:t>
            </a:r>
            <a:r>
              <a:rPr lang="cs-CZ" sz="2000" b="0" dirty="0" err="1">
                <a:sym typeface="Symbol" pitchFamily="18" charset="2"/>
              </a:rPr>
              <a:t>rozělení</a:t>
            </a:r>
            <a:r>
              <a:rPr lang="cs-CZ" sz="2000" b="0" dirty="0">
                <a:sym typeface="Symbol" pitchFamily="18" charset="2"/>
              </a:rPr>
              <a:t> z intervalu</a:t>
            </a:r>
            <a:r>
              <a:rPr lang="en-US" sz="2000" b="0" dirty="0">
                <a:sym typeface="Symbol" pitchFamily="18" charset="2"/>
              </a:rPr>
              <a:t> (0, 1)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jestliže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i="1" dirty="0" smtClean="0">
                <a:sym typeface="Symbol" pitchFamily="18" charset="2"/>
              </a:rPr>
              <a:t>R 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≥ </a:t>
            </a:r>
            <a:r>
              <a:rPr lang="en-US" sz="2000" b="0" i="1" dirty="0">
                <a:cs typeface="Arial" charset="0"/>
                <a:sym typeface="Symbol" pitchFamily="18" charset="2"/>
              </a:rPr>
              <a:t>U</a:t>
            </a:r>
            <a:r>
              <a:rPr lang="en-US" sz="2000" b="0" dirty="0">
                <a:cs typeface="Arial" charset="0"/>
                <a:sym typeface="Symbol" pitchFamily="18" charset="2"/>
              </a:rPr>
              <a:t>, a</a:t>
            </a:r>
            <a:r>
              <a:rPr lang="cs-CZ" sz="2000" b="0" dirty="0">
                <a:cs typeface="Arial" charset="0"/>
                <a:sym typeface="Symbol" pitchFamily="18" charset="2"/>
              </a:rPr>
              <a:t>k</a:t>
            </a:r>
            <a:r>
              <a:rPr lang="en-US" sz="2000" b="0" dirty="0" err="1">
                <a:cs typeface="Arial" charset="0"/>
                <a:sym typeface="Symbol" pitchFamily="18" charset="2"/>
              </a:rPr>
              <a:t>cept</a:t>
            </a:r>
            <a:r>
              <a:rPr lang="cs-CZ" sz="2000" b="0" dirty="0" err="1">
                <a:cs typeface="Arial" charset="0"/>
                <a:sym typeface="Symbol" pitchFamily="18" charset="2"/>
              </a:rPr>
              <a:t>uj</a:t>
            </a:r>
            <a:r>
              <a:rPr lang="en-US" sz="2000" b="0" dirty="0">
                <a:cs typeface="Arial" charset="0"/>
                <a:sym typeface="Symbol" pitchFamily="18" charset="2"/>
              </a:rPr>
              <a:t> </a:t>
            </a:r>
            <a:r>
              <a:rPr lang="en-US" sz="2000" b="0" i="1" dirty="0">
                <a:cs typeface="Arial" charset="0"/>
                <a:sym typeface="Symbol" pitchFamily="18" charset="2"/>
              </a:rPr>
              <a:t>x</a:t>
            </a:r>
            <a:r>
              <a:rPr lang="en-US" sz="2000" b="0" dirty="0">
                <a:cs typeface="Arial" charset="0"/>
                <a:sym typeface="Symbol" pitchFamily="18" charset="2"/>
              </a:rPr>
              <a:t>’, </a:t>
            </a:r>
            <a:r>
              <a:rPr lang="cs-CZ" sz="2000" b="0" dirty="0">
                <a:cs typeface="Arial" charset="0"/>
                <a:sym typeface="Symbol" pitchFamily="18" charset="2"/>
              </a:rPr>
              <a:t>jestli ne</a:t>
            </a:r>
            <a:r>
              <a:rPr lang="en-US" sz="2000" b="0" dirty="0">
                <a:cs typeface="Arial" charset="0"/>
                <a:sym typeface="Symbol" pitchFamily="18" charset="2"/>
              </a:rPr>
              <a:t>, </a:t>
            </a:r>
            <a:r>
              <a:rPr lang="cs-CZ" sz="2000" b="0" dirty="0">
                <a:cs typeface="Arial" charset="0"/>
                <a:sym typeface="Symbol" pitchFamily="18" charset="2"/>
              </a:rPr>
              <a:t>ponechej</a:t>
            </a:r>
            <a:r>
              <a:rPr lang="en-US" sz="2000" b="0" dirty="0">
                <a:cs typeface="Arial" charset="0"/>
                <a:sym typeface="Symbol" pitchFamily="18" charset="2"/>
              </a:rPr>
              <a:t> </a:t>
            </a:r>
            <a:r>
              <a:rPr lang="en-US" sz="2000" b="0" i="1" dirty="0">
                <a:cs typeface="Arial" charset="0"/>
                <a:sym typeface="Symbol" pitchFamily="18" charset="2"/>
              </a:rPr>
              <a:t>x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00988" y="266700"/>
            <a:ext cx="5150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rgbClr val="E60000"/>
                </a:solidFill>
              </a:rPr>
              <a:t>Metropolis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-Hastings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 algoritm</a:t>
            </a:r>
            <a:r>
              <a:rPr lang="cs-CZ" sz="2400" b="0">
                <a:solidFill>
                  <a:srgbClr val="E60000"/>
                </a:solidFill>
              </a:rPr>
              <a:t>us</a:t>
            </a:r>
            <a:r>
              <a:rPr lang="en-US" sz="2400" b="0">
                <a:solidFill>
                  <a:srgbClr val="E60000"/>
                </a:solidFill>
              </a:rPr>
              <a:t>:</a:t>
            </a:r>
            <a:endParaRPr lang="cs-CZ" sz="2400" b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460375" y="266700"/>
            <a:ext cx="4014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usměrněný pohyb robota v aréně:</a:t>
            </a:r>
          </a:p>
        </p:txBody>
      </p:sp>
      <p:grpSp>
        <p:nvGrpSpPr>
          <p:cNvPr id="2" name="Skupina 11"/>
          <p:cNvGrpSpPr/>
          <p:nvPr/>
        </p:nvGrpSpPr>
        <p:grpSpPr>
          <a:xfrm>
            <a:off x="786493" y="1948317"/>
            <a:ext cx="7791450" cy="3165475"/>
            <a:chOff x="1058636" y="3461431"/>
            <a:chExt cx="7791450" cy="3165475"/>
          </a:xfrm>
          <a:solidFill>
            <a:schemeClr val="bg1">
              <a:lumMod val="95000"/>
            </a:schemeClr>
          </a:solidFill>
        </p:grpSpPr>
        <p:pic>
          <p:nvPicPr>
            <p:cNvPr id="14343" name="Picture 7" descr="Robot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636" y="3461431"/>
              <a:ext cx="6332538" cy="31654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bdélníkový popisek 10"/>
            <p:cNvSpPr/>
            <p:nvPr/>
          </p:nvSpPr>
          <p:spPr bwMode="auto">
            <a:xfrm>
              <a:off x="7391397" y="3505200"/>
              <a:ext cx="1458689" cy="729343"/>
            </a:xfrm>
            <a:prstGeom prst="wedgeRectCallout">
              <a:avLst>
                <a:gd name="adj1" fmla="val -124323"/>
                <a:gd name="adj2" fmla="val 21788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b="0" dirty="0"/>
                <a:t>„vrstevnice“ </a:t>
              </a:r>
              <a:br>
                <a:rPr lang="cs-CZ" b="0" dirty="0"/>
              </a:br>
              <a:r>
                <a:rPr lang="cs-CZ" b="0" dirty="0"/>
                <a:t>arény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Baye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088" y="1201737"/>
            <a:ext cx="8746666" cy="33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552874" y="5362246"/>
            <a:ext cx="5800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err="1">
                <a:solidFill>
                  <a:srgbClr val="E60000"/>
                </a:solidFill>
              </a:rPr>
              <a:t>MrBayes</a:t>
            </a:r>
            <a:r>
              <a:rPr lang="en-US" sz="2000" b="0" dirty="0">
                <a:solidFill>
                  <a:srgbClr val="E60000"/>
                </a:solidFill>
              </a:rPr>
              <a:t>: </a:t>
            </a:r>
            <a:r>
              <a:rPr lang="cs-CZ" sz="2000" b="0" i="1" dirty="0">
                <a:solidFill>
                  <a:srgbClr val="FF0000"/>
                </a:solidFill>
                <a:hlinkClick r:id="rId4"/>
              </a:rPr>
              <a:t>http://morphbank.ebc.uu.se/mrbayes/</a:t>
            </a:r>
            <a:endParaRPr lang="en-US" sz="2000" b="0" i="1" dirty="0">
              <a:solidFill>
                <a:srgbClr val="FF0000"/>
              </a:solidFill>
            </a:endParaRPr>
          </a:p>
          <a:p>
            <a:r>
              <a:rPr lang="en-US" sz="2000" b="0" dirty="0">
                <a:solidFill>
                  <a:srgbClr val="E60000"/>
                </a:solidFill>
              </a:rPr>
              <a:t>4 independent chains, Metropolis-coupled MCMC</a:t>
            </a:r>
            <a:endParaRPr lang="cs-CZ" sz="2000" b="0" dirty="0">
              <a:solidFill>
                <a:srgbClr val="E6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24911" y="727345"/>
            <a:ext cx="1152525" cy="3103562"/>
            <a:chOff x="3163" y="355"/>
            <a:chExt cx="726" cy="1955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3316" y="952"/>
              <a:ext cx="164" cy="1358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grpSp>
          <p:nvGrpSpPr>
            <p:cNvPr id="15370" name="Group 6"/>
            <p:cNvGrpSpPr>
              <a:grpSpLocks/>
            </p:cNvGrpSpPr>
            <p:nvPr/>
          </p:nvGrpSpPr>
          <p:grpSpPr bwMode="auto">
            <a:xfrm>
              <a:off x="3163" y="355"/>
              <a:ext cx="726" cy="567"/>
              <a:chOff x="3163" y="355"/>
              <a:chExt cx="726" cy="567"/>
            </a:xfrm>
          </p:grpSpPr>
          <p:sp>
            <p:nvSpPr>
              <p:cNvPr id="15371" name="Text Box 7"/>
              <p:cNvSpPr txBox="1">
                <a:spLocks noChangeArrowheads="1"/>
              </p:cNvSpPr>
              <p:nvPr/>
            </p:nvSpPr>
            <p:spPr bwMode="auto">
              <a:xfrm>
                <a:off x="3163" y="355"/>
                <a:ext cx="72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0">
                    <a:solidFill>
                      <a:schemeClr val="accent2"/>
                    </a:solidFill>
                  </a:rPr>
                  <a:t>“burn-in”</a:t>
                </a:r>
                <a:endParaRPr lang="cs-CZ" sz="2000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372" name="Line 8"/>
              <p:cNvSpPr>
                <a:spLocks noChangeShapeType="1"/>
              </p:cNvSpPr>
              <p:nvPr/>
            </p:nvSpPr>
            <p:spPr bwMode="auto">
              <a:xfrm>
                <a:off x="3374" y="602"/>
                <a:ext cx="0" cy="3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250950" y="684213"/>
            <a:ext cx="3074988" cy="1071562"/>
            <a:chOff x="984" y="355"/>
            <a:chExt cx="1937" cy="675"/>
          </a:xfrm>
        </p:grpSpPr>
        <p:sp>
          <p:nvSpPr>
            <p:cNvPr id="15367" name="Text Box 10"/>
            <p:cNvSpPr txBox="1">
              <a:spLocks noChangeArrowheads="1"/>
            </p:cNvSpPr>
            <p:nvPr/>
          </p:nvSpPr>
          <p:spPr bwMode="auto">
            <a:xfrm>
              <a:off x="984" y="355"/>
              <a:ext cx="193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 err="1">
                  <a:solidFill>
                    <a:schemeClr val="accent2"/>
                  </a:solidFill>
                </a:rPr>
                <a:t>sta</a:t>
              </a:r>
              <a:r>
                <a:rPr lang="cs-CZ" sz="2000" b="0" dirty="0" err="1">
                  <a:solidFill>
                    <a:schemeClr val="accent2"/>
                  </a:solidFill>
                </a:rPr>
                <a:t>cionární</a:t>
              </a:r>
              <a:r>
                <a:rPr lang="cs-CZ" sz="2000" b="0" dirty="0">
                  <a:solidFill>
                    <a:schemeClr val="accent2"/>
                  </a:solidFill>
                </a:rPr>
                <a:t> fáze</a:t>
              </a:r>
              <a:r>
                <a:rPr lang="en-US" sz="2000" b="0" dirty="0">
                  <a:solidFill>
                    <a:schemeClr val="accent2"/>
                  </a:solidFill>
                </a:rPr>
                <a:t> (plateau)</a:t>
              </a:r>
              <a:endParaRPr lang="cs-CZ" sz="2000" b="0" dirty="0">
                <a:solidFill>
                  <a:schemeClr val="accent2"/>
                </a:solidFill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>
              <a:off x="1502" y="602"/>
              <a:ext cx="0" cy="4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227263" y="204788"/>
            <a:ext cx="4552950" cy="9461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</a:t>
            </a:r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ální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věrohodnost</a:t>
            </a:r>
          </a:p>
          <a:p>
            <a:pPr algn="ctr"/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800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</a:t>
            </a:r>
            <a:r>
              <a:rPr lang="en-US" sz="2800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um likelihood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ML)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450850" y="1388341"/>
            <a:ext cx="8828087" cy="47807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 </a:t>
            </a:r>
            <a:r>
              <a:rPr lang="en-US" sz="2000" b="0" dirty="0" smtClean="0"/>
              <a:t>15</a:t>
            </a:r>
            <a:r>
              <a:rPr lang="en-US" sz="2000" b="0" dirty="0" smtClean="0">
                <a:sym typeface="Symbol" pitchFamily="18" charset="2"/>
              </a:rPr>
              <a:t> </a:t>
            </a:r>
            <a:r>
              <a:rPr lang="cs-CZ" sz="2000" b="0" dirty="0" smtClean="0"/>
              <a:t>hod mincí: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skóre OO</a:t>
            </a:r>
            <a:r>
              <a:rPr lang="en-US" sz="2000" b="0" dirty="0">
                <a:sym typeface="Symbol" pitchFamily="18" charset="2"/>
              </a:rPr>
              <a:t>HHH</a:t>
            </a:r>
            <a:r>
              <a:rPr lang="cs-CZ" sz="2000" b="0" dirty="0">
                <a:sym typeface="Symbol" pitchFamily="18" charset="2"/>
              </a:rPr>
              <a:t>O</a:t>
            </a:r>
            <a:r>
              <a:rPr lang="en-US" sz="2000" b="0" dirty="0">
                <a:sym typeface="Symbol" pitchFamily="18" charset="2"/>
              </a:rPr>
              <a:t>H</a:t>
            </a:r>
            <a:r>
              <a:rPr lang="cs-CZ" sz="2000" b="0" dirty="0">
                <a:sym typeface="Symbol" pitchFamily="18" charset="2"/>
              </a:rPr>
              <a:t>OOO</a:t>
            </a:r>
            <a:r>
              <a:rPr lang="en-US" sz="2000" b="0" dirty="0">
                <a:sym typeface="Symbol" pitchFamily="18" charset="2"/>
              </a:rPr>
              <a:t>H</a:t>
            </a:r>
            <a:r>
              <a:rPr lang="cs-CZ" sz="2000" b="0" dirty="0">
                <a:sym typeface="Symbol" pitchFamily="18" charset="2"/>
              </a:rPr>
              <a:t>O</a:t>
            </a:r>
            <a:r>
              <a:rPr lang="en-US" sz="2000" b="0" dirty="0">
                <a:sym typeface="Symbol" pitchFamily="18" charset="2"/>
              </a:rPr>
              <a:t>HH</a:t>
            </a:r>
            <a:r>
              <a:rPr lang="cs-CZ" sz="2000" b="0" dirty="0" smtClean="0">
                <a:sym typeface="Symbol" pitchFamily="18" charset="2"/>
              </a:rPr>
              <a:t>O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 </a:t>
            </a:r>
            <a:r>
              <a:rPr lang="cs-CZ" sz="2000" b="0" dirty="0">
                <a:sym typeface="Symbol" pitchFamily="18" charset="2"/>
              </a:rPr>
              <a:t>7</a:t>
            </a:r>
            <a:r>
              <a:rPr lang="en-US" sz="2000" b="0" dirty="0">
                <a:sym typeface="Symbol" pitchFamily="18" charset="2"/>
              </a:rPr>
              <a:t></a:t>
            </a:r>
            <a:r>
              <a:rPr lang="cs-CZ" sz="2000" b="0" dirty="0">
                <a:sym typeface="Symbol" pitchFamily="18" charset="2"/>
              </a:rPr>
              <a:t> panna (hlava, H)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cs-CZ" sz="2000" b="0" dirty="0">
                <a:sym typeface="Symbol" pitchFamily="18" charset="2"/>
              </a:rPr>
              <a:t> 8</a:t>
            </a:r>
            <a:r>
              <a:rPr lang="en-US" sz="2000" b="0" dirty="0">
                <a:sym typeface="Symbol" pitchFamily="18" charset="2"/>
              </a:rPr>
              <a:t></a:t>
            </a:r>
            <a:r>
              <a:rPr lang="cs-CZ" sz="2000" b="0" dirty="0">
                <a:sym typeface="Symbol" pitchFamily="18" charset="2"/>
              </a:rPr>
              <a:t> orel (O</a:t>
            </a:r>
            <a:r>
              <a:rPr lang="cs-CZ" sz="2000" b="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cs-CZ" sz="2000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pravděpodobnost</a:t>
            </a:r>
            <a:r>
              <a:rPr lang="cs-CZ" sz="2000" b="0" dirty="0">
                <a:sym typeface="Symbol" pitchFamily="18" charset="2"/>
              </a:rPr>
              <a:t>, že padne hlava = </a:t>
            </a:r>
            <a:r>
              <a:rPr lang="cs-CZ" sz="2000" b="0" i="1" dirty="0">
                <a:sym typeface="Symbol" pitchFamily="18" charset="2"/>
              </a:rPr>
              <a:t>p</a:t>
            </a:r>
            <a:r>
              <a:rPr lang="cs-CZ" sz="2000" b="0" dirty="0">
                <a:sym typeface="Symbol" pitchFamily="18" charset="2"/>
              </a:rPr>
              <a:t>, orel = (1 – </a:t>
            </a:r>
            <a:r>
              <a:rPr lang="cs-CZ" sz="2000" b="0" i="1" dirty="0" smtClean="0">
                <a:sym typeface="Symbol" pitchFamily="18" charset="2"/>
              </a:rPr>
              <a:t>p</a:t>
            </a:r>
            <a:r>
              <a:rPr lang="cs-CZ" sz="2000" b="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hody </a:t>
            </a:r>
            <a:r>
              <a:rPr lang="cs-CZ" sz="2000" b="0" dirty="0">
                <a:sym typeface="Symbol" pitchFamily="18" charset="2"/>
              </a:rPr>
              <a:t>nezávislé  pravděpodobnost výsledného skóre = </a:t>
            </a:r>
            <a:br>
              <a:rPr lang="cs-CZ" sz="2000" b="0" dirty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dirty="0">
                <a:sym typeface="Symbol" pitchFamily="18" charset="2"/>
              </a:rPr>
              <a:t>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)(1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dirty="0">
                <a:sym typeface="Symbol" pitchFamily="18" charset="2"/>
              </a:rPr>
              <a:t>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dirty="0">
                <a:sym typeface="Symbol" pitchFamily="18" charset="2"/>
              </a:rPr>
              <a:t>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dirty="0">
                <a:sym typeface="Symbol" pitchFamily="18" charset="2"/>
              </a:rPr>
              <a:t>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dirty="0">
                <a:sym typeface="Symbol" pitchFamily="18" charset="2"/>
              </a:rPr>
              <a:t>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dirty="0">
                <a:sym typeface="Symbol" pitchFamily="18" charset="2"/>
              </a:rPr>
              <a:t>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b="0" dirty="0">
                <a:sym typeface="Symbol" pitchFamily="18" charset="2"/>
              </a:rPr>
              <a:t>(1 –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sz="2000" b="0" i="1" dirty="0" smtClean="0">
                <a:sym typeface="Symbol" pitchFamily="18" charset="2"/>
              </a:rPr>
              <a:t>p</a:t>
            </a:r>
            <a:r>
              <a:rPr lang="cs-CZ" sz="2000" b="0" baseline="30000" dirty="0" smtClean="0">
                <a:sym typeface="Symbol" pitchFamily="18" charset="2"/>
              </a:rPr>
              <a:t>7</a:t>
            </a:r>
            <a:r>
              <a:rPr lang="cs-CZ" sz="2000" b="0" dirty="0" smtClean="0">
                <a:sym typeface="Symbol" pitchFamily="18" charset="2"/>
              </a:rPr>
              <a:t>(1-</a:t>
            </a:r>
            <a:r>
              <a:rPr lang="cs-CZ" sz="2000" b="0" i="1" dirty="0" smtClean="0">
                <a:sym typeface="Symbol" pitchFamily="18" charset="2"/>
              </a:rPr>
              <a:t>p</a:t>
            </a:r>
            <a:r>
              <a:rPr lang="cs-CZ" sz="2000" b="0" dirty="0" smtClean="0">
                <a:sym typeface="Symbol" pitchFamily="18" charset="2"/>
              </a:rPr>
              <a:t>)</a:t>
            </a:r>
            <a:r>
              <a:rPr lang="cs-CZ" sz="2000" b="0" baseline="30000" dirty="0" smtClean="0">
                <a:sym typeface="Symbol" pitchFamily="18" charset="2"/>
              </a:rPr>
              <a:t>8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maximum </a:t>
            </a:r>
            <a:r>
              <a:rPr lang="cs-CZ" sz="2000" b="0" dirty="0">
                <a:sym typeface="Symbol" pitchFamily="18" charset="2"/>
              </a:rPr>
              <a:t>= 0,4666  7/15        </a:t>
            </a:r>
            <a:endParaRPr lang="en-US" sz="2000" b="0" dirty="0">
              <a:cs typeface="Arial" charset="0"/>
              <a:sym typeface="Symbol" pitchFamily="18" charset="2"/>
            </a:endParaRPr>
          </a:p>
        </p:txBody>
      </p:sp>
      <p:grpSp>
        <p:nvGrpSpPr>
          <p:cNvPr id="29" name="Skupina 28"/>
          <p:cNvGrpSpPr>
            <a:grpSpLocks noChangeAspect="1"/>
          </p:cNvGrpSpPr>
          <p:nvPr/>
        </p:nvGrpSpPr>
        <p:grpSpPr>
          <a:xfrm>
            <a:off x="5277744" y="2088437"/>
            <a:ext cx="2954701" cy="1761573"/>
            <a:chOff x="450850" y="2373313"/>
            <a:chExt cx="5027611" cy="2997427"/>
          </a:xfrm>
        </p:grpSpPr>
        <p:pic>
          <p:nvPicPr>
            <p:cNvPr id="1036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0275" y="237331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1038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850" y="237331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16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51100" y="237331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17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1925" y="237331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18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89450" y="237331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19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39863" y="340065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20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850" y="439125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21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850" y="3389767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2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3800" y="3378882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3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76625" y="3400652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4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8975" y="3400652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5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0565" y="439125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6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8975" y="439125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7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63800" y="439125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28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6625" y="4391253"/>
              <a:ext cx="979487" cy="97948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748" y="993269"/>
            <a:ext cx="3856007" cy="56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194322" y="266700"/>
            <a:ext cx="7290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Problém apriorních pravděpodobností: subjektivnost</a:t>
            </a: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6138041" y="1410119"/>
            <a:ext cx="2279081" cy="837031"/>
          </a:xfrm>
          <a:prstGeom prst="wedgeRectCallout">
            <a:avLst>
              <a:gd name="adj1" fmla="val -97094"/>
              <a:gd name="adj2" fmla="val 4434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15 hodů mincí</a:t>
            </a:r>
          </a:p>
          <a:p>
            <a:pPr algn="ctr">
              <a:defRPr/>
            </a:pPr>
            <a:r>
              <a:rPr lang="cs-CZ" sz="1600" b="0" dirty="0" smtClean="0"/>
              <a:t>výsledek 5 H : 10 O</a:t>
            </a:r>
            <a:endParaRPr lang="cs-CZ" sz="1600" b="0" dirty="0"/>
          </a:p>
        </p:txBody>
      </p:sp>
      <p:sp>
        <p:nvSpPr>
          <p:cNvPr id="19" name="Obdélníkový popisek 18"/>
          <p:cNvSpPr/>
          <p:nvPr/>
        </p:nvSpPr>
        <p:spPr bwMode="auto">
          <a:xfrm>
            <a:off x="148433" y="1510760"/>
            <a:ext cx="2003033" cy="837031"/>
          </a:xfrm>
          <a:prstGeom prst="wedgeRectCallout">
            <a:avLst>
              <a:gd name="adj1" fmla="val 108335"/>
              <a:gd name="adj2" fmla="val 5877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maximum </a:t>
            </a:r>
            <a:r>
              <a:rPr lang="cs-CZ" sz="1600" b="0" dirty="0" err="1" smtClean="0"/>
              <a:t>likelihood</a:t>
            </a:r>
            <a:r>
              <a:rPr lang="cs-CZ" sz="1600" b="0" dirty="0" smtClean="0"/>
              <a:t> = 0,333</a:t>
            </a:r>
            <a:endParaRPr lang="cs-CZ" sz="1600" b="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122495" y="889753"/>
            <a:ext cx="2054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003399"/>
                </a:solidFill>
              </a:rPr>
              <a:t>apriorní </a:t>
            </a:r>
            <a:r>
              <a:rPr lang="cs-CZ" sz="2000" b="0" dirty="0" err="1" smtClean="0">
                <a:solidFill>
                  <a:srgbClr val="003399"/>
                </a:solidFill>
              </a:rPr>
              <a:t>pr</a:t>
            </a:r>
            <a:r>
              <a:rPr lang="cs-CZ" sz="2000" b="0" dirty="0" smtClean="0">
                <a:solidFill>
                  <a:srgbClr val="003399"/>
                </a:solidFill>
              </a:rPr>
              <a:t>. = 0,5</a:t>
            </a:r>
            <a:endParaRPr lang="cs-CZ" sz="2000" b="0" dirty="0">
              <a:solidFill>
                <a:srgbClr val="003399"/>
              </a:solidFill>
            </a:endParaRPr>
          </a:p>
        </p:txBody>
      </p:sp>
      <p:sp>
        <p:nvSpPr>
          <p:cNvPr id="21" name="Obdélníkový popisek 20"/>
          <p:cNvSpPr/>
          <p:nvPr/>
        </p:nvSpPr>
        <p:spPr bwMode="auto">
          <a:xfrm>
            <a:off x="6284691" y="2600563"/>
            <a:ext cx="2244574" cy="914669"/>
          </a:xfrm>
          <a:prstGeom prst="wedgeRectCallout">
            <a:avLst>
              <a:gd name="adj1" fmla="val -176445"/>
              <a:gd name="adj2" fmla="val 86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díky apriorní </a:t>
            </a:r>
            <a:r>
              <a:rPr lang="cs-CZ" sz="1600" b="0" dirty="0" err="1" smtClean="0"/>
              <a:t>pr</a:t>
            </a:r>
            <a:r>
              <a:rPr lang="cs-CZ" sz="1600" b="0" dirty="0" smtClean="0"/>
              <a:t>. aposteriorní </a:t>
            </a:r>
            <a:r>
              <a:rPr lang="cs-CZ" sz="1600" b="0" dirty="0" err="1" smtClean="0"/>
              <a:t>pr</a:t>
            </a:r>
            <a:r>
              <a:rPr lang="cs-CZ" sz="1600" b="0" dirty="0" smtClean="0"/>
              <a:t>.</a:t>
            </a:r>
          </a:p>
          <a:p>
            <a:pPr algn="ctr">
              <a:defRPr/>
            </a:pPr>
            <a:r>
              <a:rPr lang="cs-CZ" sz="1600" b="0" dirty="0" smtClean="0"/>
              <a:t>posunuta doprava</a:t>
            </a:r>
            <a:endParaRPr lang="cs-CZ" sz="1600" b="0" dirty="0"/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025898" y="4202027"/>
            <a:ext cx="2330838" cy="837031"/>
          </a:xfrm>
          <a:prstGeom prst="wedgeRectCallout">
            <a:avLst>
              <a:gd name="adj1" fmla="val -89753"/>
              <a:gd name="adj2" fmla="val 518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30 hodů mincí</a:t>
            </a:r>
          </a:p>
          <a:p>
            <a:pPr algn="ctr">
              <a:defRPr/>
            </a:pPr>
            <a:r>
              <a:rPr lang="cs-CZ" sz="1600" b="0" dirty="0" smtClean="0"/>
              <a:t>výsledek 10 H : 20 O</a:t>
            </a:r>
            <a:endParaRPr lang="cs-CZ" sz="1600" b="0" dirty="0"/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6034525" y="5625387"/>
            <a:ext cx="1718363" cy="776646"/>
          </a:xfrm>
          <a:prstGeom prst="wedgeRectCallout">
            <a:avLst>
              <a:gd name="adj1" fmla="val -201155"/>
              <a:gd name="adj2" fmla="val -3794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rozdíl od ML menší</a:t>
            </a:r>
            <a:endParaRPr lang="cs-CZ" sz="1600" b="0" dirty="0"/>
          </a:p>
        </p:txBody>
      </p: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6.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9448" y="1148220"/>
            <a:ext cx="5785104" cy="4861560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45436" y="266700"/>
            <a:ext cx="5663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/>
              <a:t>Stanovení apriorních </a:t>
            </a:r>
            <a:r>
              <a:rPr lang="cs-CZ" sz="2400" b="0" dirty="0"/>
              <a:t>pravděpodobností</a:t>
            </a:r>
            <a:r>
              <a:rPr lang="cs-CZ" sz="2400" b="0" dirty="0" smtClean="0"/>
              <a:t>:</a:t>
            </a:r>
            <a:endParaRPr lang="cs-CZ" sz="2400" b="0" dirty="0"/>
          </a:p>
        </p:txBody>
      </p: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6.1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6144" y="1099457"/>
            <a:ext cx="5725886" cy="5288881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945436" y="266700"/>
            <a:ext cx="5663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/>
              <a:t>Stanovení apriorních </a:t>
            </a:r>
            <a:r>
              <a:rPr lang="cs-CZ" sz="2400" b="0" dirty="0"/>
              <a:t>pravděpodobností</a:t>
            </a:r>
            <a:r>
              <a:rPr lang="cs-CZ" sz="2400" b="0" dirty="0" smtClean="0"/>
              <a:t>:</a:t>
            </a:r>
            <a:endParaRPr lang="cs-CZ" sz="2400" b="0" dirty="0"/>
          </a:p>
        </p:txBody>
      </p:sp>
    </p:spTree>
    <p:extLst>
      <p:ext uri="{BB962C8B-B14F-4D97-AF65-F5344CB8AC3E}">
        <p14:creationId xmlns="" xmlns:p14="http://schemas.microsoft.com/office/powerpoint/2010/main" val="17124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796142" y="266700"/>
            <a:ext cx="525779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Hledání optimálního stromu </a:t>
            </a:r>
            <a:r>
              <a:rPr lang="cs-CZ" sz="2800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cs-CZ" sz="2800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2800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měření </a:t>
            </a:r>
            <a:r>
              <a:rPr lang="cs-CZ" sz="2800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spolehlivosti stromů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60375" y="1881867"/>
            <a:ext cx="6573916" cy="169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360000">
              <a:spcBef>
                <a:spcPts val="0"/>
              </a:spcBef>
              <a:spcAft>
                <a:spcPts val="1000"/>
              </a:spcAft>
              <a:buFontTx/>
              <a:buAutoNum type="arabicPeriod"/>
            </a:pPr>
            <a:r>
              <a:rPr lang="en-US" sz="2400" b="0" dirty="0" err="1">
                <a:solidFill>
                  <a:srgbClr val="E60000"/>
                </a:solidFill>
              </a:rPr>
              <a:t>Exa</a:t>
            </a:r>
            <a:r>
              <a:rPr lang="cs-CZ" sz="2400" b="0" dirty="0">
                <a:solidFill>
                  <a:srgbClr val="E60000"/>
                </a:solidFill>
              </a:rPr>
              <a:t>k</a:t>
            </a:r>
            <a:r>
              <a:rPr lang="en-US" sz="2400" b="0" dirty="0">
                <a:solidFill>
                  <a:srgbClr val="E60000"/>
                </a:solidFill>
              </a:rPr>
              <a:t>t</a:t>
            </a:r>
            <a:r>
              <a:rPr lang="cs-CZ" sz="2400" b="0" dirty="0">
                <a:solidFill>
                  <a:srgbClr val="E60000"/>
                </a:solidFill>
              </a:rPr>
              <a:t>ní</a:t>
            </a:r>
            <a:r>
              <a:rPr lang="en-US" sz="2400" b="0" dirty="0">
                <a:solidFill>
                  <a:srgbClr val="E60000"/>
                </a:solidFill>
              </a:rPr>
              <a:t> </a:t>
            </a:r>
            <a:r>
              <a:rPr lang="en-US" sz="2400" b="0" dirty="0" err="1">
                <a:solidFill>
                  <a:srgbClr val="E60000"/>
                </a:solidFill>
              </a:rPr>
              <a:t>metod</a:t>
            </a:r>
            <a:r>
              <a:rPr lang="cs-CZ" sz="2400" b="0" dirty="0">
                <a:solidFill>
                  <a:srgbClr val="E60000"/>
                </a:solidFill>
              </a:rPr>
              <a:t>y</a:t>
            </a:r>
            <a:r>
              <a:rPr lang="en-US" sz="2400" b="0" dirty="0" smtClean="0">
                <a:solidFill>
                  <a:srgbClr val="E60000"/>
                </a:solidFill>
              </a:rPr>
              <a:t>:</a:t>
            </a:r>
            <a:r>
              <a:rPr lang="cs-CZ" sz="2400" b="0" dirty="0" smtClean="0">
                <a:solidFill>
                  <a:srgbClr val="E60000"/>
                </a:solidFill>
              </a:rPr>
              <a:t/>
            </a:r>
            <a:br>
              <a:rPr lang="cs-CZ" sz="2400" b="0" dirty="0" smtClean="0">
                <a:solidFill>
                  <a:srgbClr val="E60000"/>
                </a:solidFill>
              </a:rPr>
            </a:br>
            <a:r>
              <a:rPr lang="cs-CZ" sz="2400" b="0" dirty="0" smtClean="0">
                <a:solidFill>
                  <a:srgbClr val="E60000"/>
                </a:solidFill>
              </a:rPr>
              <a:t/>
            </a:r>
            <a:br>
              <a:rPr lang="cs-CZ" sz="2400" b="0" dirty="0" smtClean="0">
                <a:solidFill>
                  <a:srgbClr val="E60000"/>
                </a:solidFill>
              </a:rPr>
            </a:br>
            <a:r>
              <a:rPr lang="en-US" sz="2400" b="0" dirty="0">
                <a:solidFill>
                  <a:srgbClr val="E60000"/>
                </a:solidFill>
              </a:rPr>
              <a:t>	a) </a:t>
            </a:r>
            <a:r>
              <a:rPr lang="cs-CZ" sz="2400" b="0" dirty="0">
                <a:solidFill>
                  <a:srgbClr val="E60000"/>
                </a:solidFill>
              </a:rPr>
              <a:t>vyčerpávající hledání (</a:t>
            </a:r>
            <a:r>
              <a:rPr lang="en-US" sz="2400" b="0" i="1" dirty="0">
                <a:solidFill>
                  <a:srgbClr val="E60000"/>
                </a:solidFill>
              </a:rPr>
              <a:t>exhaustive search</a:t>
            </a:r>
            <a:r>
              <a:rPr lang="cs-CZ" sz="2400" b="0" dirty="0" smtClean="0">
                <a:solidFill>
                  <a:srgbClr val="E60000"/>
                </a:solidFill>
              </a:rPr>
              <a:t>)</a:t>
            </a:r>
          </a:p>
          <a:p>
            <a:pPr marL="342900" indent="-342900"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	</a:t>
            </a:r>
            <a:r>
              <a:rPr lang="en-US" sz="2400" b="0" dirty="0" smtClean="0">
                <a:solidFill>
                  <a:srgbClr val="E60000"/>
                </a:solidFill>
              </a:rPr>
              <a:t>b</a:t>
            </a:r>
            <a:r>
              <a:rPr lang="en-US" sz="2400" b="0" dirty="0">
                <a:solidFill>
                  <a:srgbClr val="E60000"/>
                </a:solidFill>
              </a:rPr>
              <a:t>) </a:t>
            </a:r>
            <a:r>
              <a:rPr lang="en-US" sz="2400" b="0" i="1" dirty="0">
                <a:solidFill>
                  <a:srgbClr val="E60000"/>
                </a:solidFill>
              </a:rPr>
              <a:t>branch-and-bound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a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190" y="1038452"/>
            <a:ext cx="5961063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6367690" y="1581377"/>
            <a:ext cx="2198688" cy="704850"/>
          </a:xfrm>
          <a:prstGeom prst="wedgeRectCallout">
            <a:avLst>
              <a:gd name="adj1" fmla="val -73850"/>
              <a:gd name="adj2" fmla="val 1143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na začátku 3 taxony, postupné přidávání</a:t>
            </a: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665515" y="4191227"/>
            <a:ext cx="1871663" cy="10334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751115" y="5356452"/>
            <a:ext cx="3581400" cy="706437"/>
          </a:xfrm>
          <a:prstGeom prst="wedgeRectCallout">
            <a:avLst>
              <a:gd name="adj1" fmla="val -5838"/>
              <a:gd name="adj2" fmla="val -113224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je-li </a:t>
            </a:r>
            <a:r>
              <a:rPr lang="cs-CZ" sz="1600" b="0" dirty="0" smtClean="0"/>
              <a:t>strom </a:t>
            </a:r>
            <a:r>
              <a:rPr lang="cs-CZ" sz="1600" b="0" dirty="0"/>
              <a:t>delší než </a:t>
            </a:r>
            <a:r>
              <a:rPr lang="cs-CZ" sz="1600" b="0" dirty="0" smtClean="0"/>
              <a:t>náhodně vybraný</a:t>
            </a:r>
            <a:r>
              <a:rPr lang="cs-CZ" sz="1600" b="0" dirty="0"/>
              <a:t>, algoritmus dál nepokračuje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360000">
              <a:spcBef>
                <a:spcPts val="0"/>
              </a:spcBef>
              <a:spcAft>
                <a:spcPts val="1000"/>
              </a:spcAft>
            </a:pPr>
            <a:r>
              <a:rPr lang="en-US" sz="2400" b="0" i="1" dirty="0" smtClean="0">
                <a:solidFill>
                  <a:srgbClr val="E60000"/>
                </a:solidFill>
              </a:rPr>
              <a:t>branch-and-bound</a:t>
            </a:r>
            <a:endParaRPr lang="en-US" sz="2400" b="0" i="1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960460" y="266700"/>
            <a:ext cx="3148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en-US" sz="2400" b="0" dirty="0">
                <a:solidFill>
                  <a:srgbClr val="E60000"/>
                </a:solidFill>
              </a:rPr>
              <a:t>Heuristic</a:t>
            </a:r>
            <a:r>
              <a:rPr lang="cs-CZ" sz="2400" b="0" dirty="0" err="1">
                <a:solidFill>
                  <a:srgbClr val="E60000"/>
                </a:solidFill>
              </a:rPr>
              <a:t>ký</a:t>
            </a:r>
            <a:r>
              <a:rPr lang="cs-CZ" sz="2400" b="0" dirty="0">
                <a:solidFill>
                  <a:srgbClr val="E60000"/>
                </a:solidFill>
              </a:rPr>
              <a:t> přístup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pic>
        <p:nvPicPr>
          <p:cNvPr id="183299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 b="56746"/>
          <a:stretch>
            <a:fillRect/>
          </a:stretch>
        </p:blipFill>
        <p:spPr bwMode="auto">
          <a:xfrm>
            <a:off x="1790700" y="2033588"/>
            <a:ext cx="51006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4953000" y="3995738"/>
            <a:ext cx="2525713" cy="511175"/>
          </a:xfrm>
          <a:prstGeom prst="wedgeRectCallout">
            <a:avLst>
              <a:gd name="adj1" fmla="val -58333"/>
              <a:gd name="adj2" fmla="val -20133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všechny možné stromy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0375" y="266700"/>
            <a:ext cx="27703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i="1" dirty="0" smtClean="0"/>
              <a:t>stepwise </a:t>
            </a:r>
            <a:r>
              <a:rPr lang="en-US" sz="2400" b="0" i="1" dirty="0"/>
              <a:t>addition</a:t>
            </a:r>
            <a:endParaRPr lang="cs-CZ" sz="2400" b="0" i="1" dirty="0"/>
          </a:p>
          <a:p>
            <a:pPr marL="342900" indent="-342900"/>
            <a:r>
              <a:rPr lang="en-US" sz="2400" b="0" i="1" dirty="0"/>
              <a:t>star deco</a:t>
            </a:r>
            <a:r>
              <a:rPr lang="cs-CZ" sz="2400" b="0" i="1" dirty="0"/>
              <a:t>m</a:t>
            </a:r>
            <a:r>
              <a:rPr lang="en-US" sz="2400" b="0" i="1" dirty="0"/>
              <a:t>position</a:t>
            </a:r>
            <a:endParaRPr lang="cs-CZ" sz="2400" b="0" i="1" dirty="0"/>
          </a:p>
          <a:p>
            <a:pPr marL="342900" indent="-342900"/>
            <a:r>
              <a:rPr lang="en-US" sz="2400" b="0" i="1" dirty="0"/>
              <a:t>branch swapping</a:t>
            </a:r>
            <a:endParaRPr lang="cs-CZ" sz="2400" b="0" i="1" dirty="0"/>
          </a:p>
        </p:txBody>
      </p:sp>
      <p:pic>
        <p:nvPicPr>
          <p:cNvPr id="18435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2033588"/>
            <a:ext cx="5100638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Freeform 4"/>
          <p:cNvSpPr>
            <a:spLocks/>
          </p:cNvSpPr>
          <p:nvPr/>
        </p:nvSpPr>
        <p:spPr bwMode="auto">
          <a:xfrm>
            <a:off x="3148013" y="4886325"/>
            <a:ext cx="2043112" cy="995363"/>
          </a:xfrm>
          <a:custGeom>
            <a:avLst/>
            <a:gdLst>
              <a:gd name="T0" fmla="*/ 0 w 1167"/>
              <a:gd name="T1" fmla="*/ 2147483647 h 570"/>
              <a:gd name="T2" fmla="*/ 2147483647 w 1167"/>
              <a:gd name="T3" fmla="*/ 2147483647 h 570"/>
              <a:gd name="T4" fmla="*/ 2147483647 w 1167"/>
              <a:gd name="T5" fmla="*/ 2147483647 h 570"/>
              <a:gd name="T6" fmla="*/ 2147483647 w 1167"/>
              <a:gd name="T7" fmla="*/ 2147483647 h 570"/>
              <a:gd name="T8" fmla="*/ 2147483647 w 1167"/>
              <a:gd name="T9" fmla="*/ 2147483647 h 570"/>
              <a:gd name="T10" fmla="*/ 2147483647 w 1167"/>
              <a:gd name="T11" fmla="*/ 2147483647 h 570"/>
              <a:gd name="T12" fmla="*/ 2147483647 w 1167"/>
              <a:gd name="T13" fmla="*/ 2147483647 h 570"/>
              <a:gd name="T14" fmla="*/ 2147483647 w 1167"/>
              <a:gd name="T15" fmla="*/ 2147483647 h 570"/>
              <a:gd name="T16" fmla="*/ 2147483647 w 1167"/>
              <a:gd name="T17" fmla="*/ 2147483647 h 570"/>
              <a:gd name="T18" fmla="*/ 2147483647 w 1167"/>
              <a:gd name="T19" fmla="*/ 2147483647 h 570"/>
              <a:gd name="T20" fmla="*/ 2147483647 w 1167"/>
              <a:gd name="T21" fmla="*/ 2147483647 h 570"/>
              <a:gd name="T22" fmla="*/ 2147483647 w 1167"/>
              <a:gd name="T23" fmla="*/ 2147483647 h 570"/>
              <a:gd name="T24" fmla="*/ 2147483647 w 1167"/>
              <a:gd name="T25" fmla="*/ 2147483647 h 570"/>
              <a:gd name="T26" fmla="*/ 2147483647 w 1167"/>
              <a:gd name="T27" fmla="*/ 2147483647 h 570"/>
              <a:gd name="T28" fmla="*/ 2147483647 w 1167"/>
              <a:gd name="T29" fmla="*/ 2147483647 h 570"/>
              <a:gd name="T30" fmla="*/ 2147483647 w 1167"/>
              <a:gd name="T31" fmla="*/ 2147483647 h 570"/>
              <a:gd name="T32" fmla="*/ 2147483647 w 1167"/>
              <a:gd name="T33" fmla="*/ 2147483647 h 570"/>
              <a:gd name="T34" fmla="*/ 2147483647 w 1167"/>
              <a:gd name="T35" fmla="*/ 2147483647 h 570"/>
              <a:gd name="T36" fmla="*/ 2147483647 w 1167"/>
              <a:gd name="T37" fmla="*/ 2147483647 h 570"/>
              <a:gd name="T38" fmla="*/ 2147483647 w 1167"/>
              <a:gd name="T39" fmla="*/ 2147483647 h 570"/>
              <a:gd name="T40" fmla="*/ 2147483647 w 1167"/>
              <a:gd name="T41" fmla="*/ 2147483647 h 570"/>
              <a:gd name="T42" fmla="*/ 2147483647 w 1167"/>
              <a:gd name="T43" fmla="*/ 2147483647 h 570"/>
              <a:gd name="T44" fmla="*/ 2147483647 w 1167"/>
              <a:gd name="T45" fmla="*/ 2147483647 h 570"/>
              <a:gd name="T46" fmla="*/ 2147483647 w 1167"/>
              <a:gd name="T47" fmla="*/ 0 h 570"/>
              <a:gd name="T48" fmla="*/ 2147483647 w 1167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7"/>
              <a:gd name="T76" fmla="*/ 0 h 570"/>
              <a:gd name="T77" fmla="*/ 1167 w 1167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7" h="570">
                <a:moveTo>
                  <a:pt x="0" y="570"/>
                </a:moveTo>
                <a:lnTo>
                  <a:pt x="105" y="558"/>
                </a:lnTo>
                <a:lnTo>
                  <a:pt x="201" y="540"/>
                </a:lnTo>
                <a:lnTo>
                  <a:pt x="267" y="552"/>
                </a:lnTo>
                <a:lnTo>
                  <a:pt x="330" y="564"/>
                </a:lnTo>
                <a:lnTo>
                  <a:pt x="381" y="513"/>
                </a:lnTo>
                <a:lnTo>
                  <a:pt x="456" y="522"/>
                </a:lnTo>
                <a:lnTo>
                  <a:pt x="516" y="528"/>
                </a:lnTo>
                <a:lnTo>
                  <a:pt x="612" y="474"/>
                </a:lnTo>
                <a:lnTo>
                  <a:pt x="690" y="480"/>
                </a:lnTo>
                <a:lnTo>
                  <a:pt x="762" y="492"/>
                </a:lnTo>
                <a:lnTo>
                  <a:pt x="798" y="408"/>
                </a:lnTo>
                <a:lnTo>
                  <a:pt x="861" y="414"/>
                </a:lnTo>
                <a:lnTo>
                  <a:pt x="897" y="309"/>
                </a:lnTo>
                <a:lnTo>
                  <a:pt x="822" y="300"/>
                </a:lnTo>
                <a:lnTo>
                  <a:pt x="984" y="240"/>
                </a:lnTo>
                <a:lnTo>
                  <a:pt x="1083" y="186"/>
                </a:lnTo>
                <a:lnTo>
                  <a:pt x="1167" y="141"/>
                </a:lnTo>
                <a:lnTo>
                  <a:pt x="1092" y="120"/>
                </a:lnTo>
                <a:lnTo>
                  <a:pt x="1020" y="102"/>
                </a:lnTo>
                <a:lnTo>
                  <a:pt x="1035" y="57"/>
                </a:lnTo>
                <a:lnTo>
                  <a:pt x="945" y="48"/>
                </a:lnTo>
                <a:lnTo>
                  <a:pt x="891" y="30"/>
                </a:lnTo>
                <a:lnTo>
                  <a:pt x="867" y="0"/>
                </a:lnTo>
                <a:lnTo>
                  <a:pt x="789" y="3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062663" y="4157663"/>
            <a:ext cx="2308225" cy="512762"/>
          </a:xfrm>
          <a:prstGeom prst="wedgeRectCallout">
            <a:avLst>
              <a:gd name="adj1" fmla="val -88050"/>
              <a:gd name="adj2" fmla="val 14122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heuristické hledání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w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917" y="266700"/>
            <a:ext cx="493077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460375" y="435429"/>
            <a:ext cx="27703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i="1" dirty="0" smtClean="0"/>
              <a:t>nearest-neighbor</a:t>
            </a:r>
            <a:r>
              <a:rPr lang="cs-CZ" sz="2400" b="0" i="1" dirty="0" smtClean="0"/>
              <a:t> </a:t>
            </a:r>
          </a:p>
          <a:p>
            <a:pPr marL="342900" indent="-342900"/>
            <a:r>
              <a:rPr lang="en-US" sz="2400" b="0" i="1" dirty="0" smtClean="0"/>
              <a:t>interchanges </a:t>
            </a:r>
            <a:r>
              <a:rPr lang="en-US" sz="2400" b="0" dirty="0"/>
              <a:t>(NNI</a:t>
            </a:r>
            <a:r>
              <a:rPr lang="en-US" sz="2400" b="0" dirty="0" smtClean="0"/>
              <a:t>)</a:t>
            </a:r>
            <a:endParaRPr lang="cs-CZ" sz="2400" b="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0375" y="2503715"/>
            <a:ext cx="30091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i="1" dirty="0" err="1" smtClean="0"/>
              <a:t>subtree</a:t>
            </a:r>
            <a:r>
              <a:rPr lang="en-US" sz="2400" b="0" i="1" dirty="0" smtClean="0"/>
              <a:t> </a:t>
            </a:r>
            <a:r>
              <a:rPr lang="en-US" sz="2400" b="0" i="1" dirty="0" err="1" smtClean="0"/>
              <a:t>prunning</a:t>
            </a:r>
            <a:endParaRPr lang="cs-CZ" sz="2400" b="0" i="1" dirty="0" smtClean="0"/>
          </a:p>
          <a:p>
            <a:pPr marL="342900" indent="-342900"/>
            <a:r>
              <a:rPr lang="en-US" sz="2400" b="0" i="1" dirty="0" smtClean="0"/>
              <a:t>and </a:t>
            </a:r>
            <a:r>
              <a:rPr lang="en-US" sz="2400" b="0" i="1" dirty="0" err="1" smtClean="0"/>
              <a:t>regrafting</a:t>
            </a:r>
            <a:r>
              <a:rPr lang="en-US" sz="2400" b="0" i="1" dirty="0" smtClean="0"/>
              <a:t> </a:t>
            </a:r>
            <a:r>
              <a:rPr lang="en-US" sz="2400" b="0" dirty="0" smtClean="0"/>
              <a:t>(SPR)</a:t>
            </a:r>
            <a:endParaRPr lang="cs-CZ" sz="2400" b="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0375" y="4867985"/>
            <a:ext cx="2855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i="1" dirty="0" smtClean="0"/>
              <a:t>tree </a:t>
            </a:r>
            <a:r>
              <a:rPr lang="en-US" sz="2400" b="0" i="1" dirty="0"/>
              <a:t>bisection </a:t>
            </a:r>
            <a:r>
              <a:rPr lang="en-US" sz="2400" b="0" i="1" dirty="0" smtClean="0"/>
              <a:t>and</a:t>
            </a:r>
            <a:r>
              <a:rPr lang="cs-CZ" sz="2400" b="0" i="1" dirty="0" smtClean="0"/>
              <a:t> </a:t>
            </a:r>
          </a:p>
          <a:p>
            <a:pPr marL="342900" indent="-342900"/>
            <a:r>
              <a:rPr lang="en-US" sz="2400" b="0" i="1" dirty="0" smtClean="0"/>
              <a:t>reconnection </a:t>
            </a:r>
            <a:r>
              <a:rPr lang="en-US" sz="2400" b="0" i="1" dirty="0"/>
              <a:t>(TBR)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567620" y="266700"/>
            <a:ext cx="4104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>
                <a:solidFill>
                  <a:srgbClr val="E60000"/>
                </a:solidFill>
              </a:rPr>
              <a:t>Měření spolehlivosti </a:t>
            </a:r>
            <a:r>
              <a:rPr lang="cs-CZ" sz="2400" b="0" dirty="0" smtClean="0">
                <a:solidFill>
                  <a:srgbClr val="E60000"/>
                </a:solidFill>
              </a:rPr>
              <a:t>stromů:</a:t>
            </a:r>
            <a:r>
              <a:rPr lang="en-US" sz="2400" b="0" dirty="0" smtClean="0">
                <a:solidFill>
                  <a:srgbClr val="E60000"/>
                </a:solidFill>
              </a:rPr>
              <a:t> </a:t>
            </a:r>
            <a:endParaRPr lang="cs-CZ" sz="2400" b="0" dirty="0">
              <a:solidFill>
                <a:srgbClr val="E60000"/>
              </a:solidFill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140098" y="897392"/>
            <a:ext cx="3667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/>
              <a:t>bez </a:t>
            </a:r>
            <a:r>
              <a:rPr lang="cs-CZ" sz="2400" b="0" dirty="0"/>
              <a:t>navrácení</a:t>
            </a:r>
            <a:r>
              <a:rPr lang="cs-CZ" sz="2400" b="0" dirty="0">
                <a:solidFill>
                  <a:srgbClr val="FF0000"/>
                </a:solidFill>
              </a:rPr>
              <a:t> </a:t>
            </a:r>
            <a:r>
              <a:rPr lang="cs-CZ" sz="2400" b="0" dirty="0"/>
              <a:t>=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jackknife</a:t>
            </a:r>
            <a:endParaRPr lang="cs-CZ" sz="2400" b="0" dirty="0">
              <a:solidFill>
                <a:srgbClr val="E60000"/>
              </a:solidFill>
            </a:endParaRPr>
          </a:p>
          <a:p>
            <a:r>
              <a:rPr lang="cs-CZ" sz="2400" b="0" dirty="0" smtClean="0"/>
              <a:t>s </a:t>
            </a:r>
            <a:r>
              <a:rPr lang="cs-CZ" sz="2400" b="0" dirty="0"/>
              <a:t>navrácením</a:t>
            </a:r>
            <a:r>
              <a:rPr lang="cs-CZ" sz="2400" b="0" dirty="0">
                <a:solidFill>
                  <a:srgbClr val="FF0000"/>
                </a:solidFill>
              </a:rPr>
              <a:t> </a:t>
            </a:r>
            <a:r>
              <a:rPr lang="cs-CZ" sz="2400" b="0" dirty="0"/>
              <a:t>=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>
                <a:solidFill>
                  <a:srgbClr val="E60000"/>
                </a:solidFill>
              </a:rPr>
              <a:t>bootstrap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47675" y="952500"/>
            <a:ext cx="4293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Metody opakovaného výběru</a:t>
            </a:r>
          </a:p>
        </p:txBody>
      </p:sp>
      <p:pic>
        <p:nvPicPr>
          <p:cNvPr id="58370" name="Picture 2" descr="http://saunapraha.cz/wp-content/uploads/IMG_6173-300x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061" y="1972808"/>
            <a:ext cx="3291530" cy="24576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4" name="Picture 2" descr="http://www.taxjusticeblog.org/lott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7661" y="3886200"/>
            <a:ext cx="3265714" cy="24492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www.kvalitninoze.cz/images/sklady/113110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318" y="2018846"/>
            <a:ext cx="3810000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oot"/>
          <p:cNvPicPr>
            <a:picLocks noChangeAspect="1" noChangeArrowheads="1"/>
          </p:cNvPicPr>
          <p:nvPr/>
        </p:nvPicPr>
        <p:blipFill>
          <a:blip r:embed="rId3" cstate="print"/>
          <a:srcRect l="2206" t="3629" r="1595" b="60874"/>
          <a:stretch>
            <a:fillRect/>
          </a:stretch>
        </p:blipFill>
        <p:spPr bwMode="auto">
          <a:xfrm>
            <a:off x="500723" y="1034143"/>
            <a:ext cx="8227770" cy="201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4690" y="266700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60000"/>
                </a:solidFill>
              </a:rPr>
              <a:t>bootstrap: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732478" y="211138"/>
            <a:ext cx="5136408" cy="3637707"/>
            <a:chOff x="1234" y="1526"/>
            <a:chExt cx="3540" cy="2643"/>
          </a:xfrm>
          <a:effectLst/>
        </p:grpSpPr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1234" y="1526"/>
            <a:ext cx="3540" cy="2643"/>
          </p:xfrm>
          <a:graphic>
            <a:graphicData uri="http://schemas.openxmlformats.org/presentationml/2006/ole">
              <p:oleObj spid="_x0000_s36866" name="Graf" r:id="rId4" imgW="4667402" imgH="2657551" progId="Excel.Sheet.8">
                <p:embed/>
              </p:oleObj>
            </a:graphicData>
          </a:graphic>
        </p:graphicFrame>
        <p:sp>
          <p:nvSpPr>
            <p:cNvPr id="1033" name="Line 7"/>
            <p:cNvSpPr>
              <a:spLocks noChangeShapeType="1"/>
            </p:cNvSpPr>
            <p:nvPr/>
          </p:nvSpPr>
          <p:spPr bwMode="auto">
            <a:xfrm>
              <a:off x="2986" y="2059"/>
              <a:ext cx="3" cy="1456"/>
            </a:xfrm>
            <a:prstGeom prst="line">
              <a:avLst/>
            </a:prstGeom>
            <a:noFill/>
            <a:ln w="1905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4" name="Text Box 8"/>
            <p:cNvSpPr txBox="1">
              <a:spLocks noChangeArrowheads="1"/>
            </p:cNvSpPr>
            <p:nvPr/>
          </p:nvSpPr>
          <p:spPr bwMode="auto">
            <a:xfrm>
              <a:off x="3018" y="3110"/>
              <a:ext cx="472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E60000"/>
                  </a:solidFill>
                </a:rPr>
                <a:t>Max</a:t>
              </a:r>
              <a:r>
                <a:rPr lang="en-US" sz="1600" i="1" dirty="0" err="1">
                  <a:solidFill>
                    <a:srgbClr val="E60000"/>
                  </a:solidFill>
                </a:rPr>
                <a:t>L</a:t>
              </a:r>
              <a:endParaRPr lang="cs-CZ" sz="1600" i="1" dirty="0">
                <a:solidFill>
                  <a:srgbClr val="E60000"/>
                </a:solidFill>
              </a:endParaRPr>
            </a:p>
          </p:txBody>
        </p:sp>
      </p:grp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460375" y="3964895"/>
            <a:ext cx="65614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000" b="0" i="1" dirty="0"/>
              <a:t>p</a:t>
            </a:r>
            <a:r>
              <a:rPr lang="cs-CZ" sz="2000" b="0" dirty="0"/>
              <a:t> = 1/2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i="1" dirty="0">
                <a:sym typeface="Symbol" pitchFamily="18" charset="2"/>
              </a:rPr>
              <a:t>L</a:t>
            </a:r>
            <a:r>
              <a:rPr lang="cs-CZ" sz="2000" b="0" dirty="0">
                <a:sym typeface="Symbol" pitchFamily="18" charset="2"/>
              </a:rPr>
              <a:t> = 3,0517.10</a:t>
            </a:r>
            <a:r>
              <a:rPr lang="cs-CZ" sz="2000" b="0" baseline="30000" dirty="0">
                <a:sym typeface="Symbol" pitchFamily="18" charset="2"/>
              </a:rPr>
              <a:t>-5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sz="2000" b="0" i="1" dirty="0" smtClean="0">
                <a:sym typeface="Symbol" pitchFamily="18" charset="2"/>
              </a:rPr>
              <a:t>p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= 1/3  </a:t>
            </a:r>
            <a:r>
              <a:rPr lang="cs-CZ" sz="2000" b="0" i="1" dirty="0">
                <a:sym typeface="Symbol" pitchFamily="18" charset="2"/>
              </a:rPr>
              <a:t>L</a:t>
            </a:r>
            <a:r>
              <a:rPr lang="cs-CZ" sz="2000" b="0" dirty="0">
                <a:sym typeface="Symbol" pitchFamily="18" charset="2"/>
              </a:rPr>
              <a:t> = 1,7841.10</a:t>
            </a:r>
            <a:r>
              <a:rPr lang="cs-CZ" sz="2000" b="0" baseline="30000" dirty="0">
                <a:sym typeface="Symbol" pitchFamily="18" charset="2"/>
              </a:rPr>
              <a:t>-5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  <a:buFont typeface="Symbol" pitchFamily="18" charset="2"/>
              <a:buChar char="Þ"/>
            </a:pP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výsledek hodů 1,7</a:t>
            </a:r>
            <a:r>
              <a:rPr lang="cs-CZ" sz="2000" b="0" dirty="0" smtClean="0">
                <a:sym typeface="Symbol" pitchFamily="18" charset="2"/>
              </a:rPr>
              <a:t> pravděpodobnější s </a:t>
            </a:r>
            <a:r>
              <a:rPr lang="cs-CZ" sz="2000" b="0" dirty="0">
                <a:sym typeface="Symbol" pitchFamily="18" charset="2"/>
              </a:rPr>
              <a:t>pravou mincí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60375" y="5539534"/>
            <a:ext cx="7867859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Věrohodnost (</a:t>
            </a:r>
            <a:r>
              <a:rPr lang="cs-CZ" sz="2400" b="0" i="1" dirty="0" err="1" smtClean="0">
                <a:solidFill>
                  <a:srgbClr val="E60000"/>
                </a:solidFill>
              </a:rPr>
              <a:t>likelihood</a:t>
            </a:r>
            <a:r>
              <a:rPr lang="cs-CZ" sz="2400" b="0" dirty="0" smtClean="0">
                <a:solidFill>
                  <a:srgbClr val="E60000"/>
                </a:solidFill>
              </a:rPr>
              <a:t>) = podmíněná pravděpodobnost</a:t>
            </a:r>
            <a:br>
              <a:rPr lang="cs-CZ" sz="2400" b="0" dirty="0" smtClean="0">
                <a:solidFill>
                  <a:srgbClr val="E60000"/>
                </a:solidFill>
              </a:rPr>
            </a:br>
            <a:r>
              <a:rPr lang="cs-CZ" sz="2400" b="0" dirty="0" smtClean="0">
                <a:solidFill>
                  <a:srgbClr val="E60000"/>
                </a:solidFill>
              </a:rPr>
              <a:t>dat (D) při platnosti dané hypotézy (H): </a:t>
            </a:r>
            <a:r>
              <a:rPr lang="cs-CZ" sz="2400" b="0" i="1" dirty="0" smtClean="0">
                <a:solidFill>
                  <a:srgbClr val="E60000"/>
                </a:solidFill>
              </a:rPr>
              <a:t>L </a:t>
            </a:r>
            <a:r>
              <a:rPr lang="cs-CZ" sz="2400" b="0" dirty="0" smtClean="0">
                <a:solidFill>
                  <a:srgbClr val="E60000"/>
                </a:solidFill>
              </a:rPr>
              <a:t>= </a:t>
            </a:r>
            <a:r>
              <a:rPr lang="cs-CZ" sz="2400" b="0" i="1" dirty="0" smtClean="0">
                <a:solidFill>
                  <a:srgbClr val="E60000"/>
                </a:solidFill>
              </a:rPr>
              <a:t>P</a:t>
            </a:r>
            <a:r>
              <a:rPr lang="cs-CZ" sz="2400" b="0" dirty="0" smtClean="0">
                <a:solidFill>
                  <a:srgbClr val="E60000"/>
                </a:solidFill>
              </a:rPr>
              <a:t>(D</a:t>
            </a:r>
            <a:r>
              <a:rPr lang="cs-CZ" sz="2400" b="0" dirty="0" smtClean="0">
                <a:solidFill>
                  <a:srgbClr val="E60000"/>
                </a:solidFill>
                <a:sym typeface="Symbol"/>
              </a:rPr>
              <a:t>H)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oot"/>
          <p:cNvPicPr>
            <a:picLocks noChangeAspect="1" noChangeArrowheads="1"/>
          </p:cNvPicPr>
          <p:nvPr/>
        </p:nvPicPr>
        <p:blipFill>
          <a:blip r:embed="rId3" cstate="print"/>
          <a:srcRect l="2206" t="3629" r="1595" b="1485"/>
          <a:stretch>
            <a:fillRect/>
          </a:stretch>
        </p:blipFill>
        <p:spPr bwMode="auto">
          <a:xfrm>
            <a:off x="500723" y="1034143"/>
            <a:ext cx="8227770" cy="537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4690" y="266700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60000"/>
                </a:solidFill>
              </a:rPr>
              <a:t>bootstrap: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6" y="1021010"/>
            <a:ext cx="5805577" cy="531883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4690" y="266700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60000"/>
                </a:solidFill>
              </a:rPr>
              <a:t>bootstrap: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80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77795" y="5648278"/>
            <a:ext cx="6098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smtClean="0"/>
              <a:t>b</a:t>
            </a:r>
            <a:r>
              <a:rPr lang="en-US" sz="2000" b="0" dirty="0" err="1" smtClean="0"/>
              <a:t>ayesovsk</a:t>
            </a:r>
            <a:r>
              <a:rPr lang="cs-CZ" sz="2000" b="0" dirty="0" smtClean="0"/>
              <a:t>á analýza: aposteriorní </a:t>
            </a:r>
            <a:r>
              <a:rPr lang="cs-CZ" sz="2000" b="0" dirty="0"/>
              <a:t>pravděpodobnosti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6" y="1110343"/>
            <a:ext cx="7232064" cy="3794874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28913" y="266700"/>
            <a:ext cx="5559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parametrický </a:t>
            </a:r>
            <a:r>
              <a:rPr lang="cs-CZ" sz="2400" b="0" dirty="0">
                <a:solidFill>
                  <a:srgbClr val="E60000"/>
                </a:solidFill>
              </a:rPr>
              <a:t>bootstrap: </a:t>
            </a:r>
            <a:r>
              <a:rPr lang="cs-CZ" sz="2400" b="0" dirty="0"/>
              <a:t>evoluční </a:t>
            </a:r>
            <a:r>
              <a:rPr lang="cs-CZ" sz="2400" b="0" dirty="0" smtClean="0"/>
              <a:t>model</a:t>
            </a:r>
            <a:endParaRPr lang="cs-CZ" sz="2400" b="0" dirty="0"/>
          </a:p>
        </p:txBody>
      </p:sp>
    </p:spTree>
    <p:extLst>
      <p:ext uri="{BB962C8B-B14F-4D97-AF65-F5344CB8AC3E}">
        <p14:creationId xmlns="" xmlns:p14="http://schemas.microsoft.com/office/powerpoint/2010/main" val="6380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2942772" y="266700"/>
            <a:ext cx="3292475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Testování hypotéz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458788" y="1007182"/>
            <a:ext cx="3677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60000"/>
                </a:solidFill>
              </a:rPr>
              <a:t>Test molekulárních </a:t>
            </a:r>
            <a:r>
              <a:rPr lang="cs-CZ" sz="2400" b="0" dirty="0" smtClean="0">
                <a:solidFill>
                  <a:srgbClr val="E60000"/>
                </a:solidFill>
              </a:rPr>
              <a:t>hodin: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>
            <a:off x="460375" y="1915158"/>
            <a:ext cx="500169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 smtClean="0">
                <a:solidFill>
                  <a:srgbClr val="E60000"/>
                </a:solidFill>
              </a:rPr>
              <a:t>Relative</a:t>
            </a:r>
            <a:r>
              <a:rPr lang="cs-CZ" sz="2400" b="0" dirty="0" smtClean="0">
                <a:solidFill>
                  <a:srgbClr val="E6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rate</a:t>
            </a:r>
            <a:r>
              <a:rPr lang="cs-CZ" sz="2400" b="0" dirty="0">
                <a:solidFill>
                  <a:srgbClr val="E60000"/>
                </a:solidFill>
              </a:rPr>
              <a:t> test </a:t>
            </a:r>
            <a:r>
              <a:rPr lang="cs-CZ" sz="2000" b="0" dirty="0"/>
              <a:t>(RRT): AC=BC?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r>
              <a:rPr lang="en-US" sz="2400" b="0" dirty="0" smtClean="0">
                <a:solidFill>
                  <a:srgbClr val="E60000"/>
                </a:solidFill>
              </a:rPr>
              <a:t>L</a:t>
            </a:r>
            <a:r>
              <a:rPr lang="cs-CZ" sz="2400" b="0" dirty="0" err="1" smtClean="0">
                <a:solidFill>
                  <a:srgbClr val="E60000"/>
                </a:solidFill>
              </a:rPr>
              <a:t>inearizované</a:t>
            </a:r>
            <a:r>
              <a:rPr lang="cs-CZ" sz="2400" b="0" dirty="0" smtClean="0">
                <a:solidFill>
                  <a:srgbClr val="E60000"/>
                </a:solidFill>
              </a:rPr>
              <a:t> </a:t>
            </a:r>
            <a:r>
              <a:rPr lang="cs-CZ" sz="2400" b="0" dirty="0">
                <a:solidFill>
                  <a:srgbClr val="E60000"/>
                </a:solidFill>
              </a:rPr>
              <a:t>stromy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dirty="0"/>
              <a:t>  </a:t>
            </a:r>
            <a:r>
              <a:rPr lang="cs-CZ" sz="2000" b="0" dirty="0"/>
              <a:t>odstranění signifikantně odlišných </a:t>
            </a:r>
            <a:r>
              <a:rPr lang="cs-CZ" sz="2000" b="0" dirty="0" smtClean="0"/>
              <a:t>taxonů</a:t>
            </a:r>
            <a:endParaRPr lang="cs-CZ" sz="2000" b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40" y="4361001"/>
            <a:ext cx="6717793" cy="2048256"/>
          </a:xfrm>
          <a:prstGeom prst="rect">
            <a:avLst/>
          </a:prstGeom>
        </p:spPr>
      </p:pic>
      <p:pic>
        <p:nvPicPr>
          <p:cNvPr id="13" name="Obrázek 12" descr="7.6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016" y="952233"/>
            <a:ext cx="3891663" cy="2481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25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04" y="1796142"/>
            <a:ext cx="6667111" cy="4864123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52854" y="266700"/>
            <a:ext cx="4485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E60000"/>
                </a:solidFill>
              </a:rPr>
              <a:t>R</a:t>
            </a:r>
            <a:r>
              <a:rPr lang="cs-CZ" sz="2400" b="0" dirty="0" err="1" smtClean="0">
                <a:solidFill>
                  <a:srgbClr val="E60000"/>
                </a:solidFill>
              </a:rPr>
              <a:t>elaxované</a:t>
            </a:r>
            <a:r>
              <a:rPr lang="cs-CZ" sz="2400" b="0" dirty="0" smtClean="0">
                <a:solidFill>
                  <a:srgbClr val="E60000"/>
                </a:solidFill>
              </a:rPr>
              <a:t> </a:t>
            </a:r>
            <a:r>
              <a:rPr lang="cs-CZ" sz="2400" b="0" dirty="0">
                <a:solidFill>
                  <a:srgbClr val="E60000"/>
                </a:solidFill>
              </a:rPr>
              <a:t>molekulární </a:t>
            </a:r>
            <a:r>
              <a:rPr lang="cs-CZ" sz="2400" b="0" dirty="0" smtClean="0">
                <a:solidFill>
                  <a:srgbClr val="E60000"/>
                </a:solidFill>
              </a:rPr>
              <a:t>hodiny</a:t>
            </a:r>
            <a:endParaRPr lang="cs-CZ" sz="2000" b="0" dirty="0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290617" y="5900056"/>
            <a:ext cx="1396670" cy="410687"/>
          </a:xfrm>
          <a:prstGeom prst="wedgeRectCallout">
            <a:avLst>
              <a:gd name="adj1" fmla="val 64578"/>
              <a:gd name="adj2" fmla="val 11652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multiplikátor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2895600" y="1349828"/>
            <a:ext cx="1698173" cy="410687"/>
          </a:xfrm>
          <a:prstGeom prst="wedgeRectCallout">
            <a:avLst>
              <a:gd name="adj1" fmla="val 26758"/>
              <a:gd name="adj2" fmla="val 99122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neškálovaný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čas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7293428" y="914401"/>
            <a:ext cx="1698173" cy="827314"/>
          </a:xfrm>
          <a:prstGeom prst="wedgeRectCallout">
            <a:avLst>
              <a:gd name="adj1" fmla="val -25806"/>
              <a:gd name="adj2" fmla="val 6096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škálovaný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čas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(očekávaný </a:t>
            </a:r>
            <a:r>
              <a:rPr lang="cs-CZ" sz="1600" b="0" dirty="0" err="1" smtClean="0"/>
              <a:t>poč</a:t>
            </a:r>
            <a:r>
              <a:rPr lang="cs-CZ" sz="1600" b="0" dirty="0" smtClean="0"/>
              <a:t>. substitucí/pozici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58788" y="795048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smtClean="0"/>
              <a:t>umožňují změnu rychlostí podél větví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434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363" y="1872343"/>
            <a:ext cx="4312638" cy="26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364593" y="266700"/>
            <a:ext cx="260508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Srovnání stromů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90550" y="936625"/>
            <a:ext cx="5458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Jsou dva stromy signifikantně odlišné?</a:t>
            </a:r>
            <a:endParaRPr lang="cs-CZ" sz="24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458788" y="1754414"/>
            <a:ext cx="4575740" cy="362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E60000"/>
                </a:solidFill>
              </a:rPr>
              <a:t>Testy párových pozic: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winning</a:t>
            </a:r>
            <a:r>
              <a:rPr lang="cs-CZ" sz="2000" b="0" dirty="0" smtClean="0"/>
              <a:t> </a:t>
            </a:r>
            <a:r>
              <a:rPr lang="cs-CZ" sz="2000" b="0" dirty="0" err="1"/>
              <a:t>sites</a:t>
            </a:r>
            <a:r>
              <a:rPr lang="cs-CZ" sz="2000" b="0" dirty="0"/>
              <a:t> test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Felsensteinův</a:t>
            </a:r>
            <a:r>
              <a:rPr lang="cs-CZ" sz="2000" b="0" dirty="0" smtClean="0"/>
              <a:t> </a:t>
            </a:r>
            <a:r>
              <a:rPr lang="cs-CZ" sz="2000" b="0" i="1" dirty="0"/>
              <a:t>z</a:t>
            </a:r>
            <a:r>
              <a:rPr lang="cs-CZ" sz="2000" b="0" dirty="0"/>
              <a:t> test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Templetonův</a:t>
            </a:r>
            <a:r>
              <a:rPr lang="cs-CZ" sz="2000" b="0" dirty="0" smtClean="0"/>
              <a:t> </a:t>
            </a:r>
            <a:r>
              <a:rPr lang="cs-CZ" sz="2000" b="0" dirty="0"/>
              <a:t>test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Kishinův</a:t>
            </a:r>
            <a:r>
              <a:rPr lang="cs-CZ" sz="2000" b="0" dirty="0" smtClean="0"/>
              <a:t>-</a:t>
            </a:r>
            <a:r>
              <a:rPr lang="cs-CZ" sz="2000" b="0" dirty="0" err="1" smtClean="0"/>
              <a:t>Hasegawův</a:t>
            </a:r>
            <a:r>
              <a:rPr lang="cs-CZ" sz="2000" b="0" dirty="0" smtClean="0"/>
              <a:t> </a:t>
            </a:r>
            <a:r>
              <a:rPr lang="cs-CZ" sz="2000" b="0" dirty="0"/>
              <a:t>test (KHT, RELL)</a:t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6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E60000"/>
                </a:solidFill>
              </a:rPr>
              <a:t>Pro více než dva stromy: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/>
              <a:t>Shimodairův</a:t>
            </a:r>
            <a:r>
              <a:rPr lang="cs-CZ" sz="2000" b="0" dirty="0" smtClean="0"/>
              <a:t>-</a:t>
            </a:r>
            <a:r>
              <a:rPr lang="cs-CZ" sz="2000" b="0" dirty="0" err="1" smtClean="0"/>
              <a:t>Hasegawův</a:t>
            </a:r>
            <a:r>
              <a:rPr lang="cs-CZ" sz="2000" b="0" dirty="0" smtClean="0"/>
              <a:t> </a:t>
            </a:r>
            <a:r>
              <a:rPr lang="cs-CZ" sz="2000" b="0" dirty="0"/>
              <a:t>(SH)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458788" y="1152114"/>
            <a:ext cx="5388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jaké míry jsou </a:t>
            </a:r>
            <a:r>
              <a:rPr lang="cs-CZ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dva stromy </a:t>
            </a:r>
            <a:r>
              <a:rPr lang="cs-CZ" sz="2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odlišné</a:t>
            </a:r>
            <a:r>
              <a:rPr lang="cs-CZ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458788" y="1941935"/>
            <a:ext cx="377218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E60000"/>
                </a:solidFill>
              </a:rPr>
              <a:t>Distance mezi stromy:</a:t>
            </a:r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partition</a:t>
            </a:r>
            <a:r>
              <a:rPr lang="cs-CZ" sz="2000" b="0" dirty="0" smtClean="0"/>
              <a:t> </a:t>
            </a:r>
            <a:r>
              <a:rPr lang="cs-CZ" sz="2000" b="0" dirty="0" err="1"/>
              <a:t>metric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quartet</a:t>
            </a:r>
            <a:r>
              <a:rPr lang="cs-CZ" sz="2000" b="0" dirty="0" smtClean="0"/>
              <a:t> </a:t>
            </a:r>
            <a:r>
              <a:rPr lang="cs-CZ" sz="2000" b="0" dirty="0" err="1"/>
              <a:t>metric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path</a:t>
            </a:r>
            <a:r>
              <a:rPr lang="cs-CZ" sz="2000" b="0" dirty="0" smtClean="0"/>
              <a:t> </a:t>
            </a:r>
            <a:r>
              <a:rPr lang="cs-CZ" sz="2000" b="0" dirty="0" err="1"/>
              <a:t>difference</a:t>
            </a:r>
            <a:r>
              <a:rPr lang="cs-CZ" sz="2000" b="0" dirty="0"/>
              <a:t> </a:t>
            </a:r>
            <a:r>
              <a:rPr lang="cs-CZ" sz="2000" b="0" dirty="0" err="1"/>
              <a:t>metric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 smtClean="0"/>
              <a:t>metody </a:t>
            </a:r>
            <a:r>
              <a:rPr lang="cs-CZ" sz="2000" b="0" dirty="0"/>
              <a:t>inkorporující délky větví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58788" y="4450288"/>
            <a:ext cx="5027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Problémy s distancemi mezi stromy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64593" y="266700"/>
            <a:ext cx="260508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Srovnání stromů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67693" y="266700"/>
            <a:ext cx="3805238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60375" y="980167"/>
            <a:ext cx="2733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/>
              <a:t> striktní </a:t>
            </a:r>
            <a:r>
              <a:rPr lang="cs-CZ" sz="2400" b="0" dirty="0" smtClean="0"/>
              <a:t>konsensus</a:t>
            </a:r>
            <a:endParaRPr lang="cs-CZ" sz="24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0" y="1453231"/>
            <a:ext cx="5543069" cy="18209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4" y="3458182"/>
            <a:ext cx="2504942" cy="2871432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7130473" y="748145"/>
            <a:ext cx="1699491" cy="341745"/>
          </a:xfrm>
          <a:prstGeom prst="wedgeRectCallout">
            <a:avLst>
              <a:gd name="adj1" fmla="val -58876"/>
              <a:gd name="adj2" fmla="val 15168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zdrojové stromy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23273" y="2641600"/>
            <a:ext cx="1551709" cy="849744"/>
          </a:xfrm>
          <a:prstGeom prst="wedgeRectCallout">
            <a:avLst>
              <a:gd name="adj1" fmla="val 42755"/>
              <a:gd name="adj2" fmla="val 9382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striktně konsensuální strom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3774948" y="4440798"/>
            <a:ext cx="5054653" cy="1657907"/>
            <a:chOff x="3774948" y="4440798"/>
            <a:chExt cx="5054653" cy="165790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948" y="4440798"/>
              <a:ext cx="5054653" cy="1657907"/>
            </a:xfrm>
            <a:prstGeom prst="rect">
              <a:avLst/>
            </a:prstGeom>
          </p:spPr>
        </p:pic>
        <p:sp>
          <p:nvSpPr>
            <p:cNvPr id="9" name="Zahnutá šipka doleva 8"/>
            <p:cNvSpPr/>
            <p:nvPr/>
          </p:nvSpPr>
          <p:spPr bwMode="auto">
            <a:xfrm>
              <a:off x="5246253" y="4544291"/>
              <a:ext cx="350983" cy="1089891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60375" y="566511"/>
            <a:ext cx="1880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/>
              <a:t>majority-rule</a:t>
            </a:r>
            <a:endParaRPr lang="cs-CZ" sz="24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0" y="1453231"/>
            <a:ext cx="5543069" cy="18209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" y="3274167"/>
            <a:ext cx="2990645" cy="3426780"/>
          </a:xfrm>
          <a:prstGeom prst="rect">
            <a:avLst/>
          </a:prstGeom>
        </p:spPr>
      </p:pic>
      <p:sp>
        <p:nvSpPr>
          <p:cNvPr id="6" name="Obdélníkový popisek 5"/>
          <p:cNvSpPr/>
          <p:nvPr/>
        </p:nvSpPr>
        <p:spPr bwMode="auto">
          <a:xfrm>
            <a:off x="7130473" y="748145"/>
            <a:ext cx="1699491" cy="341745"/>
          </a:xfrm>
          <a:prstGeom prst="wedgeRectCallout">
            <a:avLst>
              <a:gd name="adj1" fmla="val -58876"/>
              <a:gd name="adj2" fmla="val 15168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zdrojové stromy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034663" y="4352065"/>
            <a:ext cx="1440980" cy="596453"/>
          </a:xfrm>
          <a:prstGeom prst="wedgeRectCallout">
            <a:avLst>
              <a:gd name="adj1" fmla="val -89384"/>
              <a:gd name="adj2" fmla="val 3069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většinový strom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876550" y="266700"/>
            <a:ext cx="3060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60375" y="1470025"/>
            <a:ext cx="78870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/>
              <a:t>problém </a:t>
            </a:r>
            <a:r>
              <a:rPr lang="cs-CZ" sz="2400" b="0" dirty="0"/>
              <a:t>s konsensuálními stromy – kombinovaná vs. </a:t>
            </a:r>
            <a:r>
              <a:rPr lang="cs-CZ" sz="2400" b="0" dirty="0" smtClean="0"/>
              <a:t/>
            </a:r>
            <a:br>
              <a:rPr lang="cs-CZ" sz="2400" b="0" dirty="0" smtClean="0"/>
            </a:br>
            <a:r>
              <a:rPr lang="cs-CZ" sz="2400" b="0" dirty="0" smtClean="0"/>
              <a:t>   separátní</a:t>
            </a:r>
            <a:r>
              <a:rPr lang="en-US" sz="2400" b="0" dirty="0" smtClean="0"/>
              <a:t> </a:t>
            </a:r>
            <a:r>
              <a:rPr lang="cs-CZ" sz="2400" b="0" dirty="0" smtClean="0"/>
              <a:t>analýza</a:t>
            </a:r>
            <a:r>
              <a:rPr lang="cs-CZ" sz="2400" b="0" dirty="0"/>
              <a:t>, </a:t>
            </a:r>
            <a:r>
              <a:rPr lang="cs-CZ" sz="2400" b="0" i="1" dirty="0" err="1"/>
              <a:t>supermatrix</a:t>
            </a:r>
            <a:r>
              <a:rPr lang="cs-CZ" sz="2400" b="0" dirty="0"/>
              <a:t> </a:t>
            </a:r>
            <a:r>
              <a:rPr lang="cs-CZ" sz="2400" b="0" i="1" dirty="0"/>
              <a:t>vs</a:t>
            </a:r>
            <a:r>
              <a:rPr lang="cs-CZ" sz="2400" b="0" dirty="0"/>
              <a:t>. </a:t>
            </a:r>
            <a:r>
              <a:rPr lang="cs-CZ" sz="2400" b="0" i="1" dirty="0" err="1" smtClean="0"/>
              <a:t>supertree</a:t>
            </a:r>
            <a:endParaRPr lang="en-US" sz="2400" b="0" i="1" dirty="0" smtClean="0"/>
          </a:p>
          <a:p>
            <a:pPr>
              <a:spcAft>
                <a:spcPts val="600"/>
              </a:spcAft>
            </a:pPr>
            <a:endParaRPr lang="cs-CZ" sz="2400" b="0" dirty="0"/>
          </a:p>
          <a:p>
            <a:pPr>
              <a:spcAft>
                <a:spcPts val="600"/>
              </a:spcAft>
            </a:pPr>
            <a:r>
              <a:rPr lang="cs-CZ" sz="2400" b="0" dirty="0"/>
              <a:t> konsensuální stromy v metodách opakovaného </a:t>
            </a:r>
            <a:r>
              <a:rPr lang="cs-CZ" sz="2400" b="0" dirty="0" smtClean="0"/>
              <a:t>výběru,</a:t>
            </a:r>
            <a:r>
              <a:rPr lang="en-US" sz="2400" b="0" dirty="0" smtClean="0"/>
              <a:t> </a:t>
            </a:r>
            <a:r>
              <a:rPr lang="cs-CZ" sz="2400" b="0" dirty="0" smtClean="0"/>
              <a:t/>
            </a:r>
            <a:br>
              <a:rPr lang="cs-CZ" sz="2400" b="0" dirty="0" smtClean="0"/>
            </a:br>
            <a:r>
              <a:rPr lang="cs-CZ" sz="2400" b="0" dirty="0" smtClean="0"/>
              <a:t>   </a:t>
            </a:r>
            <a:r>
              <a:rPr lang="cs-CZ" sz="2400" b="0" dirty="0" err="1" smtClean="0"/>
              <a:t>bayesovská</a:t>
            </a:r>
            <a:r>
              <a:rPr lang="cs-CZ" sz="2400" b="0" dirty="0" smtClean="0"/>
              <a:t> analýza</a:t>
            </a:r>
            <a:endParaRPr lang="cs-CZ" sz="2400" b="0" dirty="0"/>
          </a:p>
        </p:txBody>
      </p:sp>
    </p:spTree>
    <p:extLst>
      <p:ext uri="{BB962C8B-B14F-4D97-AF65-F5344CB8AC3E}">
        <p14:creationId xmlns="" xmlns:p14="http://schemas.microsoft.com/office/powerpoint/2010/main" val="34927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154354" y="266700"/>
            <a:ext cx="6811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>
                <a:solidFill>
                  <a:srgbClr val="E60000"/>
                </a:solidFill>
              </a:rPr>
              <a:t>Maxim</a:t>
            </a:r>
            <a:r>
              <a:rPr lang="cs-CZ" sz="2400" b="0">
                <a:solidFill>
                  <a:srgbClr val="E60000"/>
                </a:solidFill>
              </a:rPr>
              <a:t>ální věrohodnost ve fylogenetické analýze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0375" y="912132"/>
            <a:ext cx="7924800" cy="1570038"/>
            <a:chOff x="307" y="602"/>
            <a:chExt cx="4992" cy="989"/>
          </a:xfrm>
        </p:grpSpPr>
        <p:sp>
          <p:nvSpPr>
            <p:cNvPr id="8208" name="Text Box 5"/>
            <p:cNvSpPr txBox="1">
              <a:spLocks noChangeArrowheads="1"/>
            </p:cNvSpPr>
            <p:nvPr/>
          </p:nvSpPr>
          <p:spPr bwMode="auto">
            <a:xfrm>
              <a:off x="307" y="841"/>
              <a:ext cx="499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i="1">
                  <a:latin typeface="Courier New" pitchFamily="49" charset="0"/>
                </a:rPr>
                <a:t>1</a:t>
              </a:r>
              <a:r>
                <a:rPr lang="cs-CZ">
                  <a:latin typeface="Courier New" pitchFamily="49" charset="0"/>
                </a:rPr>
                <a:t>	TCAAAAATGGCTTTATTCGCTTAATGCCGTTAACCCTTGCGGGGGCCATG</a:t>
              </a:r>
              <a:endParaRPr lang="cs-CZ" i="1">
                <a:latin typeface="Courier New" pitchFamily="49" charset="0"/>
              </a:endParaRPr>
            </a:p>
            <a:p>
              <a:r>
                <a:rPr lang="cs-CZ" i="1">
                  <a:latin typeface="Courier New" pitchFamily="49" charset="0"/>
                </a:rPr>
                <a:t>2</a:t>
              </a:r>
              <a:r>
                <a:rPr lang="cs-CZ">
                  <a:latin typeface="Courier New" pitchFamily="49" charset="0"/>
                </a:rPr>
                <a:t>	TCCGTGATGGATTTATTTCCGCAATGCCTGTCATCTTATTCTCAAGTATC</a:t>
              </a:r>
              <a:endParaRPr lang="cs-CZ" i="1">
                <a:latin typeface="Courier New" pitchFamily="49" charset="0"/>
              </a:endParaRPr>
            </a:p>
            <a:p>
              <a:r>
                <a:rPr lang="cs-CZ" i="1">
                  <a:latin typeface="Courier New" pitchFamily="49" charset="0"/>
                </a:rPr>
                <a:t>3</a:t>
              </a:r>
              <a:r>
                <a:rPr lang="cs-CZ">
                  <a:latin typeface="Courier New" pitchFamily="49" charset="0"/>
                </a:rPr>
                <a:t>	TTCGTGATGGATTTATTGCAGGTATGCCAGTCATCCTTTTCTCATCTATC</a:t>
              </a:r>
              <a:endParaRPr lang="cs-CZ" i="1">
                <a:latin typeface="Courier New" pitchFamily="49" charset="0"/>
              </a:endParaRPr>
            </a:p>
            <a:p>
              <a:r>
                <a:rPr lang="cs-CZ" i="1">
                  <a:latin typeface="Courier New" pitchFamily="49" charset="0"/>
                </a:rPr>
                <a:t>4</a:t>
              </a:r>
              <a:r>
                <a:rPr lang="cs-CZ">
                  <a:latin typeface="Courier New" pitchFamily="49" charset="0"/>
                </a:rPr>
                <a:t>	TTCGTGACGGGTTTATCTCGGCAATGCCGGTCATCCTATTTTCGAGTATT</a:t>
              </a:r>
            </a:p>
          </p:txBody>
        </p:sp>
        <p:sp>
          <p:nvSpPr>
            <p:cNvPr id="8209" name="Text Box 6"/>
            <p:cNvSpPr txBox="1">
              <a:spLocks noChangeArrowheads="1"/>
            </p:cNvSpPr>
            <p:nvPr/>
          </p:nvSpPr>
          <p:spPr bwMode="auto">
            <a:xfrm>
              <a:off x="307" y="602"/>
              <a:ext cx="54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rgbClr val="E60000"/>
                  </a:solidFill>
                </a:rPr>
                <a:t>data:</a:t>
              </a:r>
              <a:endParaRPr lang="cs-CZ" sz="2400" b="0" dirty="0">
                <a:solidFill>
                  <a:srgbClr val="E60000"/>
                </a:solidFill>
              </a:endParaRPr>
            </a:p>
          </p:txBody>
        </p:sp>
      </p:grp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60375" y="2716893"/>
            <a:ext cx="1039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60000"/>
                </a:solidFill>
              </a:rPr>
              <a:t>strom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497693" y="3134178"/>
            <a:ext cx="3835400" cy="2331482"/>
            <a:chOff x="1530350" y="2698750"/>
            <a:chExt cx="3835400" cy="2331482"/>
          </a:xfrm>
        </p:grpSpPr>
        <p:pic>
          <p:nvPicPr>
            <p:cNvPr id="216073" name="Picture 9" descr="Likelihoo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0350" y="2698750"/>
              <a:ext cx="3835400" cy="2325688"/>
            </a:xfrm>
            <a:prstGeom prst="rect">
              <a:avLst/>
            </a:prstGeom>
            <a:noFill/>
            <a:effectLst/>
          </p:spPr>
        </p:pic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1808163" y="3348038"/>
              <a:ext cx="11208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 err="1"/>
                <a:t>topolog</a:t>
              </a:r>
              <a:r>
                <a:rPr lang="cs-CZ" b="0" dirty="0" err="1"/>
                <a:t>ie</a:t>
              </a:r>
              <a:endParaRPr lang="cs-CZ" b="0" dirty="0"/>
            </a:p>
          </p:txBody>
        </p:sp>
        <p:sp>
          <p:nvSpPr>
            <p:cNvPr id="8207" name="Text Box 11"/>
            <p:cNvSpPr txBox="1">
              <a:spLocks noChangeArrowheads="1"/>
            </p:cNvSpPr>
            <p:nvPr/>
          </p:nvSpPr>
          <p:spPr bwMode="auto">
            <a:xfrm>
              <a:off x="2030413" y="4660900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/>
                <a:t>délky větví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56959" y="3425372"/>
            <a:ext cx="2257426" cy="1665288"/>
            <a:chOff x="3647" y="1712"/>
            <a:chExt cx="1422" cy="1049"/>
          </a:xfrm>
        </p:grpSpPr>
        <p:sp>
          <p:nvSpPr>
            <p:cNvPr id="8202" name="Text Box 13"/>
            <p:cNvSpPr txBox="1">
              <a:spLocks noChangeArrowheads="1"/>
            </p:cNvSpPr>
            <p:nvPr/>
          </p:nvSpPr>
          <p:spPr bwMode="auto">
            <a:xfrm>
              <a:off x="3647" y="1712"/>
              <a:ext cx="14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 err="1">
                  <a:solidFill>
                    <a:srgbClr val="E60000"/>
                  </a:solidFill>
                </a:rPr>
                <a:t>evolu</a:t>
              </a:r>
              <a:r>
                <a:rPr lang="cs-CZ" sz="2400" b="0" dirty="0">
                  <a:solidFill>
                    <a:srgbClr val="E60000"/>
                  </a:solidFill>
                </a:rPr>
                <a:t>ční</a:t>
              </a:r>
              <a:r>
                <a:rPr lang="en-US" sz="2400" b="0" dirty="0">
                  <a:solidFill>
                    <a:srgbClr val="E60000"/>
                  </a:solidFill>
                </a:rPr>
                <a:t> model</a:t>
              </a:r>
              <a:endParaRPr lang="cs-CZ" sz="2400" b="0" dirty="0">
                <a:solidFill>
                  <a:srgbClr val="E60000"/>
                </a:solidFill>
              </a:endParaRPr>
            </a:p>
          </p:txBody>
        </p:sp>
        <p:sp>
          <p:nvSpPr>
            <p:cNvPr id="8203" name="AutoShape 14"/>
            <p:cNvSpPr>
              <a:spLocks/>
            </p:cNvSpPr>
            <p:nvPr/>
          </p:nvSpPr>
          <p:spPr bwMode="auto">
            <a:xfrm rot="2319445">
              <a:off x="3721" y="1956"/>
              <a:ext cx="110" cy="805"/>
            </a:xfrm>
            <a:prstGeom prst="rightBrace">
              <a:avLst>
                <a:gd name="adj1" fmla="val 6098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solidFill>
                  <a:srgbClr val="E60000"/>
                </a:solidFill>
              </a:endParaRPr>
            </a:p>
          </p:txBody>
        </p:sp>
        <p:sp>
          <p:nvSpPr>
            <p:cNvPr id="8204" name="Text Box 15"/>
            <p:cNvSpPr txBox="1">
              <a:spLocks noChangeArrowheads="1"/>
            </p:cNvSpPr>
            <p:nvPr/>
          </p:nvSpPr>
          <p:spPr bwMode="auto">
            <a:xfrm>
              <a:off x="3883" y="2375"/>
              <a:ext cx="10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rgbClr val="E60000"/>
                  </a:solidFill>
                </a:rPr>
                <a:t>= </a:t>
              </a:r>
              <a:r>
                <a:rPr lang="en-US" sz="2400" b="0" dirty="0" err="1">
                  <a:solidFill>
                    <a:srgbClr val="E60000"/>
                  </a:solidFill>
                </a:rPr>
                <a:t>hypot</a:t>
              </a:r>
              <a:r>
                <a:rPr lang="cs-CZ" sz="2400" b="0" dirty="0" err="1">
                  <a:solidFill>
                    <a:srgbClr val="E60000"/>
                  </a:solidFill>
                </a:rPr>
                <a:t>éza</a:t>
              </a:r>
              <a:endParaRPr lang="cs-CZ" sz="2400" b="0" dirty="0">
                <a:solidFill>
                  <a:srgbClr val="E60000"/>
                </a:solidFill>
              </a:endParaRP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460375" y="5747657"/>
            <a:ext cx="819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US" sz="2400" b="0" i="1" dirty="0" smtClean="0"/>
              <a:t>L</a:t>
            </a:r>
            <a:r>
              <a:rPr lang="en-US" sz="2400" b="0" dirty="0" smtClean="0"/>
              <a:t> = </a:t>
            </a:r>
            <a:r>
              <a:rPr lang="cs-CZ" sz="2400" b="0" i="1" dirty="0" smtClean="0"/>
              <a:t>P</a:t>
            </a:r>
            <a:r>
              <a:rPr lang="en-US" sz="2400" b="0" dirty="0" smtClean="0"/>
              <a:t>(</a:t>
            </a:r>
            <a:r>
              <a:rPr lang="cs-CZ" sz="2400" b="0" dirty="0" smtClean="0"/>
              <a:t>D</a:t>
            </a:r>
            <a:r>
              <a:rPr lang="en-US" sz="2400" b="0" dirty="0" smtClean="0">
                <a:cs typeface="Arial" charset="0"/>
              </a:rPr>
              <a:t>│H)</a:t>
            </a:r>
            <a:r>
              <a:rPr lang="cs-CZ" sz="2400" b="0" dirty="0" smtClean="0">
                <a:cs typeface="Arial" charset="0"/>
              </a:rPr>
              <a:t>: D = matice sekvencí (dat), H = </a:t>
            </a:r>
            <a:r>
              <a:rPr lang="en-US" sz="2400" b="0" i="1" dirty="0" smtClean="0">
                <a:cs typeface="Arial" charset="0"/>
                <a:sym typeface="Symbol" pitchFamily="18" charset="2"/>
              </a:rPr>
              <a:t></a:t>
            </a:r>
            <a:r>
              <a:rPr lang="en-US" sz="2400" b="0" dirty="0" smtClean="0">
                <a:cs typeface="Arial" charset="0"/>
                <a:sym typeface="Symbol" pitchFamily="18" charset="2"/>
              </a:rPr>
              <a:t> (</a:t>
            </a:r>
            <a:r>
              <a:rPr lang="en-US" sz="2400" b="0" dirty="0" err="1" smtClean="0">
                <a:cs typeface="Arial" charset="0"/>
                <a:sym typeface="Symbol" pitchFamily="18" charset="2"/>
              </a:rPr>
              <a:t>topolog</a:t>
            </a:r>
            <a:r>
              <a:rPr lang="cs-CZ" sz="2400" b="0" dirty="0" err="1" smtClean="0">
                <a:cs typeface="Arial" charset="0"/>
                <a:sym typeface="Symbol" pitchFamily="18" charset="2"/>
              </a:rPr>
              <a:t>ie</a:t>
            </a:r>
            <a:r>
              <a:rPr lang="en-US" sz="2400" b="0" dirty="0" smtClean="0">
                <a:cs typeface="Arial" charset="0"/>
                <a:sym typeface="Symbol" pitchFamily="18" charset="2"/>
              </a:rPr>
              <a:t>) +</a:t>
            </a:r>
            <a:endParaRPr lang="cs-CZ" sz="2400" dirty="0" smtClean="0">
              <a:sym typeface="Symbol" pitchFamily="18" charset="2"/>
            </a:endParaRPr>
          </a:p>
          <a:p>
            <a:pPr defTabSz="360000">
              <a:spcAft>
                <a:spcPts val="0"/>
              </a:spcAft>
              <a:defRPr/>
            </a:pPr>
            <a:r>
              <a:rPr lang="cs-CZ" sz="2400" b="0" dirty="0" smtClean="0">
                <a:cs typeface="Arial" charset="0"/>
                <a:sym typeface="Symbol" pitchFamily="18" charset="2"/>
              </a:rPr>
              <a:t>	</a:t>
            </a:r>
            <a:r>
              <a:rPr lang="en-US" sz="2400" b="0" i="1" dirty="0" smtClean="0">
                <a:cs typeface="Arial" charset="0"/>
                <a:sym typeface="Symbol" pitchFamily="18" charset="2"/>
              </a:rPr>
              <a:t></a:t>
            </a:r>
            <a:r>
              <a:rPr lang="en-US" sz="2400" b="0" dirty="0" smtClean="0">
                <a:cs typeface="Arial" charset="0"/>
                <a:sym typeface="Symbol" pitchFamily="18" charset="2"/>
              </a:rPr>
              <a:t> (</a:t>
            </a:r>
            <a:r>
              <a:rPr lang="cs-CZ" sz="2400" b="0" dirty="0" smtClean="0">
                <a:cs typeface="Arial" charset="0"/>
                <a:sym typeface="Symbol" pitchFamily="18" charset="2"/>
              </a:rPr>
              <a:t>délky větví</a:t>
            </a:r>
            <a:r>
              <a:rPr lang="en-US" sz="2400" b="0" dirty="0" smtClean="0">
                <a:cs typeface="Arial" charset="0"/>
                <a:sym typeface="Symbol" pitchFamily="18" charset="2"/>
              </a:rPr>
              <a:t>) +</a:t>
            </a:r>
            <a:r>
              <a:rPr lang="cs-CZ" sz="2400" b="0" dirty="0" smtClean="0">
                <a:cs typeface="Arial" charset="0"/>
                <a:sym typeface="Symbol" pitchFamily="18" charset="2"/>
              </a:rPr>
              <a:t> </a:t>
            </a:r>
            <a:r>
              <a:rPr lang="en-US" sz="2400" b="0" i="1" dirty="0" smtClean="0">
                <a:cs typeface="Arial" charset="0"/>
                <a:sym typeface="Symbol" pitchFamily="18" charset="2"/>
              </a:rPr>
              <a:t></a:t>
            </a:r>
            <a:r>
              <a:rPr lang="en-US" sz="2400" b="0" dirty="0" smtClean="0">
                <a:cs typeface="Arial" charset="0"/>
                <a:sym typeface="Symbol" pitchFamily="18" charset="2"/>
              </a:rPr>
              <a:t> (model)</a:t>
            </a:r>
            <a:endParaRPr lang="cs-CZ" sz="2400" b="0" dirty="0" smtClean="0"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1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432503" y="266700"/>
            <a:ext cx="4398963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Fylogenetické programy</a:t>
            </a:r>
            <a:r>
              <a:rPr lang="en-US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cs-CZ" sz="280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50850" y="1172586"/>
            <a:ext cx="7707559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err="1" smtClean="0">
                <a:solidFill>
                  <a:srgbClr val="F00000"/>
                </a:solidFill>
              </a:rPr>
              <a:t>alignment</a:t>
            </a:r>
            <a:r>
              <a:rPr lang="cs-CZ" sz="2400" b="0" dirty="0">
                <a:solidFill>
                  <a:srgbClr val="F00000"/>
                </a:solidFill>
              </a:rPr>
              <a:t>: </a:t>
            </a:r>
            <a:endParaRPr lang="en-US" sz="2400" b="0" dirty="0" smtClean="0">
              <a:solidFill>
                <a:srgbClr val="F00000"/>
              </a:solidFill>
            </a:endParaRPr>
          </a:p>
          <a:p>
            <a:r>
              <a:rPr lang="cs-CZ" sz="2400" b="0" dirty="0" err="1" smtClean="0">
                <a:solidFill>
                  <a:schemeClr val="accent2"/>
                </a:solidFill>
              </a:rPr>
              <a:t>ClustalX</a:t>
            </a:r>
            <a:r>
              <a:rPr lang="en-US" sz="2400" b="0" dirty="0" smtClean="0">
                <a:solidFill>
                  <a:schemeClr val="accent2"/>
                </a:solidFill>
              </a:rPr>
              <a:t>  </a:t>
            </a:r>
            <a:r>
              <a:rPr lang="en-US" sz="2400" b="0" dirty="0" smtClean="0"/>
              <a:t> </a:t>
            </a:r>
            <a:r>
              <a:rPr lang="cs-CZ" sz="2000" b="0" i="1" u="sng" dirty="0"/>
              <a:t>http://inn-prot.weizmann.ac.il/software/ClustalX.html</a:t>
            </a:r>
            <a:r>
              <a:rPr lang="cs-CZ" sz="2000" b="0" u="sng" dirty="0"/>
              <a:t> </a:t>
            </a:r>
            <a:r>
              <a:rPr lang="en-US" sz="2000" b="0" dirty="0"/>
              <a:t/>
            </a:r>
            <a:br>
              <a:rPr lang="en-US" sz="2000" b="0" dirty="0"/>
            </a:br>
            <a:endParaRPr lang="en-US" sz="2400" b="0" dirty="0" smtClean="0"/>
          </a:p>
          <a:p>
            <a:pPr>
              <a:spcAft>
                <a:spcPts val="600"/>
              </a:spcAft>
            </a:pPr>
            <a:r>
              <a:rPr lang="en-US" sz="2400" b="0" dirty="0" err="1" smtClean="0">
                <a:solidFill>
                  <a:srgbClr val="F00000"/>
                </a:solidFill>
              </a:rPr>
              <a:t>konstrukce</a:t>
            </a:r>
            <a:r>
              <a:rPr lang="en-US" sz="2400" b="0" dirty="0" smtClean="0">
                <a:solidFill>
                  <a:srgbClr val="F00000"/>
                </a:solidFill>
              </a:rPr>
              <a:t> </a:t>
            </a:r>
            <a:r>
              <a:rPr lang="en-US" sz="2400" b="0" dirty="0" err="1" smtClean="0">
                <a:solidFill>
                  <a:srgbClr val="F00000"/>
                </a:solidFill>
              </a:rPr>
              <a:t>strom</a:t>
            </a:r>
            <a:r>
              <a:rPr lang="cs-CZ" sz="2400" b="0" dirty="0" smtClean="0">
                <a:solidFill>
                  <a:srgbClr val="F00000"/>
                </a:solidFill>
              </a:rPr>
              <a:t>ů:</a:t>
            </a:r>
          </a:p>
          <a:p>
            <a:pPr>
              <a:spcAft>
                <a:spcPts val="600"/>
              </a:spcAft>
            </a:pPr>
            <a:r>
              <a:rPr lang="cs-CZ" sz="2000" b="0" i="1" dirty="0" smtClean="0">
                <a:hlinkClick r:id="rId3"/>
              </a:rPr>
              <a:t>http://evolution.gs.washington.edu/phylip/software.html</a:t>
            </a:r>
            <a:endParaRPr lang="en-US" sz="2000" b="0" i="1" dirty="0"/>
          </a:p>
          <a:p>
            <a:r>
              <a:rPr lang="en-US" sz="2400" b="0" dirty="0" smtClean="0">
                <a:solidFill>
                  <a:schemeClr val="accent2"/>
                </a:solidFill>
              </a:rPr>
              <a:t>PAUP</a:t>
            </a:r>
            <a:r>
              <a:rPr lang="en-US" sz="2400" b="0" dirty="0">
                <a:solidFill>
                  <a:schemeClr val="accent2"/>
                </a:solidFill>
              </a:rPr>
              <a:t>*</a:t>
            </a:r>
          </a:p>
          <a:p>
            <a:r>
              <a:rPr lang="en-US" sz="2400" b="0" dirty="0" smtClean="0">
                <a:solidFill>
                  <a:schemeClr val="accent2"/>
                </a:solidFill>
              </a:rPr>
              <a:t>PHYLIP</a:t>
            </a:r>
            <a:endParaRPr lang="en-US" sz="2400" b="0" dirty="0">
              <a:solidFill>
                <a:schemeClr val="accent2"/>
              </a:solidFill>
            </a:endParaRPr>
          </a:p>
          <a:p>
            <a:r>
              <a:rPr lang="en-US" sz="2400" b="0" dirty="0" err="1" smtClean="0">
                <a:solidFill>
                  <a:schemeClr val="accent2"/>
                </a:solidFill>
              </a:rPr>
              <a:t>McClade</a:t>
            </a:r>
            <a:r>
              <a:rPr lang="en-US" sz="2400" b="0" dirty="0" smtClean="0"/>
              <a:t> </a:t>
            </a:r>
            <a:r>
              <a:rPr lang="en-US" sz="2400" b="0" dirty="0"/>
              <a:t>... MP</a:t>
            </a:r>
          </a:p>
          <a:p>
            <a:r>
              <a:rPr lang="en-US" sz="2400" b="0" dirty="0" smtClean="0">
                <a:solidFill>
                  <a:schemeClr val="accent2"/>
                </a:solidFill>
              </a:rPr>
              <a:t>MOLPHY</a:t>
            </a:r>
            <a:r>
              <a:rPr lang="en-US" sz="2400" b="0" dirty="0"/>
              <a:t>, </a:t>
            </a:r>
            <a:r>
              <a:rPr lang="en-US" sz="2400" b="0" dirty="0" smtClean="0">
                <a:solidFill>
                  <a:schemeClr val="accent2"/>
                </a:solidFill>
              </a:rPr>
              <a:t>PHYML</a:t>
            </a:r>
            <a:r>
              <a:rPr lang="en-US" sz="2400" b="0" dirty="0" smtClean="0"/>
              <a:t>, </a:t>
            </a:r>
            <a:r>
              <a:rPr lang="en-US" sz="2400" b="0" dirty="0" smtClean="0">
                <a:solidFill>
                  <a:schemeClr val="accent2"/>
                </a:solidFill>
              </a:rPr>
              <a:t>TREE-PUZZLE</a:t>
            </a:r>
            <a:r>
              <a:rPr lang="en-US" sz="2400" b="0" dirty="0" smtClean="0"/>
              <a:t> </a:t>
            </a:r>
            <a:r>
              <a:rPr lang="en-US" sz="2400" b="0" dirty="0"/>
              <a:t>... ML</a:t>
            </a:r>
          </a:p>
          <a:p>
            <a:r>
              <a:rPr lang="en-US" sz="2400" b="0" dirty="0" err="1" smtClean="0">
                <a:solidFill>
                  <a:schemeClr val="accent2"/>
                </a:solidFill>
              </a:rPr>
              <a:t>MrBayes</a:t>
            </a:r>
            <a:r>
              <a:rPr lang="en-US" sz="2400" b="0" dirty="0" smtClean="0"/>
              <a:t> </a:t>
            </a:r>
            <a:r>
              <a:rPr lang="en-US" sz="2400" b="0" dirty="0"/>
              <a:t>... BA</a:t>
            </a:r>
            <a:r>
              <a:rPr lang="cs-CZ" sz="2400" b="0" dirty="0"/>
              <a:t/>
            </a:r>
            <a:br>
              <a:rPr lang="cs-CZ" sz="2400" b="0" dirty="0"/>
            </a:br>
            <a:endParaRPr lang="en-US" sz="2400" b="0" dirty="0"/>
          </a:p>
          <a:p>
            <a:pPr>
              <a:spcAft>
                <a:spcPts val="6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práce </a:t>
            </a:r>
            <a:r>
              <a:rPr lang="cs-CZ" sz="2400" b="0" dirty="0">
                <a:solidFill>
                  <a:srgbClr val="E60000"/>
                </a:solidFill>
              </a:rPr>
              <a:t>se stromy</a:t>
            </a:r>
            <a:r>
              <a:rPr lang="cs-CZ" sz="2400" b="0" dirty="0" smtClean="0">
                <a:solidFill>
                  <a:srgbClr val="E60000"/>
                </a:solidFill>
              </a:rPr>
              <a:t>:</a:t>
            </a:r>
            <a:endParaRPr lang="en-US" sz="2400" b="0" dirty="0" smtClean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400" b="0" dirty="0" err="1" smtClean="0">
                <a:solidFill>
                  <a:schemeClr val="accent2"/>
                </a:solidFill>
              </a:rPr>
              <a:t>TreeView</a:t>
            </a:r>
            <a:r>
              <a:rPr lang="cs-CZ" sz="2400" b="0" dirty="0" smtClean="0"/>
              <a:t>  </a:t>
            </a:r>
            <a:r>
              <a:rPr lang="cs-CZ" sz="2000" b="0" i="1" u="sng" dirty="0"/>
              <a:t>http://taxonomy.zoology.gla.ac.uk/rod/treeview.html</a:t>
            </a:r>
            <a:r>
              <a:rPr lang="cs-CZ" sz="2400" b="0" u="sng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2"/>
          <p:cNvGrpSpPr>
            <a:grpSpLocks/>
          </p:cNvGrpSpPr>
          <p:nvPr/>
        </p:nvGrpSpPr>
        <p:grpSpPr bwMode="auto">
          <a:xfrm>
            <a:off x="460375" y="266700"/>
            <a:ext cx="7924800" cy="1465263"/>
            <a:chOff x="206" y="192"/>
            <a:chExt cx="4992" cy="923"/>
          </a:xfrm>
        </p:grpSpPr>
        <p:sp>
          <p:nvSpPr>
            <p:cNvPr id="2063" name="Rectangle 3"/>
            <p:cNvSpPr>
              <a:spLocks noChangeArrowheads="1"/>
            </p:cNvSpPr>
            <p:nvPr/>
          </p:nvSpPr>
          <p:spPr bwMode="auto">
            <a:xfrm>
              <a:off x="2440" y="403"/>
              <a:ext cx="148" cy="68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sp>
          <p:nvSpPr>
            <p:cNvPr id="2064" name="Text Box 4"/>
            <p:cNvSpPr txBox="1">
              <a:spLocks noChangeArrowheads="1"/>
            </p:cNvSpPr>
            <p:nvPr/>
          </p:nvSpPr>
          <p:spPr bwMode="auto">
            <a:xfrm>
              <a:off x="206" y="192"/>
              <a:ext cx="4992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 dirty="0">
                  <a:latin typeface="Courier New" pitchFamily="49" charset="0"/>
                </a:rPr>
                <a:t>	</a:t>
              </a:r>
              <a:r>
                <a:rPr lang="en-US" sz="1400" b="0" dirty="0">
                  <a:latin typeface="Courier New" pitchFamily="49" charset="0"/>
                </a:rPr>
                <a:t>1</a:t>
              </a:r>
              <a:r>
                <a:rPr lang="en-US" b="0" i="1" dirty="0">
                  <a:latin typeface="Courier New" pitchFamily="49" charset="0"/>
                </a:rPr>
                <a:t>	            j					  N</a:t>
              </a:r>
            </a:p>
            <a:p>
              <a:r>
                <a:rPr lang="cs-CZ" b="0" i="1" dirty="0">
                  <a:latin typeface="Courier New" pitchFamily="49" charset="0"/>
                </a:rPr>
                <a:t>1</a:t>
              </a:r>
              <a:r>
                <a:rPr lang="cs-CZ" b="0" dirty="0">
                  <a:latin typeface="Courier New" pitchFamily="49" charset="0"/>
                </a:rPr>
                <a:t>	TCAAAAATGGCTTTATTCGCTTAATGCCGTTAACCCTTGCGGGGGCCATG</a:t>
              </a:r>
              <a:endParaRPr lang="cs-CZ" b="0" i="1" dirty="0">
                <a:latin typeface="Courier New" pitchFamily="49" charset="0"/>
              </a:endParaRPr>
            </a:p>
            <a:p>
              <a:r>
                <a:rPr lang="cs-CZ" b="0" i="1" dirty="0">
                  <a:latin typeface="Courier New" pitchFamily="49" charset="0"/>
                </a:rPr>
                <a:t>2</a:t>
              </a:r>
              <a:r>
                <a:rPr lang="cs-CZ" b="0" dirty="0">
                  <a:latin typeface="Courier New" pitchFamily="49" charset="0"/>
                </a:rPr>
                <a:t>	TCCGTGATGGATTTATTTCCGCAATGCCTGTCATCTTATTCTCAAGTATC</a:t>
              </a:r>
              <a:endParaRPr lang="cs-CZ" b="0" i="1" dirty="0">
                <a:latin typeface="Courier New" pitchFamily="49" charset="0"/>
              </a:endParaRPr>
            </a:p>
            <a:p>
              <a:r>
                <a:rPr lang="cs-CZ" b="0" i="1" dirty="0">
                  <a:latin typeface="Courier New" pitchFamily="49" charset="0"/>
                </a:rPr>
                <a:t>3</a:t>
              </a:r>
              <a:r>
                <a:rPr lang="cs-CZ" b="0" dirty="0">
                  <a:latin typeface="Courier New" pitchFamily="49" charset="0"/>
                </a:rPr>
                <a:t>	TTCGTGATGGATTTATTGCAGGTATGCCAGTCATCCTTTTCTCATCTATC</a:t>
              </a:r>
              <a:endParaRPr lang="cs-CZ" b="0" i="1" dirty="0">
                <a:latin typeface="Courier New" pitchFamily="49" charset="0"/>
              </a:endParaRPr>
            </a:p>
            <a:p>
              <a:r>
                <a:rPr lang="cs-CZ" b="0" i="1" dirty="0">
                  <a:latin typeface="Courier New" pitchFamily="49" charset="0"/>
                </a:rPr>
                <a:t>4</a:t>
              </a:r>
              <a:r>
                <a:rPr lang="cs-CZ" b="0" dirty="0">
                  <a:latin typeface="Courier New" pitchFamily="49" charset="0"/>
                </a:rPr>
                <a:t>	TTCGTGACGGGTTTATCTCGGCAATGCCGGTCATCCTATTTTCGAGTATT</a:t>
              </a:r>
            </a:p>
          </p:txBody>
        </p:sp>
      </p:grp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615950" y="1801813"/>
            <a:ext cx="6223000" cy="2703512"/>
            <a:chOff x="615950" y="1801813"/>
            <a:chExt cx="6223000" cy="2703512"/>
          </a:xfrm>
        </p:grpSpPr>
        <p:pic>
          <p:nvPicPr>
            <p:cNvPr id="218120" name="Picture 8" descr="M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950" y="1801813"/>
              <a:ext cx="6223000" cy="270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Line 9"/>
            <p:cNvSpPr>
              <a:spLocks noChangeShapeType="1"/>
            </p:cNvSpPr>
            <p:nvPr/>
          </p:nvSpPr>
          <p:spPr bwMode="auto">
            <a:xfrm>
              <a:off x="3183845" y="3145064"/>
              <a:ext cx="66833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0375" y="4662490"/>
            <a:ext cx="6699251" cy="2017713"/>
            <a:chOff x="206" y="2937"/>
            <a:chExt cx="4220" cy="1271"/>
          </a:xfrm>
        </p:grpSpPr>
        <p:sp>
          <p:nvSpPr>
            <p:cNvPr id="2062" name="Text Box 11"/>
            <p:cNvSpPr txBox="1">
              <a:spLocks noChangeArrowheads="1"/>
            </p:cNvSpPr>
            <p:nvPr/>
          </p:nvSpPr>
          <p:spPr bwMode="auto">
            <a:xfrm>
              <a:off x="206" y="2937"/>
              <a:ext cx="3983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AutoNum type="arabicParenR"/>
              </a:pPr>
              <a:r>
                <a:rPr lang="cs-CZ" b="0" i="1" dirty="0"/>
                <a:t>L</a:t>
              </a:r>
              <a:r>
                <a:rPr lang="en-US" b="0" dirty="0"/>
                <a:t>(</a:t>
              </a:r>
              <a:r>
                <a:rPr lang="cs-CZ" b="0" dirty="0"/>
                <a:t>1</a:t>
              </a:r>
              <a:r>
                <a:rPr lang="en-US" b="0" dirty="0"/>
                <a:t>)</a:t>
              </a:r>
              <a:r>
                <a:rPr lang="cs-CZ" b="0" dirty="0"/>
                <a:t> = </a:t>
              </a:r>
              <a:r>
                <a:rPr lang="en-US" b="0" i="1" dirty="0"/>
                <a:t>P</a:t>
              </a:r>
              <a:r>
                <a:rPr lang="en-US" b="0" dirty="0"/>
                <a:t>(</a:t>
              </a:r>
              <a:r>
                <a:rPr lang="cs-CZ" b="0" dirty="0"/>
                <a:t>A</a:t>
              </a:r>
              <a:r>
                <a:rPr lang="en-US" b="0" dirty="0"/>
                <a:t>)</a:t>
              </a:r>
              <a:r>
                <a:rPr lang="cs-CZ" b="0" dirty="0"/>
                <a:t>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cs-CZ" b="0" dirty="0"/>
                <a:t> </a:t>
              </a:r>
              <a:r>
                <a:rPr lang="en-US" b="0" i="1" dirty="0"/>
                <a:t>P</a:t>
              </a:r>
              <a:r>
                <a:rPr lang="en-US" b="0" dirty="0"/>
                <a:t>(</a:t>
              </a:r>
              <a:r>
                <a:rPr lang="cs-CZ" b="0" dirty="0"/>
                <a:t>T</a:t>
              </a:r>
              <a:r>
                <a:rPr lang="en-US" b="0" dirty="0"/>
                <a:t>)</a:t>
              </a:r>
              <a:r>
                <a:rPr lang="cs-CZ" b="0" dirty="0"/>
                <a:t>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cs-CZ" b="0" dirty="0"/>
                <a:t> </a:t>
              </a:r>
              <a:r>
                <a:rPr lang="en-US" b="0" i="1" dirty="0"/>
                <a:t>P</a:t>
              </a:r>
              <a:r>
                <a:rPr lang="en-US" b="0" dirty="0"/>
                <a:t>(</a:t>
              </a:r>
              <a:r>
                <a:rPr lang="cs-CZ" b="0" dirty="0"/>
                <a:t>AC</a:t>
              </a:r>
              <a:r>
                <a:rPr lang="en-US" b="0" dirty="0"/>
                <a:t>)</a:t>
              </a:r>
              <a:r>
                <a:rPr lang="cs-CZ" b="0" dirty="0"/>
                <a:t>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cs-CZ" b="0" dirty="0"/>
                <a:t> </a:t>
              </a:r>
              <a:r>
                <a:rPr lang="en-US" b="0" i="1" dirty="0"/>
                <a:t>P</a:t>
              </a:r>
              <a:r>
                <a:rPr lang="en-US" b="0" dirty="0"/>
                <a:t>(</a:t>
              </a:r>
              <a:r>
                <a:rPr lang="cs-CZ" b="0" dirty="0"/>
                <a:t>AC</a:t>
              </a:r>
              <a:r>
                <a:rPr lang="en-US" b="0" dirty="0"/>
                <a:t>)</a:t>
              </a:r>
              <a:r>
                <a:rPr lang="cs-CZ" b="0" dirty="0"/>
                <a:t>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cs-CZ" b="0" dirty="0"/>
                <a:t> </a:t>
              </a:r>
              <a:r>
                <a:rPr lang="en-US" b="0" i="1" dirty="0"/>
                <a:t>P</a:t>
              </a:r>
              <a:r>
                <a:rPr lang="en-US" b="0" dirty="0"/>
                <a:t>(</a:t>
              </a:r>
              <a:r>
                <a:rPr lang="cs-CZ" b="0" dirty="0"/>
                <a:t>TA</a:t>
              </a:r>
              <a:r>
                <a:rPr lang="en-US" b="0" dirty="0"/>
                <a:t>)</a:t>
              </a:r>
              <a:r>
                <a:rPr lang="cs-CZ" b="0" dirty="0"/>
                <a:t>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cs-CZ" b="0" dirty="0"/>
                <a:t> </a:t>
              </a:r>
              <a:r>
                <a:rPr lang="en-US" b="0" i="1" dirty="0"/>
                <a:t>P</a:t>
              </a:r>
              <a:r>
                <a:rPr lang="en-US" b="0" dirty="0"/>
                <a:t>(</a:t>
              </a:r>
              <a:r>
                <a:rPr lang="cs-CZ" b="0" dirty="0"/>
                <a:t>TG</a:t>
              </a:r>
              <a:r>
                <a:rPr lang="en-US" b="0" dirty="0"/>
                <a:t>)</a:t>
              </a:r>
            </a:p>
            <a:p>
              <a:pPr marL="342900" indent="-342900">
                <a:buFontTx/>
                <a:buAutoNum type="arabicParenR"/>
              </a:pPr>
              <a:r>
                <a:rPr lang="cs-CZ" b="0" i="1" dirty="0"/>
                <a:t>L</a:t>
              </a:r>
              <a:r>
                <a:rPr lang="en-US" b="0" dirty="0"/>
                <a:t>(</a:t>
              </a:r>
              <a:r>
                <a:rPr lang="cs-CZ" b="0" i="1" dirty="0"/>
                <a:t>j</a:t>
              </a:r>
              <a:r>
                <a:rPr lang="en-US" b="0" dirty="0"/>
                <a:t>)</a:t>
              </a:r>
              <a:r>
                <a:rPr lang="cs-CZ" b="0" dirty="0"/>
                <a:t> = </a:t>
              </a:r>
              <a:r>
                <a:rPr lang="cs-CZ" b="0" i="1" dirty="0"/>
                <a:t>P</a:t>
              </a:r>
              <a:r>
                <a:rPr lang="cs-CZ" b="0" dirty="0"/>
                <a:t>(scénář 1) + …. + </a:t>
              </a:r>
              <a:r>
                <a:rPr lang="cs-CZ" b="0" i="1" dirty="0"/>
                <a:t>P</a:t>
              </a:r>
              <a:r>
                <a:rPr lang="cs-CZ" b="0" dirty="0"/>
                <a:t>(scénář 16)</a:t>
              </a:r>
              <a:r>
                <a:rPr lang="en-US" b="0" dirty="0"/>
                <a:t/>
              </a:r>
              <a:br>
                <a:rPr lang="en-US" b="0" dirty="0"/>
              </a:br>
              <a:endParaRPr lang="en-US" b="0" dirty="0"/>
            </a:p>
            <a:p>
              <a:pPr marL="342900" indent="-342900">
                <a:buFontTx/>
                <a:buAutoNum type="arabicParenR"/>
              </a:pPr>
              <a:r>
                <a:rPr lang="cs-CZ" b="0" dirty="0"/>
                <a:t>všechny pozice</a:t>
              </a:r>
              <a:r>
                <a:rPr lang="en-US" b="0" dirty="0"/>
                <a:t>: </a:t>
              </a:r>
              <a:r>
                <a:rPr lang="en-US" b="0" i="1" dirty="0"/>
                <a:t>L</a:t>
              </a:r>
              <a:r>
                <a:rPr lang="en-US" b="0" dirty="0"/>
                <a:t> = </a:t>
              </a:r>
              <a:r>
                <a:rPr lang="en-US" b="0" i="1" dirty="0"/>
                <a:t>L</a:t>
              </a:r>
              <a:r>
                <a:rPr lang="en-US" b="0" dirty="0"/>
                <a:t>(1)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en-US" b="0" dirty="0">
                  <a:sym typeface="Symbol" pitchFamily="18" charset="2"/>
                </a:rPr>
                <a:t> </a:t>
              </a:r>
              <a:r>
                <a:rPr lang="en-US" b="0" i="1" dirty="0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(2)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en-US" b="0" dirty="0">
                  <a:sym typeface="Symbol" pitchFamily="18" charset="2"/>
                </a:rPr>
                <a:t> …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en-US" b="0" dirty="0">
                  <a:sym typeface="Symbol" pitchFamily="18" charset="2"/>
                </a:rPr>
                <a:t> </a:t>
              </a:r>
              <a:r>
                <a:rPr lang="en-US" b="0" i="1" dirty="0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(</a:t>
              </a:r>
              <a:r>
                <a:rPr lang="en-US" b="0" i="1" dirty="0">
                  <a:sym typeface="Symbol" pitchFamily="18" charset="2"/>
                </a:rPr>
                <a:t>j</a:t>
              </a:r>
              <a:r>
                <a:rPr lang="en-US" b="0" dirty="0">
                  <a:sym typeface="Symbol" pitchFamily="18" charset="2"/>
                </a:rPr>
                <a:t>)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en-US" b="0" dirty="0">
                  <a:sym typeface="Symbol" pitchFamily="18" charset="2"/>
                </a:rPr>
                <a:t> … </a:t>
              </a:r>
              <a:r>
                <a:rPr lang="cs-CZ" b="0" dirty="0">
                  <a:sym typeface="Symbol" pitchFamily="18" charset="2"/>
                </a:rPr>
                <a:t></a:t>
              </a:r>
              <a:r>
                <a:rPr lang="en-US" b="0" dirty="0">
                  <a:sym typeface="Symbol" pitchFamily="18" charset="2"/>
                </a:rPr>
                <a:t> </a:t>
              </a:r>
              <a:r>
                <a:rPr lang="en-US" b="0" i="1" dirty="0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(</a:t>
              </a:r>
              <a:r>
                <a:rPr lang="en-US" b="0" i="1" dirty="0">
                  <a:sym typeface="Symbol" pitchFamily="18" charset="2"/>
                </a:rPr>
                <a:t>N</a:t>
              </a:r>
              <a:r>
                <a:rPr lang="en-US" b="0" dirty="0">
                  <a:sym typeface="Symbol" pitchFamily="18" charset="2"/>
                </a:rPr>
                <a:t>) =</a:t>
              </a:r>
              <a:br>
                <a:rPr lang="en-US" b="0" dirty="0">
                  <a:sym typeface="Symbol" pitchFamily="18" charset="2"/>
                </a:rPr>
              </a:br>
              <a:endParaRPr lang="en-US" b="0" dirty="0">
                <a:sym typeface="Symbol" pitchFamily="18" charset="2"/>
              </a:endParaRPr>
            </a:p>
            <a:p>
              <a:pPr marL="342900" indent="-342900">
                <a:buFontTx/>
                <a:buAutoNum type="arabicParenR"/>
              </a:pPr>
              <a:r>
                <a:rPr lang="en-US" b="0" dirty="0" err="1">
                  <a:sym typeface="Symbol" pitchFamily="18" charset="2"/>
                </a:rPr>
                <a:t>ln</a:t>
              </a:r>
              <a:r>
                <a:rPr lang="en-US" b="0" i="1" dirty="0" err="1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 = </a:t>
              </a:r>
              <a:r>
                <a:rPr lang="en-US" b="0" dirty="0" err="1">
                  <a:sym typeface="Symbol" pitchFamily="18" charset="2"/>
                </a:rPr>
                <a:t>ln</a:t>
              </a:r>
              <a:r>
                <a:rPr lang="en-US" b="0" i="1" dirty="0" err="1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(1) + </a:t>
              </a:r>
              <a:r>
                <a:rPr lang="en-US" b="0" dirty="0" err="1">
                  <a:sym typeface="Symbol" pitchFamily="18" charset="2"/>
                </a:rPr>
                <a:t>ln</a:t>
              </a:r>
              <a:r>
                <a:rPr lang="en-US" b="0" i="1" dirty="0" err="1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(2) + … + </a:t>
              </a:r>
              <a:r>
                <a:rPr lang="en-US" b="0" dirty="0" err="1">
                  <a:sym typeface="Symbol" pitchFamily="18" charset="2"/>
                </a:rPr>
                <a:t>ln</a:t>
              </a:r>
              <a:r>
                <a:rPr lang="en-US" b="0" i="1" dirty="0" err="1">
                  <a:sym typeface="Symbol" pitchFamily="18" charset="2"/>
                </a:rPr>
                <a:t>L</a:t>
              </a:r>
              <a:r>
                <a:rPr lang="en-US" b="0" dirty="0">
                  <a:sym typeface="Symbol" pitchFamily="18" charset="2"/>
                </a:rPr>
                <a:t>(</a:t>
              </a:r>
              <a:r>
                <a:rPr lang="en-US" b="0" i="1" dirty="0">
                  <a:sym typeface="Symbol" pitchFamily="18" charset="2"/>
                </a:rPr>
                <a:t>N</a:t>
              </a:r>
              <a:r>
                <a:rPr lang="en-US" b="0" dirty="0">
                  <a:sym typeface="Symbol" pitchFamily="18" charset="2"/>
                </a:rPr>
                <a:t>) = </a:t>
              </a:r>
            </a:p>
          </p:txBody>
        </p:sp>
        <p:graphicFrame>
          <p:nvGraphicFramePr>
            <p:cNvPr id="2050" name="Object 12"/>
            <p:cNvGraphicFramePr>
              <a:graphicFrameLocks noChangeAspect="1"/>
            </p:cNvGraphicFramePr>
            <p:nvPr/>
          </p:nvGraphicFramePr>
          <p:xfrm>
            <a:off x="2696" y="3656"/>
            <a:ext cx="617" cy="552"/>
          </p:xfrm>
          <a:graphic>
            <a:graphicData uri="http://schemas.openxmlformats.org/presentationml/2006/ole">
              <p:oleObj spid="_x0000_s2054" name="Equation" r:id="rId5" imgW="2235200" imgH="457200" progId="">
                <p:embed/>
              </p:oleObj>
            </a:graphicData>
          </a:graphic>
        </p:graphicFrame>
        <p:graphicFrame>
          <p:nvGraphicFramePr>
            <p:cNvPr id="2051" name="Object 13"/>
            <p:cNvGraphicFramePr>
              <a:graphicFrameLocks noChangeAspect="1"/>
            </p:cNvGraphicFramePr>
            <p:nvPr/>
          </p:nvGraphicFramePr>
          <p:xfrm>
            <a:off x="3972" y="3331"/>
            <a:ext cx="454" cy="503"/>
          </p:xfrm>
          <a:graphic>
            <a:graphicData uri="http://schemas.openxmlformats.org/presentationml/2006/ole">
              <p:oleObj spid="_x0000_s2055" name="Equation" r:id="rId6" imgW="1676400" imgH="457200" progId="">
                <p:embed/>
              </p:oleObj>
            </a:graphicData>
          </a:graphic>
        </p:graphicFrame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760913" y="3178175"/>
            <a:ext cx="3948112" cy="1084263"/>
            <a:chOff x="2999" y="2002"/>
            <a:chExt cx="2487" cy="683"/>
          </a:xfrm>
        </p:grpSpPr>
        <p:sp>
          <p:nvSpPr>
            <p:cNvPr id="2059" name="Text Box 15"/>
            <p:cNvSpPr txBox="1">
              <a:spLocks noChangeArrowheads="1"/>
            </p:cNvSpPr>
            <p:nvPr/>
          </p:nvSpPr>
          <p:spPr bwMode="auto">
            <a:xfrm>
              <a:off x="4357" y="2006"/>
              <a:ext cx="112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 i="1"/>
                <a:t>x</a:t>
              </a:r>
              <a:r>
                <a:rPr lang="en-US" sz="1600" b="0"/>
                <a:t>: 4 nu</a:t>
              </a:r>
              <a:r>
                <a:rPr lang="cs-CZ" sz="1600" b="0"/>
                <a:t>k</a:t>
              </a:r>
              <a:r>
                <a:rPr lang="en-US" sz="1600" b="0"/>
                <a:t>leotid</a:t>
              </a:r>
              <a:r>
                <a:rPr lang="cs-CZ" sz="1600" b="0"/>
                <a:t>y</a:t>
              </a:r>
              <a:endParaRPr lang="en-US" sz="1600" b="0"/>
            </a:p>
            <a:p>
              <a:r>
                <a:rPr lang="en-US" sz="1600" b="0" i="1"/>
                <a:t>y</a:t>
              </a:r>
              <a:r>
                <a:rPr lang="en-US" sz="1600" b="0"/>
                <a:t>: 4 nu</a:t>
              </a:r>
              <a:r>
                <a:rPr lang="cs-CZ" sz="1600" b="0"/>
                <a:t>k</a:t>
              </a:r>
              <a:r>
                <a:rPr lang="en-US" sz="1600" b="0"/>
                <a:t>leotid</a:t>
              </a:r>
              <a:r>
                <a:rPr lang="cs-CZ" sz="1600" b="0"/>
                <a:t>y</a:t>
              </a:r>
              <a:endParaRPr lang="en-US" sz="1600" b="0"/>
            </a:p>
            <a:p>
              <a:pPr>
                <a:buFont typeface="Symbol" pitchFamily="18" charset="2"/>
                <a:buChar char="Þ"/>
              </a:pPr>
              <a:r>
                <a:rPr lang="en-US" sz="1600" b="0">
                  <a:sym typeface="Symbol" pitchFamily="18" charset="2"/>
                </a:rPr>
                <a:t> 4  4 = 16</a:t>
              </a:r>
            </a:p>
            <a:p>
              <a:pPr>
                <a:buFont typeface="Symbol" pitchFamily="18" charset="2"/>
                <a:buNone/>
              </a:pPr>
              <a:r>
                <a:rPr lang="cs-CZ" sz="1600" b="0">
                  <a:sym typeface="Symbol" pitchFamily="18" charset="2"/>
                </a:rPr>
                <a:t>možných scénářů</a:t>
              </a:r>
              <a:endParaRPr lang="en-US" sz="1600" b="0">
                <a:sym typeface="Symbol" pitchFamily="18" charset="2"/>
              </a:endParaRPr>
            </a:p>
          </p:txBody>
        </p:sp>
        <p:sp>
          <p:nvSpPr>
            <p:cNvPr id="2060" name="Line 16"/>
            <p:cNvSpPr>
              <a:spLocks noChangeShapeType="1"/>
            </p:cNvSpPr>
            <p:nvPr/>
          </p:nvSpPr>
          <p:spPr bwMode="auto">
            <a:xfrm flipH="1" flipV="1">
              <a:off x="2999" y="2002"/>
              <a:ext cx="1198" cy="220"/>
            </a:xfrm>
            <a:prstGeom prst="line">
              <a:avLst/>
            </a:prstGeom>
            <a:no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61" name="Line 17"/>
            <p:cNvSpPr>
              <a:spLocks noChangeShapeType="1"/>
            </p:cNvSpPr>
            <p:nvPr/>
          </p:nvSpPr>
          <p:spPr bwMode="auto">
            <a:xfrm flipH="1">
              <a:off x="3423" y="2390"/>
              <a:ext cx="768" cy="164"/>
            </a:xfrm>
            <a:prstGeom prst="line">
              <a:avLst/>
            </a:prstGeom>
            <a:no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24063" y="295275"/>
            <a:ext cx="5096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60000"/>
                </a:solidFill>
              </a:rPr>
              <a:t>Věrohodnost (ML) </a:t>
            </a:r>
            <a:r>
              <a:rPr lang="en-US" sz="2400" b="0" dirty="0">
                <a:solidFill>
                  <a:srgbClr val="E60000"/>
                </a:solidFill>
              </a:rPr>
              <a:t>a </a:t>
            </a:r>
            <a:r>
              <a:rPr lang="cs-CZ" sz="2400" b="0" dirty="0">
                <a:solidFill>
                  <a:srgbClr val="E60000"/>
                </a:solidFill>
              </a:rPr>
              <a:t>úspornost (MP)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484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484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2575" y="212725"/>
            <a:ext cx="982663" cy="957263"/>
            <a:chOff x="178" y="134"/>
            <a:chExt cx="619" cy="603"/>
          </a:xfrm>
        </p:grpSpPr>
        <p:sp>
          <p:nvSpPr>
            <p:cNvPr id="220169" name="Rectangle 9"/>
            <p:cNvSpPr>
              <a:spLocks noChangeAspect="1" noChangeArrowheads="1"/>
            </p:cNvSpPr>
            <p:nvPr/>
          </p:nvSpPr>
          <p:spPr bwMode="auto">
            <a:xfrm>
              <a:off x="178" y="134"/>
              <a:ext cx="619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cs-CZ" b="0">
                <a:solidFill>
                  <a:schemeClr val="bg1"/>
                </a:solidFill>
              </a:endParaRPr>
            </a:p>
          </p:txBody>
        </p:sp>
        <p:sp>
          <p:nvSpPr>
            <p:cNvPr id="3093" name="Freeform 10"/>
            <p:cNvSpPr>
              <a:spLocks noChangeAspect="1"/>
            </p:cNvSpPr>
            <p:nvPr/>
          </p:nvSpPr>
          <p:spPr bwMode="auto">
            <a:xfrm>
              <a:off x="272" y="318"/>
              <a:ext cx="434" cy="323"/>
            </a:xfrm>
            <a:custGeom>
              <a:avLst/>
              <a:gdLst>
                <a:gd name="T0" fmla="*/ 0 w 2168"/>
                <a:gd name="T1" fmla="*/ 0 h 1770"/>
                <a:gd name="T2" fmla="*/ 9 w 2168"/>
                <a:gd name="T3" fmla="*/ 11 h 1770"/>
                <a:gd name="T4" fmla="*/ 17 w 2168"/>
                <a:gd name="T5" fmla="*/ 0 h 1770"/>
                <a:gd name="T6" fmla="*/ 0 60000 65536"/>
                <a:gd name="T7" fmla="*/ 0 60000 65536"/>
                <a:gd name="T8" fmla="*/ 0 60000 65536"/>
                <a:gd name="T9" fmla="*/ 0 w 2168"/>
                <a:gd name="T10" fmla="*/ 0 h 1770"/>
                <a:gd name="T11" fmla="*/ 2168 w 2168"/>
                <a:gd name="T12" fmla="*/ 1770 h 17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8" h="1770">
                  <a:moveTo>
                    <a:pt x="0" y="0"/>
                  </a:moveTo>
                  <a:lnTo>
                    <a:pt x="1080" y="1770"/>
                  </a:lnTo>
                  <a:lnTo>
                    <a:pt x="2168" y="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4" name="Text Box 11"/>
            <p:cNvSpPr txBox="1">
              <a:spLocks noChangeAspect="1" noChangeArrowheads="1"/>
            </p:cNvSpPr>
            <p:nvPr/>
          </p:nvSpPr>
          <p:spPr bwMode="auto">
            <a:xfrm>
              <a:off x="179" y="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  <a:endParaRPr lang="cs-CZ" sz="1200"/>
            </a:p>
          </p:txBody>
        </p:sp>
        <p:sp>
          <p:nvSpPr>
            <p:cNvPr id="3095" name="Text Box 12"/>
            <p:cNvSpPr txBox="1">
              <a:spLocks noChangeAspect="1" noChangeArrowheads="1"/>
            </p:cNvSpPr>
            <p:nvPr/>
          </p:nvSpPr>
          <p:spPr bwMode="auto">
            <a:xfrm>
              <a:off x="610" y="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/>
                <a:t>A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8024813" y="5641975"/>
            <a:ext cx="989012" cy="957263"/>
            <a:chOff x="5055" y="3554"/>
            <a:chExt cx="623" cy="603"/>
          </a:xfrm>
        </p:grpSpPr>
        <p:sp>
          <p:nvSpPr>
            <p:cNvPr id="220174" name="Rectangle 14"/>
            <p:cNvSpPr>
              <a:spLocks noChangeAspect="1" noChangeArrowheads="1"/>
            </p:cNvSpPr>
            <p:nvPr/>
          </p:nvSpPr>
          <p:spPr bwMode="auto">
            <a:xfrm>
              <a:off x="5055" y="3554"/>
              <a:ext cx="619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cs-CZ" b="0">
                <a:solidFill>
                  <a:schemeClr val="bg1"/>
                </a:solidFill>
              </a:endParaRPr>
            </a:p>
          </p:txBody>
        </p:sp>
        <p:sp>
          <p:nvSpPr>
            <p:cNvPr id="3089" name="Freeform 15"/>
            <p:cNvSpPr>
              <a:spLocks noChangeAspect="1"/>
            </p:cNvSpPr>
            <p:nvPr/>
          </p:nvSpPr>
          <p:spPr bwMode="auto">
            <a:xfrm>
              <a:off x="5149" y="3738"/>
              <a:ext cx="434" cy="323"/>
            </a:xfrm>
            <a:custGeom>
              <a:avLst/>
              <a:gdLst>
                <a:gd name="T0" fmla="*/ 0 w 2168"/>
                <a:gd name="T1" fmla="*/ 0 h 1770"/>
                <a:gd name="T2" fmla="*/ 9 w 2168"/>
                <a:gd name="T3" fmla="*/ 11 h 1770"/>
                <a:gd name="T4" fmla="*/ 17 w 2168"/>
                <a:gd name="T5" fmla="*/ 0 h 1770"/>
                <a:gd name="T6" fmla="*/ 0 60000 65536"/>
                <a:gd name="T7" fmla="*/ 0 60000 65536"/>
                <a:gd name="T8" fmla="*/ 0 60000 65536"/>
                <a:gd name="T9" fmla="*/ 0 w 2168"/>
                <a:gd name="T10" fmla="*/ 0 h 1770"/>
                <a:gd name="T11" fmla="*/ 2168 w 2168"/>
                <a:gd name="T12" fmla="*/ 1770 h 17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8" h="1770">
                  <a:moveTo>
                    <a:pt x="0" y="0"/>
                  </a:moveTo>
                  <a:lnTo>
                    <a:pt x="1080" y="1770"/>
                  </a:lnTo>
                  <a:lnTo>
                    <a:pt x="2168" y="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0" name="Text Box 16"/>
            <p:cNvSpPr txBox="1">
              <a:spLocks noChangeAspect="1" noChangeArrowheads="1"/>
            </p:cNvSpPr>
            <p:nvPr/>
          </p:nvSpPr>
          <p:spPr bwMode="auto">
            <a:xfrm>
              <a:off x="5056" y="355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  <a:endParaRPr lang="cs-CZ" sz="1200"/>
            </a:p>
          </p:txBody>
        </p:sp>
        <p:sp>
          <p:nvSpPr>
            <p:cNvPr id="3091" name="Text Box 17"/>
            <p:cNvSpPr txBox="1">
              <a:spLocks noChangeAspect="1" noChangeArrowheads="1"/>
            </p:cNvSpPr>
            <p:nvPr/>
          </p:nvSpPr>
          <p:spPr bwMode="auto">
            <a:xfrm>
              <a:off x="5487" y="3554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/>
                <a:t>G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132013" y="2168525"/>
            <a:ext cx="5603875" cy="236538"/>
            <a:chOff x="1343" y="1366"/>
            <a:chExt cx="3530" cy="149"/>
          </a:xfrm>
        </p:grpSpPr>
        <p:sp>
          <p:nvSpPr>
            <p:cNvPr id="3086" name="Rectangle 19"/>
            <p:cNvSpPr>
              <a:spLocks noChangeArrowheads="1"/>
            </p:cNvSpPr>
            <p:nvPr/>
          </p:nvSpPr>
          <p:spPr bwMode="auto">
            <a:xfrm>
              <a:off x="1343" y="1366"/>
              <a:ext cx="394" cy="149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7" name="Rectangle 20"/>
            <p:cNvSpPr>
              <a:spLocks noChangeArrowheads="1"/>
            </p:cNvSpPr>
            <p:nvPr/>
          </p:nvSpPr>
          <p:spPr bwMode="auto">
            <a:xfrm>
              <a:off x="2100" y="1366"/>
              <a:ext cx="2773" cy="149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128838" y="4751388"/>
            <a:ext cx="5607050" cy="236537"/>
            <a:chOff x="1341" y="2993"/>
            <a:chExt cx="3532" cy="149"/>
          </a:xfrm>
        </p:grpSpPr>
        <p:sp>
          <p:nvSpPr>
            <p:cNvPr id="3084" name="Rectangle 22"/>
            <p:cNvSpPr>
              <a:spLocks noChangeArrowheads="1"/>
            </p:cNvSpPr>
            <p:nvPr/>
          </p:nvSpPr>
          <p:spPr bwMode="auto">
            <a:xfrm>
              <a:off x="1341" y="2993"/>
              <a:ext cx="394" cy="149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5" name="Rectangle 23"/>
            <p:cNvSpPr>
              <a:spLocks noChangeArrowheads="1"/>
            </p:cNvSpPr>
            <p:nvPr/>
          </p:nvSpPr>
          <p:spPr bwMode="auto">
            <a:xfrm>
              <a:off x="2100" y="2993"/>
              <a:ext cx="2773" cy="149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aphicFrame>
        <p:nvGraphicFramePr>
          <p:cNvPr id="3074" name="Object 24"/>
          <p:cNvGraphicFramePr>
            <a:graphicFrameLocks noChangeAspect="1"/>
          </p:cNvGraphicFramePr>
          <p:nvPr/>
        </p:nvGraphicFramePr>
        <p:xfrm>
          <a:off x="528638" y="1387475"/>
          <a:ext cx="7943850" cy="4902200"/>
        </p:xfrm>
        <a:graphic>
          <a:graphicData uri="http://schemas.openxmlformats.org/presentationml/2006/ole">
            <p:oleObj spid="_x0000_s3076" name="Dokument" r:id="rId4" imgW="5865840" imgH="361967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Simulation"/>
          <p:cNvPicPr>
            <a:picLocks noChangeAspect="1" noChangeArrowheads="1"/>
          </p:cNvPicPr>
          <p:nvPr/>
        </p:nvPicPr>
        <p:blipFill>
          <a:blip r:embed="rId3" cstate="print"/>
          <a:srcRect l="70119"/>
          <a:stretch>
            <a:fillRect/>
          </a:stretch>
        </p:blipFill>
        <p:spPr bwMode="auto">
          <a:xfrm>
            <a:off x="1746250" y="1004888"/>
            <a:ext cx="5489575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330223" y="266700"/>
            <a:ext cx="390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Věrohodnost</a:t>
            </a:r>
            <a:r>
              <a:rPr lang="en-US" sz="2400" b="0">
                <a:solidFill>
                  <a:srgbClr val="E60000"/>
                </a:solidFill>
              </a:rPr>
              <a:t> a </a:t>
            </a:r>
            <a:r>
              <a:rPr lang="cs-CZ" sz="2400" b="0">
                <a:solidFill>
                  <a:srgbClr val="E60000"/>
                </a:solidFill>
              </a:rPr>
              <a:t>k</a:t>
            </a:r>
            <a:r>
              <a:rPr lang="en-US" sz="2400" b="0">
                <a:solidFill>
                  <a:srgbClr val="E60000"/>
                </a:solidFill>
              </a:rPr>
              <a:t>on</a:t>
            </a:r>
            <a:r>
              <a:rPr lang="cs-CZ" sz="2400" b="0">
                <a:solidFill>
                  <a:srgbClr val="E60000"/>
                </a:solidFill>
              </a:rPr>
              <a:t>z</a:t>
            </a:r>
            <a:r>
              <a:rPr lang="en-US" sz="2400" b="0">
                <a:solidFill>
                  <a:srgbClr val="E60000"/>
                </a:solidFill>
              </a:rPr>
              <a:t>istenc</a:t>
            </a:r>
            <a:r>
              <a:rPr lang="cs-CZ" sz="2400" b="0">
                <a:solidFill>
                  <a:srgbClr val="E60000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Konzistence_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547" y="1198336"/>
            <a:ext cx="406241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6"/>
          <p:cNvSpPr txBox="1">
            <a:spLocks noChangeAspect="1" noChangeArrowheads="1"/>
          </p:cNvSpPr>
          <p:nvPr/>
        </p:nvSpPr>
        <p:spPr bwMode="auto">
          <a:xfrm>
            <a:off x="6093960" y="1252311"/>
            <a:ext cx="116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</a:rPr>
              <a:t>“</a:t>
            </a:r>
            <a:r>
              <a:rPr lang="cs-CZ" sz="2000" b="0">
                <a:solidFill>
                  <a:schemeClr val="accent2"/>
                </a:solidFill>
              </a:rPr>
              <a:t>chybný</a:t>
            </a:r>
            <a:r>
              <a:rPr lang="en-US" sz="2000" b="0">
                <a:solidFill>
                  <a:schemeClr val="accent2"/>
                </a:solidFill>
              </a:rPr>
              <a:t>”</a:t>
            </a:r>
            <a:endParaRPr lang="cs-CZ" sz="2000" b="0">
              <a:solidFill>
                <a:schemeClr val="accent2"/>
              </a:solidFill>
            </a:endParaRPr>
          </a:p>
        </p:txBody>
      </p:sp>
      <p:pic>
        <p:nvPicPr>
          <p:cNvPr id="10245" name="Picture 8" descr="Konzistence_ta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61" y="984250"/>
            <a:ext cx="334645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9"/>
          <p:cNvSpPr txBox="1">
            <a:spLocks noChangeAspect="1" noChangeArrowheads="1"/>
          </p:cNvSpPr>
          <p:nvPr/>
        </p:nvSpPr>
        <p:spPr bwMode="auto">
          <a:xfrm>
            <a:off x="1414010" y="1014186"/>
            <a:ext cx="125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E60000"/>
                </a:solidFill>
              </a:rPr>
              <a:t>“</a:t>
            </a:r>
            <a:r>
              <a:rPr lang="cs-CZ" sz="2000" b="0">
                <a:solidFill>
                  <a:srgbClr val="E60000"/>
                </a:solidFill>
              </a:rPr>
              <a:t>správný</a:t>
            </a:r>
            <a:r>
              <a:rPr lang="en-US" sz="2000" b="0">
                <a:solidFill>
                  <a:srgbClr val="E60000"/>
                </a:solidFill>
              </a:rPr>
              <a:t>”</a:t>
            </a:r>
            <a:endParaRPr lang="cs-CZ" sz="2000" b="0">
              <a:solidFill>
                <a:srgbClr val="E60000"/>
              </a:solidFill>
            </a:endParaRPr>
          </a:p>
        </p:txBody>
      </p:sp>
      <p:sp>
        <p:nvSpPr>
          <p:cNvPr id="10247" name="AutoShape 10"/>
          <p:cNvSpPr>
            <a:spLocks noChangeArrowheads="1"/>
          </p:cNvSpPr>
          <p:nvPr/>
        </p:nvSpPr>
        <p:spPr bwMode="auto">
          <a:xfrm>
            <a:off x="4005718" y="2514600"/>
            <a:ext cx="620712" cy="503238"/>
          </a:xfrm>
          <a:prstGeom prst="rightArrow">
            <a:avLst>
              <a:gd name="adj1" fmla="val 50000"/>
              <a:gd name="adj2" fmla="val 29602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5091511" y="4722132"/>
            <a:ext cx="3355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“long-branch repulsion”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460375" y="4390572"/>
            <a:ext cx="35237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Farris</a:t>
            </a:r>
            <a:r>
              <a:rPr lang="cs-CZ" sz="2400" b="0" dirty="0" err="1">
                <a:solidFill>
                  <a:srgbClr val="E60000"/>
                </a:solidFill>
              </a:rPr>
              <a:t>ova</a:t>
            </a:r>
            <a:endParaRPr lang="en-US" sz="2400" b="0" dirty="0">
              <a:solidFill>
                <a:srgbClr val="E60000"/>
              </a:solidFill>
            </a:endParaRPr>
          </a:p>
          <a:p>
            <a:pPr algn="ctr"/>
            <a:r>
              <a:rPr lang="en-US" sz="2400" b="0" dirty="0">
                <a:solidFill>
                  <a:srgbClr val="E60000"/>
                </a:solidFill>
              </a:rPr>
              <a:t>(anti-</a:t>
            </a:r>
            <a:r>
              <a:rPr lang="en-US" sz="2400" b="0" dirty="0" err="1">
                <a:solidFill>
                  <a:srgbClr val="E60000"/>
                </a:solidFill>
              </a:rPr>
              <a:t>Felsenstein</a:t>
            </a:r>
            <a:r>
              <a:rPr lang="cs-CZ" sz="2400" b="0" dirty="0" err="1">
                <a:solidFill>
                  <a:srgbClr val="E60000"/>
                </a:solidFill>
              </a:rPr>
              <a:t>ova</a:t>
            </a:r>
            <a:r>
              <a:rPr lang="en-US" sz="2400" b="0" dirty="0">
                <a:solidFill>
                  <a:srgbClr val="E60000"/>
                </a:solidFill>
              </a:rPr>
              <a:t>,</a:t>
            </a:r>
          </a:p>
          <a:p>
            <a:pPr algn="ctr"/>
            <a:r>
              <a:rPr lang="en-US" sz="2400" b="0" dirty="0" err="1">
                <a:solidFill>
                  <a:srgbClr val="E60000"/>
                </a:solidFill>
              </a:rPr>
              <a:t>inver</a:t>
            </a:r>
            <a:r>
              <a:rPr lang="cs-CZ" sz="2400" b="0" dirty="0">
                <a:solidFill>
                  <a:srgbClr val="E60000"/>
                </a:solidFill>
              </a:rPr>
              <a:t>zní</a:t>
            </a:r>
            <a:r>
              <a:rPr lang="en-US" sz="2400" b="0" dirty="0">
                <a:solidFill>
                  <a:srgbClr val="E60000"/>
                </a:solidFill>
              </a:rPr>
              <a:t> </a:t>
            </a:r>
            <a:r>
              <a:rPr lang="en-US" sz="2400" b="0" dirty="0" err="1">
                <a:solidFill>
                  <a:srgbClr val="E60000"/>
                </a:solidFill>
              </a:rPr>
              <a:t>Felsenstein</a:t>
            </a:r>
            <a:r>
              <a:rPr lang="cs-CZ" sz="2400" b="0" dirty="0" err="1">
                <a:solidFill>
                  <a:srgbClr val="E60000"/>
                </a:solidFill>
              </a:rPr>
              <a:t>ova</a:t>
            </a:r>
            <a:r>
              <a:rPr lang="en-US" sz="2400" b="0" dirty="0">
                <a:solidFill>
                  <a:srgbClr val="E60000"/>
                </a:solidFill>
              </a:rPr>
              <a:t>)</a:t>
            </a:r>
            <a:endParaRPr lang="cs-CZ" sz="2400" b="0" dirty="0">
              <a:solidFill>
                <a:srgbClr val="E60000"/>
              </a:solidFill>
            </a:endParaRPr>
          </a:p>
          <a:p>
            <a:pPr algn="ctr"/>
            <a:r>
              <a:rPr lang="en-US" sz="2400" b="0" dirty="0">
                <a:solidFill>
                  <a:srgbClr val="E60000"/>
                </a:solidFill>
              </a:rPr>
              <a:t>z</a:t>
            </a:r>
            <a:r>
              <a:rPr lang="cs-CZ" sz="2400" b="0" dirty="0" err="1">
                <a:solidFill>
                  <a:srgbClr val="E60000"/>
                </a:solidFill>
              </a:rPr>
              <a:t>óna</a:t>
            </a:r>
            <a:endParaRPr lang="en-US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7" grpId="0"/>
      <p:bldP spid="2242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430009" y="266700"/>
            <a:ext cx="446647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Bayes</a:t>
            </a:r>
            <a:r>
              <a:rPr lang="cs-CZ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ovská</a:t>
            </a:r>
            <a:r>
              <a:rPr lang="en-US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anal</a:t>
            </a:r>
            <a:r>
              <a:rPr lang="cs-CZ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ýza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0375" y="1056142"/>
            <a:ext cx="674543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0" dirty="0"/>
              <a:t>ML: </a:t>
            </a:r>
            <a:r>
              <a:rPr lang="cs-CZ" sz="2000" b="0" dirty="0" smtClean="0"/>
              <a:t>Jaká </a:t>
            </a:r>
            <a:r>
              <a:rPr lang="cs-CZ" sz="2000" b="0" dirty="0"/>
              <a:t>je pravděpodobnost</a:t>
            </a:r>
            <a:r>
              <a:rPr lang="en-US" sz="2000" b="0" dirty="0"/>
              <a:t> </a:t>
            </a:r>
            <a:r>
              <a:rPr lang="en-US" sz="2000" b="0" dirty="0" err="1"/>
              <a:t>dat</a:t>
            </a:r>
            <a:r>
              <a:rPr lang="cs-CZ" sz="2000" b="0" dirty="0"/>
              <a:t> při dané hypotéze</a:t>
            </a:r>
            <a:r>
              <a:rPr lang="en-US" sz="2000" b="0" dirty="0" smtClean="0"/>
              <a:t>?</a:t>
            </a: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/>
              <a:t>bayesiánský</a:t>
            </a:r>
            <a:r>
              <a:rPr lang="cs-CZ" sz="2000" b="0" dirty="0" smtClean="0"/>
              <a:t> přístup: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dirty="0" smtClean="0">
                <a:solidFill>
                  <a:srgbClr val="E60000"/>
                </a:solidFill>
              </a:rPr>
              <a:t>Jaká je pravděpodobnost hypotézy při daných datech?</a:t>
            </a:r>
          </a:p>
          <a:p>
            <a:pPr defTabSz="360000">
              <a:spcAft>
                <a:spcPts val="1000"/>
              </a:spcAft>
            </a:pPr>
            <a:r>
              <a:rPr lang="cs-CZ" sz="2400" b="0" i="1" dirty="0" smtClean="0">
                <a:solidFill>
                  <a:srgbClr val="E60000"/>
                </a:solidFill>
              </a:rPr>
              <a:t>	P</a:t>
            </a:r>
            <a:r>
              <a:rPr lang="cs-CZ" sz="2400" b="0" dirty="0" smtClean="0">
                <a:solidFill>
                  <a:srgbClr val="E60000"/>
                </a:solidFill>
              </a:rPr>
              <a:t>(H</a:t>
            </a:r>
            <a:r>
              <a:rPr lang="cs-CZ" sz="2400" b="0" dirty="0" smtClean="0">
                <a:solidFill>
                  <a:srgbClr val="E60000"/>
                </a:solidFill>
                <a:sym typeface="Symbol"/>
              </a:rPr>
              <a:t>D)</a:t>
            </a:r>
            <a:endParaRPr lang="cs-CZ" sz="2400" b="0" i="1" dirty="0" smtClean="0">
              <a:solidFill>
                <a:srgbClr val="E60000"/>
              </a:solidFill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460375" y="3076576"/>
            <a:ext cx="7428637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ct val="25000"/>
              </a:spcBef>
              <a:spcAft>
                <a:spcPts val="1000"/>
              </a:spcAft>
            </a:pPr>
            <a:r>
              <a:rPr lang="cs-CZ" sz="2000" b="0" dirty="0" smtClean="0"/>
              <a:t>Př.</a:t>
            </a:r>
            <a:r>
              <a:rPr lang="en-US" sz="2000" b="0" dirty="0" smtClean="0"/>
              <a:t>:</a:t>
            </a:r>
            <a:r>
              <a:rPr lang="cs-CZ" sz="2000" b="0" dirty="0" smtClean="0"/>
              <a:t> </a:t>
            </a:r>
            <a:r>
              <a:rPr lang="cs-CZ" sz="2000" b="0" dirty="0" smtClean="0">
                <a:cs typeface="Arial" charset="0"/>
              </a:rPr>
              <a:t>soubor </a:t>
            </a:r>
            <a:r>
              <a:rPr lang="cs-CZ" sz="2000" b="0" dirty="0">
                <a:cs typeface="Arial" charset="0"/>
              </a:rPr>
              <a:t>100 kostek, ze kterých máme vybrat jednu</a:t>
            </a:r>
          </a:p>
          <a:p>
            <a:pPr defTabSz="360000">
              <a:spcBef>
                <a:spcPct val="25000"/>
              </a:spcBef>
              <a:spcAft>
                <a:spcPts val="1000"/>
              </a:spcAft>
            </a:pPr>
            <a:r>
              <a:rPr lang="cs-CZ" sz="2000" b="0" dirty="0" smtClean="0">
                <a:cs typeface="Arial" charset="0"/>
              </a:rPr>
              <a:t>víme</a:t>
            </a:r>
            <a:r>
              <a:rPr lang="cs-CZ" sz="2000" b="0" dirty="0">
                <a:cs typeface="Arial" charset="0"/>
              </a:rPr>
              <a:t>, že ze 100 kostek je 80 v pořádku, ale 20 je upraveno tak, </a:t>
            </a:r>
            <a:r>
              <a:rPr lang="cs-CZ" sz="2000" b="0" dirty="0" smtClean="0">
                <a:cs typeface="Arial" charset="0"/>
              </a:rPr>
              <a:t/>
            </a:r>
            <a:br>
              <a:rPr lang="cs-CZ" sz="2000" b="0" dirty="0" smtClean="0">
                <a:cs typeface="Arial" charset="0"/>
              </a:rPr>
            </a:br>
            <a:r>
              <a:rPr lang="cs-CZ" sz="2000" b="0" dirty="0" smtClean="0">
                <a:cs typeface="Arial" charset="0"/>
              </a:rPr>
              <a:t>	aby </a:t>
            </a:r>
            <a:r>
              <a:rPr lang="cs-CZ" sz="2000" b="0" dirty="0">
                <a:cs typeface="Arial" charset="0"/>
              </a:rPr>
              <a:t>padala </a:t>
            </a:r>
            <a:r>
              <a:rPr lang="cs-CZ" sz="2000" b="0" dirty="0" smtClean="0">
                <a:cs typeface="Arial" charset="0"/>
              </a:rPr>
              <a:t>6</a:t>
            </a:r>
            <a:endParaRPr lang="cs-CZ" b="0" dirty="0">
              <a:cs typeface="Arial" charset="0"/>
              <a:sym typeface="Symbol" pitchFamily="18" charset="2"/>
            </a:endParaRPr>
          </a:p>
        </p:txBody>
      </p:sp>
      <p:sp>
        <p:nvSpPr>
          <p:cNvPr id="226382" name="Text Box 78"/>
          <p:cNvSpPr txBox="1">
            <a:spLocks noChangeArrowheads="1"/>
          </p:cNvSpPr>
          <p:nvPr/>
        </p:nvSpPr>
        <p:spPr bwMode="auto">
          <a:xfrm>
            <a:off x="460375" y="5608349"/>
            <a:ext cx="74270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cs-CZ" sz="2400" b="0" dirty="0" smtClean="0">
                <a:solidFill>
                  <a:srgbClr val="E60000"/>
                </a:solidFill>
                <a:sym typeface="Symbol" pitchFamily="18" charset="2"/>
              </a:rPr>
              <a:t>Jaká 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je pravděpodobnost, </a:t>
            </a:r>
            <a:r>
              <a:rPr lang="cs-CZ" sz="2400" b="0" dirty="0" smtClean="0">
                <a:solidFill>
                  <a:srgbClr val="E60000"/>
                </a:solidFill>
                <a:sym typeface="Symbol" pitchFamily="18" charset="2"/>
              </a:rPr>
              <a:t>že 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naše kostka je falešná</a:t>
            </a:r>
            <a:r>
              <a:rPr lang="en-US" sz="2400" b="0" dirty="0">
                <a:solidFill>
                  <a:srgbClr val="E60000"/>
                </a:solidFill>
                <a:sym typeface="Symbol" pitchFamily="18" charset="2"/>
              </a:rPr>
              <a:t>?</a:t>
            </a:r>
          </a:p>
        </p:txBody>
      </p:sp>
      <p:grpSp>
        <p:nvGrpSpPr>
          <p:cNvPr id="56" name="Skupina 55"/>
          <p:cNvGrpSpPr/>
          <p:nvPr/>
        </p:nvGrpSpPr>
        <p:grpSpPr>
          <a:xfrm>
            <a:off x="460375" y="4698546"/>
            <a:ext cx="3970790" cy="400110"/>
            <a:chOff x="460375" y="3631747"/>
            <a:chExt cx="3970790" cy="400110"/>
          </a:xfrm>
        </p:grpSpPr>
        <p:grpSp>
          <p:nvGrpSpPr>
            <p:cNvPr id="11297" name="Group 80"/>
            <p:cNvGrpSpPr>
              <a:grpSpLocks noChangeAspect="1"/>
            </p:cNvGrpSpPr>
            <p:nvPr/>
          </p:nvGrpSpPr>
          <p:grpSpPr bwMode="auto">
            <a:xfrm>
              <a:off x="2466067" y="3668486"/>
              <a:ext cx="323850" cy="323851"/>
              <a:chOff x="697" y="2871"/>
              <a:chExt cx="407" cy="407"/>
            </a:xfrm>
          </p:grpSpPr>
          <p:sp>
            <p:nvSpPr>
              <p:cNvPr id="1130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8" name="Oval 82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9" name="Oval 83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298" name="Group 84"/>
            <p:cNvGrpSpPr>
              <a:grpSpLocks noChangeAspect="1"/>
            </p:cNvGrpSpPr>
            <p:nvPr/>
          </p:nvGrpSpPr>
          <p:grpSpPr bwMode="auto">
            <a:xfrm>
              <a:off x="4107315" y="3668486"/>
              <a:ext cx="323850" cy="323851"/>
              <a:chOff x="698" y="2313"/>
              <a:chExt cx="407" cy="407"/>
            </a:xfrm>
          </p:grpSpPr>
          <p:sp>
            <p:nvSpPr>
              <p:cNvPr id="11300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1" name="Oval 86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2" name="Oval 87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3" name="Oval 88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4" name="Oval 89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5" name="Oval 90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6" name="Oval 91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460375" y="3631747"/>
              <a:ext cx="37314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Bef>
                  <a:spcPct val="25000"/>
                </a:spcBef>
                <a:spcAft>
                  <a:spcPts val="1000"/>
                </a:spcAft>
              </a:pPr>
              <a:r>
                <a:rPr lang="cs-CZ" sz="2000" b="0" dirty="0" smtClean="0">
                  <a:cs typeface="Arial" charset="0"/>
                </a:rPr>
                <a:t>2 hody:</a:t>
              </a:r>
              <a:r>
                <a:rPr lang="cs-CZ" sz="2000" b="0" dirty="0" smtClean="0">
                  <a:cs typeface="Arial" charset="0"/>
                  <a:sym typeface="Symbol" pitchFamily="18" charset="2"/>
                </a:rPr>
                <a:t> 1. hod = 		2. hod = </a:t>
              </a:r>
              <a:endParaRPr lang="cs-CZ" b="0" dirty="0">
                <a:cs typeface="Arial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/>
      <p:bldP spid="226382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963</Words>
  <Application>Microsoft Office PowerPoint</Application>
  <PresentationFormat>Předvádění na obrazovce (4:3)</PresentationFormat>
  <Paragraphs>339</Paragraphs>
  <Slides>40</Slides>
  <Notes>39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Výchozí návrh</vt:lpstr>
      <vt:lpstr>Graf</vt:lpstr>
      <vt:lpstr>Equation</vt:lpstr>
      <vt:lpstr>Dokument</vt:lpstr>
      <vt:lpstr>CorelDRAW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Macholán</dc:creator>
  <cp:lastModifiedBy>Miloš Macholán</cp:lastModifiedBy>
  <cp:revision>188</cp:revision>
  <dcterms:created xsi:type="dcterms:W3CDTF">2004-06-04T17:14:23Z</dcterms:created>
  <dcterms:modified xsi:type="dcterms:W3CDTF">2015-04-09T06:11:11Z</dcterms:modified>
</cp:coreProperties>
</file>