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294" r:id="rId3"/>
    <p:sldId id="325" r:id="rId4"/>
    <p:sldId id="291" r:id="rId5"/>
    <p:sldId id="295" r:id="rId6"/>
    <p:sldId id="292" r:id="rId7"/>
    <p:sldId id="300" r:id="rId8"/>
    <p:sldId id="327" r:id="rId9"/>
    <p:sldId id="269" r:id="rId10"/>
    <p:sldId id="270" r:id="rId11"/>
    <p:sldId id="271" r:id="rId12"/>
    <p:sldId id="328" r:id="rId13"/>
    <p:sldId id="329" r:id="rId14"/>
    <p:sldId id="330" r:id="rId15"/>
    <p:sldId id="331" r:id="rId16"/>
    <p:sldId id="278" r:id="rId17"/>
    <p:sldId id="332" r:id="rId18"/>
    <p:sldId id="264" r:id="rId19"/>
    <p:sldId id="279" r:id="rId20"/>
    <p:sldId id="333" r:id="rId21"/>
    <p:sldId id="334" r:id="rId22"/>
    <p:sldId id="335" r:id="rId23"/>
    <p:sldId id="336" r:id="rId24"/>
    <p:sldId id="280" r:id="rId25"/>
    <p:sldId id="281" r:id="rId26"/>
    <p:sldId id="317" r:id="rId27"/>
    <p:sldId id="315" r:id="rId28"/>
    <p:sldId id="321" r:id="rId29"/>
    <p:sldId id="326" r:id="rId30"/>
    <p:sldId id="347" r:id="rId31"/>
    <p:sldId id="348" r:id="rId32"/>
    <p:sldId id="349" r:id="rId33"/>
    <p:sldId id="350" r:id="rId34"/>
    <p:sldId id="351" r:id="rId35"/>
    <p:sldId id="352" r:id="rId36"/>
    <p:sldId id="353" r:id="rId37"/>
    <p:sldId id="356" r:id="rId38"/>
    <p:sldId id="354" r:id="rId39"/>
    <p:sldId id="322" r:id="rId40"/>
    <p:sldId id="320" r:id="rId41"/>
    <p:sldId id="316" r:id="rId42"/>
    <p:sldId id="309" r:id="rId43"/>
    <p:sldId id="272" r:id="rId44"/>
    <p:sldId id="273" r:id="rId45"/>
    <p:sldId id="274" r:id="rId46"/>
    <p:sldId id="263" r:id="rId47"/>
    <p:sldId id="268" r:id="rId48"/>
    <p:sldId id="337" r:id="rId49"/>
    <p:sldId id="283" r:id="rId50"/>
    <p:sldId id="284" r:id="rId51"/>
    <p:sldId id="285" r:id="rId52"/>
    <p:sldId id="286" r:id="rId53"/>
    <p:sldId id="287" r:id="rId54"/>
    <p:sldId id="289" r:id="rId55"/>
    <p:sldId id="338" r:id="rId56"/>
    <p:sldId id="339" r:id="rId57"/>
    <p:sldId id="340" r:id="rId58"/>
    <p:sldId id="341" r:id="rId59"/>
    <p:sldId id="314" r:id="rId60"/>
    <p:sldId id="313" r:id="rId61"/>
    <p:sldId id="267" r:id="rId62"/>
    <p:sldId id="305" r:id="rId63"/>
    <p:sldId id="355" r:id="rId64"/>
    <p:sldId id="359" r:id="rId65"/>
    <p:sldId id="357" r:id="rId66"/>
    <p:sldId id="358" r:id="rId67"/>
    <p:sldId id="304" r:id="rId68"/>
    <p:sldId id="324" r:id="rId69"/>
    <p:sldId id="346" r:id="rId70"/>
    <p:sldId id="342" r:id="rId71"/>
    <p:sldId id="343" r:id="rId72"/>
    <p:sldId id="344" r:id="rId73"/>
    <p:sldId id="345" r:id="rId74"/>
    <p:sldId id="296" r:id="rId75"/>
    <p:sldId id="297" r:id="rId76"/>
    <p:sldId id="298" r:id="rId77"/>
    <p:sldId id="308" r:id="rId78"/>
    <p:sldId id="360" r:id="rId79"/>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0000"/>
    <a:srgbClr val="FFFF66"/>
    <a:srgbClr val="F00000"/>
    <a:srgbClr val="FFFF99"/>
    <a:srgbClr val="B9FFA3"/>
    <a:srgbClr val="FFFF00"/>
    <a:srgbClr val="FFCCFF"/>
    <a:srgbClr val="EAEAEA"/>
    <a:srgbClr val="CCFF99"/>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7" autoAdjust="0"/>
    <p:restoredTop sz="94660"/>
  </p:normalViewPr>
  <p:slideViewPr>
    <p:cSldViewPr snapToGrid="0" showGuides="1">
      <p:cViewPr varScale="1">
        <p:scale>
          <a:sx n="87" d="100"/>
          <a:sy n="87" d="100"/>
        </p:scale>
        <p:origin x="-78" y="-504"/>
      </p:cViewPr>
      <p:guideLst>
        <p:guide orient="horz" pos="178"/>
        <p:guide pos="321"/>
      </p:guideLst>
    </p:cSldViewPr>
  </p:slideViewPr>
  <p:notesTextViewPr>
    <p:cViewPr>
      <p:scale>
        <a:sx n="100" d="100"/>
        <a:sy n="100" d="100"/>
      </p:scale>
      <p:origin x="0" y="0"/>
    </p:cViewPr>
  </p:notesTextViewPr>
  <p:sorterViewPr>
    <p:cViewPr>
      <p:scale>
        <a:sx n="66" d="100"/>
        <a:sy n="66" d="100"/>
      </p:scale>
      <p:origin x="0" y="212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6" Type="http://schemas.openxmlformats.org/officeDocument/2006/relationships/image" Target="../media/image58.wmf"/><Relationship Id="rId5" Type="http://schemas.openxmlformats.org/officeDocument/2006/relationships/image" Target="../media/image57.wmf"/><Relationship Id="rId4" Type="http://schemas.openxmlformats.org/officeDocument/2006/relationships/image" Target="../media/image5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cs-CZ"/>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cs-CZ"/>
          </a:p>
        </p:txBody>
      </p:sp>
      <p:sp>
        <p:nvSpPr>
          <p:cNvPr id="778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cs-CZ"/>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B2293152-71C8-443F-ADA7-B3A1CCBD90E4}"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E3BEF24F-DF10-4371-B1CC-78F62EC13FFA}" type="slidenum">
              <a:rPr lang="cs-CZ" smtClean="0">
                <a:latin typeface="Arial" pitchFamily="34" charset="0"/>
                <a:cs typeface="Arial" pitchFamily="34" charset="0"/>
              </a:rPr>
              <a:pPr/>
              <a:t>2</a:t>
            </a:fld>
            <a:endParaRPr lang="cs-CZ" smtClean="0">
              <a:latin typeface="Arial" pitchFamily="34" charset="0"/>
              <a:cs typeface="Arial"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55453E4-D54A-4B6B-8A95-8A0DFFCC2560}" type="slidenum">
              <a:rPr lang="cs-CZ" smtClean="0">
                <a:latin typeface="Arial" pitchFamily="34" charset="0"/>
                <a:cs typeface="Arial" pitchFamily="34" charset="0"/>
              </a:rPr>
              <a:pPr/>
              <a:t>14</a:t>
            </a:fld>
            <a:endParaRPr lang="cs-CZ" smtClean="0">
              <a:latin typeface="Arial" pitchFamily="34" charset="0"/>
              <a:cs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500C5D18-96D3-4677-9B4D-D6EFBDB26A3B}" type="slidenum">
              <a:rPr lang="cs-CZ" smtClean="0">
                <a:latin typeface="Arial" pitchFamily="34" charset="0"/>
                <a:cs typeface="Arial" pitchFamily="34" charset="0"/>
              </a:rPr>
              <a:pPr/>
              <a:t>15</a:t>
            </a:fld>
            <a:endParaRPr lang="cs-CZ" smtClean="0">
              <a:latin typeface="Arial" pitchFamily="34" charset="0"/>
              <a:cs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B5A6139C-873B-4B9E-B30F-9F184AE31834}" type="slidenum">
              <a:rPr lang="cs-CZ" smtClean="0">
                <a:latin typeface="Arial" pitchFamily="34" charset="0"/>
                <a:cs typeface="Arial" pitchFamily="34" charset="0"/>
              </a:rPr>
              <a:pPr/>
              <a:t>16</a:t>
            </a:fld>
            <a:endParaRPr lang="cs-CZ" smtClean="0">
              <a:latin typeface="Arial" pitchFamily="34" charset="0"/>
              <a:cs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According to theory, secondary contact will produce a set of parallel coincident and concordant clines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it means that these clines have the same position and the same shape or at least the width.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D88495B-3138-4DB5-891D-4919B3BB06BA}" type="slidenum">
              <a:rPr lang="en-GB" sz="1200"/>
              <a:pPr algn="r"/>
              <a:t>17</a:t>
            </a:fld>
            <a:endParaRPr lang="en-GB" sz="1200"/>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smtClean="0">
              <a:latin typeface="Arial" pitchFamily="34" charset="0"/>
              <a:ea typeface="MS PGothic" pitchFamily="34" charset="-128"/>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723E7F5-EA8D-4CC5-B886-8CDAD1A2C4A6}" type="slidenum">
              <a:rPr lang="cs-CZ" smtClean="0">
                <a:latin typeface="Arial" pitchFamily="34" charset="0"/>
                <a:cs typeface="Arial" pitchFamily="34" charset="0"/>
              </a:rPr>
              <a:pPr/>
              <a:t>18</a:t>
            </a:fld>
            <a:endParaRPr lang="cs-CZ" smtClean="0">
              <a:latin typeface="Arial" pitchFamily="34" charset="0"/>
              <a:cs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FEEA5715-873D-4446-A999-23AEBFAFA61D}" type="slidenum">
              <a:rPr lang="cs-CZ" smtClean="0">
                <a:latin typeface="Arial" pitchFamily="34" charset="0"/>
                <a:cs typeface="Arial" pitchFamily="34" charset="0"/>
              </a:rPr>
              <a:pPr/>
              <a:t>19</a:t>
            </a:fld>
            <a:endParaRPr lang="cs-CZ" smtClean="0">
              <a:latin typeface="Arial" pitchFamily="34" charset="0"/>
              <a:cs typeface="Arial"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But as the time is passing, clines for neutral loci get wider in comparison with loci under selection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so concordance diminishes; conversely, selection against hybrids tends to maintain the clines at the same place.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40B4F6-2AC1-412F-9A02-32F1196922B6}" type="slidenum">
              <a:rPr lang="en-GB" sz="1200"/>
              <a:pPr algn="r"/>
              <a:t>20</a:t>
            </a:fld>
            <a:endParaRPr lang="en-GB" sz="1200"/>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smtClean="0">
              <a:latin typeface="Arial" pitchFamily="34" charset="0"/>
              <a:ea typeface="MS PGothic" pitchFamily="34" charset="-128"/>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AF81A1-CD42-404A-BB0D-F8320F96606D}" type="slidenum">
              <a:rPr lang="en-GB" sz="1200"/>
              <a:pPr algn="r"/>
              <a:t>21</a:t>
            </a:fld>
            <a:endParaRPr lang="en-GB" sz="1200"/>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smtClean="0">
              <a:latin typeface="Arial" pitchFamily="34" charset="0"/>
              <a:ea typeface="MS PGothic" pitchFamily="34" charset="-128"/>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6A315AE-402F-4287-A6AE-FAFC1AA91D0A}" type="slidenum">
              <a:rPr lang="en-GB" sz="1200"/>
              <a:pPr algn="r"/>
              <a:t>22</a:t>
            </a:fld>
            <a:endParaRPr lang="en-GB" sz="1200"/>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smtClean="0">
              <a:latin typeface="Arial" pitchFamily="34" charset="0"/>
              <a:ea typeface="MS PGothic" pitchFamily="34" charset="-128"/>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F3EBBBC-A26D-4556-B2EE-53D99633B386}" type="slidenum">
              <a:rPr lang="en-GB" sz="1200"/>
              <a:pPr algn="r"/>
              <a:t>23</a:t>
            </a:fld>
            <a:endParaRPr lang="en-GB" sz="1200"/>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smtClean="0">
              <a:latin typeface="Arial" pitchFamily="34" charset="0"/>
              <a:ea typeface="MS PGothic" pitchFamily="34" charset="-128"/>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B0FB0B1A-D2D8-4C74-9AF3-DB7952D1F2B7}" type="slidenum">
              <a:rPr lang="cs-CZ" smtClean="0">
                <a:latin typeface="Arial" pitchFamily="34" charset="0"/>
                <a:cs typeface="Arial" pitchFamily="34" charset="0"/>
              </a:rPr>
              <a:pPr/>
              <a:t>4</a:t>
            </a:fld>
            <a:endParaRPr lang="cs-CZ" smtClean="0">
              <a:latin typeface="Arial" pitchFamily="34" charset="0"/>
              <a:cs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3EFB9379-9E47-43F8-8AA5-8957A4F4C2E9}" type="slidenum">
              <a:rPr lang="cs-CZ" smtClean="0">
                <a:latin typeface="Arial" pitchFamily="34" charset="0"/>
                <a:cs typeface="Arial" pitchFamily="34" charset="0"/>
              </a:rPr>
              <a:pPr/>
              <a:t>24</a:t>
            </a:fld>
            <a:endParaRPr lang="cs-CZ" smtClean="0">
              <a:latin typeface="Arial" pitchFamily="34" charset="0"/>
              <a:cs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But as the time is passing, clines for neutral loci get wider in comparison with loci under selection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so concordance diminishes; conversely, selection against hybrids tends to maintain the clines at the same place.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861712B-2AEF-4F40-B372-98CBA2FDC3A5}" type="slidenum">
              <a:rPr lang="cs-CZ" smtClean="0">
                <a:latin typeface="Arial" pitchFamily="34" charset="0"/>
                <a:cs typeface="Arial" pitchFamily="34" charset="0"/>
              </a:rPr>
              <a:pPr/>
              <a:t>25</a:t>
            </a:fld>
            <a:endParaRPr lang="cs-CZ" smtClean="0">
              <a:latin typeface="Arial" pitchFamily="34" charset="0"/>
              <a:cs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Sometimes we can see one or more clines which are not coincident so we have to find some explanation for the pattern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but still it holds that the clines are parallel </a:t>
            </a:r>
          </a:p>
          <a:p>
            <a:pPr eaLnBrk="1" hangingPunct="1"/>
            <a:r>
              <a:rPr lang="en-US" smtClean="0">
                <a:latin typeface="Arial" pitchFamily="34" charset="0"/>
                <a:cs typeface="Arial" pitchFamily="34" charset="0"/>
              </a:rPr>
              <a:t>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91120104-905C-4C74-A8D3-A255645C18EB}" type="slidenum">
              <a:rPr lang="cs-CZ" smtClean="0">
                <a:latin typeface="Arial" pitchFamily="34" charset="0"/>
                <a:cs typeface="Arial" pitchFamily="34" charset="0"/>
              </a:rPr>
              <a:pPr/>
              <a:t>26</a:t>
            </a:fld>
            <a:endParaRPr lang="cs-CZ" smtClean="0">
              <a:latin typeface="Arial" pitchFamily="34" charset="0"/>
              <a:cs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So even in this case we can use cline models – either based on diffusion approximation – or any other model, and to estimate cline parameters.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But what to do when the clines are not parallel?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Clearly, in this case one of the basic assumptions of cline theory is violated and it is not obvious what should we do in such a case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7A6F2E92-1F0D-4056-9585-49EF7EB4FD3E}" type="slidenum">
              <a:rPr lang="cs-CZ" smtClean="0">
                <a:latin typeface="Arial" pitchFamily="34" charset="0"/>
                <a:cs typeface="Arial" pitchFamily="34" charset="0"/>
              </a:rPr>
              <a:pPr/>
              <a:t>27</a:t>
            </a:fld>
            <a:endParaRPr lang="cs-CZ" smtClean="0">
              <a:latin typeface="Arial" pitchFamily="34" charset="0"/>
              <a:cs typeface="Arial"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10CBAFD5-EC41-4768-AC34-F9570751E1A9}" type="slidenum">
              <a:rPr lang="cs-CZ" smtClean="0">
                <a:latin typeface="Arial" pitchFamily="34" charset="0"/>
                <a:cs typeface="Arial" pitchFamily="34" charset="0"/>
              </a:rPr>
              <a:pPr/>
              <a:t>28</a:t>
            </a:fld>
            <a:endParaRPr lang="cs-CZ" smtClean="0">
              <a:latin typeface="Arial" pitchFamily="34" charset="0"/>
              <a:cs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3FFBFF0-3B48-43CF-8E0D-031C96984EF9}" type="slidenum">
              <a:rPr lang="cs-CZ" smtClean="0">
                <a:latin typeface="Arial" pitchFamily="34" charset="0"/>
                <a:cs typeface="Arial" pitchFamily="34" charset="0"/>
              </a:rPr>
              <a:pPr/>
              <a:t>30</a:t>
            </a:fld>
            <a:endParaRPr lang="cs-CZ" smtClean="0">
              <a:latin typeface="Arial" pitchFamily="34" charset="0"/>
              <a:cs typeface="Arial"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C910F17B-6BD5-4619-A431-BB7D1006DF8D}" type="slidenum">
              <a:rPr lang="cs-CZ" smtClean="0">
                <a:latin typeface="Arial" pitchFamily="34" charset="0"/>
                <a:cs typeface="Arial" pitchFamily="34" charset="0"/>
              </a:rPr>
              <a:pPr/>
              <a:t>31</a:t>
            </a:fld>
            <a:endParaRPr lang="cs-CZ" smtClean="0">
              <a:latin typeface="Arial" pitchFamily="34" charset="0"/>
              <a:cs typeface="Arial"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F2944B2-3521-4B6D-8638-C64453E76C8B}" type="slidenum">
              <a:rPr lang="cs-CZ" smtClean="0">
                <a:latin typeface="Arial" pitchFamily="34" charset="0"/>
                <a:cs typeface="Arial" pitchFamily="34" charset="0"/>
              </a:rPr>
              <a:pPr/>
              <a:t>32</a:t>
            </a:fld>
            <a:endParaRPr lang="cs-CZ" smtClean="0">
              <a:latin typeface="Arial" pitchFamily="34" charset="0"/>
              <a:cs typeface="Arial"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AC4466F8-83E1-4D6F-BA7A-7E716AB941CF}" type="slidenum">
              <a:rPr lang="cs-CZ" smtClean="0">
                <a:latin typeface="Arial" pitchFamily="34" charset="0"/>
                <a:cs typeface="Arial" pitchFamily="34" charset="0"/>
              </a:rPr>
              <a:pPr/>
              <a:t>33</a:t>
            </a:fld>
            <a:endParaRPr lang="cs-CZ" smtClean="0">
              <a:latin typeface="Arial" pitchFamily="34" charset="0"/>
              <a:cs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F72032A-244B-4675-BE78-3CCC106F5F92}" type="slidenum">
              <a:rPr lang="cs-CZ" smtClean="0">
                <a:latin typeface="Arial" pitchFamily="34" charset="0"/>
                <a:cs typeface="Arial" pitchFamily="34" charset="0"/>
              </a:rPr>
              <a:pPr/>
              <a:t>34</a:t>
            </a:fld>
            <a:endParaRPr lang="cs-CZ" smtClean="0">
              <a:latin typeface="Arial" pitchFamily="34" charset="0"/>
              <a:cs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24C39D8-ED39-4E06-A0F6-A8B2A313F3B7}" type="slidenum">
              <a:rPr lang="cs-CZ" smtClean="0">
                <a:latin typeface="Arial" pitchFamily="34" charset="0"/>
                <a:cs typeface="Arial" pitchFamily="34" charset="0"/>
              </a:rPr>
              <a:pPr/>
              <a:t>5</a:t>
            </a:fld>
            <a:endParaRPr lang="cs-CZ" smtClean="0">
              <a:latin typeface="Arial" pitchFamily="34" charset="0"/>
              <a:cs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D36A3B43-821E-4CD5-BFD5-0293A3FCA6FE}" type="slidenum">
              <a:rPr lang="cs-CZ" smtClean="0">
                <a:latin typeface="Arial" pitchFamily="34" charset="0"/>
                <a:cs typeface="Arial" pitchFamily="34" charset="0"/>
              </a:rPr>
              <a:pPr/>
              <a:t>35</a:t>
            </a:fld>
            <a:endParaRPr lang="cs-CZ" smtClean="0">
              <a:latin typeface="Arial" pitchFamily="34" charset="0"/>
              <a:cs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9A77751F-3854-4450-AD61-20E787F10A5C}" type="slidenum">
              <a:rPr lang="cs-CZ" smtClean="0">
                <a:latin typeface="Arial" pitchFamily="34" charset="0"/>
                <a:cs typeface="Arial" pitchFamily="34" charset="0"/>
              </a:rPr>
              <a:pPr/>
              <a:t>38</a:t>
            </a:fld>
            <a:endParaRPr lang="cs-CZ" smtClean="0">
              <a:latin typeface="Arial" pitchFamily="34" charset="0"/>
              <a:cs typeface="Arial"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3A556570-EAD3-45A0-90F0-8E194D64C8B3}" type="slidenum">
              <a:rPr lang="cs-CZ" smtClean="0">
                <a:latin typeface="Arial" pitchFamily="34" charset="0"/>
                <a:cs typeface="Arial" pitchFamily="34" charset="0"/>
              </a:rPr>
              <a:pPr/>
              <a:t>39</a:t>
            </a:fld>
            <a:endParaRPr lang="cs-CZ" smtClean="0">
              <a:latin typeface="Arial" pitchFamily="34" charset="0"/>
              <a:cs typeface="Arial"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33114395-A8A1-408E-B905-11A979271871}" type="slidenum">
              <a:rPr lang="cs-CZ" smtClean="0">
                <a:latin typeface="Arial" pitchFamily="34" charset="0"/>
                <a:cs typeface="Arial" pitchFamily="34" charset="0"/>
              </a:rPr>
              <a:pPr/>
              <a:t>40</a:t>
            </a:fld>
            <a:endParaRPr lang="cs-CZ" smtClean="0">
              <a:latin typeface="Arial" pitchFamily="34" charset="0"/>
              <a:cs typeface="Arial"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4D3072D-6DE4-44BB-AA60-569E08BC29F7}" type="slidenum">
              <a:rPr lang="cs-CZ" smtClean="0">
                <a:latin typeface="Arial" pitchFamily="34" charset="0"/>
                <a:cs typeface="Arial" pitchFamily="34" charset="0"/>
              </a:rPr>
              <a:pPr/>
              <a:t>41</a:t>
            </a:fld>
            <a:endParaRPr lang="cs-CZ" smtClean="0">
              <a:latin typeface="Arial" pitchFamily="34" charset="0"/>
              <a:cs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3654F4CE-85C9-4FC1-877F-DD3B58E010AC}" type="slidenum">
              <a:rPr lang="cs-CZ" smtClean="0">
                <a:latin typeface="Arial" pitchFamily="34" charset="0"/>
                <a:cs typeface="Arial" pitchFamily="34" charset="0"/>
              </a:rPr>
              <a:pPr/>
              <a:t>42</a:t>
            </a:fld>
            <a:endParaRPr lang="cs-CZ" smtClean="0">
              <a:latin typeface="Arial" pitchFamily="34" charset="0"/>
              <a:cs typeface="Arial"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4FF2EA7-C68A-458D-9E85-B4681C3B449D}" type="slidenum">
              <a:rPr lang="cs-CZ" smtClean="0">
                <a:latin typeface="Arial" pitchFamily="34" charset="0"/>
                <a:cs typeface="Arial" pitchFamily="34" charset="0"/>
              </a:rPr>
              <a:pPr/>
              <a:t>43</a:t>
            </a:fld>
            <a:endParaRPr lang="cs-CZ" smtClean="0">
              <a:latin typeface="Arial" pitchFamily="34" charset="0"/>
              <a:cs typeface="Arial"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F7A1980C-6B7A-40DC-8EA0-8C339ABADF53}" type="slidenum">
              <a:rPr lang="cs-CZ" smtClean="0">
                <a:latin typeface="Arial" pitchFamily="34" charset="0"/>
                <a:cs typeface="Arial" pitchFamily="34" charset="0"/>
              </a:rPr>
              <a:pPr/>
              <a:t>44</a:t>
            </a:fld>
            <a:endParaRPr lang="cs-CZ" smtClean="0">
              <a:latin typeface="Arial" pitchFamily="34" charset="0"/>
              <a:cs typeface="Arial"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AC0855D-5E51-4818-B6AF-07C9F5C3157E}" type="slidenum">
              <a:rPr lang="cs-CZ" smtClean="0">
                <a:latin typeface="Arial" pitchFamily="34" charset="0"/>
                <a:cs typeface="Arial" pitchFamily="34" charset="0"/>
              </a:rPr>
              <a:pPr/>
              <a:t>45</a:t>
            </a:fld>
            <a:endParaRPr lang="cs-CZ" smtClean="0">
              <a:latin typeface="Arial" pitchFamily="34" charset="0"/>
              <a:cs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821CFDF8-6345-4A5D-AAB2-716CBA5EEC6D}" type="slidenum">
              <a:rPr lang="cs-CZ" smtClean="0">
                <a:latin typeface="Arial" pitchFamily="34" charset="0"/>
                <a:cs typeface="Arial" pitchFamily="34" charset="0"/>
              </a:rPr>
              <a:pPr/>
              <a:t>46</a:t>
            </a:fld>
            <a:endParaRPr lang="cs-CZ" smtClean="0">
              <a:latin typeface="Arial" pitchFamily="34" charset="0"/>
              <a:cs typeface="Arial"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3AD05C34-2702-4C34-87DD-30FDDA93354A}" type="slidenum">
              <a:rPr lang="cs-CZ" smtClean="0">
                <a:latin typeface="Arial" pitchFamily="34" charset="0"/>
                <a:cs typeface="Arial" pitchFamily="34" charset="0"/>
              </a:rPr>
              <a:pPr/>
              <a:t>6</a:t>
            </a:fld>
            <a:endParaRPr lang="cs-CZ" smtClean="0">
              <a:latin typeface="Arial" pitchFamily="34" charset="0"/>
              <a:cs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D4F23195-477E-4494-B996-0CDAAF8439DD}" type="slidenum">
              <a:rPr lang="cs-CZ" smtClean="0">
                <a:latin typeface="Arial" pitchFamily="34" charset="0"/>
                <a:cs typeface="Arial" pitchFamily="34" charset="0"/>
              </a:rPr>
              <a:pPr/>
              <a:t>47</a:t>
            </a:fld>
            <a:endParaRPr lang="cs-CZ" smtClean="0">
              <a:latin typeface="Arial" pitchFamily="34" charset="0"/>
              <a:cs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63D4B17F-5351-4608-9E35-20AEC39F7A3E}" type="slidenum">
              <a:rPr lang="cs-CZ" smtClean="0">
                <a:latin typeface="Arial" pitchFamily="34" charset="0"/>
                <a:cs typeface="Arial" pitchFamily="34" charset="0"/>
              </a:rPr>
              <a:pPr/>
              <a:t>48</a:t>
            </a:fld>
            <a:endParaRPr lang="cs-CZ" smtClean="0">
              <a:latin typeface="Arial" pitchFamily="34" charset="0"/>
              <a:cs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7AA1F7CF-E5CF-4838-9751-1A2322443030}" type="slidenum">
              <a:rPr lang="cs-CZ" smtClean="0">
                <a:latin typeface="Arial" pitchFamily="34" charset="0"/>
                <a:cs typeface="Arial" pitchFamily="34" charset="0"/>
              </a:rPr>
              <a:pPr/>
              <a:t>49</a:t>
            </a:fld>
            <a:endParaRPr lang="cs-CZ" smtClean="0">
              <a:latin typeface="Arial" pitchFamily="34" charset="0"/>
              <a:cs typeface="Arial"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For this purpose we used the so called PAVA algorithm. Here is an example of a trait change along a transect (pies are proportional to sample sizes)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here we can see the change is not monotonic; the sites called adjacent violators of monotonicity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these samples are pooled so that such a plateau is formed. The vertical lines indicate a change anywhere between the two sites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in other words, the distances between sites don’t matter, only their order along the transect. In this way, we don’t assume any particular cline shape or cline function, only monotonicity.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FC9B55D4-A8D0-4CD9-88F6-7C642F73F9B7}" type="slidenum">
              <a:rPr lang="cs-CZ" smtClean="0">
                <a:latin typeface="Arial" pitchFamily="34" charset="0"/>
                <a:cs typeface="Arial" pitchFamily="34" charset="0"/>
              </a:rPr>
              <a:pPr/>
              <a:t>50</a:t>
            </a:fld>
            <a:endParaRPr lang="cs-CZ" smtClean="0">
              <a:latin typeface="Arial" pitchFamily="34" charset="0"/>
              <a:cs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Using PAVA we can estimate likelihoods of monotonic clines for different directions of the transition of a trait across the sampling area. Here is an example with 3 sites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in this case we have only 6 distinct orientations.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then we can estimate the most likely direction. Thus for as few as 20 samples scattered uniformly across the area we can get the estimate with rather high precision less than 1 degree.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B63F02CD-B2E9-40CA-8A0D-AF01322D0EEC}" type="slidenum">
              <a:rPr lang="cs-CZ" smtClean="0">
                <a:latin typeface="Arial" pitchFamily="34" charset="0"/>
                <a:cs typeface="Arial" pitchFamily="34" charset="0"/>
              </a:rPr>
              <a:pPr/>
              <a:t>51</a:t>
            </a:fld>
            <a:endParaRPr lang="cs-CZ" smtClean="0">
              <a:latin typeface="Arial" pitchFamily="34" charset="0"/>
              <a:cs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orientations for individual markers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Y clearly different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this can be confirmed using likelihood profiles – the Y clear outlier, the difference highly significant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299E3B26-FC2C-45A2-AAE0-815CD4E11970}" type="slidenum">
              <a:rPr lang="cs-CZ" smtClean="0">
                <a:latin typeface="Arial" pitchFamily="34" charset="0"/>
                <a:cs typeface="Arial" pitchFamily="34" charset="0"/>
              </a:rPr>
              <a:pPr/>
              <a:t>52</a:t>
            </a:fld>
            <a:endParaRPr lang="cs-CZ" smtClean="0">
              <a:latin typeface="Arial" pitchFamily="34" charset="0"/>
              <a:cs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Monotonic clines for all the markers along the consensus direction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all the autosomal and the X clines are pretty coincident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the Y, when the cline estimated for the consensus orientation, is wider and shifted to the west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CE439D21-55BA-4A22-A794-B55AB0A99024}" type="slidenum">
              <a:rPr lang="cs-CZ" smtClean="0">
                <a:latin typeface="Arial" pitchFamily="34" charset="0"/>
                <a:cs typeface="Arial" pitchFamily="34" charset="0"/>
              </a:rPr>
              <a:pPr/>
              <a:t>53</a:t>
            </a:fld>
            <a:endParaRPr lang="cs-CZ" smtClean="0">
              <a:latin typeface="Arial" pitchFamily="34" charset="0"/>
              <a:cs typeface="Arial"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Here is the Y cline estimated along its own direction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you can notice that the change is very abrupt and similar to the change of the X chromosome along the consensus.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for comparison, we included also the Y monotonic cline for the consensus direction we saw on the previous slide.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8EBE787D-4EB3-4A50-A109-558B92EFC489}" type="slidenum">
              <a:rPr lang="cs-CZ" smtClean="0">
                <a:latin typeface="Arial" pitchFamily="34" charset="0"/>
                <a:cs typeface="Arial" pitchFamily="34" charset="0"/>
              </a:rPr>
              <a:pPr/>
              <a:t>54</a:t>
            </a:fld>
            <a:endParaRPr lang="cs-CZ" smtClean="0">
              <a:latin typeface="Arial" pitchFamily="34" charset="0"/>
              <a:cs typeface="Arial"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Interestingly, trapping sex ratio was female biased in both areas without the Y introgression (so that the proportion of males was significantly different from parity) while in the D area with the </a:t>
            </a:r>
            <a:r>
              <a:rPr lang="en-US" i="1" smtClean="0">
                <a:latin typeface="Arial" pitchFamily="34" charset="0"/>
                <a:cs typeface="Arial" pitchFamily="34" charset="0"/>
              </a:rPr>
              <a:t>musculus</a:t>
            </a:r>
            <a:r>
              <a:rPr lang="en-US" smtClean="0">
                <a:latin typeface="Arial" pitchFamily="34" charset="0"/>
                <a:cs typeface="Arial" pitchFamily="34" charset="0"/>
              </a:rPr>
              <a:t> Y introgression the sex ratio was close to parity and significantly different from the former two.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DE0FA4A8-139D-44AD-9E8C-E6FFCF618B24}" type="slidenum">
              <a:rPr lang="cs-CZ" smtClean="0">
                <a:latin typeface="Arial" pitchFamily="34" charset="0"/>
                <a:cs typeface="Arial" pitchFamily="34" charset="0"/>
              </a:rPr>
              <a:pPr/>
              <a:t>57</a:t>
            </a:fld>
            <a:endParaRPr lang="cs-CZ" smtClean="0">
              <a:latin typeface="Arial" pitchFamily="34" charset="0"/>
              <a:cs typeface="Arial"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smtClean="0">
              <a:latin typeface="Times New Roman" pitchFamily="18" charset="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4906E7C8-4AB0-4872-9BD3-AA4ADEC086D8}" type="slidenum">
              <a:rPr lang="cs-CZ" smtClean="0">
                <a:latin typeface="Arial" pitchFamily="34" charset="0"/>
                <a:cs typeface="Arial" pitchFamily="34" charset="0"/>
              </a:rPr>
              <a:pPr/>
              <a:t>58</a:t>
            </a:fld>
            <a:endParaRPr lang="cs-CZ" smtClean="0">
              <a:latin typeface="Arial" pitchFamily="34" charset="0"/>
              <a:cs typeface="Arial"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endParaRPr lang="en-US" smtClean="0">
              <a:latin typeface="Times New Roman" pitchFamily="18"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8E3B348-7963-48A2-92D9-1EA05AA44E07}" type="slidenum">
              <a:rPr lang="cs-CZ" smtClean="0">
                <a:latin typeface="Arial" pitchFamily="34" charset="0"/>
                <a:cs typeface="Arial" pitchFamily="34" charset="0"/>
              </a:rPr>
              <a:pPr/>
              <a:t>9</a:t>
            </a:fld>
            <a:endParaRPr lang="cs-CZ" smtClean="0">
              <a:latin typeface="Arial" pitchFamily="34" charset="0"/>
              <a:cs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70A275FB-5F0C-4609-A60C-A2472C9002C8}" type="slidenum">
              <a:rPr lang="cs-CZ" smtClean="0">
                <a:latin typeface="Arial" pitchFamily="34" charset="0"/>
                <a:cs typeface="Arial" pitchFamily="34" charset="0"/>
              </a:rPr>
              <a:pPr/>
              <a:t>59</a:t>
            </a:fld>
            <a:endParaRPr lang="cs-CZ" smtClean="0">
              <a:latin typeface="Arial" pitchFamily="34" charset="0"/>
              <a:cs typeface="Arial"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85A45145-D822-413D-ACA9-80C7823BA148}" type="slidenum">
              <a:rPr lang="cs-CZ" smtClean="0">
                <a:latin typeface="Arial" pitchFamily="34" charset="0"/>
                <a:cs typeface="Arial" pitchFamily="34" charset="0"/>
              </a:rPr>
              <a:pPr/>
              <a:t>60</a:t>
            </a:fld>
            <a:endParaRPr lang="cs-CZ" smtClean="0">
              <a:latin typeface="Arial" pitchFamily="34" charset="0"/>
              <a:cs typeface="Arial"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174D7A03-4171-43A1-8123-91E9A3B3C045}" type="slidenum">
              <a:rPr lang="cs-CZ" smtClean="0">
                <a:latin typeface="Arial" pitchFamily="34" charset="0"/>
                <a:cs typeface="Arial" pitchFamily="34" charset="0"/>
              </a:rPr>
              <a:pPr/>
              <a:t>61</a:t>
            </a:fld>
            <a:endParaRPr lang="cs-CZ" smtClean="0">
              <a:latin typeface="Arial" pitchFamily="34" charset="0"/>
              <a:cs typeface="Arial"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3B091171-354E-4A00-B754-0560E008BB7F}" type="slidenum">
              <a:rPr lang="cs-CZ" smtClean="0">
                <a:latin typeface="Arial" pitchFamily="34" charset="0"/>
                <a:cs typeface="Arial" pitchFamily="34" charset="0"/>
              </a:rPr>
              <a:pPr/>
              <a:t>62</a:t>
            </a:fld>
            <a:endParaRPr lang="cs-CZ" smtClean="0">
              <a:latin typeface="Arial" pitchFamily="34" charset="0"/>
              <a:cs typeface="Arial"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63</a:t>
            </a:fld>
            <a:endParaRPr lang="cs-CZ" smtClean="0">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64</a:t>
            </a:fld>
            <a:endParaRPr lang="cs-CZ" smtClean="0">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65</a:t>
            </a:fld>
            <a:endParaRPr lang="cs-CZ" smtClean="0">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66</a:t>
            </a:fld>
            <a:endParaRPr lang="cs-CZ" smtClean="0">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9423990D-71CC-4D69-B8FC-42777114E29C}" type="slidenum">
              <a:rPr lang="cs-CZ" smtClean="0">
                <a:latin typeface="Arial" pitchFamily="34" charset="0"/>
                <a:cs typeface="Arial" pitchFamily="34" charset="0"/>
              </a:rPr>
              <a:pPr/>
              <a:t>67</a:t>
            </a:fld>
            <a:endParaRPr lang="cs-CZ" smtClean="0">
              <a:latin typeface="Arial" pitchFamily="34" charset="0"/>
              <a:cs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060CE0F0-3BA1-4FDD-BEC7-F1B494B23C81}" type="slidenum">
              <a:rPr lang="cs-CZ" smtClean="0">
                <a:latin typeface="Arial" pitchFamily="34" charset="0"/>
                <a:cs typeface="Arial" pitchFamily="34" charset="0"/>
              </a:rPr>
              <a:pPr/>
              <a:t>68</a:t>
            </a:fld>
            <a:endParaRPr lang="cs-CZ" smtClean="0">
              <a:latin typeface="Arial" pitchFamily="34" charset="0"/>
              <a:cs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6CBF2192-21B0-4D19-91B2-ED364587E97E}" type="slidenum">
              <a:rPr lang="cs-CZ" smtClean="0">
                <a:latin typeface="Arial" pitchFamily="34" charset="0"/>
                <a:cs typeface="Arial" pitchFamily="34" charset="0"/>
              </a:rPr>
              <a:pPr/>
              <a:t>10</a:t>
            </a:fld>
            <a:endParaRPr lang="cs-CZ" smtClean="0">
              <a:latin typeface="Arial" pitchFamily="34" charset="0"/>
              <a:cs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42F958BC-6DD8-45AF-B2BF-3B677B091366}" type="slidenum">
              <a:rPr lang="en-GB" smtClean="0">
                <a:latin typeface="Arial" pitchFamily="34" charset="0"/>
                <a:cs typeface="Arial" pitchFamily="34" charset="0"/>
              </a:rPr>
              <a:pPr/>
              <a:t>70</a:t>
            </a:fld>
            <a:endParaRPr lang="en-GB" smtClean="0">
              <a:latin typeface="Arial" pitchFamily="34" charset="0"/>
              <a:cs typeface="Arial"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cs-CZ" smtClean="0">
              <a:latin typeface="Arial" pitchFamily="34" charset="0"/>
              <a:ea typeface="MS PGothic" pitchFamily="34" charset="-128"/>
              <a:cs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AC113478-EFC2-473C-B281-EA3DF840C8A8}" type="slidenum">
              <a:rPr lang="cs-CZ" smtClean="0">
                <a:latin typeface="Arial" pitchFamily="34" charset="0"/>
                <a:cs typeface="Arial" pitchFamily="34" charset="0"/>
              </a:rPr>
              <a:pPr/>
              <a:t>71</a:t>
            </a:fld>
            <a:endParaRPr lang="cs-CZ" smtClean="0">
              <a:latin typeface="Arial" pitchFamily="34" charset="0"/>
              <a:cs typeface="Arial"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r>
              <a:rPr lang="cs-CZ" smtClean="0">
                <a:latin typeface="Arial" pitchFamily="34" charset="0"/>
                <a:cs typeface="Arial" pitchFamily="34" charset="0"/>
              </a:rPr>
              <a:t>Interlaced fingers, braid, fingerloop braiding, twist together</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46CF726F-CE2F-4F5E-A557-5FEDDB529F4A}" type="slidenum">
              <a:rPr lang="cs-CZ" smtClean="0">
                <a:latin typeface="Arial" pitchFamily="34" charset="0"/>
                <a:cs typeface="Arial" pitchFamily="34" charset="0"/>
              </a:rPr>
              <a:pPr/>
              <a:t>72</a:t>
            </a:fld>
            <a:endParaRPr lang="cs-CZ" smtClean="0">
              <a:latin typeface="Arial" pitchFamily="34" charset="0"/>
              <a:cs typeface="Arial"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r>
              <a:rPr lang="cs-CZ" smtClean="0">
                <a:latin typeface="Arial" pitchFamily="34" charset="0"/>
                <a:cs typeface="Arial" pitchFamily="34" charset="0"/>
              </a:rPr>
              <a:t>Interlaced fingers, braid, fingerloop braiding, twist together</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73BCC5B8-A176-4231-A044-8363F29CF053}" type="slidenum">
              <a:rPr lang="cs-CZ" smtClean="0">
                <a:latin typeface="Arial" pitchFamily="34" charset="0"/>
                <a:cs typeface="Arial" pitchFamily="34" charset="0"/>
              </a:rPr>
              <a:pPr/>
              <a:t>73</a:t>
            </a:fld>
            <a:endParaRPr lang="cs-CZ" smtClean="0">
              <a:latin typeface="Arial" pitchFamily="34" charset="0"/>
              <a:cs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r>
              <a:rPr lang="cs-CZ" smtClean="0">
                <a:latin typeface="Arial" pitchFamily="34" charset="0"/>
                <a:cs typeface="Arial" pitchFamily="34" charset="0"/>
              </a:rPr>
              <a:t>Interlaced fingers, braid, fingerloop braiding, twist together</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1E680ECD-9519-4122-BDFE-B759E1AAA800}" type="slidenum">
              <a:rPr lang="cs-CZ" smtClean="0">
                <a:latin typeface="Arial" pitchFamily="34" charset="0"/>
                <a:cs typeface="Arial" pitchFamily="34" charset="0"/>
              </a:rPr>
              <a:pPr/>
              <a:t>74</a:t>
            </a:fld>
            <a:endParaRPr lang="cs-CZ" smtClean="0">
              <a:latin typeface="Arial" pitchFamily="34" charset="0"/>
              <a:cs typeface="Arial"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B98C66B-F02A-449A-82E9-37C3EC6DF01A}" type="slidenum">
              <a:rPr lang="cs-CZ" smtClean="0">
                <a:latin typeface="Arial" pitchFamily="34" charset="0"/>
                <a:cs typeface="Arial" pitchFamily="34" charset="0"/>
              </a:rPr>
              <a:pPr/>
              <a:t>75</a:t>
            </a:fld>
            <a:endParaRPr lang="cs-CZ" smtClean="0">
              <a:latin typeface="Arial" pitchFamily="34" charset="0"/>
              <a:cs typeface="Arial"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5E7182E7-4265-4433-B932-A1B30AE8B910}" type="slidenum">
              <a:rPr lang="cs-CZ" smtClean="0">
                <a:latin typeface="Arial" pitchFamily="34" charset="0"/>
                <a:cs typeface="Arial" pitchFamily="34" charset="0"/>
              </a:rPr>
              <a:pPr/>
              <a:t>76</a:t>
            </a:fld>
            <a:endParaRPr lang="cs-CZ" smtClean="0">
              <a:latin typeface="Arial" pitchFamily="34" charset="0"/>
              <a:cs typeface="Arial"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5D0E47A9-A67D-430A-A3F9-3DD6020B5D5A}" type="slidenum">
              <a:rPr lang="cs-CZ" smtClean="0">
                <a:latin typeface="Arial" pitchFamily="34" charset="0"/>
                <a:cs typeface="Arial" pitchFamily="34" charset="0"/>
              </a:rPr>
              <a:pPr/>
              <a:t>77</a:t>
            </a:fld>
            <a:endParaRPr lang="cs-CZ" smtClean="0">
              <a:latin typeface="Arial" pitchFamily="34" charset="0"/>
              <a:cs typeface="Arial"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B323E5B1-2D37-4BED-982B-F3C6574AA9AD}" type="slidenum">
              <a:rPr lang="cs-CZ" smtClean="0">
                <a:latin typeface="Arial" pitchFamily="34" charset="0"/>
                <a:cs typeface="Arial" pitchFamily="34" charset="0"/>
              </a:rPr>
              <a:pPr/>
              <a:t>11</a:t>
            </a:fld>
            <a:endParaRPr lang="cs-CZ" smtClean="0">
              <a:latin typeface="Arial" pitchFamily="34" charset="0"/>
              <a:cs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3C5FEAE-BF92-4619-990E-0BB41059420D}" type="slidenum">
              <a:rPr lang="cs-CZ" smtClean="0">
                <a:latin typeface="Arial" pitchFamily="34" charset="0"/>
                <a:cs typeface="Arial" pitchFamily="34" charset="0"/>
              </a:rPr>
              <a:pPr/>
              <a:t>12</a:t>
            </a:fld>
            <a:endParaRPr lang="cs-CZ" smtClean="0">
              <a:latin typeface="Arial" pitchFamily="34" charset="0"/>
              <a:cs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45040D7-66B4-4FDD-B80D-AFDB2081B5C4}" type="slidenum">
              <a:rPr lang="cs-CZ" smtClean="0">
                <a:latin typeface="Arial" pitchFamily="34" charset="0"/>
                <a:cs typeface="Arial" pitchFamily="34" charset="0"/>
              </a:rPr>
              <a:pPr/>
              <a:t>13</a:t>
            </a:fld>
            <a:endParaRPr lang="cs-CZ" smtClean="0">
              <a:latin typeface="Arial" pitchFamily="34" charset="0"/>
              <a:cs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156FFF2-956E-41CE-A567-0BC2EC4FF511}"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B005C3C-EBEA-4426-82D0-505F95FA75AD}"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B44F65C-1910-425A-9829-82262D54D3CE}" type="slidenum">
              <a:rPr lang="cs-CZ"/>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457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57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96A5B9FB-62E6-4027-AB3B-DA7829523124}"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7F4D99E-BD7F-4027-8617-5296F27E0320}"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48E858C-F3CB-4D51-8B2E-87DAD9DB19B9}"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A5BE8074-E9B4-4E6B-9D15-DE160D231A6F}"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C2BA9366-19A3-48FF-9D0B-E6BB9BE5C006}"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C111D583-EF32-47A4-8F9B-D7EA08FAC428}"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C41D6D51-88D2-44FF-852B-B2FEA956C99D}"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CA312437-BCEA-40E9-8A32-18ACB4AD92DA}"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5244198F-4B42-4163-AC99-F8EFD9599CB2}"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F8866AB9-01F0-45AF-B222-C4C03BD2FB8E}"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38.xml"/><Relationship Id="rId7"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 Id="rId9" Type="http://schemas.openxmlformats.org/officeDocument/2006/relationships/oleObject" Target="../embeddings/oleObject11.bin"/></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67.wmf"/><Relationship Id="rId5" Type="http://schemas.openxmlformats.org/officeDocument/2006/relationships/image" Target="../media/image66.jpeg"/><Relationship Id="rId4" Type="http://schemas.openxmlformats.org/officeDocument/2006/relationships/oleObject" Target="../embeddings/oleObject12.bin"/></Relationships>
</file>

<file path=ppt/slides/_rels/slide52.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oleObject" Target="../embeddings/oleObject13.bin"/><Relationship Id="rId4" Type="http://schemas.openxmlformats.org/officeDocument/2006/relationships/image" Target="../media/image83.jpeg"/></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97.jpeg"/><Relationship Id="rId4" Type="http://schemas.openxmlformats.org/officeDocument/2006/relationships/image" Target="../media/image96.jpeg"/></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 descr="Lejsek černohlavý (Ficedula hypoleuca)"/>
          <p:cNvPicPr>
            <a:picLocks noChangeAspect="1" noChangeArrowheads="1"/>
          </p:cNvPicPr>
          <p:nvPr/>
        </p:nvPicPr>
        <p:blipFill>
          <a:blip r:embed="rId2" cstate="print"/>
          <a:srcRect l="23233" t="11739" b="14996"/>
          <a:stretch>
            <a:fillRect/>
          </a:stretch>
        </p:blipFill>
        <p:spPr bwMode="auto">
          <a:xfrm>
            <a:off x="2432518" y="2282545"/>
            <a:ext cx="2227262" cy="1590675"/>
          </a:xfrm>
          <a:prstGeom prst="rect">
            <a:avLst/>
          </a:prstGeom>
          <a:noFill/>
          <a:ln w="9525">
            <a:noFill/>
            <a:miter lim="800000"/>
            <a:headEnd/>
            <a:tailEnd/>
          </a:ln>
        </p:spPr>
      </p:pic>
      <p:pic>
        <p:nvPicPr>
          <p:cNvPr id="7171" name="Picture 11" descr="Bence"/>
          <p:cNvPicPr>
            <a:picLocks noChangeAspect="1" noChangeArrowheads="1"/>
          </p:cNvPicPr>
          <p:nvPr/>
        </p:nvPicPr>
        <p:blipFill>
          <a:blip r:embed="rId3" cstate="print"/>
          <a:srcRect r="8461"/>
          <a:stretch>
            <a:fillRect/>
          </a:stretch>
        </p:blipFill>
        <p:spPr bwMode="auto">
          <a:xfrm>
            <a:off x="173505" y="2284132"/>
            <a:ext cx="2178050" cy="1589088"/>
          </a:xfrm>
          <a:prstGeom prst="rect">
            <a:avLst/>
          </a:prstGeom>
          <a:noFill/>
          <a:ln w="9525">
            <a:noFill/>
            <a:miter lim="800000"/>
            <a:headEnd/>
            <a:tailEnd/>
          </a:ln>
        </p:spPr>
      </p:pic>
      <p:pic>
        <p:nvPicPr>
          <p:cNvPr id="7172" name="Picture 19" descr="main_photo"/>
          <p:cNvPicPr>
            <a:picLocks noChangeAspect="1" noChangeArrowheads="1"/>
          </p:cNvPicPr>
          <p:nvPr/>
        </p:nvPicPr>
        <p:blipFill>
          <a:blip r:embed="rId4" cstate="print"/>
          <a:srcRect l="15730" t="7649" r="7971" b="9300"/>
          <a:stretch>
            <a:fillRect/>
          </a:stretch>
        </p:blipFill>
        <p:spPr bwMode="auto">
          <a:xfrm>
            <a:off x="4623547" y="3956703"/>
            <a:ext cx="2001838" cy="1635125"/>
          </a:xfrm>
          <a:prstGeom prst="rect">
            <a:avLst/>
          </a:prstGeom>
          <a:noFill/>
          <a:ln w="9525">
            <a:noFill/>
            <a:miter lim="800000"/>
            <a:headEnd/>
            <a:tailEnd/>
          </a:ln>
        </p:spPr>
      </p:pic>
      <p:pic>
        <p:nvPicPr>
          <p:cNvPr id="7173" name="Picture 21" descr="svartkraake11_1129806335_1175933268"/>
          <p:cNvPicPr>
            <a:picLocks noChangeAspect="1" noChangeArrowheads="1"/>
          </p:cNvPicPr>
          <p:nvPr/>
        </p:nvPicPr>
        <p:blipFill>
          <a:blip r:embed="rId5" cstate="print"/>
          <a:srcRect t="10510" r="8800"/>
          <a:stretch>
            <a:fillRect/>
          </a:stretch>
        </p:blipFill>
        <p:spPr bwMode="auto">
          <a:xfrm>
            <a:off x="6689911" y="4025060"/>
            <a:ext cx="2138363" cy="1398587"/>
          </a:xfrm>
          <a:prstGeom prst="rect">
            <a:avLst/>
          </a:prstGeom>
          <a:noFill/>
          <a:ln w="9525">
            <a:noFill/>
            <a:miter lim="800000"/>
            <a:headEnd/>
            <a:tailEnd/>
          </a:ln>
        </p:spPr>
      </p:pic>
      <p:pic>
        <p:nvPicPr>
          <p:cNvPr id="7174" name="Picture 17" descr="Iris-brevicaulis-14"/>
          <p:cNvPicPr>
            <a:picLocks noChangeAspect="1" noChangeArrowheads="1"/>
          </p:cNvPicPr>
          <p:nvPr/>
        </p:nvPicPr>
        <p:blipFill>
          <a:blip r:embed="rId6" cstate="print"/>
          <a:srcRect/>
          <a:stretch>
            <a:fillRect/>
          </a:stretch>
        </p:blipFill>
        <p:spPr bwMode="auto">
          <a:xfrm>
            <a:off x="2197194" y="3968844"/>
            <a:ext cx="1639887" cy="1616075"/>
          </a:xfrm>
          <a:prstGeom prst="rect">
            <a:avLst/>
          </a:prstGeom>
          <a:noFill/>
          <a:ln w="9525">
            <a:noFill/>
            <a:miter lim="800000"/>
            <a:headEnd/>
            <a:tailEnd/>
          </a:ln>
        </p:spPr>
      </p:pic>
      <p:pic>
        <p:nvPicPr>
          <p:cNvPr id="7175" name="Picture 15" descr="iris_fulva_red"/>
          <p:cNvPicPr>
            <a:picLocks noChangeAspect="1" noChangeArrowheads="1"/>
          </p:cNvPicPr>
          <p:nvPr/>
        </p:nvPicPr>
        <p:blipFill>
          <a:blip r:embed="rId7" cstate="print"/>
          <a:srcRect/>
          <a:stretch>
            <a:fillRect/>
          </a:stretch>
        </p:blipFill>
        <p:spPr bwMode="auto">
          <a:xfrm>
            <a:off x="439831" y="3972019"/>
            <a:ext cx="1647825" cy="1609725"/>
          </a:xfrm>
          <a:prstGeom prst="rect">
            <a:avLst/>
          </a:prstGeom>
          <a:noFill/>
          <a:ln w="9525">
            <a:noFill/>
            <a:miter lim="800000"/>
            <a:headEnd/>
            <a:tailEnd/>
          </a:ln>
        </p:spPr>
      </p:pic>
      <p:pic>
        <p:nvPicPr>
          <p:cNvPr id="7176" name="Picture 22"/>
          <p:cNvPicPr>
            <a:picLocks noChangeAspect="1" noChangeArrowheads="1"/>
          </p:cNvPicPr>
          <p:nvPr/>
        </p:nvPicPr>
        <p:blipFill>
          <a:blip r:embed="rId8" cstate="print"/>
          <a:srcRect b="4379"/>
          <a:stretch>
            <a:fillRect/>
          </a:stretch>
        </p:blipFill>
        <p:spPr bwMode="auto">
          <a:xfrm>
            <a:off x="7062507" y="1691996"/>
            <a:ext cx="1781175" cy="2058988"/>
          </a:xfrm>
          <a:prstGeom prst="rect">
            <a:avLst/>
          </a:prstGeom>
          <a:noFill/>
          <a:ln w="9525">
            <a:noFill/>
            <a:miter lim="800000"/>
            <a:headEnd/>
            <a:tailEnd/>
          </a:ln>
        </p:spPr>
      </p:pic>
      <p:pic>
        <p:nvPicPr>
          <p:cNvPr id="7177" name="Picture 6" descr="varie2"/>
          <p:cNvPicPr>
            <a:picLocks noChangeAspect="1" noChangeArrowheads="1"/>
          </p:cNvPicPr>
          <p:nvPr/>
        </p:nvPicPr>
        <p:blipFill>
          <a:blip r:embed="rId9" cstate="print"/>
          <a:srcRect/>
          <a:stretch>
            <a:fillRect/>
          </a:stretch>
        </p:blipFill>
        <p:spPr bwMode="auto">
          <a:xfrm>
            <a:off x="4943569" y="2125663"/>
            <a:ext cx="2079625" cy="1695450"/>
          </a:xfrm>
          <a:prstGeom prst="rect">
            <a:avLst/>
          </a:prstGeom>
          <a:noFill/>
          <a:ln w="9525">
            <a:noFill/>
            <a:miter lim="800000"/>
            <a:headEnd/>
            <a:tailEnd/>
          </a:ln>
        </p:spPr>
      </p:pic>
      <p:sp>
        <p:nvSpPr>
          <p:cNvPr id="7178" name="Text Box 7"/>
          <p:cNvSpPr txBox="1">
            <a:spLocks noChangeArrowheads="1"/>
          </p:cNvSpPr>
          <p:nvPr/>
        </p:nvSpPr>
        <p:spPr bwMode="auto">
          <a:xfrm>
            <a:off x="0" y="0"/>
            <a:ext cx="9144000" cy="1249363"/>
          </a:xfrm>
          <a:prstGeom prst="rect">
            <a:avLst/>
          </a:prstGeom>
          <a:solidFill>
            <a:schemeClr val="bg1"/>
          </a:solidFill>
          <a:ln w="9525">
            <a:noFill/>
            <a:miter lim="800000"/>
            <a:headEnd/>
            <a:tailEnd/>
          </a:ln>
        </p:spPr>
        <p:txBody>
          <a:bodyPr>
            <a:spAutoFit/>
          </a:bodyPr>
          <a:lstStyle/>
          <a:p>
            <a:pPr hangingPunct="0">
              <a:lnSpc>
                <a:spcPct val="93000"/>
              </a:lnSpc>
              <a:spcBef>
                <a:spcPct val="50000"/>
              </a:spcBef>
              <a:buClr>
                <a:srgbClr val="000000"/>
              </a:buClr>
              <a:buSzPct val="100000"/>
              <a:buFont typeface="Times New Roman" pitchFamily="18" charset="0"/>
              <a:buNone/>
            </a:pPr>
            <a:r>
              <a:rPr lang="cs-CZ" sz="20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0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000">
                <a:solidFill>
                  <a:schemeClr val="bg1"/>
                </a:solidFill>
                <a:ea typeface="SimSun" pitchFamily="2" charset="-122"/>
              </a:rPr>
              <a:t> </a:t>
            </a:r>
          </a:p>
        </p:txBody>
      </p:sp>
      <p:sp>
        <p:nvSpPr>
          <p:cNvPr id="7179" name="Text Box 8"/>
          <p:cNvSpPr txBox="1">
            <a:spLocks noChangeArrowheads="1"/>
          </p:cNvSpPr>
          <p:nvPr/>
        </p:nvSpPr>
        <p:spPr bwMode="auto">
          <a:xfrm>
            <a:off x="1716088" y="257175"/>
            <a:ext cx="5892800" cy="609600"/>
          </a:xfrm>
          <a:prstGeom prst="rect">
            <a:avLst/>
          </a:prstGeom>
          <a:noFill/>
          <a:ln w="9525">
            <a:noFill/>
            <a:round/>
            <a:headEnd/>
            <a:tailEnd/>
          </a:ln>
        </p:spPr>
        <p:txBody>
          <a:bodyPr lIns="90000" tIns="45000" rIns="90000" bIns="45000"/>
          <a:lstStyle/>
          <a:p>
            <a:pPr algn="ctr" defTabSz="449263" hangingPunct="0">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cs-CZ" sz="1400">
                <a:solidFill>
                  <a:srgbClr val="006600"/>
                </a:solidFill>
                <a:ea typeface="SimSun" pitchFamily="2" charset="-122"/>
              </a:rPr>
              <a:t>MODULARIZACE VÝUKY EVOLUČNÍ A EKOLOGICKÉ BIOLOGIE</a:t>
            </a:r>
          </a:p>
          <a:p>
            <a:pPr algn="ctr" defTabSz="449263" hangingPunct="0">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cs-CZ" sz="1400">
                <a:solidFill>
                  <a:srgbClr val="000000"/>
                </a:solidFill>
                <a:ea typeface="SimSun" pitchFamily="2" charset="-122"/>
              </a:rPr>
              <a:t>CZ.1.07/2.2.00/15.0204</a:t>
            </a:r>
          </a:p>
        </p:txBody>
      </p:sp>
      <p:pic>
        <p:nvPicPr>
          <p:cNvPr id="7180" name="Picture 11" descr="PF_72_100_grey_tr"/>
          <p:cNvPicPr>
            <a:picLocks noChangeAspect="1" noChangeArrowheads="1"/>
          </p:cNvPicPr>
          <p:nvPr/>
        </p:nvPicPr>
        <p:blipFill>
          <a:blip r:embed="rId10" cstate="print"/>
          <a:srcRect/>
          <a:stretch>
            <a:fillRect/>
          </a:stretch>
        </p:blipFill>
        <p:spPr bwMode="auto">
          <a:xfrm>
            <a:off x="223838" y="133350"/>
            <a:ext cx="1011237" cy="1008063"/>
          </a:xfrm>
          <a:prstGeom prst="rect">
            <a:avLst/>
          </a:prstGeom>
          <a:noFill/>
          <a:ln w="9525">
            <a:noFill/>
            <a:miter lim="800000"/>
            <a:headEnd/>
            <a:tailEnd/>
          </a:ln>
        </p:spPr>
      </p:pic>
      <p:pic>
        <p:nvPicPr>
          <p:cNvPr id="7181" name="Picture 12" descr="ubz_cz_black_transparent"/>
          <p:cNvPicPr>
            <a:picLocks noChangeAspect="1" noChangeArrowheads="1"/>
          </p:cNvPicPr>
          <p:nvPr/>
        </p:nvPicPr>
        <p:blipFill>
          <a:blip r:embed="rId11" cstate="print"/>
          <a:srcRect/>
          <a:stretch>
            <a:fillRect/>
          </a:stretch>
        </p:blipFill>
        <p:spPr bwMode="auto">
          <a:xfrm>
            <a:off x="7932738" y="130175"/>
            <a:ext cx="1008062" cy="1009650"/>
          </a:xfrm>
          <a:prstGeom prst="rect">
            <a:avLst/>
          </a:prstGeom>
          <a:noFill/>
          <a:ln w="9525">
            <a:noFill/>
            <a:miter lim="800000"/>
            <a:headEnd/>
            <a:tailEnd/>
          </a:ln>
        </p:spPr>
      </p:pic>
      <p:sp>
        <p:nvSpPr>
          <p:cNvPr id="7182" name="Text Box 5"/>
          <p:cNvSpPr txBox="1">
            <a:spLocks noChangeArrowheads="1"/>
          </p:cNvSpPr>
          <p:nvPr/>
        </p:nvSpPr>
        <p:spPr bwMode="auto">
          <a:xfrm>
            <a:off x="0" y="5554663"/>
            <a:ext cx="9144000" cy="1308100"/>
          </a:xfrm>
          <a:prstGeom prst="rect">
            <a:avLst/>
          </a:prstGeom>
          <a:solidFill>
            <a:schemeClr val="bg1"/>
          </a:solidFill>
          <a:ln w="9525">
            <a:noFill/>
            <a:miter lim="800000"/>
            <a:headEnd/>
            <a:tailEnd/>
          </a:ln>
        </p:spPr>
        <p:txBody>
          <a:bodyPr>
            <a:spAutoFit/>
          </a:bodyPr>
          <a:lstStyle/>
          <a:p>
            <a:pPr hangingPunct="0">
              <a:lnSpc>
                <a:spcPct val="93000"/>
              </a:lnSpc>
              <a:spcBef>
                <a:spcPct val="50000"/>
              </a:spcBef>
              <a:buClr>
                <a:srgbClr val="000000"/>
              </a:buClr>
              <a:buSzPct val="100000"/>
              <a:buFont typeface="Times New Roman" pitchFamily="18" charset="0"/>
              <a:buNone/>
            </a:pPr>
            <a:r>
              <a:rPr lang="cs-CZ" sz="21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1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100">
                <a:solidFill>
                  <a:schemeClr val="bg1"/>
                </a:solidFill>
                <a:ea typeface="SimSun" pitchFamily="2" charset="-122"/>
              </a:rPr>
              <a:t> </a:t>
            </a:r>
          </a:p>
        </p:txBody>
      </p:sp>
      <p:pic>
        <p:nvPicPr>
          <p:cNvPr id="7183" name="Picture 6"/>
          <p:cNvPicPr>
            <a:picLocks noChangeAspect="1" noChangeArrowheads="1"/>
          </p:cNvPicPr>
          <p:nvPr/>
        </p:nvPicPr>
        <p:blipFill>
          <a:blip r:embed="rId12" cstate="print"/>
          <a:srcRect/>
          <a:stretch>
            <a:fillRect/>
          </a:stretch>
        </p:blipFill>
        <p:spPr bwMode="auto">
          <a:xfrm>
            <a:off x="1489075" y="5672138"/>
            <a:ext cx="6281738" cy="1057275"/>
          </a:xfrm>
          <a:prstGeom prst="rect">
            <a:avLst/>
          </a:prstGeom>
          <a:noFill/>
          <a:ln w="76200">
            <a:solidFill>
              <a:schemeClr val="bg1"/>
            </a:solidFill>
            <a:round/>
            <a:headEnd/>
            <a:tailEnd/>
          </a:ln>
        </p:spPr>
      </p:pic>
      <p:sp>
        <p:nvSpPr>
          <p:cNvPr id="7184" name="Text Box 4"/>
          <p:cNvSpPr txBox="1">
            <a:spLocks noChangeArrowheads="1"/>
          </p:cNvSpPr>
          <p:nvPr/>
        </p:nvSpPr>
        <p:spPr bwMode="auto">
          <a:xfrm>
            <a:off x="2131305" y="858748"/>
            <a:ext cx="4408258" cy="1200329"/>
          </a:xfrm>
          <a:prstGeom prst="rect">
            <a:avLst/>
          </a:prstGeom>
          <a:solidFill>
            <a:srgbClr val="FFFF66"/>
          </a:solidFill>
          <a:ln w="9525">
            <a:noFill/>
            <a:miter lim="800000"/>
            <a:headEnd/>
            <a:tailEnd/>
          </a:ln>
        </p:spPr>
        <p:txBody>
          <a:bodyPr wrap="none">
            <a:spAutoFit/>
          </a:bodyPr>
          <a:lstStyle/>
          <a:p>
            <a:pPr algn="ctr"/>
            <a:r>
              <a:rPr lang="en-US"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HYBRIDIZACE A </a:t>
            </a:r>
            <a:endParaRPr lang="cs-CZ" sz="3600" b="1" dirty="0" smtClean="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endParaRPr>
          </a:p>
          <a:p>
            <a:pPr algn="ctr"/>
            <a:r>
              <a:rPr lang="en-US" sz="3600" b="1" dirty="0" smtClean="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HYBRIDN</a:t>
            </a:r>
            <a:r>
              <a:rPr lang="cs-CZ"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Í ZÓNY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minnie"/>
          <p:cNvPicPr>
            <a:picLocks noChangeAspect="1" noChangeArrowheads="1"/>
          </p:cNvPicPr>
          <p:nvPr/>
        </p:nvPicPr>
        <p:blipFill>
          <a:blip r:embed="rId3" cstate="print"/>
          <a:srcRect/>
          <a:stretch>
            <a:fillRect/>
          </a:stretch>
        </p:blipFill>
        <p:spPr bwMode="auto">
          <a:xfrm>
            <a:off x="655638" y="2622550"/>
            <a:ext cx="1574800" cy="2298700"/>
          </a:xfrm>
          <a:prstGeom prst="rect">
            <a:avLst/>
          </a:prstGeom>
          <a:noFill/>
          <a:ln w="9525">
            <a:noFill/>
            <a:miter lim="800000"/>
            <a:headEnd/>
            <a:tailEnd/>
          </a:ln>
        </p:spPr>
      </p:pic>
      <p:pic>
        <p:nvPicPr>
          <p:cNvPr id="16387" name="Picture 4" descr="jerry"/>
          <p:cNvPicPr>
            <a:picLocks noChangeAspect="1" noChangeArrowheads="1"/>
          </p:cNvPicPr>
          <p:nvPr/>
        </p:nvPicPr>
        <p:blipFill>
          <a:blip r:embed="rId4" cstate="print"/>
          <a:srcRect/>
          <a:stretch>
            <a:fillRect/>
          </a:stretch>
        </p:blipFill>
        <p:spPr bwMode="auto">
          <a:xfrm>
            <a:off x="6572250" y="2651125"/>
            <a:ext cx="1862138" cy="2255838"/>
          </a:xfrm>
          <a:prstGeom prst="rect">
            <a:avLst/>
          </a:prstGeom>
          <a:noFill/>
          <a:ln w="9525">
            <a:noFill/>
            <a:miter lim="800000"/>
            <a:headEnd/>
            <a:tailEnd/>
          </a:ln>
        </p:spPr>
      </p:pic>
      <p:sp>
        <p:nvSpPr>
          <p:cNvPr id="16388" name="Rectangle 5"/>
          <p:cNvSpPr>
            <a:spLocks noChangeArrowheads="1"/>
          </p:cNvSpPr>
          <p:nvPr/>
        </p:nvSpPr>
        <p:spPr bwMode="auto">
          <a:xfrm>
            <a:off x="2690813" y="2184400"/>
            <a:ext cx="3289300" cy="3236913"/>
          </a:xfrm>
          <a:prstGeom prst="rect">
            <a:avLst/>
          </a:prstGeom>
          <a:gradFill rotWithShape="1">
            <a:gsLst>
              <a:gs pos="0">
                <a:srgbClr val="FF0000"/>
              </a:gs>
              <a:gs pos="100000">
                <a:srgbClr val="0066FF"/>
              </a:gs>
            </a:gsLst>
            <a:lin ang="0" scaled="1"/>
          </a:gradFill>
          <a:ln w="9525">
            <a:solidFill>
              <a:schemeClr val="tx1"/>
            </a:solidFill>
            <a:miter lim="800000"/>
            <a:headEnd/>
            <a:tailEnd/>
          </a:ln>
        </p:spPr>
        <p:txBody>
          <a:bodyPr wrap="none" anchor="ctr"/>
          <a:lstStyle/>
          <a:p>
            <a:endParaRPr lang="cs-CZ"/>
          </a:p>
        </p:txBody>
      </p:sp>
      <p:sp>
        <p:nvSpPr>
          <p:cNvPr id="16389" name="Text Box 6"/>
          <p:cNvSpPr txBox="1">
            <a:spLocks noChangeArrowheads="1"/>
          </p:cNvSpPr>
          <p:nvPr/>
        </p:nvSpPr>
        <p:spPr bwMode="auto">
          <a:xfrm>
            <a:off x="2625725" y="515938"/>
            <a:ext cx="3701911" cy="523220"/>
          </a:xfrm>
          <a:prstGeom prst="rect">
            <a:avLst/>
          </a:prstGeom>
          <a:noFill/>
          <a:ln w="9525">
            <a:noFill/>
            <a:miter lim="800000"/>
            <a:headEnd/>
            <a:tailEnd/>
          </a:ln>
        </p:spPr>
        <p:txBody>
          <a:bodyPr wrap="none">
            <a:spAutoFit/>
          </a:bodyPr>
          <a:lstStyle/>
          <a:p>
            <a:r>
              <a:rPr lang="cs-CZ" sz="2800">
                <a:solidFill>
                  <a:srgbClr val="E60000"/>
                </a:solidFill>
              </a:rPr>
              <a:t>Tenzní zóna je když…</a:t>
            </a:r>
          </a:p>
        </p:txBody>
      </p:sp>
      <p:sp>
        <p:nvSpPr>
          <p:cNvPr id="16390" name="Line 7"/>
          <p:cNvSpPr>
            <a:spLocks noChangeShapeType="1"/>
          </p:cNvSpPr>
          <p:nvPr/>
        </p:nvSpPr>
        <p:spPr bwMode="auto">
          <a:xfrm flipH="1">
            <a:off x="2990850" y="4040188"/>
            <a:ext cx="2913063" cy="0"/>
          </a:xfrm>
          <a:prstGeom prst="line">
            <a:avLst/>
          </a:prstGeom>
          <a:noFill/>
          <a:ln w="76200">
            <a:solidFill>
              <a:srgbClr val="0066FF"/>
            </a:solidFill>
            <a:round/>
            <a:headEnd/>
            <a:tailEnd type="triangle" w="med" len="med"/>
          </a:ln>
        </p:spPr>
        <p:txBody>
          <a:bodyPr/>
          <a:lstStyle/>
          <a:p>
            <a:endParaRPr lang="cs-CZ"/>
          </a:p>
        </p:txBody>
      </p:sp>
      <p:sp>
        <p:nvSpPr>
          <p:cNvPr id="16391" name="Text Box 8"/>
          <p:cNvSpPr txBox="1">
            <a:spLocks noChangeArrowheads="1"/>
          </p:cNvSpPr>
          <p:nvPr/>
        </p:nvSpPr>
        <p:spPr bwMode="auto">
          <a:xfrm>
            <a:off x="3817938" y="4184650"/>
            <a:ext cx="1214437" cy="396875"/>
          </a:xfrm>
          <a:prstGeom prst="rect">
            <a:avLst/>
          </a:prstGeom>
          <a:noFill/>
          <a:ln w="9525">
            <a:noFill/>
            <a:miter lim="800000"/>
            <a:headEnd/>
            <a:tailEnd/>
          </a:ln>
        </p:spPr>
        <p:txBody>
          <a:bodyPr wrap="none">
            <a:spAutoFit/>
          </a:bodyPr>
          <a:lstStyle/>
          <a:p>
            <a:r>
              <a:rPr lang="cs-CZ" sz="2000" b="1"/>
              <a:t>disperze</a:t>
            </a:r>
          </a:p>
        </p:txBody>
      </p:sp>
      <p:sp>
        <p:nvSpPr>
          <p:cNvPr id="16392" name="Text Box 12"/>
          <p:cNvSpPr txBox="1">
            <a:spLocks noChangeArrowheads="1"/>
          </p:cNvSpPr>
          <p:nvPr/>
        </p:nvSpPr>
        <p:spPr bwMode="auto">
          <a:xfrm>
            <a:off x="2965450" y="5640388"/>
            <a:ext cx="2789238" cy="457200"/>
          </a:xfrm>
          <a:prstGeom prst="rect">
            <a:avLst/>
          </a:prstGeom>
          <a:noFill/>
          <a:ln w="9525">
            <a:noFill/>
            <a:miter lim="800000"/>
            <a:headEnd/>
            <a:tailEnd/>
          </a:ln>
        </p:spPr>
        <p:txBody>
          <a:bodyPr wrap="none">
            <a:spAutoFit/>
          </a:bodyPr>
          <a:lstStyle/>
          <a:p>
            <a:r>
              <a:rPr lang="cs-CZ" sz="2400">
                <a:solidFill>
                  <a:srgbClr val="E60000"/>
                </a:solidFill>
                <a:sym typeface="Symbol" pitchFamily="18" charset="2"/>
              </a:rPr>
              <a:t> rozšiřování zóny</a:t>
            </a:r>
          </a:p>
        </p:txBody>
      </p:sp>
      <p:sp>
        <p:nvSpPr>
          <p:cNvPr id="16393" name="Line 13"/>
          <p:cNvSpPr>
            <a:spLocks noChangeShapeType="1"/>
          </p:cNvSpPr>
          <p:nvPr/>
        </p:nvSpPr>
        <p:spPr bwMode="auto">
          <a:xfrm>
            <a:off x="2747963" y="3654425"/>
            <a:ext cx="2995612" cy="0"/>
          </a:xfrm>
          <a:prstGeom prst="line">
            <a:avLst/>
          </a:prstGeom>
          <a:noFill/>
          <a:ln w="76200">
            <a:solidFill>
              <a:srgbClr val="FF0000"/>
            </a:solidFill>
            <a:round/>
            <a:headEnd/>
            <a:tailEnd type="triangle" w="med" len="med"/>
          </a:ln>
        </p:spPr>
        <p:txBody>
          <a:bodyPr/>
          <a:lstStyle/>
          <a:p>
            <a:endParaRPr lang="cs-CZ"/>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minnie"/>
          <p:cNvPicPr>
            <a:picLocks noChangeAspect="1" noChangeArrowheads="1"/>
          </p:cNvPicPr>
          <p:nvPr/>
        </p:nvPicPr>
        <p:blipFill>
          <a:blip r:embed="rId3" cstate="print"/>
          <a:srcRect/>
          <a:stretch>
            <a:fillRect/>
          </a:stretch>
        </p:blipFill>
        <p:spPr bwMode="auto">
          <a:xfrm>
            <a:off x="655638" y="2622550"/>
            <a:ext cx="1574800" cy="2298700"/>
          </a:xfrm>
          <a:prstGeom prst="rect">
            <a:avLst/>
          </a:prstGeom>
          <a:noFill/>
          <a:ln w="9525">
            <a:noFill/>
            <a:miter lim="800000"/>
            <a:headEnd/>
            <a:tailEnd/>
          </a:ln>
        </p:spPr>
      </p:pic>
      <p:pic>
        <p:nvPicPr>
          <p:cNvPr id="17411" name="Picture 4" descr="jerry"/>
          <p:cNvPicPr>
            <a:picLocks noChangeAspect="1" noChangeArrowheads="1"/>
          </p:cNvPicPr>
          <p:nvPr/>
        </p:nvPicPr>
        <p:blipFill>
          <a:blip r:embed="rId4" cstate="print"/>
          <a:srcRect/>
          <a:stretch>
            <a:fillRect/>
          </a:stretch>
        </p:blipFill>
        <p:spPr bwMode="auto">
          <a:xfrm>
            <a:off x="6572250" y="2651125"/>
            <a:ext cx="1862138" cy="2255838"/>
          </a:xfrm>
          <a:prstGeom prst="rect">
            <a:avLst/>
          </a:prstGeom>
          <a:noFill/>
          <a:ln w="9525">
            <a:noFill/>
            <a:miter lim="800000"/>
            <a:headEnd/>
            <a:tailEnd/>
          </a:ln>
        </p:spPr>
      </p:pic>
      <p:sp>
        <p:nvSpPr>
          <p:cNvPr id="17412" name="Rectangle 5"/>
          <p:cNvSpPr>
            <a:spLocks noChangeArrowheads="1"/>
          </p:cNvSpPr>
          <p:nvPr/>
        </p:nvSpPr>
        <p:spPr bwMode="auto">
          <a:xfrm>
            <a:off x="2690813" y="2184400"/>
            <a:ext cx="1644650" cy="3236913"/>
          </a:xfrm>
          <a:prstGeom prst="rect">
            <a:avLst/>
          </a:prstGeom>
          <a:solidFill>
            <a:srgbClr val="FF0000"/>
          </a:solidFill>
          <a:ln w="9525">
            <a:solidFill>
              <a:schemeClr val="tx1"/>
            </a:solidFill>
            <a:miter lim="800000"/>
            <a:headEnd/>
            <a:tailEnd/>
          </a:ln>
        </p:spPr>
        <p:txBody>
          <a:bodyPr wrap="none" anchor="ctr"/>
          <a:lstStyle/>
          <a:p>
            <a:endParaRPr lang="cs-CZ"/>
          </a:p>
        </p:txBody>
      </p:sp>
      <p:sp>
        <p:nvSpPr>
          <p:cNvPr id="17413" name="Rectangle 6"/>
          <p:cNvSpPr>
            <a:spLocks noChangeArrowheads="1"/>
          </p:cNvSpPr>
          <p:nvPr/>
        </p:nvSpPr>
        <p:spPr bwMode="auto">
          <a:xfrm>
            <a:off x="4340225" y="2184400"/>
            <a:ext cx="1644650" cy="3235325"/>
          </a:xfrm>
          <a:prstGeom prst="rect">
            <a:avLst/>
          </a:prstGeom>
          <a:solidFill>
            <a:srgbClr val="0066FF"/>
          </a:solidFill>
          <a:ln w="9525">
            <a:solidFill>
              <a:schemeClr val="tx1"/>
            </a:solidFill>
            <a:miter lim="800000"/>
            <a:headEnd/>
            <a:tailEnd/>
          </a:ln>
        </p:spPr>
        <p:txBody>
          <a:bodyPr wrap="none" anchor="ctr"/>
          <a:lstStyle/>
          <a:p>
            <a:endParaRPr lang="cs-CZ"/>
          </a:p>
        </p:txBody>
      </p:sp>
      <p:sp>
        <p:nvSpPr>
          <p:cNvPr id="17414" name="Rectangle 7"/>
          <p:cNvSpPr>
            <a:spLocks noChangeArrowheads="1"/>
          </p:cNvSpPr>
          <p:nvPr/>
        </p:nvSpPr>
        <p:spPr bwMode="auto">
          <a:xfrm>
            <a:off x="4141788" y="2189163"/>
            <a:ext cx="428625" cy="3227387"/>
          </a:xfrm>
          <a:prstGeom prst="rect">
            <a:avLst/>
          </a:prstGeom>
          <a:gradFill rotWithShape="1">
            <a:gsLst>
              <a:gs pos="0">
                <a:srgbClr val="FF0000"/>
              </a:gs>
              <a:gs pos="100000">
                <a:srgbClr val="0066FF"/>
              </a:gs>
            </a:gsLst>
            <a:lin ang="0" scaled="1"/>
          </a:gradFill>
          <a:ln w="9525">
            <a:noFill/>
            <a:miter lim="800000"/>
            <a:headEnd/>
            <a:tailEnd/>
          </a:ln>
        </p:spPr>
        <p:txBody>
          <a:bodyPr wrap="none" anchor="ctr"/>
          <a:lstStyle/>
          <a:p>
            <a:endParaRPr lang="cs-CZ"/>
          </a:p>
        </p:txBody>
      </p:sp>
      <p:sp>
        <p:nvSpPr>
          <p:cNvPr id="17415" name="Text Box 8"/>
          <p:cNvSpPr txBox="1">
            <a:spLocks noChangeArrowheads="1"/>
          </p:cNvSpPr>
          <p:nvPr/>
        </p:nvSpPr>
        <p:spPr bwMode="auto">
          <a:xfrm>
            <a:off x="2625725" y="515938"/>
            <a:ext cx="3701911" cy="523220"/>
          </a:xfrm>
          <a:prstGeom prst="rect">
            <a:avLst/>
          </a:prstGeom>
          <a:noFill/>
          <a:ln w="9525">
            <a:noFill/>
            <a:miter lim="800000"/>
            <a:headEnd/>
            <a:tailEnd/>
          </a:ln>
        </p:spPr>
        <p:txBody>
          <a:bodyPr wrap="none">
            <a:spAutoFit/>
          </a:bodyPr>
          <a:lstStyle/>
          <a:p>
            <a:r>
              <a:rPr lang="cs-CZ" sz="2800">
                <a:solidFill>
                  <a:srgbClr val="E60000"/>
                </a:solidFill>
              </a:rPr>
              <a:t>Tenzní zóna je když…</a:t>
            </a:r>
          </a:p>
        </p:txBody>
      </p:sp>
      <p:sp>
        <p:nvSpPr>
          <p:cNvPr id="17416" name="Text Box 9"/>
          <p:cNvSpPr txBox="1">
            <a:spLocks noChangeArrowheads="1"/>
          </p:cNvSpPr>
          <p:nvPr/>
        </p:nvSpPr>
        <p:spPr bwMode="auto">
          <a:xfrm>
            <a:off x="3643313" y="3678238"/>
            <a:ext cx="1425575" cy="1006475"/>
          </a:xfrm>
          <a:prstGeom prst="rect">
            <a:avLst/>
          </a:prstGeom>
          <a:noFill/>
          <a:ln w="9525">
            <a:noFill/>
            <a:miter lim="800000"/>
            <a:headEnd/>
            <a:tailEnd/>
          </a:ln>
        </p:spPr>
        <p:txBody>
          <a:bodyPr wrap="none">
            <a:spAutoFit/>
          </a:bodyPr>
          <a:lstStyle/>
          <a:p>
            <a:pPr algn="ctr"/>
            <a:r>
              <a:rPr lang="cs-CZ" sz="2000" b="1"/>
              <a:t>selekce</a:t>
            </a:r>
          </a:p>
          <a:p>
            <a:pPr algn="ctr"/>
            <a:r>
              <a:rPr lang="cs-CZ" sz="2000" b="1"/>
              <a:t>proti</a:t>
            </a:r>
          </a:p>
          <a:p>
            <a:pPr algn="ctr"/>
            <a:r>
              <a:rPr lang="cs-CZ" sz="2000" b="1"/>
              <a:t>hybridům!</a:t>
            </a:r>
          </a:p>
        </p:txBody>
      </p:sp>
      <p:sp>
        <p:nvSpPr>
          <p:cNvPr id="17417" name="Text Box 14"/>
          <p:cNvSpPr txBox="1">
            <a:spLocks noChangeArrowheads="1"/>
          </p:cNvSpPr>
          <p:nvPr/>
        </p:nvSpPr>
        <p:spPr bwMode="auto">
          <a:xfrm>
            <a:off x="3819525" y="2338388"/>
            <a:ext cx="869950" cy="1189037"/>
          </a:xfrm>
          <a:prstGeom prst="rect">
            <a:avLst/>
          </a:prstGeom>
          <a:noFill/>
          <a:ln w="9525">
            <a:noFill/>
            <a:miter lim="800000"/>
            <a:headEnd/>
            <a:tailEnd/>
          </a:ln>
        </p:spPr>
        <p:txBody>
          <a:bodyPr wrap="none">
            <a:spAutoFit/>
          </a:bodyPr>
          <a:lstStyle/>
          <a:p>
            <a:r>
              <a:rPr lang="cs-CZ" sz="7200" b="1"/>
              <a:t>♀</a:t>
            </a:r>
          </a:p>
        </p:txBody>
      </p:sp>
      <p:sp>
        <p:nvSpPr>
          <p:cNvPr id="17418" name="Text Box 15"/>
          <p:cNvSpPr txBox="1">
            <a:spLocks noChangeArrowheads="1"/>
          </p:cNvSpPr>
          <p:nvPr/>
        </p:nvSpPr>
        <p:spPr bwMode="auto">
          <a:xfrm rot="1187619">
            <a:off x="4198938" y="2036763"/>
            <a:ext cx="869950" cy="1189037"/>
          </a:xfrm>
          <a:prstGeom prst="rect">
            <a:avLst/>
          </a:prstGeom>
          <a:noFill/>
          <a:ln w="9525">
            <a:noFill/>
            <a:miter lim="800000"/>
            <a:headEnd/>
            <a:tailEnd/>
          </a:ln>
        </p:spPr>
        <p:txBody>
          <a:bodyPr wrap="none">
            <a:spAutoFit/>
          </a:bodyPr>
          <a:lstStyle/>
          <a:p>
            <a:r>
              <a:rPr lang="cs-CZ" sz="7200" b="1"/>
              <a:t>♂</a:t>
            </a:r>
          </a:p>
        </p:txBody>
      </p:sp>
      <p:sp>
        <p:nvSpPr>
          <p:cNvPr id="17419" name="Text Box 16"/>
          <p:cNvSpPr txBox="1">
            <a:spLocks noChangeArrowheads="1"/>
          </p:cNvSpPr>
          <p:nvPr/>
        </p:nvSpPr>
        <p:spPr bwMode="auto">
          <a:xfrm>
            <a:off x="3929063" y="1890713"/>
            <a:ext cx="854075" cy="1555750"/>
          </a:xfrm>
          <a:prstGeom prst="rect">
            <a:avLst/>
          </a:prstGeom>
          <a:noFill/>
          <a:ln w="9525">
            <a:noFill/>
            <a:miter lim="800000"/>
            <a:headEnd/>
            <a:tailEnd/>
          </a:ln>
        </p:spPr>
        <p:txBody>
          <a:bodyPr wrap="none">
            <a:spAutoFit/>
          </a:bodyPr>
          <a:lstStyle/>
          <a:p>
            <a:r>
              <a:rPr lang="cs-CZ" sz="9600" b="1">
                <a:solidFill>
                  <a:srgbClr val="00CC00"/>
                </a:solidFill>
                <a:sym typeface="Symbol" pitchFamily="18" charset="2"/>
              </a:rPr>
              <a:t></a:t>
            </a:r>
          </a:p>
        </p:txBody>
      </p:sp>
      <p:sp>
        <p:nvSpPr>
          <p:cNvPr id="17420" name="Text Box 17"/>
          <p:cNvSpPr txBox="1">
            <a:spLocks noChangeArrowheads="1"/>
          </p:cNvSpPr>
          <p:nvPr/>
        </p:nvSpPr>
        <p:spPr bwMode="auto">
          <a:xfrm>
            <a:off x="3101975" y="5640388"/>
            <a:ext cx="2517775" cy="457200"/>
          </a:xfrm>
          <a:prstGeom prst="rect">
            <a:avLst/>
          </a:prstGeom>
          <a:noFill/>
          <a:ln w="9525">
            <a:noFill/>
            <a:miter lim="800000"/>
            <a:headEnd/>
            <a:tailEnd/>
          </a:ln>
        </p:spPr>
        <p:txBody>
          <a:bodyPr wrap="none">
            <a:spAutoFit/>
          </a:bodyPr>
          <a:lstStyle/>
          <a:p>
            <a:r>
              <a:rPr lang="cs-CZ" sz="2400">
                <a:solidFill>
                  <a:srgbClr val="E60000"/>
                </a:solidFill>
                <a:sym typeface="Symbol" pitchFamily="18" charset="2"/>
              </a:rPr>
              <a:t> zužování zóny</a:t>
            </a:r>
          </a:p>
        </p:txBody>
      </p:sp>
      <p:sp>
        <p:nvSpPr>
          <p:cNvPr id="26642" name="Text Box 18"/>
          <p:cNvSpPr txBox="1">
            <a:spLocks noChangeArrowheads="1"/>
          </p:cNvSpPr>
          <p:nvPr/>
        </p:nvSpPr>
        <p:spPr bwMode="auto">
          <a:xfrm>
            <a:off x="0" y="6202363"/>
            <a:ext cx="9144000" cy="400050"/>
          </a:xfrm>
          <a:prstGeom prst="rect">
            <a:avLst/>
          </a:prstGeom>
          <a:noFill/>
          <a:ln w="9525">
            <a:noFill/>
            <a:miter lim="800000"/>
            <a:headEnd/>
            <a:tailEnd/>
          </a:ln>
        </p:spPr>
        <p:txBody>
          <a:bodyPr>
            <a:spAutoFit/>
          </a:bodyPr>
          <a:lstStyle/>
          <a:p>
            <a:pPr algn="ctr"/>
            <a:r>
              <a:rPr lang="cs-CZ" sz="2000"/>
              <a:t>Tenzní zóna udržována dynamickou rovnováhou mezi </a:t>
            </a:r>
            <a:r>
              <a:rPr lang="cs-CZ" sz="2000" i="1"/>
              <a:t>disperzí</a:t>
            </a:r>
            <a:r>
              <a:rPr lang="cs-CZ" sz="2000"/>
              <a:t> a </a:t>
            </a:r>
            <a:r>
              <a:rPr lang="cs-CZ" sz="2000" i="1"/>
              <a:t>selekcí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42"/>
                                        </p:tgtEl>
                                        <p:attrNameLst>
                                          <p:attrName>style.visibility</p:attrName>
                                        </p:attrNameLst>
                                      </p:cBhvr>
                                      <p:to>
                                        <p:strVal val="visible"/>
                                      </p:to>
                                    </p:set>
                                    <p:anim calcmode="lin" valueType="num">
                                      <p:cBhvr additive="base">
                                        <p:cTn id="7" dur="500" fill="hold"/>
                                        <p:tgtEl>
                                          <p:spTgt spid="26642"/>
                                        </p:tgtEl>
                                        <p:attrNameLst>
                                          <p:attrName>ppt_x</p:attrName>
                                        </p:attrNameLst>
                                      </p:cBhvr>
                                      <p:tavLst>
                                        <p:tav tm="0">
                                          <p:val>
                                            <p:strVal val="#ppt_x"/>
                                          </p:val>
                                        </p:tav>
                                        <p:tav tm="100000">
                                          <p:val>
                                            <p:strVal val="#ppt_x"/>
                                          </p:val>
                                        </p:tav>
                                      </p:tavLst>
                                    </p:anim>
                                    <p:anim calcmode="lin" valueType="num">
                                      <p:cBhvr additive="base">
                                        <p:cTn id="8" dur="500" fill="hold"/>
                                        <p:tgtEl>
                                          <p:spTgt spid="266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Obrázek 7" descr="Hybridization_Fig.3.jpg"/>
          <p:cNvPicPr>
            <a:picLocks noChangeAspect="1"/>
          </p:cNvPicPr>
          <p:nvPr/>
        </p:nvPicPr>
        <p:blipFill>
          <a:blip r:embed="rId3" cstate="print"/>
          <a:srcRect l="2518" r="51945" b="48672"/>
          <a:stretch>
            <a:fillRect/>
          </a:stretch>
        </p:blipFill>
        <p:spPr bwMode="auto">
          <a:xfrm>
            <a:off x="2124075" y="765175"/>
            <a:ext cx="4751388" cy="2808288"/>
          </a:xfrm>
          <a:prstGeom prst="rect">
            <a:avLst/>
          </a:prstGeom>
          <a:noFill/>
          <a:ln w="9525">
            <a:noFill/>
            <a:miter lim="800000"/>
            <a:headEnd/>
            <a:tailEnd/>
          </a:ln>
        </p:spPr>
      </p:pic>
      <p:sp>
        <p:nvSpPr>
          <p:cNvPr id="9" name="Zaoblený obdélníkový popisek 8"/>
          <p:cNvSpPr/>
          <p:nvPr/>
        </p:nvSpPr>
        <p:spPr>
          <a:xfrm>
            <a:off x="265113" y="3987800"/>
            <a:ext cx="2906712" cy="1023938"/>
          </a:xfrm>
          <a:prstGeom prst="wedgeRoundRectCallout">
            <a:avLst>
              <a:gd name="adj1" fmla="val 63070"/>
              <a:gd name="adj2" fmla="val -111614"/>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tenzní zóna se pohybuje ve směru gradientu populační hustoty</a:t>
            </a:r>
          </a:p>
        </p:txBody>
      </p:sp>
      <p:sp>
        <p:nvSpPr>
          <p:cNvPr id="4" name="Text Box 36"/>
          <p:cNvSpPr txBox="1">
            <a:spLocks noChangeArrowheads="1"/>
          </p:cNvSpPr>
          <p:nvPr/>
        </p:nvSpPr>
        <p:spPr bwMode="auto">
          <a:xfrm>
            <a:off x="509588" y="5347607"/>
            <a:ext cx="8122783" cy="1015663"/>
          </a:xfrm>
          <a:prstGeom prst="rect">
            <a:avLst/>
          </a:prstGeom>
          <a:solidFill>
            <a:srgbClr val="FFFF99"/>
          </a:solidFill>
          <a:ln w="9525">
            <a:noFill/>
            <a:miter lim="800000"/>
            <a:headEnd/>
            <a:tailEnd/>
          </a:ln>
        </p:spPr>
        <p:txBody>
          <a:bodyPr wrap="square">
            <a:spAutoFit/>
          </a:bodyPr>
          <a:lstStyle/>
          <a:p>
            <a:pPr algn="ctr"/>
            <a:r>
              <a:rPr lang="cs-CZ" sz="2000" dirty="0">
                <a:solidFill>
                  <a:srgbClr val="F00000"/>
                </a:solidFill>
              </a:rPr>
              <a:t>Tenzní zóna není závislá na vnějších podmínkách (</a:t>
            </a:r>
            <a:r>
              <a:rPr lang="cs-CZ" sz="2000" i="1" dirty="0" err="1">
                <a:solidFill>
                  <a:srgbClr val="F00000"/>
                </a:solidFill>
              </a:rPr>
              <a:t>intrinsic</a:t>
            </a:r>
            <a:r>
              <a:rPr lang="cs-CZ" sz="2000" i="1" dirty="0">
                <a:solidFill>
                  <a:srgbClr val="F00000"/>
                </a:solidFill>
              </a:rPr>
              <a:t> </a:t>
            </a:r>
            <a:r>
              <a:rPr lang="cs-CZ" sz="2000" i="1" dirty="0" err="1">
                <a:solidFill>
                  <a:srgbClr val="F00000"/>
                </a:solidFill>
              </a:rPr>
              <a:t>selection</a:t>
            </a:r>
            <a:r>
              <a:rPr lang="cs-CZ" sz="2000" dirty="0">
                <a:solidFill>
                  <a:srgbClr val="F00000"/>
                </a:solidFill>
              </a:rPr>
              <a:t>) </a:t>
            </a:r>
            <a:endParaRPr lang="cs-CZ" sz="2000" dirty="0" smtClean="0">
              <a:solidFill>
                <a:srgbClr val="F00000"/>
              </a:solidFill>
            </a:endParaRPr>
          </a:p>
          <a:p>
            <a:pPr algn="ctr"/>
            <a:r>
              <a:rPr lang="cs-CZ" sz="2000" dirty="0" smtClean="0">
                <a:solidFill>
                  <a:srgbClr val="F00000"/>
                </a:solidFill>
                <a:sym typeface="Symbol" pitchFamily="18" charset="2"/>
              </a:rPr>
              <a:t> </a:t>
            </a:r>
            <a:r>
              <a:rPr lang="cs-CZ" sz="2000" dirty="0" smtClean="0">
                <a:solidFill>
                  <a:srgbClr val="F00000"/>
                </a:solidFill>
              </a:rPr>
              <a:t>její </a:t>
            </a:r>
            <a:r>
              <a:rPr lang="cs-CZ" sz="2000" dirty="0">
                <a:solidFill>
                  <a:srgbClr val="F00000"/>
                </a:solidFill>
              </a:rPr>
              <a:t>pozice se ustálí na místě geografické překážky </a:t>
            </a:r>
            <a:endParaRPr lang="cs-CZ" sz="2000" dirty="0" smtClean="0">
              <a:solidFill>
                <a:srgbClr val="F00000"/>
              </a:solidFill>
            </a:endParaRPr>
          </a:p>
          <a:p>
            <a:pPr algn="ctr"/>
            <a:r>
              <a:rPr lang="cs-CZ" sz="2000" dirty="0" smtClean="0">
                <a:solidFill>
                  <a:srgbClr val="F00000"/>
                </a:solidFill>
              </a:rPr>
              <a:t>nebo </a:t>
            </a:r>
            <a:r>
              <a:rPr lang="cs-CZ" sz="2000" dirty="0">
                <a:solidFill>
                  <a:srgbClr val="F00000"/>
                </a:solidFill>
              </a:rPr>
              <a:t>nejnižší populační hustoty („</a:t>
            </a:r>
            <a:r>
              <a:rPr lang="cs-CZ" sz="2000" i="1" dirty="0" err="1">
                <a:solidFill>
                  <a:srgbClr val="F00000"/>
                </a:solidFill>
              </a:rPr>
              <a:t>population</a:t>
            </a:r>
            <a:r>
              <a:rPr lang="cs-CZ" sz="2000" i="1" dirty="0">
                <a:solidFill>
                  <a:srgbClr val="F00000"/>
                </a:solidFill>
              </a:rPr>
              <a:t> </a:t>
            </a:r>
            <a:r>
              <a:rPr lang="cs-CZ" sz="2000" i="1" dirty="0" err="1">
                <a:solidFill>
                  <a:srgbClr val="F00000"/>
                </a:solidFill>
              </a:rPr>
              <a:t>trough</a:t>
            </a:r>
            <a:r>
              <a:rPr lang="cs-CZ" sz="2000" dirty="0">
                <a:solidFill>
                  <a:srgbClr val="F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Obrázek 5" descr="Hybridization_Fig.3.jpg"/>
          <p:cNvPicPr>
            <a:picLocks noChangeAspect="1"/>
          </p:cNvPicPr>
          <p:nvPr/>
        </p:nvPicPr>
        <p:blipFill>
          <a:blip r:embed="rId3" cstate="print"/>
          <a:srcRect l="2518" r="51945"/>
          <a:stretch>
            <a:fillRect/>
          </a:stretch>
        </p:blipFill>
        <p:spPr bwMode="auto">
          <a:xfrm>
            <a:off x="2124075" y="765175"/>
            <a:ext cx="4751388" cy="5470525"/>
          </a:xfrm>
          <a:prstGeom prst="rect">
            <a:avLst/>
          </a:prstGeom>
          <a:noFill/>
          <a:ln w="9525">
            <a:noFill/>
            <a:miter lim="800000"/>
            <a:headEnd/>
            <a:tailEnd/>
          </a:ln>
        </p:spPr>
      </p:pic>
      <p:sp>
        <p:nvSpPr>
          <p:cNvPr id="4" name="Zaoblený obdélníkový popisek 3"/>
          <p:cNvSpPr/>
          <p:nvPr/>
        </p:nvSpPr>
        <p:spPr>
          <a:xfrm>
            <a:off x="6372225" y="3141663"/>
            <a:ext cx="2303463" cy="574675"/>
          </a:xfrm>
          <a:prstGeom prst="wedgeRoundRectCallout">
            <a:avLst>
              <a:gd name="adj1" fmla="val -130303"/>
              <a:gd name="adj2" fmla="val 56954"/>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a:t>
            </a:r>
            <a:r>
              <a:rPr lang="cs-CZ" dirty="0" err="1">
                <a:solidFill>
                  <a:schemeClr val="tx1"/>
                </a:solidFill>
              </a:rPr>
              <a:t>population</a:t>
            </a:r>
            <a:r>
              <a:rPr lang="cs-CZ" dirty="0">
                <a:solidFill>
                  <a:schemeClr val="tx1"/>
                </a:solidFill>
              </a:rPr>
              <a:t> </a:t>
            </a:r>
            <a:r>
              <a:rPr lang="cs-CZ" dirty="0" err="1">
                <a:solidFill>
                  <a:schemeClr val="tx1"/>
                </a:solidFill>
              </a:rPr>
              <a:t>trough</a:t>
            </a:r>
            <a:r>
              <a:rPr lang="cs-CZ" dirty="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Obrázek 1" descr="Hybridization_Fig.3.jpg"/>
          <p:cNvPicPr>
            <a:picLocks noChangeAspect="1"/>
          </p:cNvPicPr>
          <p:nvPr/>
        </p:nvPicPr>
        <p:blipFill>
          <a:blip r:embed="rId3" cstate="print"/>
          <a:srcRect l="56149" b="51247"/>
          <a:stretch>
            <a:fillRect/>
          </a:stretch>
        </p:blipFill>
        <p:spPr bwMode="auto">
          <a:xfrm>
            <a:off x="1258888" y="1484313"/>
            <a:ext cx="6548437" cy="3816350"/>
          </a:xfrm>
          <a:prstGeom prst="rect">
            <a:avLst/>
          </a:prstGeom>
          <a:noFill/>
          <a:ln w="9525">
            <a:noFill/>
            <a:miter lim="800000"/>
            <a:headEnd/>
            <a:tailEnd/>
          </a:ln>
        </p:spPr>
      </p:pic>
      <p:sp>
        <p:nvSpPr>
          <p:cNvPr id="6" name="Zaoblený obdélníkový popisek 5"/>
          <p:cNvSpPr/>
          <p:nvPr/>
        </p:nvSpPr>
        <p:spPr>
          <a:xfrm>
            <a:off x="592138" y="1214438"/>
            <a:ext cx="2906712" cy="1025525"/>
          </a:xfrm>
          <a:prstGeom prst="wedgeRoundRectCallout">
            <a:avLst>
              <a:gd name="adj1" fmla="val 85203"/>
              <a:gd name="adj2" fmla="val 118652"/>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tenzní zóna se pohybuje ve směru gradientu populační hustoty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Obrázek 2" descr="Hybridization_Fig.3.jpg"/>
          <p:cNvPicPr>
            <a:picLocks noChangeAspect="1"/>
          </p:cNvPicPr>
          <p:nvPr/>
        </p:nvPicPr>
        <p:blipFill>
          <a:blip r:embed="rId3" cstate="print"/>
          <a:srcRect l="56149" t="52428" b="-1187"/>
          <a:stretch>
            <a:fillRect/>
          </a:stretch>
        </p:blipFill>
        <p:spPr bwMode="auto">
          <a:xfrm>
            <a:off x="1258888" y="1484313"/>
            <a:ext cx="6548437" cy="381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ChangeAspect="1" noChangeArrowheads="1"/>
          </p:cNvSpPr>
          <p:nvPr/>
        </p:nvSpPr>
        <p:spPr bwMode="auto">
          <a:xfrm>
            <a:off x="3654425" y="2566988"/>
            <a:ext cx="1073150" cy="842962"/>
          </a:xfrm>
          <a:prstGeom prst="rightArrow">
            <a:avLst>
              <a:gd name="adj1" fmla="val 50000"/>
              <a:gd name="adj2" fmla="val 31827"/>
            </a:avLst>
          </a:prstGeom>
          <a:solidFill>
            <a:srgbClr val="0000CC"/>
          </a:solidFill>
          <a:ln w="9525">
            <a:solidFill>
              <a:schemeClr val="tx1"/>
            </a:solidFill>
            <a:miter lim="800000"/>
            <a:headEnd/>
            <a:tailEnd/>
          </a:ln>
        </p:spPr>
        <p:txBody>
          <a:bodyPr wrap="none" anchor="ctr"/>
          <a:lstStyle/>
          <a:p>
            <a:endParaRPr lang="cs-CZ"/>
          </a:p>
        </p:txBody>
      </p:sp>
      <p:sp>
        <p:nvSpPr>
          <p:cNvPr id="47107" name="AutoShape 3"/>
          <p:cNvSpPr>
            <a:spLocks noChangeAspect="1" noChangeArrowheads="1"/>
          </p:cNvSpPr>
          <p:nvPr/>
        </p:nvSpPr>
        <p:spPr bwMode="auto">
          <a:xfrm flipH="1">
            <a:off x="4727575" y="2566988"/>
            <a:ext cx="1073150" cy="842962"/>
          </a:xfrm>
          <a:prstGeom prst="rightArrow">
            <a:avLst>
              <a:gd name="adj1" fmla="val 50000"/>
              <a:gd name="adj2" fmla="val 31827"/>
            </a:avLst>
          </a:prstGeom>
          <a:solidFill>
            <a:srgbClr val="FF0000"/>
          </a:solidFill>
          <a:ln w="9525">
            <a:solidFill>
              <a:schemeClr val="tx1"/>
            </a:solidFill>
            <a:miter lim="800000"/>
            <a:headEnd/>
            <a:tailEnd/>
          </a:ln>
        </p:spPr>
        <p:txBody>
          <a:bodyPr wrap="none" anchor="ctr"/>
          <a:lstStyle/>
          <a:p>
            <a:endParaRPr lang="cs-CZ"/>
          </a:p>
        </p:txBody>
      </p:sp>
      <p:sp>
        <p:nvSpPr>
          <p:cNvPr id="47108" name="AutoShape 4"/>
          <p:cNvSpPr>
            <a:spLocks noChangeAspect="1" noChangeArrowheads="1"/>
          </p:cNvSpPr>
          <p:nvPr/>
        </p:nvSpPr>
        <p:spPr bwMode="auto">
          <a:xfrm>
            <a:off x="3654425" y="3797300"/>
            <a:ext cx="1073150" cy="842963"/>
          </a:xfrm>
          <a:prstGeom prst="rightArrow">
            <a:avLst>
              <a:gd name="adj1" fmla="val 50000"/>
              <a:gd name="adj2" fmla="val 31827"/>
            </a:avLst>
          </a:prstGeom>
          <a:solidFill>
            <a:srgbClr val="0000CC"/>
          </a:solidFill>
          <a:ln w="9525">
            <a:solidFill>
              <a:schemeClr val="tx1"/>
            </a:solidFill>
            <a:miter lim="800000"/>
            <a:headEnd/>
            <a:tailEnd/>
          </a:ln>
        </p:spPr>
        <p:txBody>
          <a:bodyPr wrap="none" anchor="ctr"/>
          <a:lstStyle/>
          <a:p>
            <a:endParaRPr lang="cs-CZ"/>
          </a:p>
        </p:txBody>
      </p:sp>
      <p:sp>
        <p:nvSpPr>
          <p:cNvPr id="47109" name="AutoShape 5"/>
          <p:cNvSpPr>
            <a:spLocks noChangeAspect="1" noChangeArrowheads="1"/>
          </p:cNvSpPr>
          <p:nvPr/>
        </p:nvSpPr>
        <p:spPr bwMode="auto">
          <a:xfrm flipH="1">
            <a:off x="4727575" y="3797300"/>
            <a:ext cx="1073150" cy="842963"/>
          </a:xfrm>
          <a:prstGeom prst="rightArrow">
            <a:avLst>
              <a:gd name="adj1" fmla="val 50000"/>
              <a:gd name="adj2" fmla="val 31827"/>
            </a:avLst>
          </a:prstGeom>
          <a:solidFill>
            <a:srgbClr val="FF0000"/>
          </a:solidFill>
          <a:ln w="9525">
            <a:solidFill>
              <a:schemeClr val="tx1"/>
            </a:solidFill>
            <a:miter lim="800000"/>
            <a:headEnd/>
            <a:tailEnd/>
          </a:ln>
        </p:spPr>
        <p:txBody>
          <a:bodyPr wrap="none" anchor="ctr"/>
          <a:lstStyle/>
          <a:p>
            <a:endParaRPr lang="cs-CZ"/>
          </a:p>
        </p:txBody>
      </p:sp>
      <p:grpSp>
        <p:nvGrpSpPr>
          <p:cNvPr id="2" name="Group 6"/>
          <p:cNvGrpSpPr>
            <a:grpSpLocks/>
          </p:cNvGrpSpPr>
          <p:nvPr/>
        </p:nvGrpSpPr>
        <p:grpSpPr bwMode="auto">
          <a:xfrm>
            <a:off x="1517650" y="2138363"/>
            <a:ext cx="6400800" cy="3070225"/>
            <a:chOff x="2174" y="1518"/>
            <a:chExt cx="1559" cy="1934"/>
          </a:xfrm>
        </p:grpSpPr>
        <p:sp>
          <p:nvSpPr>
            <p:cNvPr id="22541" name="Rectangle 7"/>
            <p:cNvSpPr>
              <a:spLocks noChangeArrowheads="1"/>
            </p:cNvSpPr>
            <p:nvPr/>
          </p:nvSpPr>
          <p:spPr bwMode="auto">
            <a:xfrm>
              <a:off x="2174" y="1518"/>
              <a:ext cx="1559" cy="1934"/>
            </a:xfrm>
            <a:prstGeom prst="rect">
              <a:avLst/>
            </a:prstGeom>
            <a:solidFill>
              <a:srgbClr val="FF0000"/>
            </a:solidFill>
            <a:ln w="9525">
              <a:solidFill>
                <a:schemeClr val="tx1"/>
              </a:solidFill>
              <a:miter lim="800000"/>
              <a:headEnd/>
              <a:tailEnd/>
            </a:ln>
          </p:spPr>
          <p:txBody>
            <a:bodyPr wrap="none" anchor="ctr"/>
            <a:lstStyle/>
            <a:p>
              <a:endParaRPr lang="cs-CZ"/>
            </a:p>
          </p:txBody>
        </p:sp>
        <p:sp>
          <p:nvSpPr>
            <p:cNvPr id="22542" name="Rectangle 8"/>
            <p:cNvSpPr>
              <a:spLocks noChangeArrowheads="1"/>
            </p:cNvSpPr>
            <p:nvPr/>
          </p:nvSpPr>
          <p:spPr bwMode="auto">
            <a:xfrm>
              <a:off x="2174" y="1518"/>
              <a:ext cx="783" cy="1934"/>
            </a:xfrm>
            <a:prstGeom prst="rect">
              <a:avLst/>
            </a:prstGeom>
            <a:solidFill>
              <a:srgbClr val="0000CC"/>
            </a:solidFill>
            <a:ln w="9525">
              <a:solidFill>
                <a:schemeClr val="tx1"/>
              </a:solidFill>
              <a:miter lim="800000"/>
              <a:headEnd/>
              <a:tailEnd/>
            </a:ln>
          </p:spPr>
          <p:txBody>
            <a:bodyPr wrap="none" anchor="ctr"/>
            <a:lstStyle/>
            <a:p>
              <a:endParaRPr lang="cs-CZ"/>
            </a:p>
          </p:txBody>
        </p:sp>
      </p:grpSp>
      <p:sp>
        <p:nvSpPr>
          <p:cNvPr id="47113" name="Rectangle 9"/>
          <p:cNvSpPr>
            <a:spLocks noChangeArrowheads="1"/>
          </p:cNvSpPr>
          <p:nvPr/>
        </p:nvSpPr>
        <p:spPr bwMode="auto">
          <a:xfrm>
            <a:off x="4594225" y="2138363"/>
            <a:ext cx="246063" cy="3067050"/>
          </a:xfrm>
          <a:prstGeom prst="rect">
            <a:avLst/>
          </a:prstGeom>
          <a:gradFill rotWithShape="1">
            <a:gsLst>
              <a:gs pos="0">
                <a:srgbClr val="0000CC"/>
              </a:gs>
              <a:gs pos="100000">
                <a:srgbClr val="FF0000"/>
              </a:gs>
            </a:gsLst>
            <a:lin ang="0" scaled="1"/>
          </a:gradFill>
          <a:ln w="9525">
            <a:noFill/>
            <a:miter lim="800000"/>
            <a:headEnd/>
            <a:tailEnd/>
          </a:ln>
        </p:spPr>
        <p:txBody>
          <a:bodyPr wrap="none" anchor="ctr"/>
          <a:lstStyle/>
          <a:p>
            <a:endParaRPr lang="cs-CZ"/>
          </a:p>
        </p:txBody>
      </p:sp>
      <p:sp>
        <p:nvSpPr>
          <p:cNvPr id="17418" name="Text Box 13"/>
          <p:cNvSpPr txBox="1">
            <a:spLocks noChangeArrowheads="1"/>
          </p:cNvSpPr>
          <p:nvPr/>
        </p:nvSpPr>
        <p:spPr bwMode="auto">
          <a:xfrm>
            <a:off x="1176338" y="1323975"/>
            <a:ext cx="2397125" cy="396875"/>
          </a:xfrm>
          <a:prstGeom prst="rect">
            <a:avLst/>
          </a:prstGeom>
          <a:noFill/>
          <a:ln w="9525">
            <a:noFill/>
            <a:miter lim="800000"/>
            <a:headEnd/>
            <a:tailEnd/>
          </a:ln>
        </p:spPr>
        <p:txBody>
          <a:bodyPr wrap="none">
            <a:spAutoFit/>
          </a:bodyPr>
          <a:lstStyle/>
          <a:p>
            <a:r>
              <a:rPr lang="en-US" sz="2000"/>
              <a:t>se</a:t>
            </a:r>
            <a:r>
              <a:rPr lang="cs-CZ" sz="2000"/>
              <a:t>kundární kontakt</a:t>
            </a:r>
            <a:r>
              <a:rPr lang="en-US" sz="2000"/>
              <a:t>:</a:t>
            </a:r>
            <a:endParaRPr lang="en-US" sz="2000">
              <a:sym typeface="Symbol" pitchFamily="18" charset="2"/>
            </a:endParaRPr>
          </a:p>
        </p:txBody>
      </p:sp>
      <p:sp>
        <p:nvSpPr>
          <p:cNvPr id="47118" name="Text Box 14"/>
          <p:cNvSpPr txBox="1">
            <a:spLocks noChangeArrowheads="1"/>
          </p:cNvSpPr>
          <p:nvPr/>
        </p:nvSpPr>
        <p:spPr bwMode="auto">
          <a:xfrm>
            <a:off x="4318000" y="1323975"/>
            <a:ext cx="3867150" cy="396875"/>
          </a:xfrm>
          <a:prstGeom prst="rect">
            <a:avLst/>
          </a:prstGeom>
          <a:noFill/>
          <a:ln w="9525">
            <a:noFill/>
            <a:miter lim="800000"/>
            <a:headEnd/>
            <a:tailEnd/>
          </a:ln>
        </p:spPr>
        <p:txBody>
          <a:bodyPr wrap="none">
            <a:spAutoFit/>
          </a:bodyPr>
          <a:lstStyle/>
          <a:p>
            <a:r>
              <a:rPr lang="cs-CZ" sz="2000">
                <a:solidFill>
                  <a:srgbClr val="E60000"/>
                </a:solidFill>
                <a:sym typeface="Symbol" pitchFamily="18" charset="2"/>
              </a:rPr>
              <a:t>k</a:t>
            </a:r>
            <a:r>
              <a:rPr lang="en-US" sz="2000">
                <a:solidFill>
                  <a:srgbClr val="E60000"/>
                </a:solidFill>
                <a:sym typeface="Symbol" pitchFamily="18" charset="2"/>
              </a:rPr>
              <a:t>oincident</a:t>
            </a:r>
            <a:r>
              <a:rPr lang="cs-CZ" sz="2000">
                <a:solidFill>
                  <a:srgbClr val="E60000"/>
                </a:solidFill>
                <a:sym typeface="Symbol" pitchFamily="18" charset="2"/>
              </a:rPr>
              <a:t>ní</a:t>
            </a:r>
            <a:r>
              <a:rPr lang="en-US" sz="2000">
                <a:solidFill>
                  <a:srgbClr val="E60000"/>
                </a:solidFill>
                <a:sym typeface="Symbol" pitchFamily="18" charset="2"/>
              </a:rPr>
              <a:t> a </a:t>
            </a:r>
            <a:r>
              <a:rPr lang="cs-CZ" sz="2000">
                <a:solidFill>
                  <a:srgbClr val="E60000"/>
                </a:solidFill>
                <a:sym typeface="Symbol" pitchFamily="18" charset="2"/>
              </a:rPr>
              <a:t>k</a:t>
            </a:r>
            <a:r>
              <a:rPr lang="en-US" sz="2000">
                <a:solidFill>
                  <a:srgbClr val="E60000"/>
                </a:solidFill>
                <a:sym typeface="Symbol" pitchFamily="18" charset="2"/>
              </a:rPr>
              <a:t>on</a:t>
            </a:r>
            <a:r>
              <a:rPr lang="cs-CZ" sz="2000">
                <a:solidFill>
                  <a:srgbClr val="E60000"/>
                </a:solidFill>
                <a:sym typeface="Symbol" pitchFamily="18" charset="2"/>
              </a:rPr>
              <a:t>k</a:t>
            </a:r>
            <a:r>
              <a:rPr lang="en-US" sz="2000">
                <a:solidFill>
                  <a:srgbClr val="E60000"/>
                </a:solidFill>
                <a:sym typeface="Symbol" pitchFamily="18" charset="2"/>
              </a:rPr>
              <a:t>ordant</a:t>
            </a:r>
            <a:r>
              <a:rPr lang="cs-CZ" sz="2000">
                <a:solidFill>
                  <a:srgbClr val="E60000"/>
                </a:solidFill>
                <a:sym typeface="Symbol" pitchFamily="18" charset="2"/>
              </a:rPr>
              <a:t>ní</a:t>
            </a:r>
            <a:r>
              <a:rPr lang="en-US" sz="2000">
                <a:solidFill>
                  <a:srgbClr val="E60000"/>
                </a:solidFill>
                <a:sym typeface="Symbol" pitchFamily="18" charset="2"/>
              </a:rPr>
              <a:t> </a:t>
            </a:r>
            <a:r>
              <a:rPr lang="cs-CZ" sz="2000">
                <a:solidFill>
                  <a:srgbClr val="E60000"/>
                </a:solidFill>
                <a:sym typeface="Symbol" pitchFamily="18" charset="2"/>
              </a:rPr>
              <a:t>k</a:t>
            </a:r>
            <a:r>
              <a:rPr lang="en-US" sz="2000">
                <a:solidFill>
                  <a:srgbClr val="E60000"/>
                </a:solidFill>
                <a:sym typeface="Symbol" pitchFamily="18" charset="2"/>
              </a:rPr>
              <a:t>lin</a:t>
            </a:r>
            <a:r>
              <a:rPr lang="cs-CZ" sz="2000">
                <a:solidFill>
                  <a:srgbClr val="E60000"/>
                </a:solidFill>
                <a:sym typeface="Symbol" pitchFamily="18" charset="2"/>
              </a:rPr>
              <a:t>y</a:t>
            </a:r>
            <a:endParaRPr lang="cs-CZ" sz="2000">
              <a:solidFill>
                <a:srgbClr val="E60000"/>
              </a:solidFill>
            </a:endParaRPr>
          </a:p>
        </p:txBody>
      </p:sp>
      <p:sp>
        <p:nvSpPr>
          <p:cNvPr id="47119" name="AutoShape 15"/>
          <p:cNvSpPr>
            <a:spLocks noChangeArrowheads="1"/>
          </p:cNvSpPr>
          <p:nvPr/>
        </p:nvSpPr>
        <p:spPr bwMode="auto">
          <a:xfrm>
            <a:off x="3765550" y="1333500"/>
            <a:ext cx="476250" cy="376238"/>
          </a:xfrm>
          <a:prstGeom prst="rightArrow">
            <a:avLst>
              <a:gd name="adj1" fmla="val 50000"/>
              <a:gd name="adj2" fmla="val 31646"/>
            </a:avLst>
          </a:prstGeom>
          <a:solidFill>
            <a:srgbClr val="66FF33"/>
          </a:solidFill>
          <a:ln w="9525">
            <a:solidFill>
              <a:schemeClr val="tx1"/>
            </a:solidFill>
            <a:miter lim="800000"/>
            <a:headEnd/>
            <a:tailEnd/>
          </a:ln>
        </p:spPr>
        <p:txBody>
          <a:bodyPr wrap="none" anchor="ctr"/>
          <a:lstStyle/>
          <a:p>
            <a:endParaRPr lang="cs-CZ"/>
          </a:p>
        </p:txBody>
      </p:sp>
      <p:sp>
        <p:nvSpPr>
          <p:cNvPr id="22539" name="Text Box 16"/>
          <p:cNvSpPr txBox="1">
            <a:spLocks noChangeArrowheads="1"/>
          </p:cNvSpPr>
          <p:nvPr/>
        </p:nvSpPr>
        <p:spPr bwMode="auto">
          <a:xfrm>
            <a:off x="3443742" y="273050"/>
            <a:ext cx="1801712" cy="461665"/>
          </a:xfrm>
          <a:prstGeom prst="rect">
            <a:avLst/>
          </a:prstGeom>
          <a:solidFill>
            <a:srgbClr val="FFFF66"/>
          </a:solidFill>
          <a:ln w="9525">
            <a:noFill/>
            <a:miter lim="800000"/>
            <a:headEnd/>
            <a:tailEnd/>
          </a:ln>
        </p:spPr>
        <p:txBody>
          <a:bodyPr wrap="none">
            <a:spAutoFit/>
          </a:bodyPr>
          <a:lstStyle/>
          <a:p>
            <a:r>
              <a:rPr lang="cs-CZ" sz="2400" b="1" dirty="0">
                <a:solidFill>
                  <a:srgbClr val="E60000"/>
                </a:solidFill>
                <a:effectLst>
                  <a:outerShdw blurRad="50800" dist="38100" dir="2700000" algn="tl" rotWithShape="0">
                    <a:prstClr val="black">
                      <a:alpha val="40000"/>
                    </a:prstClr>
                  </a:outerShdw>
                </a:effectLst>
              </a:rPr>
              <a:t>Teorie klin</a:t>
            </a:r>
            <a:r>
              <a:rPr lang="en-US" sz="2400" b="1" dirty="0">
                <a:solidFill>
                  <a:srgbClr val="E60000"/>
                </a:solidFill>
                <a:effectLst>
                  <a:outerShdw blurRad="50800" dist="38100" dir="2700000" algn="tl" rotWithShape="0">
                    <a:prstClr val="black">
                      <a:alpha val="40000"/>
                    </a:prstClr>
                  </a:outerShdw>
                </a:effectLst>
              </a:rPr>
              <a:t>:</a:t>
            </a:r>
            <a:endParaRPr lang="cs-CZ" sz="2400" b="1" dirty="0">
              <a:solidFill>
                <a:srgbClr val="E60000"/>
              </a:solidFill>
              <a:effectLst>
                <a:outerShdw blurRad="50800" dist="38100" dir="2700000" algn="tl" rotWithShape="0">
                  <a:prstClr val="black">
                    <a:alpha val="40000"/>
                  </a:prstClr>
                </a:outerShdw>
              </a:effectLst>
            </a:endParaRPr>
          </a:p>
        </p:txBody>
      </p:sp>
      <p:sp>
        <p:nvSpPr>
          <p:cNvPr id="22540" name="TextovéPole 15"/>
          <p:cNvSpPr txBox="1">
            <a:spLocks noChangeArrowheads="1"/>
          </p:cNvSpPr>
          <p:nvPr/>
        </p:nvSpPr>
        <p:spPr bwMode="auto">
          <a:xfrm>
            <a:off x="509588" y="5574620"/>
            <a:ext cx="8359981" cy="830997"/>
          </a:xfrm>
          <a:prstGeom prst="rect">
            <a:avLst/>
          </a:prstGeom>
          <a:noFill/>
          <a:ln w="9525">
            <a:noFill/>
            <a:miter lim="800000"/>
            <a:headEnd/>
            <a:tailEnd/>
          </a:ln>
        </p:spPr>
        <p:txBody>
          <a:bodyPr wrap="none">
            <a:spAutoFit/>
          </a:bodyPr>
          <a:lstStyle/>
          <a:p>
            <a:pPr defTabSz="360000"/>
            <a:r>
              <a:rPr lang="cs-CZ" sz="2400" dirty="0"/>
              <a:t>Klina =</a:t>
            </a:r>
            <a:r>
              <a:rPr lang="en-GB" sz="2400" dirty="0"/>
              <a:t> gradient </a:t>
            </a:r>
            <a:r>
              <a:rPr lang="cs-CZ" sz="2400" dirty="0"/>
              <a:t>znaku</a:t>
            </a:r>
            <a:r>
              <a:rPr lang="en-GB" sz="2400" dirty="0"/>
              <a:t> (</a:t>
            </a:r>
            <a:r>
              <a:rPr lang="cs-CZ" sz="2400" dirty="0" err="1"/>
              <a:t>např</a:t>
            </a:r>
            <a:r>
              <a:rPr lang="en-GB" sz="2400" dirty="0"/>
              <a:t>. </a:t>
            </a:r>
            <a:r>
              <a:rPr lang="en-GB" sz="2400" dirty="0" err="1"/>
              <a:t>fre</a:t>
            </a:r>
            <a:r>
              <a:rPr lang="cs-CZ" sz="2400" dirty="0" err="1" smtClean="0"/>
              <a:t>kv</a:t>
            </a:r>
            <a:r>
              <a:rPr lang="en-GB" sz="2400" dirty="0" smtClean="0"/>
              <a:t>enc</a:t>
            </a:r>
            <a:r>
              <a:rPr lang="cs-CZ" sz="2400" dirty="0"/>
              <a:t>e alely nebo průměr </a:t>
            </a:r>
            <a:endParaRPr lang="cs-CZ" sz="2400" dirty="0" smtClean="0"/>
          </a:p>
          <a:p>
            <a:pPr defTabSz="360000"/>
            <a:r>
              <a:rPr lang="cs-CZ" sz="2400" dirty="0" smtClean="0"/>
              <a:t>	kvantitativního </a:t>
            </a:r>
            <a:r>
              <a:rPr lang="cs-CZ" sz="2400" dirty="0"/>
              <a:t>znaku</a:t>
            </a:r>
            <a:r>
              <a:rPr lang="en-GB" sz="2400" dirty="0" smtClean="0"/>
              <a:t>)</a:t>
            </a:r>
            <a:r>
              <a:rPr lang="cs-CZ" sz="2400" dirty="0" smtClean="0"/>
              <a:t> přes </a:t>
            </a:r>
            <a:r>
              <a:rPr lang="cs-CZ" sz="2400" dirty="0"/>
              <a:t>prostorově kontinuální h</a:t>
            </a:r>
            <a:r>
              <a:rPr lang="en-GB" sz="2400" dirty="0" err="1"/>
              <a:t>abitat</a:t>
            </a:r>
            <a:endParaRPr lang="cs-CZ"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8"/>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47107"/>
                                        </p:tgtEl>
                                        <p:attrNameLst>
                                          <p:attrName>style.visibility</p:attrName>
                                        </p:attrNameLst>
                                      </p:cBhvr>
                                      <p:to>
                                        <p:strVal val="visible"/>
                                      </p:to>
                                    </p:set>
                                    <p:anim calcmode="lin" valueType="num">
                                      <p:cBhvr additive="base">
                                        <p:cTn id="10" dur="500" fill="hold"/>
                                        <p:tgtEl>
                                          <p:spTgt spid="47107"/>
                                        </p:tgtEl>
                                        <p:attrNameLst>
                                          <p:attrName>ppt_x</p:attrName>
                                        </p:attrNameLst>
                                      </p:cBhvr>
                                      <p:tavLst>
                                        <p:tav tm="0">
                                          <p:val>
                                            <p:strVal val="1+#ppt_w/2"/>
                                          </p:val>
                                        </p:tav>
                                        <p:tav tm="100000">
                                          <p:val>
                                            <p:strVal val="#ppt_x"/>
                                          </p:val>
                                        </p:tav>
                                      </p:tavLst>
                                    </p:anim>
                                    <p:anim calcmode="lin" valueType="num">
                                      <p:cBhvr additive="base">
                                        <p:cTn id="11" dur="500" fill="hold"/>
                                        <p:tgtEl>
                                          <p:spTgt spid="47107"/>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47106"/>
                                        </p:tgtEl>
                                        <p:attrNameLst>
                                          <p:attrName>style.visibility</p:attrName>
                                        </p:attrNameLst>
                                      </p:cBhvr>
                                      <p:to>
                                        <p:strVal val="visible"/>
                                      </p:to>
                                    </p:set>
                                    <p:anim calcmode="lin" valueType="num">
                                      <p:cBhvr additive="base">
                                        <p:cTn id="14" dur="500" fill="hold"/>
                                        <p:tgtEl>
                                          <p:spTgt spid="47106"/>
                                        </p:tgtEl>
                                        <p:attrNameLst>
                                          <p:attrName>ppt_x</p:attrName>
                                        </p:attrNameLst>
                                      </p:cBhvr>
                                      <p:tavLst>
                                        <p:tav tm="0">
                                          <p:val>
                                            <p:strVal val="0-#ppt_w/2"/>
                                          </p:val>
                                        </p:tav>
                                        <p:tav tm="100000">
                                          <p:val>
                                            <p:strVal val="#ppt_x"/>
                                          </p:val>
                                        </p:tav>
                                      </p:tavLst>
                                    </p:anim>
                                    <p:anim calcmode="lin" valueType="num">
                                      <p:cBhvr additive="base">
                                        <p:cTn id="15" dur="500" fill="hold"/>
                                        <p:tgtEl>
                                          <p:spTgt spid="47106"/>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8" fill="hold" grpId="0" nodeType="afterEffect">
                                  <p:stCondLst>
                                    <p:cond delay="500"/>
                                  </p:stCondLst>
                                  <p:childTnLst>
                                    <p:set>
                                      <p:cBhvr>
                                        <p:cTn id="18" dur="1" fill="hold">
                                          <p:stCondLst>
                                            <p:cond delay="0"/>
                                          </p:stCondLst>
                                        </p:cTn>
                                        <p:tgtEl>
                                          <p:spTgt spid="47108"/>
                                        </p:tgtEl>
                                        <p:attrNameLst>
                                          <p:attrName>style.visibility</p:attrName>
                                        </p:attrNameLst>
                                      </p:cBhvr>
                                      <p:to>
                                        <p:strVal val="visible"/>
                                      </p:to>
                                    </p:set>
                                    <p:anim calcmode="lin" valueType="num">
                                      <p:cBhvr additive="base">
                                        <p:cTn id="19" dur="500" fill="hold"/>
                                        <p:tgtEl>
                                          <p:spTgt spid="47108"/>
                                        </p:tgtEl>
                                        <p:attrNameLst>
                                          <p:attrName>ppt_x</p:attrName>
                                        </p:attrNameLst>
                                      </p:cBhvr>
                                      <p:tavLst>
                                        <p:tav tm="0">
                                          <p:val>
                                            <p:strVal val="0-#ppt_w/2"/>
                                          </p:val>
                                        </p:tav>
                                        <p:tav tm="100000">
                                          <p:val>
                                            <p:strVal val="#ppt_x"/>
                                          </p:val>
                                        </p:tav>
                                      </p:tavLst>
                                    </p:anim>
                                    <p:anim calcmode="lin" valueType="num">
                                      <p:cBhvr additive="base">
                                        <p:cTn id="20" dur="500" fill="hold"/>
                                        <p:tgtEl>
                                          <p:spTgt spid="4710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500"/>
                                  </p:stCondLst>
                                  <p:childTnLst>
                                    <p:set>
                                      <p:cBhvr>
                                        <p:cTn id="22" dur="1" fill="hold">
                                          <p:stCondLst>
                                            <p:cond delay="0"/>
                                          </p:stCondLst>
                                        </p:cTn>
                                        <p:tgtEl>
                                          <p:spTgt spid="47109"/>
                                        </p:tgtEl>
                                        <p:attrNameLst>
                                          <p:attrName>style.visibility</p:attrName>
                                        </p:attrNameLst>
                                      </p:cBhvr>
                                      <p:to>
                                        <p:strVal val="visible"/>
                                      </p:to>
                                    </p:set>
                                    <p:anim calcmode="lin" valueType="num">
                                      <p:cBhvr additive="base">
                                        <p:cTn id="23" dur="500" fill="hold"/>
                                        <p:tgtEl>
                                          <p:spTgt spid="47109"/>
                                        </p:tgtEl>
                                        <p:attrNameLst>
                                          <p:attrName>ppt_x</p:attrName>
                                        </p:attrNameLst>
                                      </p:cBhvr>
                                      <p:tavLst>
                                        <p:tav tm="0">
                                          <p:val>
                                            <p:strVal val="1+#ppt_w/2"/>
                                          </p:val>
                                        </p:tav>
                                        <p:tav tm="100000">
                                          <p:val>
                                            <p:strVal val="#ppt_x"/>
                                          </p:val>
                                        </p:tav>
                                      </p:tavLst>
                                    </p:anim>
                                    <p:anim calcmode="lin" valueType="num">
                                      <p:cBhvr additive="base">
                                        <p:cTn id="24" dur="500" fill="hold"/>
                                        <p:tgtEl>
                                          <p:spTgt spid="47109"/>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9" presetClass="entr" presetSubtype="0" fill="hold" nodeType="afterEffect">
                                  <p:stCondLst>
                                    <p:cond delay="50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47113"/>
                                        </p:tgtEl>
                                        <p:attrNameLst>
                                          <p:attrName>style.visibility</p:attrName>
                                        </p:attrNameLst>
                                      </p:cBhvr>
                                      <p:to>
                                        <p:strVal val="visible"/>
                                      </p:to>
                                    </p:set>
                                    <p:animEffect transition="in" filter="dissolve">
                                      <p:cBhvr>
                                        <p:cTn id="32" dur="500"/>
                                        <p:tgtEl>
                                          <p:spTgt spid="47113"/>
                                        </p:tgtEl>
                                      </p:cBhvr>
                                    </p:animEffec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47119"/>
                                        </p:tgtEl>
                                        <p:attrNameLst>
                                          <p:attrName>style.visibility</p:attrName>
                                        </p:attrNameLst>
                                      </p:cBhvr>
                                      <p:to>
                                        <p:strVal val="visible"/>
                                      </p:to>
                                    </p:set>
                                  </p:childTnLst>
                                </p:cTn>
                              </p:par>
                            </p:childTnLst>
                          </p:cTn>
                        </p:par>
                        <p:par>
                          <p:cTn id="36" fill="hold">
                            <p:stCondLst>
                              <p:cond delay="3000"/>
                            </p:stCondLst>
                            <p:childTnLst>
                              <p:par>
                                <p:cTn id="37" presetID="1" presetClass="entr" presetSubtype="0" fill="hold" grpId="0" nodeType="afterEffect">
                                  <p:stCondLst>
                                    <p:cond delay="0"/>
                                  </p:stCondLst>
                                  <p:childTnLst>
                                    <p:set>
                                      <p:cBhvr>
                                        <p:cTn id="38" dur="1" fill="hold">
                                          <p:stCondLst>
                                            <p:cond delay="0"/>
                                          </p:stCondLst>
                                        </p:cTn>
                                        <p:tgtEl>
                                          <p:spTgt spid="47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P spid="47107" grpId="0" animBg="1"/>
      <p:bldP spid="47108" grpId="0" animBg="1"/>
      <p:bldP spid="47109" grpId="0" animBg="1"/>
      <p:bldP spid="47113" grpId="0" animBg="1"/>
      <p:bldP spid="17418" grpId="0"/>
      <p:bldP spid="47118" grpId="0"/>
      <p:bldP spid="471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107950" y="673100"/>
            <a:ext cx="8928100" cy="5511800"/>
          </a:xfrm>
          <a:prstGeom prst="rect">
            <a:avLst/>
          </a:prstGeom>
          <a:noFill/>
          <a:ln w="9525">
            <a:noFill/>
            <a:miter lim="800000"/>
            <a:headEnd/>
            <a:tailEnd/>
          </a:ln>
        </p:spPr>
      </p:pic>
      <p:sp>
        <p:nvSpPr>
          <p:cNvPr id="23555"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dirty="0"/>
              <a:t>Geographic scale</a:t>
            </a:r>
            <a:endParaRPr lang="en-GB" sz="2000" dirty="0"/>
          </a:p>
        </p:txBody>
      </p:sp>
      <p:sp>
        <p:nvSpPr>
          <p:cNvPr id="23556" name="TextovéPole 6"/>
          <p:cNvSpPr txBox="1">
            <a:spLocks noChangeArrowheads="1"/>
          </p:cNvSpPr>
          <p:nvPr/>
        </p:nvSpPr>
        <p:spPr bwMode="auto">
          <a:xfrm>
            <a:off x="546100" y="1103313"/>
            <a:ext cx="2348720" cy="400110"/>
          </a:xfrm>
          <a:prstGeom prst="rect">
            <a:avLst/>
          </a:prstGeom>
          <a:noFill/>
          <a:ln w="9525">
            <a:noFill/>
            <a:miter lim="800000"/>
            <a:headEnd/>
            <a:tailEnd/>
          </a:ln>
        </p:spPr>
        <p:txBody>
          <a:bodyPr wrap="none">
            <a:spAutoFit/>
          </a:bodyPr>
          <a:lstStyle/>
          <a:p>
            <a:r>
              <a:rPr lang="en-US" sz="2000" dirty="0" smtClean="0"/>
              <a:t>se</a:t>
            </a:r>
            <a:r>
              <a:rPr lang="cs-CZ" sz="2000" dirty="0" err="1" smtClean="0"/>
              <a:t>kundární</a:t>
            </a:r>
            <a:r>
              <a:rPr lang="en-US" sz="2000" dirty="0" smtClean="0"/>
              <a:t> </a:t>
            </a:r>
            <a:r>
              <a:rPr lang="cs-CZ" sz="2000" dirty="0" smtClean="0"/>
              <a:t>k</a:t>
            </a:r>
            <a:r>
              <a:rPr lang="en-US" sz="2000" dirty="0" err="1" smtClean="0"/>
              <a:t>onta</a:t>
            </a:r>
            <a:r>
              <a:rPr lang="cs-CZ" sz="2000" dirty="0" smtClean="0"/>
              <a:t>k</a:t>
            </a:r>
            <a:r>
              <a:rPr lang="en-US" sz="2000" dirty="0" smtClean="0"/>
              <a:t>t</a:t>
            </a:r>
            <a:endParaRPr lang="cs-CZ" sz="2000" dirty="0"/>
          </a:p>
        </p:txBody>
      </p:sp>
      <p:sp>
        <p:nvSpPr>
          <p:cNvPr id="5" name="Zaoblený obdélníkový popisek 4"/>
          <p:cNvSpPr/>
          <p:nvPr/>
        </p:nvSpPr>
        <p:spPr>
          <a:xfrm>
            <a:off x="2825750" y="2805113"/>
            <a:ext cx="903288" cy="436562"/>
          </a:xfrm>
          <a:prstGeom prst="wedgeRoundRectCallout">
            <a:avLst>
              <a:gd name="adj1" fmla="val 137196"/>
              <a:gd name="adj2" fmla="val 55876"/>
              <a:gd name="adj3" fmla="val 16667"/>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klina</a:t>
            </a:r>
            <a:endParaRPr lang="cs-CZ"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10"/>
          <p:cNvGrpSpPr>
            <a:grpSpLocks/>
          </p:cNvGrpSpPr>
          <p:nvPr/>
        </p:nvGrpSpPr>
        <p:grpSpPr bwMode="auto">
          <a:xfrm>
            <a:off x="1956481" y="1450068"/>
            <a:ext cx="2695575" cy="3981450"/>
            <a:chOff x="1740" y="581"/>
            <a:chExt cx="1698" cy="2508"/>
          </a:xfrm>
        </p:grpSpPr>
        <p:grpSp>
          <p:nvGrpSpPr>
            <p:cNvPr id="24582" name="Group 8"/>
            <p:cNvGrpSpPr>
              <a:grpSpLocks/>
            </p:cNvGrpSpPr>
            <p:nvPr/>
          </p:nvGrpSpPr>
          <p:grpSpPr bwMode="auto">
            <a:xfrm>
              <a:off x="1740" y="1924"/>
              <a:ext cx="1698" cy="1165"/>
              <a:chOff x="1740" y="1924"/>
              <a:chExt cx="1698" cy="1165"/>
            </a:xfrm>
          </p:grpSpPr>
          <p:sp>
            <p:nvSpPr>
              <p:cNvPr id="24586" name="Freeform 4"/>
              <p:cNvSpPr>
                <a:spLocks/>
              </p:cNvSpPr>
              <p:nvPr/>
            </p:nvSpPr>
            <p:spPr bwMode="auto">
              <a:xfrm>
                <a:off x="1740" y="1930"/>
                <a:ext cx="1698" cy="1159"/>
              </a:xfrm>
              <a:custGeom>
                <a:avLst/>
                <a:gdLst>
                  <a:gd name="T0" fmla="*/ 0 w 1698"/>
                  <a:gd name="T1" fmla="*/ 1158 h 1159"/>
                  <a:gd name="T2" fmla="*/ 1698 w 1698"/>
                  <a:gd name="T3" fmla="*/ 0 h 1159"/>
                  <a:gd name="T4" fmla="*/ 0 60000 65536"/>
                  <a:gd name="T5" fmla="*/ 0 60000 65536"/>
                  <a:gd name="T6" fmla="*/ 0 w 1698"/>
                  <a:gd name="T7" fmla="*/ 0 h 1159"/>
                  <a:gd name="T8" fmla="*/ 1698 w 1698"/>
                  <a:gd name="T9" fmla="*/ 1159 h 1159"/>
                </a:gdLst>
                <a:ahLst/>
                <a:cxnLst>
                  <a:cxn ang="T4">
                    <a:pos x="T0" y="T1"/>
                  </a:cxn>
                  <a:cxn ang="T5">
                    <a:pos x="T2" y="T3"/>
                  </a:cxn>
                </a:cxnLst>
                <a:rect l="T6" t="T7" r="T8" b="T9"/>
                <a:pathLst>
                  <a:path w="1698" h="1159">
                    <a:moveTo>
                      <a:pt x="0" y="1158"/>
                    </a:moveTo>
                    <a:cubicBezTo>
                      <a:pt x="1570" y="1159"/>
                      <a:pt x="197" y="1"/>
                      <a:pt x="1698" y="0"/>
                    </a:cubicBezTo>
                  </a:path>
                </a:pathLst>
              </a:custGeom>
              <a:noFill/>
              <a:ln w="57150" cmpd="sng">
                <a:solidFill>
                  <a:srgbClr val="F00000"/>
                </a:solidFill>
                <a:round/>
                <a:headEnd type="none" w="med" len="med"/>
                <a:tailEnd type="none" w="med" len="med"/>
              </a:ln>
            </p:spPr>
            <p:txBody>
              <a:bodyPr/>
              <a:lstStyle/>
              <a:p>
                <a:endParaRPr lang="cs-CZ"/>
              </a:p>
            </p:txBody>
          </p:sp>
          <p:sp>
            <p:nvSpPr>
              <p:cNvPr id="24587" name="Freeform 6"/>
              <p:cNvSpPr>
                <a:spLocks/>
              </p:cNvSpPr>
              <p:nvPr/>
            </p:nvSpPr>
            <p:spPr bwMode="auto">
              <a:xfrm>
                <a:off x="1740" y="1924"/>
                <a:ext cx="1696" cy="1165"/>
              </a:xfrm>
              <a:custGeom>
                <a:avLst/>
                <a:gdLst>
                  <a:gd name="T0" fmla="*/ 0 w 1696"/>
                  <a:gd name="T1" fmla="*/ 1165 h 1165"/>
                  <a:gd name="T2" fmla="*/ 1396 w 1696"/>
                  <a:gd name="T3" fmla="*/ 2 h 1165"/>
                  <a:gd name="T4" fmla="*/ 1696 w 1696"/>
                  <a:gd name="T5" fmla="*/ 4 h 1165"/>
                  <a:gd name="T6" fmla="*/ 0 60000 65536"/>
                  <a:gd name="T7" fmla="*/ 0 60000 65536"/>
                  <a:gd name="T8" fmla="*/ 0 60000 65536"/>
                  <a:gd name="T9" fmla="*/ 0 w 1696"/>
                  <a:gd name="T10" fmla="*/ 0 h 1165"/>
                  <a:gd name="T11" fmla="*/ 1696 w 1696"/>
                  <a:gd name="T12" fmla="*/ 1165 h 1165"/>
                </a:gdLst>
                <a:ahLst/>
                <a:cxnLst>
                  <a:cxn ang="T6">
                    <a:pos x="T0" y="T1"/>
                  </a:cxn>
                  <a:cxn ang="T7">
                    <a:pos x="T2" y="T3"/>
                  </a:cxn>
                  <a:cxn ang="T8">
                    <a:pos x="T4" y="T5"/>
                  </a:cxn>
                </a:cxnLst>
                <a:rect l="T9" t="T10" r="T11" b="T12"/>
                <a:pathLst>
                  <a:path w="1696" h="1165">
                    <a:moveTo>
                      <a:pt x="0" y="1165"/>
                    </a:moveTo>
                    <a:cubicBezTo>
                      <a:pt x="1121" y="1165"/>
                      <a:pt x="196" y="6"/>
                      <a:pt x="1396" y="2"/>
                    </a:cubicBezTo>
                    <a:cubicBezTo>
                      <a:pt x="1448" y="2"/>
                      <a:pt x="1694" y="0"/>
                      <a:pt x="1696" y="4"/>
                    </a:cubicBezTo>
                  </a:path>
                </a:pathLst>
              </a:custGeom>
              <a:noFill/>
              <a:ln w="57150" cmpd="sng">
                <a:solidFill>
                  <a:srgbClr val="008000"/>
                </a:solidFill>
                <a:round/>
                <a:headEnd type="none" w="med" len="med"/>
                <a:tailEnd type="none" w="med" len="med"/>
              </a:ln>
            </p:spPr>
            <p:txBody>
              <a:bodyPr/>
              <a:lstStyle/>
              <a:p>
                <a:endParaRPr lang="cs-CZ"/>
              </a:p>
            </p:txBody>
          </p:sp>
        </p:grpSp>
        <p:grpSp>
          <p:nvGrpSpPr>
            <p:cNvPr id="24583" name="Group 9"/>
            <p:cNvGrpSpPr>
              <a:grpSpLocks/>
            </p:cNvGrpSpPr>
            <p:nvPr/>
          </p:nvGrpSpPr>
          <p:grpSpPr bwMode="auto">
            <a:xfrm>
              <a:off x="1740" y="581"/>
              <a:ext cx="1698" cy="1159"/>
              <a:chOff x="1740" y="493"/>
              <a:chExt cx="1698" cy="1159"/>
            </a:xfrm>
          </p:grpSpPr>
          <p:sp>
            <p:nvSpPr>
              <p:cNvPr id="24584" name="Freeform 2"/>
              <p:cNvSpPr>
                <a:spLocks/>
              </p:cNvSpPr>
              <p:nvPr/>
            </p:nvSpPr>
            <p:spPr bwMode="auto">
              <a:xfrm>
                <a:off x="1740" y="493"/>
                <a:ext cx="1698" cy="1158"/>
              </a:xfrm>
              <a:custGeom>
                <a:avLst/>
                <a:gdLst>
                  <a:gd name="T0" fmla="*/ 0 w 2526"/>
                  <a:gd name="T1" fmla="*/ 423 h 1620"/>
                  <a:gd name="T2" fmla="*/ 516 w 2526"/>
                  <a:gd name="T3" fmla="*/ 0 h 1620"/>
                  <a:gd name="T4" fmla="*/ 0 60000 65536"/>
                  <a:gd name="T5" fmla="*/ 0 60000 65536"/>
                  <a:gd name="T6" fmla="*/ 0 w 2526"/>
                  <a:gd name="T7" fmla="*/ 0 h 1620"/>
                  <a:gd name="T8" fmla="*/ 2526 w 2526"/>
                  <a:gd name="T9" fmla="*/ 1620 h 1620"/>
                </a:gdLst>
                <a:ahLst/>
                <a:cxnLst>
                  <a:cxn ang="T4">
                    <a:pos x="T0" y="T1"/>
                  </a:cxn>
                  <a:cxn ang="T5">
                    <a:pos x="T2" y="T3"/>
                  </a:cxn>
                </a:cxnLst>
                <a:rect l="T6" t="T7" r="T8" b="T9"/>
                <a:pathLst>
                  <a:path w="2526" h="1620">
                    <a:moveTo>
                      <a:pt x="0" y="1620"/>
                    </a:moveTo>
                    <a:cubicBezTo>
                      <a:pt x="1500" y="1614"/>
                      <a:pt x="962" y="6"/>
                      <a:pt x="2526" y="0"/>
                    </a:cubicBezTo>
                  </a:path>
                </a:pathLst>
              </a:custGeom>
              <a:noFill/>
              <a:ln w="57150" cmpd="sng">
                <a:solidFill>
                  <a:srgbClr val="F00000"/>
                </a:solidFill>
                <a:round/>
                <a:headEnd type="none" w="med" len="med"/>
                <a:tailEnd type="none" w="med" len="med"/>
              </a:ln>
            </p:spPr>
            <p:txBody>
              <a:bodyPr/>
              <a:lstStyle/>
              <a:p>
                <a:endParaRPr lang="cs-CZ"/>
              </a:p>
            </p:txBody>
          </p:sp>
          <p:sp>
            <p:nvSpPr>
              <p:cNvPr id="24585" name="Freeform 7"/>
              <p:cNvSpPr>
                <a:spLocks/>
              </p:cNvSpPr>
              <p:nvPr/>
            </p:nvSpPr>
            <p:spPr bwMode="auto">
              <a:xfrm>
                <a:off x="1740" y="493"/>
                <a:ext cx="1698" cy="1159"/>
              </a:xfrm>
              <a:custGeom>
                <a:avLst/>
                <a:gdLst>
                  <a:gd name="T0" fmla="*/ 0 w 1698"/>
                  <a:gd name="T1" fmla="*/ 1158 h 1159"/>
                  <a:gd name="T2" fmla="*/ 1698 w 1698"/>
                  <a:gd name="T3" fmla="*/ 0 h 1159"/>
                  <a:gd name="T4" fmla="*/ 0 60000 65536"/>
                  <a:gd name="T5" fmla="*/ 0 60000 65536"/>
                  <a:gd name="T6" fmla="*/ 0 w 1698"/>
                  <a:gd name="T7" fmla="*/ 0 h 1159"/>
                  <a:gd name="T8" fmla="*/ 1698 w 1698"/>
                  <a:gd name="T9" fmla="*/ 1159 h 1159"/>
                </a:gdLst>
                <a:ahLst/>
                <a:cxnLst>
                  <a:cxn ang="T4">
                    <a:pos x="T0" y="T1"/>
                  </a:cxn>
                  <a:cxn ang="T5">
                    <a:pos x="T2" y="T3"/>
                  </a:cxn>
                </a:cxnLst>
                <a:rect l="T6" t="T7" r="T8" b="T9"/>
                <a:pathLst>
                  <a:path w="1698" h="1159">
                    <a:moveTo>
                      <a:pt x="0" y="1158"/>
                    </a:moveTo>
                    <a:cubicBezTo>
                      <a:pt x="1570" y="1159"/>
                      <a:pt x="197" y="1"/>
                      <a:pt x="1698" y="0"/>
                    </a:cubicBezTo>
                  </a:path>
                </a:pathLst>
              </a:custGeom>
              <a:noFill/>
              <a:ln w="57150" cmpd="sng">
                <a:solidFill>
                  <a:schemeClr val="accent2"/>
                </a:solidFill>
                <a:round/>
                <a:headEnd type="none" w="med" len="med"/>
                <a:tailEnd type="none" w="med" len="med"/>
              </a:ln>
            </p:spPr>
            <p:txBody>
              <a:bodyPr/>
              <a:lstStyle/>
              <a:p>
                <a:endParaRPr lang="cs-CZ"/>
              </a:p>
            </p:txBody>
          </p:sp>
        </p:grpSp>
      </p:grpSp>
      <p:sp>
        <p:nvSpPr>
          <p:cNvPr id="24579" name="Text Box 11"/>
          <p:cNvSpPr txBox="1">
            <a:spLocks noChangeArrowheads="1"/>
          </p:cNvSpPr>
          <p:nvPr/>
        </p:nvSpPr>
        <p:spPr bwMode="auto">
          <a:xfrm>
            <a:off x="3968296" y="2526392"/>
            <a:ext cx="4596130" cy="400110"/>
          </a:xfrm>
          <a:prstGeom prst="rect">
            <a:avLst/>
          </a:prstGeom>
          <a:noFill/>
          <a:ln w="9525">
            <a:noFill/>
            <a:miter lim="800000"/>
            <a:headEnd/>
            <a:tailEnd/>
          </a:ln>
        </p:spPr>
        <p:txBody>
          <a:bodyPr wrap="none">
            <a:spAutoFit/>
          </a:bodyPr>
          <a:lstStyle/>
          <a:p>
            <a:r>
              <a:rPr lang="cs-CZ" sz="2000" dirty="0">
                <a:solidFill>
                  <a:srgbClr val="E60000"/>
                </a:solidFill>
              </a:rPr>
              <a:t>koincidence</a:t>
            </a:r>
            <a:r>
              <a:rPr lang="cs-CZ" sz="2000" dirty="0">
                <a:solidFill>
                  <a:srgbClr val="F00000"/>
                </a:solidFill>
              </a:rPr>
              <a:t> </a:t>
            </a:r>
            <a:r>
              <a:rPr lang="cs-CZ" sz="2000" dirty="0"/>
              <a:t>= souhlasná pozice středů</a:t>
            </a:r>
          </a:p>
        </p:txBody>
      </p:sp>
      <p:sp>
        <p:nvSpPr>
          <p:cNvPr id="24580" name="Text Box 12"/>
          <p:cNvSpPr txBox="1">
            <a:spLocks noChangeArrowheads="1"/>
          </p:cNvSpPr>
          <p:nvPr/>
        </p:nvSpPr>
        <p:spPr bwMode="auto">
          <a:xfrm>
            <a:off x="3898534" y="5089525"/>
            <a:ext cx="4123245" cy="707886"/>
          </a:xfrm>
          <a:prstGeom prst="rect">
            <a:avLst/>
          </a:prstGeom>
          <a:noFill/>
          <a:ln w="9525">
            <a:noFill/>
            <a:miter lim="800000"/>
            <a:headEnd/>
            <a:tailEnd/>
          </a:ln>
        </p:spPr>
        <p:txBody>
          <a:bodyPr wrap="none">
            <a:spAutoFit/>
          </a:bodyPr>
          <a:lstStyle/>
          <a:p>
            <a:r>
              <a:rPr lang="cs-CZ" sz="2000" dirty="0">
                <a:solidFill>
                  <a:srgbClr val="E60000"/>
                </a:solidFill>
              </a:rPr>
              <a:t>konkordance</a:t>
            </a:r>
            <a:r>
              <a:rPr lang="cs-CZ" sz="2000" dirty="0"/>
              <a:t> = souhlasný tvar </a:t>
            </a:r>
            <a:r>
              <a:rPr lang="cs-CZ" sz="2000" dirty="0" smtClean="0"/>
              <a:t>klin</a:t>
            </a:r>
          </a:p>
          <a:p>
            <a:r>
              <a:rPr lang="cs-CZ" sz="2000" dirty="0" smtClean="0"/>
              <a:t>(</a:t>
            </a:r>
            <a:r>
              <a:rPr lang="cs-CZ" sz="2000" dirty="0"/>
              <a:t>v praxi většinou souhlasné šířky)</a:t>
            </a:r>
          </a:p>
        </p:txBody>
      </p:sp>
      <p:sp>
        <p:nvSpPr>
          <p:cNvPr id="11" name="Zaoblený obdélníkový popisek 10"/>
          <p:cNvSpPr/>
          <p:nvPr/>
        </p:nvSpPr>
        <p:spPr>
          <a:xfrm>
            <a:off x="1954893" y="1477056"/>
            <a:ext cx="903288" cy="436562"/>
          </a:xfrm>
          <a:prstGeom prst="wedgeRoundRectCallout">
            <a:avLst>
              <a:gd name="adj1" fmla="val 109493"/>
              <a:gd name="adj2" fmla="val 48385"/>
              <a:gd name="adj3" fmla="val 16667"/>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kliny</a:t>
            </a:r>
            <a:endParaRPr lang="cs-CZ"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050643" y="2388053"/>
            <a:ext cx="24288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25603" name="Rectangle 3"/>
          <p:cNvSpPr>
            <a:spLocks noChangeArrowheads="1"/>
          </p:cNvSpPr>
          <p:nvPr/>
        </p:nvSpPr>
        <p:spPr bwMode="auto">
          <a:xfrm>
            <a:off x="6052231" y="2388053"/>
            <a:ext cx="246062"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49157" name="AutoShape 5"/>
          <p:cNvSpPr>
            <a:spLocks noChangeArrowheads="1"/>
          </p:cNvSpPr>
          <p:nvPr/>
        </p:nvSpPr>
        <p:spPr bwMode="auto">
          <a:xfrm>
            <a:off x="4631418" y="4127953"/>
            <a:ext cx="1466850" cy="304800"/>
          </a:xfrm>
          <a:prstGeom prst="rightArrow">
            <a:avLst>
              <a:gd name="adj1" fmla="val 50000"/>
              <a:gd name="adj2" fmla="val 120313"/>
            </a:avLst>
          </a:prstGeom>
          <a:solidFill>
            <a:srgbClr val="0000CC"/>
          </a:solidFill>
          <a:ln w="9525">
            <a:solidFill>
              <a:schemeClr val="tx1"/>
            </a:solidFill>
            <a:miter lim="800000"/>
            <a:headEnd/>
            <a:tailEnd/>
          </a:ln>
        </p:spPr>
        <p:txBody>
          <a:bodyPr wrap="none" anchor="ctr"/>
          <a:lstStyle/>
          <a:p>
            <a:endParaRPr lang="cs-CZ"/>
          </a:p>
        </p:txBody>
      </p:sp>
      <p:sp>
        <p:nvSpPr>
          <p:cNvPr id="49158" name="AutoShape 6"/>
          <p:cNvSpPr>
            <a:spLocks noChangeArrowheads="1"/>
          </p:cNvSpPr>
          <p:nvPr/>
        </p:nvSpPr>
        <p:spPr bwMode="auto">
          <a:xfrm rot="10799992">
            <a:off x="5021943" y="3208791"/>
            <a:ext cx="2863850" cy="304800"/>
          </a:xfrm>
          <a:prstGeom prst="rightArrow">
            <a:avLst>
              <a:gd name="adj1" fmla="val 50000"/>
              <a:gd name="adj2" fmla="val 234896"/>
            </a:avLst>
          </a:prstGeom>
          <a:solidFill>
            <a:srgbClr val="FF0000"/>
          </a:solidFill>
          <a:ln w="9525">
            <a:solidFill>
              <a:schemeClr val="tx1"/>
            </a:solidFill>
            <a:miter lim="800000"/>
            <a:headEnd/>
            <a:tailEnd/>
          </a:ln>
        </p:spPr>
        <p:txBody>
          <a:bodyPr wrap="none" anchor="ctr"/>
          <a:lstStyle/>
          <a:p>
            <a:endParaRPr lang="cs-CZ"/>
          </a:p>
        </p:txBody>
      </p:sp>
      <p:sp>
        <p:nvSpPr>
          <p:cNvPr id="49159" name="AutoShape 7"/>
          <p:cNvSpPr>
            <a:spLocks noChangeArrowheads="1"/>
          </p:cNvSpPr>
          <p:nvPr/>
        </p:nvSpPr>
        <p:spPr bwMode="auto">
          <a:xfrm rot="10800000">
            <a:off x="6226856" y="4407353"/>
            <a:ext cx="1484312" cy="304800"/>
          </a:xfrm>
          <a:prstGeom prst="rightArrow">
            <a:avLst>
              <a:gd name="adj1" fmla="val 50000"/>
              <a:gd name="adj2" fmla="val 121745"/>
            </a:avLst>
          </a:prstGeom>
          <a:solidFill>
            <a:srgbClr val="FF0000"/>
          </a:solidFill>
          <a:ln w="9525">
            <a:solidFill>
              <a:schemeClr val="tx1"/>
            </a:solidFill>
            <a:miter lim="800000"/>
            <a:headEnd/>
            <a:tailEnd/>
          </a:ln>
        </p:spPr>
        <p:txBody>
          <a:bodyPr wrap="none" anchor="ctr"/>
          <a:lstStyle/>
          <a:p>
            <a:endParaRPr lang="cs-CZ"/>
          </a:p>
        </p:txBody>
      </p:sp>
      <p:sp>
        <p:nvSpPr>
          <p:cNvPr id="49160" name="AutoShape 8"/>
          <p:cNvSpPr>
            <a:spLocks noChangeArrowheads="1"/>
          </p:cNvSpPr>
          <p:nvPr/>
        </p:nvSpPr>
        <p:spPr bwMode="auto">
          <a:xfrm>
            <a:off x="4193268" y="2899228"/>
            <a:ext cx="3070225" cy="300038"/>
          </a:xfrm>
          <a:prstGeom prst="rightArrow">
            <a:avLst>
              <a:gd name="adj1" fmla="val 50000"/>
              <a:gd name="adj2" fmla="val 255820"/>
            </a:avLst>
          </a:prstGeom>
          <a:solidFill>
            <a:srgbClr val="0000CC"/>
          </a:solidFill>
          <a:ln w="9525">
            <a:solidFill>
              <a:schemeClr val="tx1"/>
            </a:solidFill>
            <a:miter lim="800000"/>
            <a:headEnd/>
            <a:tailEnd/>
          </a:ln>
        </p:spPr>
        <p:txBody>
          <a:bodyPr wrap="none" anchor="ctr"/>
          <a:lstStyle/>
          <a:p>
            <a:endParaRPr lang="cs-CZ"/>
          </a:p>
        </p:txBody>
      </p:sp>
      <p:sp>
        <p:nvSpPr>
          <p:cNvPr id="25608" name="Text Box 9"/>
          <p:cNvSpPr txBox="1">
            <a:spLocks noChangeArrowheads="1"/>
          </p:cNvSpPr>
          <p:nvPr/>
        </p:nvSpPr>
        <p:spPr bwMode="auto">
          <a:xfrm>
            <a:off x="2760663" y="1243013"/>
            <a:ext cx="3851275" cy="396875"/>
          </a:xfrm>
          <a:prstGeom prst="rect">
            <a:avLst/>
          </a:prstGeom>
          <a:noFill/>
          <a:ln w="9525">
            <a:noFill/>
            <a:miter lim="800000"/>
            <a:headEnd/>
            <a:tailEnd/>
          </a:ln>
        </p:spPr>
        <p:txBody>
          <a:bodyPr wrap="none">
            <a:spAutoFit/>
          </a:bodyPr>
          <a:lstStyle/>
          <a:p>
            <a:pPr algn="ctr"/>
            <a:r>
              <a:rPr lang="en-US" sz="2000">
                <a:solidFill>
                  <a:srgbClr val="FF9900"/>
                </a:solidFill>
                <a:sym typeface="Symbol" pitchFamily="18" charset="2"/>
              </a:rPr>
              <a:t>neutr</a:t>
            </a:r>
            <a:r>
              <a:rPr lang="cs-CZ" sz="2000">
                <a:solidFill>
                  <a:srgbClr val="FF9900"/>
                </a:solidFill>
                <a:sym typeface="Symbol" pitchFamily="18" charset="2"/>
              </a:rPr>
              <a:t>á</a:t>
            </a:r>
            <a:r>
              <a:rPr lang="en-US" sz="2000">
                <a:solidFill>
                  <a:srgbClr val="FF9900"/>
                </a:solidFill>
                <a:sym typeface="Symbol" pitchFamily="18" charset="2"/>
              </a:rPr>
              <a:t>l</a:t>
            </a:r>
            <a:r>
              <a:rPr lang="cs-CZ" sz="2000">
                <a:solidFill>
                  <a:srgbClr val="FF9900"/>
                </a:solidFill>
                <a:sym typeface="Symbol" pitchFamily="18" charset="2"/>
              </a:rPr>
              <a:t>ní</a:t>
            </a:r>
            <a:r>
              <a:rPr lang="en-US" sz="2000">
                <a:sym typeface="Symbol" pitchFamily="18" charset="2"/>
              </a:rPr>
              <a:t> vs. </a:t>
            </a:r>
            <a:r>
              <a:rPr lang="en-US" sz="2000">
                <a:solidFill>
                  <a:srgbClr val="CC0099"/>
                </a:solidFill>
                <a:sym typeface="Symbol" pitchFamily="18" charset="2"/>
              </a:rPr>
              <a:t>sele</a:t>
            </a:r>
            <a:r>
              <a:rPr lang="cs-CZ" sz="2000">
                <a:solidFill>
                  <a:srgbClr val="CC0099"/>
                </a:solidFill>
                <a:sym typeface="Symbol" pitchFamily="18" charset="2"/>
              </a:rPr>
              <a:t>k</a:t>
            </a:r>
            <a:r>
              <a:rPr lang="en-US" sz="2000">
                <a:solidFill>
                  <a:srgbClr val="CC0099"/>
                </a:solidFill>
                <a:sym typeface="Symbol" pitchFamily="18" charset="2"/>
              </a:rPr>
              <a:t>t</a:t>
            </a:r>
            <a:r>
              <a:rPr lang="cs-CZ" sz="2000">
                <a:solidFill>
                  <a:srgbClr val="CC0099"/>
                </a:solidFill>
                <a:sym typeface="Symbol" pitchFamily="18" charset="2"/>
              </a:rPr>
              <a:t>ované</a:t>
            </a:r>
            <a:r>
              <a:rPr lang="en-US" sz="2000">
                <a:sym typeface="Symbol" pitchFamily="18" charset="2"/>
              </a:rPr>
              <a:t> lo</a:t>
            </a:r>
            <a:r>
              <a:rPr lang="cs-CZ" sz="2000">
                <a:sym typeface="Symbol" pitchFamily="18" charset="2"/>
              </a:rPr>
              <a:t>kusy</a:t>
            </a:r>
            <a:r>
              <a:rPr lang="en-US" sz="2000"/>
              <a:t> </a:t>
            </a:r>
            <a:endParaRPr lang="cs-CZ" sz="2000">
              <a:sym typeface="Symbol" pitchFamily="18" charset="2"/>
            </a:endParaRPr>
          </a:p>
        </p:txBody>
      </p:sp>
      <p:sp>
        <p:nvSpPr>
          <p:cNvPr id="49162" name="Text Box 10"/>
          <p:cNvSpPr txBox="1">
            <a:spLocks noChangeArrowheads="1"/>
          </p:cNvSpPr>
          <p:nvPr/>
        </p:nvSpPr>
        <p:spPr bwMode="auto">
          <a:xfrm>
            <a:off x="1728788" y="2941864"/>
            <a:ext cx="1851789" cy="400110"/>
          </a:xfrm>
          <a:prstGeom prst="rect">
            <a:avLst/>
          </a:prstGeom>
          <a:noFill/>
          <a:ln w="9525">
            <a:noFill/>
            <a:miter lim="800000"/>
            <a:headEnd/>
            <a:tailEnd/>
          </a:ln>
        </p:spPr>
        <p:txBody>
          <a:bodyPr wrap="none">
            <a:spAutoFit/>
          </a:bodyPr>
          <a:lstStyle/>
          <a:p>
            <a:r>
              <a:rPr lang="cs-CZ" sz="2000" dirty="0" smtClean="0">
                <a:solidFill>
                  <a:srgbClr val="FF9900"/>
                </a:solidFill>
              </a:rPr>
              <a:t>neutrální </a:t>
            </a:r>
            <a:r>
              <a:rPr lang="en-US" sz="2000" dirty="0" smtClean="0">
                <a:solidFill>
                  <a:srgbClr val="FF9900"/>
                </a:solidFill>
              </a:rPr>
              <a:t>lo</a:t>
            </a:r>
            <a:r>
              <a:rPr lang="cs-CZ" sz="2000" dirty="0">
                <a:solidFill>
                  <a:srgbClr val="FF9900"/>
                </a:solidFill>
              </a:rPr>
              <a:t>k</a:t>
            </a:r>
            <a:r>
              <a:rPr lang="en-US" sz="2000" dirty="0" smtClean="0">
                <a:solidFill>
                  <a:srgbClr val="FF9900"/>
                </a:solidFill>
              </a:rPr>
              <a:t>us</a:t>
            </a:r>
            <a:endParaRPr lang="cs-CZ" sz="2000" dirty="0">
              <a:solidFill>
                <a:srgbClr val="FF9900"/>
              </a:solidFill>
            </a:endParaRPr>
          </a:p>
        </p:txBody>
      </p:sp>
      <p:sp>
        <p:nvSpPr>
          <p:cNvPr id="49163" name="Text Box 11"/>
          <p:cNvSpPr txBox="1">
            <a:spLocks noChangeArrowheads="1"/>
          </p:cNvSpPr>
          <p:nvPr/>
        </p:nvSpPr>
        <p:spPr bwMode="auto">
          <a:xfrm>
            <a:off x="1097416" y="4244295"/>
            <a:ext cx="2749471" cy="400110"/>
          </a:xfrm>
          <a:prstGeom prst="rect">
            <a:avLst/>
          </a:prstGeom>
          <a:noFill/>
          <a:ln w="9525">
            <a:noFill/>
            <a:miter lim="800000"/>
            <a:headEnd/>
            <a:tailEnd/>
          </a:ln>
        </p:spPr>
        <p:txBody>
          <a:bodyPr wrap="none">
            <a:spAutoFit/>
          </a:bodyPr>
          <a:lstStyle/>
          <a:p>
            <a:r>
              <a:rPr lang="cs-CZ" sz="2000" dirty="0" smtClean="0">
                <a:solidFill>
                  <a:srgbClr val="CC0099"/>
                </a:solidFill>
              </a:rPr>
              <a:t>selekce proti hybridům</a:t>
            </a:r>
            <a:endParaRPr lang="cs-CZ" sz="2000" dirty="0">
              <a:solidFill>
                <a:srgbClr val="CC0099"/>
              </a:solidFill>
            </a:endParaRPr>
          </a:p>
        </p:txBody>
      </p:sp>
      <p:sp>
        <p:nvSpPr>
          <p:cNvPr id="25611" name="Text Box 12"/>
          <p:cNvSpPr txBox="1">
            <a:spLocks noChangeArrowheads="1"/>
          </p:cNvSpPr>
          <p:nvPr/>
        </p:nvSpPr>
        <p:spPr bwMode="auto">
          <a:xfrm>
            <a:off x="3509056" y="273050"/>
            <a:ext cx="1657377" cy="461665"/>
          </a:xfrm>
          <a:prstGeom prst="rect">
            <a:avLst/>
          </a:prstGeom>
          <a:solidFill>
            <a:srgbClr val="FFFF66"/>
          </a:solidFill>
          <a:ln w="9525">
            <a:noFill/>
            <a:miter lim="800000"/>
            <a:headEnd/>
            <a:tailEnd/>
          </a:ln>
        </p:spPr>
        <p:txBody>
          <a:bodyPr wrap="none">
            <a:spAutoFit/>
          </a:bodyPr>
          <a:lstStyle/>
          <a:p>
            <a:r>
              <a:rPr lang="cs-CZ" sz="2400">
                <a:solidFill>
                  <a:srgbClr val="E60000"/>
                </a:solidFill>
              </a:rPr>
              <a:t>Teorie klin</a:t>
            </a:r>
            <a:r>
              <a:rPr lang="en-US" sz="2400">
                <a:solidFill>
                  <a:srgbClr val="E60000"/>
                </a:solidFill>
              </a:rPr>
              <a:t>:</a:t>
            </a:r>
            <a:endParaRPr lang="cs-CZ" sz="2400">
              <a:solidFill>
                <a:srgbClr val="E6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62"/>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49160"/>
                                        </p:tgtEl>
                                        <p:attrNameLst>
                                          <p:attrName>style.visibility</p:attrName>
                                        </p:attrNameLst>
                                      </p:cBhvr>
                                      <p:to>
                                        <p:strVal val="visible"/>
                                      </p:to>
                                    </p:set>
                                    <p:anim calcmode="lin" valueType="num">
                                      <p:cBhvr additive="base">
                                        <p:cTn id="10" dur="500" fill="hold"/>
                                        <p:tgtEl>
                                          <p:spTgt spid="49160"/>
                                        </p:tgtEl>
                                        <p:attrNameLst>
                                          <p:attrName>ppt_x</p:attrName>
                                        </p:attrNameLst>
                                      </p:cBhvr>
                                      <p:tavLst>
                                        <p:tav tm="0">
                                          <p:val>
                                            <p:strVal val="0-#ppt_w/2"/>
                                          </p:val>
                                        </p:tav>
                                        <p:tav tm="100000">
                                          <p:val>
                                            <p:strVal val="#ppt_x"/>
                                          </p:val>
                                        </p:tav>
                                      </p:tavLst>
                                    </p:anim>
                                    <p:anim calcmode="lin" valueType="num">
                                      <p:cBhvr additive="base">
                                        <p:cTn id="11" dur="500" fill="hold"/>
                                        <p:tgtEl>
                                          <p:spTgt spid="49160"/>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49158"/>
                                        </p:tgtEl>
                                        <p:attrNameLst>
                                          <p:attrName>style.visibility</p:attrName>
                                        </p:attrNameLst>
                                      </p:cBhvr>
                                      <p:to>
                                        <p:strVal val="visible"/>
                                      </p:to>
                                    </p:set>
                                    <p:anim calcmode="lin" valueType="num">
                                      <p:cBhvr additive="base">
                                        <p:cTn id="14" dur="500" fill="hold"/>
                                        <p:tgtEl>
                                          <p:spTgt spid="49158"/>
                                        </p:tgtEl>
                                        <p:attrNameLst>
                                          <p:attrName>ppt_x</p:attrName>
                                        </p:attrNameLst>
                                      </p:cBhvr>
                                      <p:tavLst>
                                        <p:tav tm="0">
                                          <p:val>
                                            <p:strVal val="1+#ppt_w/2"/>
                                          </p:val>
                                        </p:tav>
                                        <p:tav tm="100000">
                                          <p:val>
                                            <p:strVal val="#ppt_x"/>
                                          </p:val>
                                        </p:tav>
                                      </p:tavLst>
                                    </p:anim>
                                    <p:anim calcmode="lin" valueType="num">
                                      <p:cBhvr additive="base">
                                        <p:cTn id="15" dur="500" fill="hold"/>
                                        <p:tgtEl>
                                          <p:spTgt spid="4915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9163"/>
                                        </p:tgtEl>
                                        <p:attrNameLst>
                                          <p:attrName>style.visibility</p:attrName>
                                        </p:attrNameLst>
                                      </p:cBhvr>
                                      <p:to>
                                        <p:strVal val="visible"/>
                                      </p:to>
                                    </p:set>
                                  </p:childTnLst>
                                </p:cTn>
                              </p:par>
                            </p:childTnLst>
                          </p:cTn>
                        </p:par>
                        <p:par>
                          <p:cTn id="20" fill="hold">
                            <p:stCondLst>
                              <p:cond delay="0"/>
                            </p:stCondLst>
                            <p:childTnLst>
                              <p:par>
                                <p:cTn id="21" presetID="2" presetClass="entr" presetSubtype="8" fill="hold" grpId="0" nodeType="afterEffect">
                                  <p:stCondLst>
                                    <p:cond delay="0"/>
                                  </p:stCondLst>
                                  <p:childTnLst>
                                    <p:set>
                                      <p:cBhvr>
                                        <p:cTn id="22" dur="1" fill="hold">
                                          <p:stCondLst>
                                            <p:cond delay="0"/>
                                          </p:stCondLst>
                                        </p:cTn>
                                        <p:tgtEl>
                                          <p:spTgt spid="49157"/>
                                        </p:tgtEl>
                                        <p:attrNameLst>
                                          <p:attrName>style.visibility</p:attrName>
                                        </p:attrNameLst>
                                      </p:cBhvr>
                                      <p:to>
                                        <p:strVal val="visible"/>
                                      </p:to>
                                    </p:set>
                                    <p:anim calcmode="lin" valueType="num">
                                      <p:cBhvr additive="base">
                                        <p:cTn id="23" dur="500" fill="hold"/>
                                        <p:tgtEl>
                                          <p:spTgt spid="49157"/>
                                        </p:tgtEl>
                                        <p:attrNameLst>
                                          <p:attrName>ppt_x</p:attrName>
                                        </p:attrNameLst>
                                      </p:cBhvr>
                                      <p:tavLst>
                                        <p:tav tm="0">
                                          <p:val>
                                            <p:strVal val="0-#ppt_w/2"/>
                                          </p:val>
                                        </p:tav>
                                        <p:tav tm="100000">
                                          <p:val>
                                            <p:strVal val="#ppt_x"/>
                                          </p:val>
                                        </p:tav>
                                      </p:tavLst>
                                    </p:anim>
                                    <p:anim calcmode="lin" valueType="num">
                                      <p:cBhvr additive="base">
                                        <p:cTn id="24" dur="500" fill="hold"/>
                                        <p:tgtEl>
                                          <p:spTgt spid="4915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9159"/>
                                        </p:tgtEl>
                                        <p:attrNameLst>
                                          <p:attrName>style.visibility</p:attrName>
                                        </p:attrNameLst>
                                      </p:cBhvr>
                                      <p:to>
                                        <p:strVal val="visible"/>
                                      </p:to>
                                    </p:set>
                                    <p:anim calcmode="lin" valueType="num">
                                      <p:cBhvr additive="base">
                                        <p:cTn id="27" dur="500" fill="hold"/>
                                        <p:tgtEl>
                                          <p:spTgt spid="49159"/>
                                        </p:tgtEl>
                                        <p:attrNameLst>
                                          <p:attrName>ppt_x</p:attrName>
                                        </p:attrNameLst>
                                      </p:cBhvr>
                                      <p:tavLst>
                                        <p:tav tm="0">
                                          <p:val>
                                            <p:strVal val="1+#ppt_w/2"/>
                                          </p:val>
                                        </p:tav>
                                        <p:tav tm="100000">
                                          <p:val>
                                            <p:strVal val="#ppt_x"/>
                                          </p:val>
                                        </p:tav>
                                      </p:tavLst>
                                    </p:anim>
                                    <p:anim calcmode="lin" valueType="num">
                                      <p:cBhvr additive="base">
                                        <p:cTn id="28" dur="500" fill="hold"/>
                                        <p:tgtEl>
                                          <p:spTgt spid="491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animBg="1"/>
      <p:bldP spid="49158" grpId="0" animBg="1"/>
      <p:bldP spid="49159" grpId="0" animBg="1"/>
      <p:bldP spid="49160" grpId="0" animBg="1"/>
      <p:bldP spid="49162" grpId="0"/>
      <p:bldP spid="4916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p:cNvPicPr>
            <a:picLocks noChangeAspect="1" noChangeArrowheads="1"/>
          </p:cNvPicPr>
          <p:nvPr/>
        </p:nvPicPr>
        <p:blipFill>
          <a:blip r:embed="rId3" cstate="print"/>
          <a:srcRect l="9000" t="5377" r="6166" b="7600"/>
          <a:stretch>
            <a:fillRect/>
          </a:stretch>
        </p:blipFill>
        <p:spPr bwMode="auto">
          <a:xfrm>
            <a:off x="4892675" y="3086100"/>
            <a:ext cx="4040188" cy="3108325"/>
          </a:xfrm>
          <a:prstGeom prst="rect">
            <a:avLst/>
          </a:prstGeom>
          <a:noFill/>
          <a:ln w="9525">
            <a:noFill/>
            <a:miter lim="800000"/>
            <a:headEnd/>
            <a:tailEnd/>
          </a:ln>
        </p:spPr>
      </p:pic>
      <p:sp>
        <p:nvSpPr>
          <p:cNvPr id="83973" name="Text Box 5"/>
          <p:cNvSpPr txBox="1">
            <a:spLocks noChangeArrowheads="1"/>
          </p:cNvSpPr>
          <p:nvPr/>
        </p:nvSpPr>
        <p:spPr bwMode="auto">
          <a:xfrm>
            <a:off x="4892675" y="6229350"/>
            <a:ext cx="4064000" cy="336550"/>
          </a:xfrm>
          <a:prstGeom prst="rect">
            <a:avLst/>
          </a:prstGeom>
          <a:noFill/>
          <a:ln w="9525">
            <a:noFill/>
            <a:miter lim="800000"/>
            <a:headEnd/>
            <a:tailEnd/>
          </a:ln>
        </p:spPr>
        <p:txBody>
          <a:bodyPr wrap="none">
            <a:spAutoFit/>
          </a:bodyPr>
          <a:lstStyle/>
          <a:p>
            <a:pPr eaLnBrk="0" hangingPunct="0"/>
            <a:r>
              <a:rPr lang="cs-CZ" sz="1600"/>
              <a:t>budníček zelený (</a:t>
            </a:r>
            <a:r>
              <a:rPr lang="cs-CZ" sz="1600" i="1"/>
              <a:t>Philloscopus trochiloides</a:t>
            </a:r>
            <a:r>
              <a:rPr lang="cs-CZ" sz="1600"/>
              <a:t>)</a:t>
            </a:r>
          </a:p>
        </p:txBody>
      </p:sp>
      <p:sp>
        <p:nvSpPr>
          <p:cNvPr id="83974" name="Text Box 6"/>
          <p:cNvSpPr txBox="1">
            <a:spLocks noChangeArrowheads="1"/>
          </p:cNvSpPr>
          <p:nvPr/>
        </p:nvSpPr>
        <p:spPr bwMode="auto">
          <a:xfrm>
            <a:off x="481013" y="1052513"/>
            <a:ext cx="1862137" cy="396875"/>
          </a:xfrm>
          <a:prstGeom prst="rect">
            <a:avLst/>
          </a:prstGeom>
          <a:noFill/>
          <a:ln w="9525">
            <a:noFill/>
            <a:miter lim="800000"/>
            <a:headEnd/>
            <a:tailEnd/>
          </a:ln>
        </p:spPr>
        <p:txBody>
          <a:bodyPr wrap="none">
            <a:spAutoFit/>
          </a:bodyPr>
          <a:lstStyle/>
          <a:p>
            <a:pPr eaLnBrk="0" hangingPunct="0"/>
            <a:r>
              <a:rPr lang="cs-CZ" sz="2000"/>
              <a:t>kruhové druhy:</a:t>
            </a:r>
          </a:p>
        </p:txBody>
      </p:sp>
      <p:pic>
        <p:nvPicPr>
          <p:cNvPr id="83975" name="Picture 7" descr="Ensatina_ring"/>
          <p:cNvPicPr>
            <a:picLocks noChangeAspect="1" noChangeArrowheads="1"/>
          </p:cNvPicPr>
          <p:nvPr/>
        </p:nvPicPr>
        <p:blipFill>
          <a:blip r:embed="rId4" cstate="print"/>
          <a:srcRect/>
          <a:stretch>
            <a:fillRect/>
          </a:stretch>
        </p:blipFill>
        <p:spPr bwMode="auto">
          <a:xfrm>
            <a:off x="722313" y="1730375"/>
            <a:ext cx="3668712" cy="4573588"/>
          </a:xfrm>
          <a:prstGeom prst="rect">
            <a:avLst/>
          </a:prstGeom>
          <a:noFill/>
          <a:ln w="9525">
            <a:noFill/>
            <a:miter lim="800000"/>
            <a:headEnd/>
            <a:tailEnd/>
          </a:ln>
        </p:spPr>
      </p:pic>
      <p:sp>
        <p:nvSpPr>
          <p:cNvPr id="83976" name="Text Box 8"/>
          <p:cNvSpPr txBox="1">
            <a:spLocks noChangeArrowheads="1"/>
          </p:cNvSpPr>
          <p:nvPr/>
        </p:nvSpPr>
        <p:spPr bwMode="auto">
          <a:xfrm>
            <a:off x="282575" y="6367463"/>
            <a:ext cx="3071813" cy="336550"/>
          </a:xfrm>
          <a:prstGeom prst="rect">
            <a:avLst/>
          </a:prstGeom>
          <a:noFill/>
          <a:ln w="9525">
            <a:noFill/>
            <a:miter lim="800000"/>
            <a:headEnd/>
            <a:tailEnd/>
          </a:ln>
        </p:spPr>
        <p:txBody>
          <a:bodyPr wrap="none">
            <a:spAutoFit/>
          </a:bodyPr>
          <a:lstStyle/>
          <a:p>
            <a:pPr eaLnBrk="0" hangingPunct="0"/>
            <a:r>
              <a:rPr lang="cs-CZ" sz="1600" i="1"/>
              <a:t>Ensatina eschscholtzii - klauberi</a:t>
            </a:r>
            <a:endParaRPr lang="cs-CZ" sz="1600"/>
          </a:p>
        </p:txBody>
      </p:sp>
      <p:sp>
        <p:nvSpPr>
          <p:cNvPr id="8199" name="Text Box 9"/>
          <p:cNvSpPr txBox="1">
            <a:spLocks noChangeArrowheads="1"/>
          </p:cNvSpPr>
          <p:nvPr/>
        </p:nvSpPr>
        <p:spPr bwMode="auto">
          <a:xfrm>
            <a:off x="692604" y="357641"/>
            <a:ext cx="2837636" cy="461665"/>
          </a:xfrm>
          <a:prstGeom prst="rect">
            <a:avLst/>
          </a:prstGeom>
          <a:noFill/>
          <a:ln w="9525">
            <a:noFill/>
            <a:miter lim="800000"/>
            <a:headEnd/>
            <a:tailEnd/>
          </a:ln>
        </p:spPr>
        <p:txBody>
          <a:bodyPr wrap="none">
            <a:spAutoFit/>
          </a:bodyPr>
          <a:lstStyle/>
          <a:p>
            <a:r>
              <a:rPr lang="cs-CZ" sz="2400">
                <a:solidFill>
                  <a:srgbClr val="E60000"/>
                </a:solidFill>
              </a:rPr>
              <a:t>Sekundární kontakt</a:t>
            </a:r>
          </a:p>
        </p:txBody>
      </p:sp>
      <p:grpSp>
        <p:nvGrpSpPr>
          <p:cNvPr id="8200" name="Group 11"/>
          <p:cNvGrpSpPr>
            <a:grpSpLocks/>
          </p:cNvGrpSpPr>
          <p:nvPr/>
        </p:nvGrpSpPr>
        <p:grpSpPr bwMode="auto">
          <a:xfrm>
            <a:off x="4264026" y="303213"/>
            <a:ext cx="4471988" cy="2586037"/>
            <a:chOff x="2686" y="191"/>
            <a:chExt cx="2817" cy="1629"/>
          </a:xfrm>
        </p:grpSpPr>
        <p:pic>
          <p:nvPicPr>
            <p:cNvPr id="8202" name="Picture 2"/>
            <p:cNvPicPr>
              <a:picLocks noChangeAspect="1" noChangeArrowheads="1"/>
            </p:cNvPicPr>
            <p:nvPr/>
          </p:nvPicPr>
          <p:blipFill>
            <a:blip r:embed="rId5" cstate="print"/>
            <a:srcRect/>
            <a:stretch>
              <a:fillRect/>
            </a:stretch>
          </p:blipFill>
          <p:spPr bwMode="auto">
            <a:xfrm>
              <a:off x="3189" y="287"/>
              <a:ext cx="2314" cy="1533"/>
            </a:xfrm>
            <a:prstGeom prst="rect">
              <a:avLst/>
            </a:prstGeom>
            <a:noFill/>
            <a:ln w="9525">
              <a:noFill/>
              <a:miter lim="800000"/>
              <a:headEnd/>
              <a:tailEnd/>
            </a:ln>
          </p:spPr>
        </p:pic>
        <p:sp>
          <p:nvSpPr>
            <p:cNvPr id="8203" name="Text Box 3"/>
            <p:cNvSpPr txBox="1">
              <a:spLocks noChangeArrowheads="1"/>
            </p:cNvSpPr>
            <p:nvPr/>
          </p:nvSpPr>
          <p:spPr bwMode="auto">
            <a:xfrm>
              <a:off x="2686" y="191"/>
              <a:ext cx="805" cy="366"/>
            </a:xfrm>
            <a:prstGeom prst="rect">
              <a:avLst/>
            </a:prstGeom>
            <a:noFill/>
            <a:ln w="9525">
              <a:noFill/>
              <a:miter lim="800000"/>
              <a:headEnd/>
              <a:tailEnd/>
            </a:ln>
          </p:spPr>
          <p:txBody>
            <a:bodyPr wrap="none">
              <a:spAutoFit/>
            </a:bodyPr>
            <a:lstStyle/>
            <a:p>
              <a:r>
                <a:rPr lang="cs-CZ" sz="1600" i="1" dirty="0" err="1"/>
                <a:t>Chorthippus</a:t>
              </a:r>
              <a:r>
                <a:rPr lang="cs-CZ" sz="1600" i="1" dirty="0"/>
                <a:t/>
              </a:r>
              <a:br>
                <a:rPr lang="cs-CZ" sz="1600" i="1" dirty="0"/>
              </a:br>
              <a:r>
                <a:rPr lang="cs-CZ" sz="1600" i="1" dirty="0"/>
                <a:t> </a:t>
              </a:r>
              <a:r>
                <a:rPr lang="cs-CZ" sz="1600" i="1" dirty="0" err="1"/>
                <a:t>parallelus</a:t>
              </a:r>
              <a:endParaRPr lang="cs-CZ" sz="1600" i="1" dirty="0"/>
            </a:p>
          </p:txBody>
        </p:sp>
        <p:sp>
          <p:nvSpPr>
            <p:cNvPr id="8204" name="Line 10"/>
            <p:cNvSpPr>
              <a:spLocks noChangeShapeType="1"/>
            </p:cNvSpPr>
            <p:nvPr/>
          </p:nvSpPr>
          <p:spPr bwMode="auto">
            <a:xfrm>
              <a:off x="3684" y="1230"/>
              <a:ext cx="170" cy="135"/>
            </a:xfrm>
            <a:prstGeom prst="line">
              <a:avLst/>
            </a:prstGeom>
            <a:noFill/>
            <a:ln w="76200">
              <a:solidFill>
                <a:srgbClr val="F00000"/>
              </a:solidFill>
              <a:round/>
              <a:headEnd/>
              <a:tailEnd/>
            </a:ln>
          </p:spPr>
          <p:txBody>
            <a:bodyPr/>
            <a:lstStyle/>
            <a:p>
              <a:endParaRPr lang="cs-CZ"/>
            </a:p>
          </p:txBody>
        </p:sp>
      </p:grpSp>
      <p:sp>
        <p:nvSpPr>
          <p:cNvPr id="8201" name="AutoShape 12"/>
          <p:cNvSpPr>
            <a:spLocks noChangeArrowheads="1"/>
          </p:cNvSpPr>
          <p:nvPr/>
        </p:nvSpPr>
        <p:spPr bwMode="auto">
          <a:xfrm>
            <a:off x="3838575" y="1154113"/>
            <a:ext cx="1517650" cy="609600"/>
          </a:xfrm>
          <a:prstGeom prst="wedgeRectCallout">
            <a:avLst>
              <a:gd name="adj1" fmla="val 96130"/>
              <a:gd name="adj2" fmla="val 33856"/>
            </a:avLst>
          </a:prstGeom>
          <a:solidFill>
            <a:schemeClr val="bg1">
              <a:lumMod val="95000"/>
            </a:schemeClr>
          </a:solidFill>
          <a:ln w="9525">
            <a:solidFill>
              <a:schemeClr val="tx1"/>
            </a:solidFill>
            <a:miter lim="800000"/>
            <a:headEnd/>
            <a:tailEnd/>
          </a:ln>
        </p:spPr>
        <p:txBody>
          <a:bodyPr anchor="ctr"/>
          <a:lstStyle/>
          <a:p>
            <a:pPr algn="ctr"/>
            <a:r>
              <a:rPr lang="en-US" sz="1600"/>
              <a:t>postgl</a:t>
            </a:r>
            <a:r>
              <a:rPr lang="cs-CZ" sz="1600"/>
              <a:t>a</a:t>
            </a:r>
            <a:r>
              <a:rPr lang="en-US" sz="1600"/>
              <a:t>ci</a:t>
            </a:r>
            <a:r>
              <a:rPr lang="cs-CZ" sz="1600"/>
              <a:t>ální expanze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9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39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9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p:bldP spid="83974" grpId="0"/>
      <p:bldP spid="839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14300" y="673100"/>
            <a:ext cx="8915400" cy="5511800"/>
          </a:xfrm>
          <a:prstGeom prst="rect">
            <a:avLst/>
          </a:prstGeom>
          <a:noFill/>
          <a:ln w="9525">
            <a:noFill/>
            <a:miter lim="800000"/>
            <a:headEnd/>
            <a:tailEnd/>
          </a:ln>
        </p:spPr>
      </p:pic>
      <p:sp>
        <p:nvSpPr>
          <p:cNvPr id="26627"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26628" name="TextovéPole 8"/>
          <p:cNvSpPr txBox="1">
            <a:spLocks noChangeArrowheads="1"/>
          </p:cNvSpPr>
          <p:nvPr/>
        </p:nvSpPr>
        <p:spPr bwMode="auto">
          <a:xfrm>
            <a:off x="546100" y="1103313"/>
            <a:ext cx="3360215" cy="400110"/>
          </a:xfrm>
          <a:prstGeom prst="rect">
            <a:avLst/>
          </a:prstGeom>
          <a:noFill/>
          <a:ln w="9525">
            <a:noFill/>
            <a:miter lim="800000"/>
            <a:headEnd/>
            <a:tailEnd/>
          </a:ln>
        </p:spPr>
        <p:txBody>
          <a:bodyPr wrap="none">
            <a:spAutoFit/>
          </a:bodyPr>
          <a:lstStyle/>
          <a:p>
            <a:r>
              <a:rPr lang="en-US" sz="2000" dirty="0" smtClean="0"/>
              <a:t>dif</a:t>
            </a:r>
            <a:r>
              <a:rPr lang="cs-CZ" sz="2000" dirty="0" err="1" smtClean="0"/>
              <a:t>uze</a:t>
            </a:r>
            <a:r>
              <a:rPr lang="en-US" sz="2000" dirty="0" smtClean="0"/>
              <a:t> </a:t>
            </a:r>
            <a:r>
              <a:rPr lang="en-US" sz="2000" dirty="0" err="1" smtClean="0"/>
              <a:t>neutr</a:t>
            </a:r>
            <a:r>
              <a:rPr lang="cs-CZ" sz="2000" dirty="0" smtClean="0"/>
              <a:t>á</a:t>
            </a:r>
            <a:r>
              <a:rPr lang="en-US" sz="2000" dirty="0" smtClean="0"/>
              <a:t>l</a:t>
            </a:r>
            <a:r>
              <a:rPr lang="cs-CZ" sz="2000" dirty="0" err="1" smtClean="0"/>
              <a:t>ního</a:t>
            </a:r>
            <a:r>
              <a:rPr lang="en-US" sz="2000" dirty="0" smtClean="0"/>
              <a:t> marker</a:t>
            </a:r>
            <a:r>
              <a:rPr lang="cs-CZ" sz="2000" dirty="0" smtClean="0"/>
              <a:t>u</a:t>
            </a:r>
            <a:endParaRPr lang="cs-CZ" sz="2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114300" y="673100"/>
            <a:ext cx="8915400" cy="5511800"/>
          </a:xfrm>
          <a:prstGeom prst="rect">
            <a:avLst/>
          </a:prstGeom>
          <a:noFill/>
          <a:ln w="9525">
            <a:noFill/>
            <a:miter lim="800000"/>
            <a:headEnd/>
            <a:tailEnd/>
          </a:ln>
        </p:spPr>
      </p:pic>
      <p:sp>
        <p:nvSpPr>
          <p:cNvPr id="27651"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5" name="TextovéPole 8"/>
          <p:cNvSpPr txBox="1">
            <a:spLocks noChangeArrowheads="1"/>
          </p:cNvSpPr>
          <p:nvPr/>
        </p:nvSpPr>
        <p:spPr bwMode="auto">
          <a:xfrm>
            <a:off x="546100" y="1103313"/>
            <a:ext cx="3360215" cy="400110"/>
          </a:xfrm>
          <a:prstGeom prst="rect">
            <a:avLst/>
          </a:prstGeom>
          <a:noFill/>
          <a:ln w="9525">
            <a:noFill/>
            <a:miter lim="800000"/>
            <a:headEnd/>
            <a:tailEnd/>
          </a:ln>
        </p:spPr>
        <p:txBody>
          <a:bodyPr wrap="none">
            <a:spAutoFit/>
          </a:bodyPr>
          <a:lstStyle/>
          <a:p>
            <a:r>
              <a:rPr lang="en-US" sz="2000" dirty="0" smtClean="0"/>
              <a:t>dif</a:t>
            </a:r>
            <a:r>
              <a:rPr lang="cs-CZ" sz="2000" dirty="0" err="1" smtClean="0"/>
              <a:t>uze</a:t>
            </a:r>
            <a:r>
              <a:rPr lang="en-US" sz="2000" dirty="0" smtClean="0"/>
              <a:t> </a:t>
            </a:r>
            <a:r>
              <a:rPr lang="en-US" sz="2000" dirty="0" err="1" smtClean="0"/>
              <a:t>neutr</a:t>
            </a:r>
            <a:r>
              <a:rPr lang="cs-CZ" sz="2000" dirty="0" smtClean="0"/>
              <a:t>á</a:t>
            </a:r>
            <a:r>
              <a:rPr lang="en-US" sz="2000" dirty="0" smtClean="0"/>
              <a:t>l</a:t>
            </a:r>
            <a:r>
              <a:rPr lang="cs-CZ" sz="2000" dirty="0" err="1" smtClean="0"/>
              <a:t>ního</a:t>
            </a:r>
            <a:r>
              <a:rPr lang="en-US" sz="2000" dirty="0" smtClean="0"/>
              <a:t> marker</a:t>
            </a:r>
            <a:r>
              <a:rPr lang="cs-CZ" sz="2000" dirty="0" smtClean="0"/>
              <a:t>u</a:t>
            </a:r>
            <a:endParaRPr lang="cs-CZ" sz="2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762000" y="-228600"/>
            <a:ext cx="7772400" cy="1143000"/>
          </a:xfrm>
        </p:spPr>
        <p:txBody>
          <a:bodyPr>
            <a:normAutofit fontScale="90000"/>
          </a:bodyPr>
          <a:lstStyle/>
          <a:p>
            <a:pPr eaLnBrk="1" hangingPunct="1">
              <a:defRPr/>
            </a:pPr>
            <a:r>
              <a:rPr lang="en-GB" smtClean="0"/>
              <a:t/>
            </a:r>
            <a:br>
              <a:rPr lang="en-GB" smtClean="0"/>
            </a:br>
            <a:endParaRPr lang="en-GB" smtClean="0"/>
          </a:p>
        </p:txBody>
      </p:sp>
      <p:pic>
        <p:nvPicPr>
          <p:cNvPr id="28675" name="Picture 3"/>
          <p:cNvPicPr>
            <a:picLocks noChangeAspect="1" noChangeArrowheads="1"/>
          </p:cNvPicPr>
          <p:nvPr/>
        </p:nvPicPr>
        <p:blipFill>
          <a:blip r:embed="rId3" cstate="print"/>
          <a:srcRect/>
          <a:stretch>
            <a:fillRect/>
          </a:stretch>
        </p:blipFill>
        <p:spPr bwMode="auto">
          <a:xfrm>
            <a:off x="114300" y="673100"/>
            <a:ext cx="8915400" cy="5511800"/>
          </a:xfrm>
          <a:prstGeom prst="rect">
            <a:avLst/>
          </a:prstGeom>
          <a:noFill/>
          <a:ln w="9525">
            <a:noFill/>
            <a:miter lim="800000"/>
            <a:headEnd/>
            <a:tailEnd/>
          </a:ln>
        </p:spPr>
      </p:pic>
      <p:sp>
        <p:nvSpPr>
          <p:cNvPr id="28676"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6" name="TextovéPole 8"/>
          <p:cNvSpPr txBox="1">
            <a:spLocks noChangeArrowheads="1"/>
          </p:cNvSpPr>
          <p:nvPr/>
        </p:nvSpPr>
        <p:spPr bwMode="auto">
          <a:xfrm>
            <a:off x="546100" y="1103313"/>
            <a:ext cx="3360215" cy="400110"/>
          </a:xfrm>
          <a:prstGeom prst="rect">
            <a:avLst/>
          </a:prstGeom>
          <a:noFill/>
          <a:ln w="9525">
            <a:noFill/>
            <a:miter lim="800000"/>
            <a:headEnd/>
            <a:tailEnd/>
          </a:ln>
        </p:spPr>
        <p:txBody>
          <a:bodyPr wrap="none">
            <a:spAutoFit/>
          </a:bodyPr>
          <a:lstStyle/>
          <a:p>
            <a:r>
              <a:rPr lang="en-US" sz="2000" dirty="0" smtClean="0"/>
              <a:t>dif</a:t>
            </a:r>
            <a:r>
              <a:rPr lang="cs-CZ" sz="2000" dirty="0" err="1" smtClean="0"/>
              <a:t>uze</a:t>
            </a:r>
            <a:r>
              <a:rPr lang="en-US" sz="2000" dirty="0" smtClean="0"/>
              <a:t> </a:t>
            </a:r>
            <a:r>
              <a:rPr lang="en-US" sz="2000" dirty="0" err="1" smtClean="0"/>
              <a:t>neutr</a:t>
            </a:r>
            <a:r>
              <a:rPr lang="cs-CZ" sz="2000" dirty="0" smtClean="0"/>
              <a:t>á</a:t>
            </a:r>
            <a:r>
              <a:rPr lang="en-US" sz="2000" dirty="0" smtClean="0"/>
              <a:t>l</a:t>
            </a:r>
            <a:r>
              <a:rPr lang="cs-CZ" sz="2000" dirty="0" err="1" smtClean="0"/>
              <a:t>ního</a:t>
            </a:r>
            <a:r>
              <a:rPr lang="en-US" sz="2000" dirty="0" smtClean="0"/>
              <a:t> marker</a:t>
            </a:r>
            <a:r>
              <a:rPr lang="cs-CZ" sz="2000" dirty="0" smtClean="0"/>
              <a:t>u</a:t>
            </a:r>
            <a:endParaRPr lang="cs-CZ" sz="2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20650" y="679450"/>
            <a:ext cx="8902700" cy="5499100"/>
          </a:xfrm>
          <a:prstGeom prst="rect">
            <a:avLst/>
          </a:prstGeom>
          <a:noFill/>
          <a:ln w="9525">
            <a:noFill/>
            <a:miter lim="800000"/>
            <a:headEnd/>
            <a:tailEnd/>
          </a:ln>
        </p:spPr>
      </p:pic>
      <p:sp>
        <p:nvSpPr>
          <p:cNvPr id="29699"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5" name="TextovéPole 8"/>
          <p:cNvSpPr txBox="1">
            <a:spLocks noChangeArrowheads="1"/>
          </p:cNvSpPr>
          <p:nvPr/>
        </p:nvSpPr>
        <p:spPr bwMode="auto">
          <a:xfrm>
            <a:off x="546100" y="1103313"/>
            <a:ext cx="3360215" cy="400110"/>
          </a:xfrm>
          <a:prstGeom prst="rect">
            <a:avLst/>
          </a:prstGeom>
          <a:noFill/>
          <a:ln w="9525">
            <a:noFill/>
            <a:miter lim="800000"/>
            <a:headEnd/>
            <a:tailEnd/>
          </a:ln>
        </p:spPr>
        <p:txBody>
          <a:bodyPr wrap="none">
            <a:spAutoFit/>
          </a:bodyPr>
          <a:lstStyle/>
          <a:p>
            <a:r>
              <a:rPr lang="en-US" sz="2000" dirty="0" smtClean="0"/>
              <a:t>dif</a:t>
            </a:r>
            <a:r>
              <a:rPr lang="cs-CZ" sz="2000" dirty="0" err="1" smtClean="0"/>
              <a:t>uze</a:t>
            </a:r>
            <a:r>
              <a:rPr lang="en-US" sz="2000" dirty="0" smtClean="0"/>
              <a:t> </a:t>
            </a:r>
            <a:r>
              <a:rPr lang="en-US" sz="2000" dirty="0" err="1" smtClean="0"/>
              <a:t>neutr</a:t>
            </a:r>
            <a:r>
              <a:rPr lang="cs-CZ" sz="2000" dirty="0" smtClean="0"/>
              <a:t>á</a:t>
            </a:r>
            <a:r>
              <a:rPr lang="en-US" sz="2000" dirty="0" smtClean="0"/>
              <a:t>l</a:t>
            </a:r>
            <a:r>
              <a:rPr lang="cs-CZ" sz="2000" dirty="0" err="1" smtClean="0"/>
              <a:t>ního</a:t>
            </a:r>
            <a:r>
              <a:rPr lang="en-US" sz="2000" dirty="0" smtClean="0"/>
              <a:t> marker</a:t>
            </a:r>
            <a:r>
              <a:rPr lang="cs-CZ" sz="2000" dirty="0" smtClean="0"/>
              <a:t>u</a:t>
            </a:r>
            <a:endParaRPr lang="cs-CZ" sz="2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4358368" y="1963511"/>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30723" name="Rectangle 3"/>
          <p:cNvSpPr>
            <a:spLocks noChangeArrowheads="1"/>
          </p:cNvSpPr>
          <p:nvPr/>
        </p:nvSpPr>
        <p:spPr bwMode="auto">
          <a:xfrm>
            <a:off x="4506006" y="1963511"/>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30724" name="AutoShape 5"/>
          <p:cNvSpPr>
            <a:spLocks noChangeArrowheads="1"/>
          </p:cNvSpPr>
          <p:nvPr/>
        </p:nvSpPr>
        <p:spPr bwMode="auto">
          <a:xfrm>
            <a:off x="3031218" y="3703411"/>
            <a:ext cx="1466850" cy="304800"/>
          </a:xfrm>
          <a:prstGeom prst="rightArrow">
            <a:avLst>
              <a:gd name="adj1" fmla="val 50000"/>
              <a:gd name="adj2" fmla="val 120313"/>
            </a:avLst>
          </a:prstGeom>
          <a:solidFill>
            <a:srgbClr val="00CC00"/>
          </a:solidFill>
          <a:ln w="9525">
            <a:solidFill>
              <a:schemeClr val="tx1"/>
            </a:solidFill>
            <a:miter lim="800000"/>
            <a:headEnd/>
            <a:tailEnd/>
          </a:ln>
        </p:spPr>
        <p:txBody>
          <a:bodyPr wrap="none" anchor="ctr"/>
          <a:lstStyle/>
          <a:p>
            <a:endParaRPr lang="cs-CZ"/>
          </a:p>
        </p:txBody>
      </p:sp>
      <p:sp>
        <p:nvSpPr>
          <p:cNvPr id="30725" name="AutoShape 6"/>
          <p:cNvSpPr>
            <a:spLocks noChangeArrowheads="1"/>
          </p:cNvSpPr>
          <p:nvPr/>
        </p:nvSpPr>
        <p:spPr bwMode="auto">
          <a:xfrm rot="10799992">
            <a:off x="3421743" y="2784249"/>
            <a:ext cx="2863850" cy="304800"/>
          </a:xfrm>
          <a:prstGeom prst="rightArrow">
            <a:avLst>
              <a:gd name="adj1" fmla="val 50000"/>
              <a:gd name="adj2" fmla="val 234896"/>
            </a:avLst>
          </a:prstGeom>
          <a:solidFill>
            <a:srgbClr val="FF0000"/>
          </a:solidFill>
          <a:ln w="9525">
            <a:solidFill>
              <a:schemeClr val="tx1"/>
            </a:solidFill>
            <a:miter lim="800000"/>
            <a:headEnd/>
            <a:tailEnd/>
          </a:ln>
        </p:spPr>
        <p:txBody>
          <a:bodyPr wrap="none" anchor="ctr"/>
          <a:lstStyle/>
          <a:p>
            <a:endParaRPr lang="cs-CZ"/>
          </a:p>
        </p:txBody>
      </p:sp>
      <p:sp>
        <p:nvSpPr>
          <p:cNvPr id="30726" name="AutoShape 7"/>
          <p:cNvSpPr>
            <a:spLocks noChangeArrowheads="1"/>
          </p:cNvSpPr>
          <p:nvPr/>
        </p:nvSpPr>
        <p:spPr bwMode="auto">
          <a:xfrm rot="10800000">
            <a:off x="4626656" y="3982811"/>
            <a:ext cx="1484312" cy="304800"/>
          </a:xfrm>
          <a:prstGeom prst="rightArrow">
            <a:avLst>
              <a:gd name="adj1" fmla="val 50000"/>
              <a:gd name="adj2" fmla="val 121745"/>
            </a:avLst>
          </a:prstGeom>
          <a:solidFill>
            <a:srgbClr val="FF0000"/>
          </a:solidFill>
          <a:ln w="9525">
            <a:solidFill>
              <a:schemeClr val="tx1"/>
            </a:solidFill>
            <a:miter lim="800000"/>
            <a:headEnd/>
            <a:tailEnd/>
          </a:ln>
        </p:spPr>
        <p:txBody>
          <a:bodyPr wrap="none" anchor="ctr"/>
          <a:lstStyle/>
          <a:p>
            <a:endParaRPr lang="cs-CZ"/>
          </a:p>
        </p:txBody>
      </p:sp>
      <p:sp>
        <p:nvSpPr>
          <p:cNvPr id="30727" name="AutoShape 8"/>
          <p:cNvSpPr>
            <a:spLocks noChangeArrowheads="1"/>
          </p:cNvSpPr>
          <p:nvPr/>
        </p:nvSpPr>
        <p:spPr bwMode="auto">
          <a:xfrm>
            <a:off x="2593068" y="2474686"/>
            <a:ext cx="3070225" cy="300038"/>
          </a:xfrm>
          <a:prstGeom prst="rightArrow">
            <a:avLst>
              <a:gd name="adj1" fmla="val 50000"/>
              <a:gd name="adj2" fmla="val 255820"/>
            </a:avLst>
          </a:prstGeom>
          <a:solidFill>
            <a:srgbClr val="00CC00"/>
          </a:solidFill>
          <a:ln w="9525">
            <a:solidFill>
              <a:schemeClr val="tx1"/>
            </a:solidFill>
            <a:miter lim="800000"/>
            <a:headEnd/>
            <a:tailEnd/>
          </a:ln>
        </p:spPr>
        <p:txBody>
          <a:bodyPr wrap="none" anchor="ctr"/>
          <a:lstStyle/>
          <a:p>
            <a:endParaRPr lang="cs-CZ"/>
          </a:p>
        </p:txBody>
      </p:sp>
      <p:sp>
        <p:nvSpPr>
          <p:cNvPr id="51212" name="Text Box 12"/>
          <p:cNvSpPr txBox="1">
            <a:spLocks noChangeArrowheads="1"/>
          </p:cNvSpPr>
          <p:nvPr/>
        </p:nvSpPr>
        <p:spPr bwMode="auto">
          <a:xfrm>
            <a:off x="767670" y="5529489"/>
            <a:ext cx="7854950" cy="701675"/>
          </a:xfrm>
          <a:prstGeom prst="rect">
            <a:avLst/>
          </a:prstGeom>
          <a:noFill/>
          <a:ln w="9525">
            <a:noFill/>
            <a:miter lim="800000"/>
            <a:headEnd/>
            <a:tailEnd/>
          </a:ln>
        </p:spPr>
        <p:txBody>
          <a:bodyPr wrap="none">
            <a:spAutoFit/>
          </a:bodyPr>
          <a:lstStyle/>
          <a:p>
            <a:pPr algn="ctr"/>
            <a:r>
              <a:rPr lang="en-US" sz="2000">
                <a:sym typeface="Symbol" pitchFamily="18" charset="2"/>
              </a:rPr>
              <a:t>... </a:t>
            </a:r>
            <a:r>
              <a:rPr lang="cs-CZ" sz="2000">
                <a:sym typeface="Symbol" pitchFamily="18" charset="2"/>
              </a:rPr>
              <a:t>ale (u tenzní zóny) selekce tlačí kliny pro jednotlivé lokusy k sobě </a:t>
            </a:r>
            <a:br>
              <a:rPr lang="cs-CZ" sz="2000">
                <a:sym typeface="Symbol" pitchFamily="18" charset="2"/>
              </a:rPr>
            </a:br>
            <a:r>
              <a:rPr lang="cs-CZ" sz="2000">
                <a:sym typeface="Symbol" pitchFamily="18" charset="2"/>
              </a:rPr>
              <a:t> udržuje koincidenci</a:t>
            </a:r>
          </a:p>
        </p:txBody>
      </p:sp>
      <p:sp>
        <p:nvSpPr>
          <p:cNvPr id="30729" name="Text Box 13"/>
          <p:cNvSpPr txBox="1">
            <a:spLocks noChangeArrowheads="1"/>
          </p:cNvSpPr>
          <p:nvPr/>
        </p:nvSpPr>
        <p:spPr bwMode="auto">
          <a:xfrm>
            <a:off x="2251528" y="1126218"/>
            <a:ext cx="4975225" cy="396875"/>
          </a:xfrm>
          <a:prstGeom prst="rect">
            <a:avLst/>
          </a:prstGeom>
          <a:noFill/>
          <a:ln w="9525">
            <a:noFill/>
            <a:miter lim="800000"/>
            <a:headEnd/>
            <a:tailEnd/>
          </a:ln>
        </p:spPr>
        <p:txBody>
          <a:bodyPr wrap="none">
            <a:spAutoFit/>
          </a:bodyPr>
          <a:lstStyle/>
          <a:p>
            <a:pPr algn="ctr"/>
            <a:r>
              <a:rPr lang="cs-CZ" sz="2000" dirty="0">
                <a:sym typeface="Symbol" pitchFamily="18" charset="2"/>
              </a:rPr>
              <a:t>s postupujícím časem konkordance mizí</a:t>
            </a:r>
            <a:r>
              <a:rPr lang="en-US" sz="2000" dirty="0"/>
              <a:t> ...</a:t>
            </a:r>
            <a:endParaRPr lang="cs-CZ" sz="2000" dirty="0">
              <a:sym typeface="Symbol" pitchFamily="18" charset="2"/>
            </a:endParaRPr>
          </a:p>
        </p:txBody>
      </p:sp>
      <p:sp>
        <p:nvSpPr>
          <p:cNvPr id="30731" name="Text Box 16"/>
          <p:cNvSpPr txBox="1">
            <a:spLocks noChangeArrowheads="1"/>
          </p:cNvSpPr>
          <p:nvPr/>
        </p:nvSpPr>
        <p:spPr bwMode="auto">
          <a:xfrm>
            <a:off x="2347228" y="273050"/>
            <a:ext cx="4634603" cy="461665"/>
          </a:xfrm>
          <a:prstGeom prst="rect">
            <a:avLst/>
          </a:prstGeom>
          <a:noFill/>
          <a:ln w="9525">
            <a:noFill/>
            <a:miter lim="800000"/>
            <a:headEnd/>
            <a:tailEnd/>
          </a:ln>
        </p:spPr>
        <p:txBody>
          <a:bodyPr wrap="none">
            <a:spAutoFit/>
          </a:bodyPr>
          <a:lstStyle/>
          <a:p>
            <a:pPr algn="ctr"/>
            <a:r>
              <a:rPr lang="en-US" sz="2400" dirty="0" err="1">
                <a:solidFill>
                  <a:srgbClr val="FF9900"/>
                </a:solidFill>
                <a:sym typeface="Symbol" pitchFamily="18" charset="2"/>
              </a:rPr>
              <a:t>neutr</a:t>
            </a:r>
            <a:r>
              <a:rPr lang="cs-CZ" sz="2400" dirty="0">
                <a:solidFill>
                  <a:srgbClr val="FF9900"/>
                </a:solidFill>
                <a:sym typeface="Symbol" pitchFamily="18" charset="2"/>
              </a:rPr>
              <a:t>á</a:t>
            </a:r>
            <a:r>
              <a:rPr lang="en-US" sz="2400" dirty="0">
                <a:solidFill>
                  <a:srgbClr val="FF9900"/>
                </a:solidFill>
                <a:sym typeface="Symbol" pitchFamily="18" charset="2"/>
              </a:rPr>
              <a:t>l</a:t>
            </a:r>
            <a:r>
              <a:rPr lang="cs-CZ" sz="2400" dirty="0">
                <a:solidFill>
                  <a:srgbClr val="FF9900"/>
                </a:solidFill>
                <a:sym typeface="Symbol" pitchFamily="18" charset="2"/>
              </a:rPr>
              <a:t>ní</a:t>
            </a:r>
            <a:r>
              <a:rPr lang="en-US" sz="2400" dirty="0">
                <a:sym typeface="Symbol" pitchFamily="18" charset="2"/>
              </a:rPr>
              <a:t> vs. </a:t>
            </a:r>
            <a:r>
              <a:rPr lang="en-US" sz="2400" dirty="0" err="1">
                <a:solidFill>
                  <a:srgbClr val="CC0099"/>
                </a:solidFill>
                <a:sym typeface="Symbol" pitchFamily="18" charset="2"/>
              </a:rPr>
              <a:t>sele</a:t>
            </a:r>
            <a:r>
              <a:rPr lang="cs-CZ" sz="2400" dirty="0">
                <a:solidFill>
                  <a:srgbClr val="CC0099"/>
                </a:solidFill>
                <a:sym typeface="Symbol" pitchFamily="18" charset="2"/>
              </a:rPr>
              <a:t>k</a:t>
            </a:r>
            <a:r>
              <a:rPr lang="en-US" sz="2400" dirty="0">
                <a:solidFill>
                  <a:srgbClr val="CC0099"/>
                </a:solidFill>
                <a:sym typeface="Symbol" pitchFamily="18" charset="2"/>
              </a:rPr>
              <a:t>t</a:t>
            </a:r>
            <a:r>
              <a:rPr lang="cs-CZ" sz="2400" dirty="0" err="1">
                <a:solidFill>
                  <a:srgbClr val="CC0099"/>
                </a:solidFill>
                <a:sym typeface="Symbol" pitchFamily="18" charset="2"/>
              </a:rPr>
              <a:t>ované</a:t>
            </a:r>
            <a:r>
              <a:rPr lang="en-US" sz="2400" dirty="0">
                <a:sym typeface="Symbol" pitchFamily="18" charset="2"/>
              </a:rPr>
              <a:t> lo</a:t>
            </a:r>
            <a:r>
              <a:rPr lang="cs-CZ" sz="2400" dirty="0">
                <a:sym typeface="Symbol" pitchFamily="18" charset="2"/>
              </a:rPr>
              <a:t>kusy</a:t>
            </a:r>
            <a:r>
              <a:rPr lang="en-US" sz="2400" dirty="0"/>
              <a:t> </a:t>
            </a:r>
            <a:endParaRPr lang="cs-CZ" sz="2400" dirty="0">
              <a:sym typeface="Symbol" pitchFamily="18" charset="2"/>
            </a:endParaRPr>
          </a:p>
        </p:txBody>
      </p:sp>
      <p:sp>
        <p:nvSpPr>
          <p:cNvPr id="30732" name="Text Box 17"/>
          <p:cNvSpPr txBox="1">
            <a:spLocks noChangeArrowheads="1"/>
          </p:cNvSpPr>
          <p:nvPr/>
        </p:nvSpPr>
        <p:spPr bwMode="auto">
          <a:xfrm>
            <a:off x="6611031" y="2582636"/>
            <a:ext cx="1058862" cy="396875"/>
          </a:xfrm>
          <a:prstGeom prst="rect">
            <a:avLst/>
          </a:prstGeom>
          <a:noFill/>
          <a:ln w="9525">
            <a:noFill/>
            <a:miter lim="800000"/>
            <a:headEnd/>
            <a:tailEnd/>
          </a:ln>
        </p:spPr>
        <p:txBody>
          <a:bodyPr wrap="none">
            <a:spAutoFit/>
          </a:bodyPr>
          <a:lstStyle/>
          <a:p>
            <a:r>
              <a:rPr lang="en-US" sz="2000" b="1">
                <a:solidFill>
                  <a:srgbClr val="FF9900"/>
                </a:solidFill>
              </a:rPr>
              <a:t>lo</a:t>
            </a:r>
            <a:r>
              <a:rPr lang="cs-CZ" sz="2000" b="1">
                <a:solidFill>
                  <a:srgbClr val="FF9900"/>
                </a:solidFill>
              </a:rPr>
              <a:t>k</a:t>
            </a:r>
            <a:r>
              <a:rPr lang="en-US" sz="2000" b="1">
                <a:solidFill>
                  <a:srgbClr val="FF9900"/>
                </a:solidFill>
              </a:rPr>
              <a:t>us 1</a:t>
            </a:r>
            <a:endParaRPr lang="cs-CZ" sz="2000" b="1">
              <a:solidFill>
                <a:srgbClr val="FF9900"/>
              </a:solidFill>
            </a:endParaRPr>
          </a:p>
        </p:txBody>
      </p:sp>
      <p:sp>
        <p:nvSpPr>
          <p:cNvPr id="30733" name="Text Box 18"/>
          <p:cNvSpPr txBox="1">
            <a:spLocks noChangeArrowheads="1"/>
          </p:cNvSpPr>
          <p:nvPr/>
        </p:nvSpPr>
        <p:spPr bwMode="auto">
          <a:xfrm>
            <a:off x="6611031" y="3765324"/>
            <a:ext cx="1058862" cy="396875"/>
          </a:xfrm>
          <a:prstGeom prst="rect">
            <a:avLst/>
          </a:prstGeom>
          <a:noFill/>
          <a:ln w="9525">
            <a:noFill/>
            <a:miter lim="800000"/>
            <a:headEnd/>
            <a:tailEnd/>
          </a:ln>
        </p:spPr>
        <p:txBody>
          <a:bodyPr wrap="none">
            <a:spAutoFit/>
          </a:bodyPr>
          <a:lstStyle/>
          <a:p>
            <a:r>
              <a:rPr lang="en-US" sz="2000" b="1">
                <a:solidFill>
                  <a:srgbClr val="CC0099"/>
                </a:solidFill>
              </a:rPr>
              <a:t>lo</a:t>
            </a:r>
            <a:r>
              <a:rPr lang="cs-CZ" sz="2000" b="1">
                <a:solidFill>
                  <a:srgbClr val="CC0099"/>
                </a:solidFill>
              </a:rPr>
              <a:t>k</a:t>
            </a:r>
            <a:r>
              <a:rPr lang="en-US" sz="2000" b="1">
                <a:solidFill>
                  <a:srgbClr val="CC0099"/>
                </a:solidFill>
              </a:rPr>
              <a:t>us 2</a:t>
            </a:r>
            <a:endParaRPr lang="cs-CZ" sz="2000" b="1">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1212"/>
                                        </p:tgtEl>
                                        <p:attrNameLst>
                                          <p:attrName>style.visibility</p:attrName>
                                        </p:attrNameLst>
                                      </p:cBhvr>
                                      <p:to>
                                        <p:strVal val="visible"/>
                                      </p:to>
                                    </p:set>
                                    <p:anim calcmode="lin" valueType="num">
                                      <p:cBhvr additive="base">
                                        <p:cTn id="7" dur="500" fill="hold"/>
                                        <p:tgtEl>
                                          <p:spTgt spid="51212"/>
                                        </p:tgtEl>
                                        <p:attrNameLst>
                                          <p:attrName>ppt_x</p:attrName>
                                        </p:attrNameLst>
                                      </p:cBhvr>
                                      <p:tavLst>
                                        <p:tav tm="0">
                                          <p:val>
                                            <p:strVal val="#ppt_x"/>
                                          </p:val>
                                        </p:tav>
                                        <p:tav tm="100000">
                                          <p:val>
                                            <p:strVal val="#ppt_x"/>
                                          </p:val>
                                        </p:tav>
                                      </p:tavLst>
                                    </p:anim>
                                    <p:anim calcmode="lin" valueType="num">
                                      <p:cBhvr additive="base">
                                        <p:cTn id="8" dur="500" fill="hold"/>
                                        <p:tgtEl>
                                          <p:spTgt spid="512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4364038" y="1970088"/>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53251" name="Rectangle 3"/>
          <p:cNvSpPr>
            <a:spLocks noChangeArrowheads="1"/>
          </p:cNvSpPr>
          <p:nvPr/>
        </p:nvSpPr>
        <p:spPr bwMode="auto">
          <a:xfrm>
            <a:off x="4511676" y="1970088"/>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31748" name="Text Box 5"/>
          <p:cNvSpPr txBox="1">
            <a:spLocks noChangeArrowheads="1"/>
          </p:cNvSpPr>
          <p:nvPr/>
        </p:nvSpPr>
        <p:spPr bwMode="auto">
          <a:xfrm>
            <a:off x="3995285" y="938213"/>
            <a:ext cx="1141412" cy="396875"/>
          </a:xfrm>
          <a:prstGeom prst="rect">
            <a:avLst/>
          </a:prstGeom>
          <a:noFill/>
          <a:ln w="9525">
            <a:noFill/>
            <a:miter lim="800000"/>
            <a:headEnd/>
            <a:tailEnd/>
          </a:ln>
        </p:spPr>
        <p:txBody>
          <a:bodyPr wrap="none">
            <a:spAutoFit/>
          </a:bodyPr>
          <a:lstStyle/>
          <a:p>
            <a:pPr algn="ctr"/>
            <a:r>
              <a:rPr lang="cs-CZ" sz="2000" dirty="0">
                <a:sym typeface="Symbol" pitchFamily="18" charset="2"/>
              </a:rPr>
              <a:t>občas</a:t>
            </a:r>
            <a:r>
              <a:rPr lang="en-US" sz="2000" dirty="0">
                <a:sym typeface="Symbol" pitchFamily="18" charset="2"/>
              </a:rPr>
              <a:t> ...</a:t>
            </a:r>
            <a:endParaRPr lang="cs-CZ" sz="2000" dirty="0">
              <a:sym typeface="Symbol" pitchFamily="18" charset="2"/>
            </a:endParaRPr>
          </a:p>
        </p:txBody>
      </p:sp>
      <p:sp>
        <p:nvSpPr>
          <p:cNvPr id="53256" name="Text Box 8"/>
          <p:cNvSpPr txBox="1">
            <a:spLocks noChangeArrowheads="1"/>
          </p:cNvSpPr>
          <p:nvPr/>
        </p:nvSpPr>
        <p:spPr bwMode="auto">
          <a:xfrm>
            <a:off x="3128963" y="5807075"/>
            <a:ext cx="3033712" cy="396875"/>
          </a:xfrm>
          <a:prstGeom prst="rect">
            <a:avLst/>
          </a:prstGeom>
          <a:noFill/>
          <a:ln w="9525">
            <a:noFill/>
            <a:miter lim="800000"/>
            <a:headEnd/>
            <a:tailEnd/>
          </a:ln>
        </p:spPr>
        <p:txBody>
          <a:bodyPr wrap="none">
            <a:spAutoFit/>
          </a:bodyPr>
          <a:lstStyle/>
          <a:p>
            <a:pPr algn="ctr"/>
            <a:r>
              <a:rPr lang="en-US" sz="2000">
                <a:solidFill>
                  <a:srgbClr val="F00000"/>
                </a:solidFill>
                <a:sym typeface="Symbol" pitchFamily="18" charset="2"/>
              </a:rPr>
              <a:t>... </a:t>
            </a:r>
            <a:r>
              <a:rPr lang="cs-CZ" sz="2000">
                <a:solidFill>
                  <a:srgbClr val="F00000"/>
                </a:solidFill>
                <a:sym typeface="Symbol" pitchFamily="18" charset="2"/>
              </a:rPr>
              <a:t>ale kliny stále paralelní</a:t>
            </a:r>
          </a:p>
        </p:txBody>
      </p:sp>
      <p:sp>
        <p:nvSpPr>
          <p:cNvPr id="31750" name="Text Box 12"/>
          <p:cNvSpPr txBox="1">
            <a:spLocks noChangeArrowheads="1"/>
          </p:cNvSpPr>
          <p:nvPr/>
        </p:nvSpPr>
        <p:spPr bwMode="auto">
          <a:xfrm>
            <a:off x="6719888" y="3028950"/>
            <a:ext cx="1058862" cy="396875"/>
          </a:xfrm>
          <a:prstGeom prst="rect">
            <a:avLst/>
          </a:prstGeom>
          <a:noFill/>
          <a:ln w="9525">
            <a:noFill/>
            <a:miter lim="800000"/>
            <a:headEnd/>
            <a:tailEnd/>
          </a:ln>
        </p:spPr>
        <p:txBody>
          <a:bodyPr wrap="none">
            <a:spAutoFit/>
          </a:bodyPr>
          <a:lstStyle/>
          <a:p>
            <a:r>
              <a:rPr lang="en-US" sz="2000" b="1">
                <a:solidFill>
                  <a:srgbClr val="FF9900"/>
                </a:solidFill>
              </a:rPr>
              <a:t>lo</a:t>
            </a:r>
            <a:r>
              <a:rPr lang="cs-CZ" sz="2000" b="1">
                <a:solidFill>
                  <a:srgbClr val="FF9900"/>
                </a:solidFill>
              </a:rPr>
              <a:t>k</a:t>
            </a:r>
            <a:r>
              <a:rPr lang="en-US" sz="2000" b="1">
                <a:solidFill>
                  <a:srgbClr val="FF9900"/>
                </a:solidFill>
              </a:rPr>
              <a:t>us 1</a:t>
            </a:r>
            <a:endParaRPr lang="cs-CZ" sz="2000" b="1">
              <a:solidFill>
                <a:srgbClr val="FF9900"/>
              </a:solidFill>
            </a:endParaRPr>
          </a:p>
        </p:txBody>
      </p:sp>
      <p:sp>
        <p:nvSpPr>
          <p:cNvPr id="31751" name="Text Box 13"/>
          <p:cNvSpPr txBox="1">
            <a:spLocks noChangeArrowheads="1"/>
          </p:cNvSpPr>
          <p:nvPr/>
        </p:nvSpPr>
        <p:spPr bwMode="auto">
          <a:xfrm>
            <a:off x="6719888" y="4211638"/>
            <a:ext cx="1058862" cy="396875"/>
          </a:xfrm>
          <a:prstGeom prst="rect">
            <a:avLst/>
          </a:prstGeom>
          <a:noFill/>
          <a:ln w="9525">
            <a:noFill/>
            <a:miter lim="800000"/>
            <a:headEnd/>
            <a:tailEnd/>
          </a:ln>
        </p:spPr>
        <p:txBody>
          <a:bodyPr wrap="none">
            <a:spAutoFit/>
          </a:bodyPr>
          <a:lstStyle/>
          <a:p>
            <a:r>
              <a:rPr lang="en-US" sz="2000" b="1">
                <a:solidFill>
                  <a:srgbClr val="CC0099"/>
                </a:solidFill>
              </a:rPr>
              <a:t>lo</a:t>
            </a:r>
            <a:r>
              <a:rPr lang="cs-CZ" sz="2000" b="1">
                <a:solidFill>
                  <a:srgbClr val="CC0099"/>
                </a:solidFill>
              </a:rPr>
              <a:t>k</a:t>
            </a:r>
            <a:r>
              <a:rPr lang="en-US" sz="2000" b="1">
                <a:solidFill>
                  <a:srgbClr val="CC0099"/>
                </a:solidFill>
              </a:rPr>
              <a:t>us 2</a:t>
            </a:r>
            <a:endParaRPr lang="cs-CZ" sz="2000" b="1">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afterEffect">
                                  <p:stCondLst>
                                    <p:cond delay="0"/>
                                  </p:stCondLst>
                                  <p:childTnLst>
                                    <p:animMotion origin="layout" path="M 5.55556E-7 -1.48148E-6 L -0.06007 -1.48148E-6 " pathEditMode="relative" rAng="0" ptsTypes="AA">
                                      <p:cBhvr>
                                        <p:cTn id="6" dur="2000" fill="hold"/>
                                        <p:tgtEl>
                                          <p:spTgt spid="53250"/>
                                        </p:tgtEl>
                                        <p:attrNameLst>
                                          <p:attrName>ppt_x</p:attrName>
                                          <p:attrName>ppt_y</p:attrName>
                                        </p:attrNameLst>
                                      </p:cBhvr>
                                      <p:rCtr x="-30" y="0"/>
                                    </p:animMotion>
                                  </p:childTnLst>
                                </p:cTn>
                              </p:par>
                              <p:par>
                                <p:cTn id="7" presetID="63" presetClass="path" presetSubtype="0" accel="50000" decel="50000" fill="hold" grpId="0" nodeType="withEffect">
                                  <p:stCondLst>
                                    <p:cond delay="0"/>
                                  </p:stCondLst>
                                  <p:childTnLst>
                                    <p:animMotion origin="layout" path="M -0.00139 0.00023 L 0.05573 0.00023 " pathEditMode="relative" rAng="0" ptsTypes="AA">
                                      <p:cBhvr>
                                        <p:cTn id="8" dur="2000" fill="hold"/>
                                        <p:tgtEl>
                                          <p:spTgt spid="53251"/>
                                        </p:tgtEl>
                                        <p:attrNameLst>
                                          <p:attrName>ppt_x</p:attrName>
                                          <p:attrName>ppt_y</p:attrName>
                                        </p:attrNameLst>
                                      </p:cBhvr>
                                      <p:rCtr x="28" y="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6"/>
                                        </p:tgtEl>
                                        <p:attrNameLst>
                                          <p:attrName>style.visibility</p:attrName>
                                        </p:attrNameLst>
                                      </p:cBhvr>
                                      <p:to>
                                        <p:strVal val="visible"/>
                                      </p:to>
                                    </p:set>
                                    <p:anim calcmode="lin" valueType="num">
                                      <p:cBhvr additive="base">
                                        <p:cTn id="13" dur="500" fill="hold"/>
                                        <p:tgtEl>
                                          <p:spTgt spid="53256"/>
                                        </p:tgtEl>
                                        <p:attrNameLst>
                                          <p:attrName>ppt_x</p:attrName>
                                        </p:attrNameLst>
                                      </p:cBhvr>
                                      <p:tavLst>
                                        <p:tav tm="0">
                                          <p:val>
                                            <p:strVal val="#ppt_x"/>
                                          </p:val>
                                        </p:tav>
                                        <p:tav tm="100000">
                                          <p:val>
                                            <p:strVal val="#ppt_x"/>
                                          </p:val>
                                        </p:tav>
                                      </p:tavLst>
                                    </p:anim>
                                    <p:anim calcmode="lin" valueType="num">
                                      <p:cBhvr additive="base">
                                        <p:cTn id="14" dur="500" fill="hold"/>
                                        <p:tgtEl>
                                          <p:spTgt spid="532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53251" grpId="0" animBg="1"/>
      <p:bldP spid="5325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1190171" y="282575"/>
            <a:ext cx="7704545" cy="707886"/>
          </a:xfrm>
          <a:prstGeom prst="rect">
            <a:avLst/>
          </a:prstGeom>
          <a:noFill/>
          <a:ln w="9525">
            <a:noFill/>
            <a:miter lim="800000"/>
            <a:headEnd/>
            <a:tailEnd/>
          </a:ln>
        </p:spPr>
        <p:txBody>
          <a:bodyPr wrap="none">
            <a:spAutoFit/>
          </a:bodyPr>
          <a:lstStyle/>
          <a:p>
            <a:r>
              <a:rPr lang="en-US" sz="2000" dirty="0"/>
              <a:t>cline models (diffusion approximation etc.), linkage disequilibrium, </a:t>
            </a:r>
          </a:p>
          <a:p>
            <a:r>
              <a:rPr lang="en-US" sz="2000" dirty="0"/>
              <a:t>evolutionary parameters</a:t>
            </a:r>
            <a:endParaRPr lang="cs-CZ" sz="2000" dirty="0"/>
          </a:p>
        </p:txBody>
      </p:sp>
      <p:sp>
        <p:nvSpPr>
          <p:cNvPr id="57349" name="Text Box 5"/>
          <p:cNvSpPr txBox="1">
            <a:spLocks noChangeArrowheads="1"/>
          </p:cNvSpPr>
          <p:nvPr/>
        </p:nvSpPr>
        <p:spPr bwMode="auto">
          <a:xfrm>
            <a:off x="6927850" y="3789363"/>
            <a:ext cx="803275" cy="701675"/>
          </a:xfrm>
          <a:prstGeom prst="rect">
            <a:avLst/>
          </a:prstGeom>
          <a:noFill/>
          <a:ln w="9525">
            <a:noFill/>
            <a:miter lim="800000"/>
            <a:headEnd/>
            <a:tailEnd/>
          </a:ln>
        </p:spPr>
        <p:txBody>
          <a:bodyPr wrap="none">
            <a:spAutoFit/>
          </a:bodyPr>
          <a:lstStyle/>
          <a:p>
            <a:r>
              <a:rPr lang="en-US" sz="4000">
                <a:solidFill>
                  <a:srgbClr val="F00000"/>
                </a:solidFill>
                <a:latin typeface="Arial Black" pitchFamily="34" charset="0"/>
              </a:rPr>
              <a:t>??</a:t>
            </a:r>
            <a:endParaRPr lang="cs-CZ" sz="4000">
              <a:solidFill>
                <a:srgbClr val="F00000"/>
              </a:solidFill>
              <a:latin typeface="Arial Black" pitchFamily="34" charset="0"/>
            </a:endParaRPr>
          </a:p>
        </p:txBody>
      </p:sp>
      <p:sp>
        <p:nvSpPr>
          <p:cNvPr id="57350" name="Text Box 6"/>
          <p:cNvSpPr txBox="1">
            <a:spLocks noChangeArrowheads="1"/>
          </p:cNvSpPr>
          <p:nvPr/>
        </p:nvSpPr>
        <p:spPr bwMode="auto">
          <a:xfrm>
            <a:off x="2935288" y="5946775"/>
            <a:ext cx="2851150" cy="396875"/>
          </a:xfrm>
          <a:prstGeom prst="rect">
            <a:avLst/>
          </a:prstGeom>
          <a:solidFill>
            <a:schemeClr val="bg1"/>
          </a:solidFill>
          <a:ln w="9525">
            <a:noFill/>
            <a:miter lim="800000"/>
            <a:headEnd/>
            <a:tailEnd/>
          </a:ln>
        </p:spPr>
        <p:txBody>
          <a:bodyPr wrap="none">
            <a:spAutoFit/>
          </a:bodyPr>
          <a:lstStyle/>
          <a:p>
            <a:r>
              <a:rPr lang="cs-CZ" sz="2000">
                <a:solidFill>
                  <a:srgbClr val="E60000"/>
                </a:solidFill>
              </a:rPr>
              <a:t>problém, jak analyzovat</a:t>
            </a:r>
          </a:p>
        </p:txBody>
      </p:sp>
      <p:sp>
        <p:nvSpPr>
          <p:cNvPr id="57351" name="Rectangle 7"/>
          <p:cNvSpPr>
            <a:spLocks noChangeArrowheads="1"/>
          </p:cNvSpPr>
          <p:nvPr/>
        </p:nvSpPr>
        <p:spPr bwMode="auto">
          <a:xfrm rot="-1157507">
            <a:off x="4412797" y="1876425"/>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57352" name="Rectangle 8"/>
          <p:cNvSpPr>
            <a:spLocks noChangeArrowheads="1"/>
          </p:cNvSpPr>
          <p:nvPr/>
        </p:nvSpPr>
        <p:spPr bwMode="auto">
          <a:xfrm rot="1498588">
            <a:off x="4560435" y="1876425"/>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57353" name="Freeform 9"/>
          <p:cNvSpPr>
            <a:spLocks/>
          </p:cNvSpPr>
          <p:nvPr/>
        </p:nvSpPr>
        <p:spPr bwMode="auto">
          <a:xfrm>
            <a:off x="2663372" y="2671763"/>
            <a:ext cx="4057650" cy="1524000"/>
          </a:xfrm>
          <a:custGeom>
            <a:avLst/>
            <a:gdLst>
              <a:gd name="T0" fmla="*/ 0 w 1706"/>
              <a:gd name="T1" fmla="*/ 2147483647 h 713"/>
              <a:gd name="T2" fmla="*/ 2147483647 w 1706"/>
              <a:gd name="T3" fmla="*/ 0 h 713"/>
              <a:gd name="T4" fmla="*/ 0 60000 65536"/>
              <a:gd name="T5" fmla="*/ 0 60000 65536"/>
              <a:gd name="T6" fmla="*/ 0 w 1706"/>
              <a:gd name="T7" fmla="*/ 0 h 713"/>
              <a:gd name="T8" fmla="*/ 1706 w 1706"/>
              <a:gd name="T9" fmla="*/ 713 h 713"/>
            </a:gdLst>
            <a:ahLst/>
            <a:cxnLst>
              <a:cxn ang="T4">
                <a:pos x="T0" y="T1"/>
              </a:cxn>
              <a:cxn ang="T5">
                <a:pos x="T2" y="T3"/>
              </a:cxn>
            </a:cxnLst>
            <a:rect l="T6" t="T7" r="T8" b="T9"/>
            <a:pathLst>
              <a:path w="1706" h="713">
                <a:moveTo>
                  <a:pt x="0" y="713"/>
                </a:moveTo>
                <a:cubicBezTo>
                  <a:pt x="449" y="362"/>
                  <a:pt x="998" y="109"/>
                  <a:pt x="1706" y="0"/>
                </a:cubicBezTo>
              </a:path>
            </a:pathLst>
          </a:custGeom>
          <a:noFill/>
          <a:ln w="76200" cmpd="sng">
            <a:solidFill>
              <a:srgbClr val="FF0000"/>
            </a:solidFill>
            <a:round/>
            <a:headEnd/>
            <a:tailEnd/>
          </a:ln>
        </p:spPr>
        <p:txBody>
          <a:bodyPr/>
          <a:lstStyle/>
          <a:p>
            <a:endParaRPr lang="cs-CZ"/>
          </a:p>
        </p:txBody>
      </p:sp>
      <p:sp>
        <p:nvSpPr>
          <p:cNvPr id="57354" name="Freeform 10"/>
          <p:cNvSpPr>
            <a:spLocks/>
          </p:cNvSpPr>
          <p:nvPr/>
        </p:nvSpPr>
        <p:spPr bwMode="auto">
          <a:xfrm rot="401754" flipH="1">
            <a:off x="2520497" y="2765425"/>
            <a:ext cx="4057650" cy="1524000"/>
          </a:xfrm>
          <a:custGeom>
            <a:avLst/>
            <a:gdLst>
              <a:gd name="T0" fmla="*/ 0 w 1706"/>
              <a:gd name="T1" fmla="*/ 2147483647 h 713"/>
              <a:gd name="T2" fmla="*/ 2147483647 w 1706"/>
              <a:gd name="T3" fmla="*/ 0 h 713"/>
              <a:gd name="T4" fmla="*/ 0 60000 65536"/>
              <a:gd name="T5" fmla="*/ 0 60000 65536"/>
              <a:gd name="T6" fmla="*/ 0 w 1706"/>
              <a:gd name="T7" fmla="*/ 0 h 713"/>
              <a:gd name="T8" fmla="*/ 1706 w 1706"/>
              <a:gd name="T9" fmla="*/ 713 h 713"/>
            </a:gdLst>
            <a:ahLst/>
            <a:cxnLst>
              <a:cxn ang="T4">
                <a:pos x="T0" y="T1"/>
              </a:cxn>
              <a:cxn ang="T5">
                <a:pos x="T2" y="T3"/>
              </a:cxn>
            </a:cxnLst>
            <a:rect l="T6" t="T7" r="T8" b="T9"/>
            <a:pathLst>
              <a:path w="1706" h="713">
                <a:moveTo>
                  <a:pt x="0" y="713"/>
                </a:moveTo>
                <a:cubicBezTo>
                  <a:pt x="449" y="362"/>
                  <a:pt x="998" y="109"/>
                  <a:pt x="1706" y="0"/>
                </a:cubicBezTo>
              </a:path>
            </a:pathLst>
          </a:custGeom>
          <a:noFill/>
          <a:ln w="76200" cmpd="sng">
            <a:solidFill>
              <a:srgbClr val="FF0000"/>
            </a:solidFill>
            <a:round/>
            <a:headEnd/>
            <a:tailEnd/>
          </a:ln>
        </p:spPr>
        <p:txBody>
          <a:bodyPr/>
          <a:lstStyle/>
          <a:p>
            <a:endParaRPr lang="cs-CZ"/>
          </a:p>
        </p:txBody>
      </p:sp>
      <p:sp>
        <p:nvSpPr>
          <p:cNvPr id="57355" name="Rectangle 11"/>
          <p:cNvSpPr>
            <a:spLocks noChangeArrowheads="1"/>
          </p:cNvSpPr>
          <p:nvPr/>
        </p:nvSpPr>
        <p:spPr bwMode="auto">
          <a:xfrm>
            <a:off x="5065260" y="1878013"/>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57356" name="Rectangle 12"/>
          <p:cNvSpPr>
            <a:spLocks noChangeArrowheads="1"/>
          </p:cNvSpPr>
          <p:nvPr/>
        </p:nvSpPr>
        <p:spPr bwMode="auto">
          <a:xfrm>
            <a:off x="3869872" y="1878013"/>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35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7356"/>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573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352"/>
                                        </p:tgtEl>
                                        <p:attrNameLst>
                                          <p:attrName>style.visibility</p:attrName>
                                        </p:attrNameLst>
                                      </p:cBhvr>
                                      <p:to>
                                        <p:strVal val="visible"/>
                                      </p:to>
                                    </p:set>
                                  </p:childTnLst>
                                </p:cTn>
                              </p:par>
                            </p:childTnLst>
                          </p:cTn>
                        </p:par>
                        <p:par>
                          <p:cTn id="13" fill="hold">
                            <p:stCondLst>
                              <p:cond delay="0"/>
                            </p:stCondLst>
                            <p:childTnLst>
                              <p:par>
                                <p:cTn id="14" presetID="4" presetClass="entr" presetSubtype="32" fill="hold" grpId="0" nodeType="afterEffect">
                                  <p:stCondLst>
                                    <p:cond delay="0"/>
                                  </p:stCondLst>
                                  <p:childTnLst>
                                    <p:set>
                                      <p:cBhvr>
                                        <p:cTn id="15" dur="1" fill="hold">
                                          <p:stCondLst>
                                            <p:cond delay="0"/>
                                          </p:stCondLst>
                                        </p:cTn>
                                        <p:tgtEl>
                                          <p:spTgt spid="57349"/>
                                        </p:tgtEl>
                                        <p:attrNameLst>
                                          <p:attrName>style.visibility</p:attrName>
                                        </p:attrNameLst>
                                      </p:cBhvr>
                                      <p:to>
                                        <p:strVal val="visible"/>
                                      </p:to>
                                    </p:set>
                                    <p:animEffect transition="in" filter="box(out)">
                                      <p:cBhvr>
                                        <p:cTn id="16" dur="500"/>
                                        <p:tgtEl>
                                          <p:spTgt spid="573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354"/>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500"/>
                                  </p:stCondLst>
                                  <p:childTnLst>
                                    <p:set>
                                      <p:cBhvr>
                                        <p:cTn id="23" dur="1" fill="hold">
                                          <p:stCondLst>
                                            <p:cond delay="0"/>
                                          </p:stCondLst>
                                        </p:cTn>
                                        <p:tgtEl>
                                          <p:spTgt spid="57353"/>
                                        </p:tgtEl>
                                        <p:attrNameLst>
                                          <p:attrName>style.visibility</p:attrName>
                                        </p:attrNameLst>
                                      </p:cBhvr>
                                      <p:to>
                                        <p:strVal val="visible"/>
                                      </p:to>
                                    </p:set>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57350"/>
                                        </p:tgtEl>
                                        <p:attrNameLst>
                                          <p:attrName>style.visibility</p:attrName>
                                        </p:attrNameLst>
                                      </p:cBhvr>
                                      <p:to>
                                        <p:strVal val="visible"/>
                                      </p:to>
                                    </p:set>
                                    <p:anim calcmode="lin" valueType="num">
                                      <p:cBhvr additive="base">
                                        <p:cTn id="27" dur="500" fill="hold"/>
                                        <p:tgtEl>
                                          <p:spTgt spid="57350"/>
                                        </p:tgtEl>
                                        <p:attrNameLst>
                                          <p:attrName>ppt_x</p:attrName>
                                        </p:attrNameLst>
                                      </p:cBhvr>
                                      <p:tavLst>
                                        <p:tav tm="0">
                                          <p:val>
                                            <p:strVal val="#ppt_x"/>
                                          </p:val>
                                        </p:tav>
                                        <p:tav tm="100000">
                                          <p:val>
                                            <p:strVal val="#ppt_x"/>
                                          </p:val>
                                        </p:tav>
                                      </p:tavLst>
                                    </p:anim>
                                    <p:anim calcmode="lin" valueType="num">
                                      <p:cBhvr additive="base">
                                        <p:cTn id="28" dur="500" fill="hold"/>
                                        <p:tgtEl>
                                          <p:spTgt spid="573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p:bldP spid="57350" grpId="0" animBg="1"/>
      <p:bldP spid="57351" grpId="0" animBg="1"/>
      <p:bldP spid="57352" grpId="0" animBg="1"/>
      <p:bldP spid="57353" grpId="0" animBg="1"/>
      <p:bldP spid="57354" grpId="0" animBg="1"/>
      <p:bldP spid="57355" grpId="0" animBg="1"/>
      <p:bldP spid="5735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ovéPole 39"/>
          <p:cNvSpPr txBox="1">
            <a:spLocks noChangeArrowheads="1"/>
          </p:cNvSpPr>
          <p:nvPr/>
        </p:nvSpPr>
        <p:spPr bwMode="auto">
          <a:xfrm>
            <a:off x="2113189" y="282575"/>
            <a:ext cx="4602163" cy="585788"/>
          </a:xfrm>
          <a:prstGeom prst="rect">
            <a:avLst/>
          </a:prstGeom>
          <a:solidFill>
            <a:srgbClr val="FFFF66"/>
          </a:solidFill>
          <a:ln w="9525">
            <a:noFill/>
            <a:miter lim="800000"/>
            <a:headEnd/>
            <a:tailEnd/>
          </a:ln>
        </p:spPr>
        <p:txBody>
          <a:bodyPr wrap="none">
            <a:spAutoFit/>
          </a:bodyPr>
          <a:lstStyle/>
          <a:p>
            <a:r>
              <a:rPr lang="cs-CZ" sz="3200" b="1">
                <a:solidFill>
                  <a:srgbClr val="E60000"/>
                </a:solidFill>
                <a:effectLst>
                  <a:outerShdw blurRad="50800" dist="38100" dir="2700000" algn="tl" rotWithShape="0">
                    <a:prstClr val="black">
                      <a:alpha val="40000"/>
                    </a:prstClr>
                  </a:outerShdw>
                </a:effectLst>
              </a:rPr>
              <a:t>Studium hybridní zóny</a:t>
            </a:r>
          </a:p>
        </p:txBody>
      </p:sp>
      <p:sp>
        <p:nvSpPr>
          <p:cNvPr id="33795" name="TextovéPole 40"/>
          <p:cNvSpPr txBox="1">
            <a:spLocks noChangeArrowheads="1"/>
          </p:cNvSpPr>
          <p:nvPr/>
        </p:nvSpPr>
        <p:spPr bwMode="auto">
          <a:xfrm>
            <a:off x="509588" y="1396320"/>
            <a:ext cx="8281434" cy="3990836"/>
          </a:xfrm>
          <a:prstGeom prst="rect">
            <a:avLst/>
          </a:prstGeom>
          <a:noFill/>
          <a:ln w="9525">
            <a:noFill/>
            <a:miter lim="800000"/>
            <a:headEnd/>
            <a:tailEnd/>
          </a:ln>
        </p:spPr>
        <p:txBody>
          <a:bodyPr wrap="none">
            <a:spAutoFit/>
          </a:bodyPr>
          <a:lstStyle/>
          <a:p>
            <a:pPr marL="457200" indent="-457200">
              <a:spcAft>
                <a:spcPts val="1000"/>
              </a:spcAft>
              <a:buFontTx/>
              <a:buAutoNum type="arabicPeriod"/>
            </a:pPr>
            <a:r>
              <a:rPr lang="cs-CZ" sz="2000" dirty="0"/>
              <a:t>Vzorky podél lineárního nebo 2D </a:t>
            </a:r>
            <a:r>
              <a:rPr lang="cs-CZ" sz="2000" dirty="0" err="1"/>
              <a:t>transektu</a:t>
            </a:r>
            <a:r>
              <a:rPr lang="cs-CZ" sz="2000" dirty="0"/>
              <a:t>, geografické koordináty </a:t>
            </a:r>
            <a:r>
              <a:rPr lang="cs-CZ" sz="2000" dirty="0" smtClean="0"/>
              <a:t/>
            </a:r>
            <a:br>
              <a:rPr lang="cs-CZ" sz="2000" dirty="0" smtClean="0"/>
            </a:br>
            <a:r>
              <a:rPr lang="cs-CZ" sz="2000" dirty="0" smtClean="0"/>
              <a:t>lokalit</a:t>
            </a:r>
            <a:endParaRPr lang="cs-CZ" sz="2000" dirty="0"/>
          </a:p>
          <a:p>
            <a:pPr marL="457200" indent="-457200">
              <a:spcAft>
                <a:spcPts val="1000"/>
              </a:spcAft>
              <a:buFontTx/>
              <a:buAutoNum type="arabicPeriod"/>
            </a:pPr>
            <a:r>
              <a:rPr lang="cs-CZ" sz="2000" dirty="0"/>
              <a:t>Genetická (morfologická, behaviorální atd. analýza)</a:t>
            </a:r>
            <a:br>
              <a:rPr lang="cs-CZ" sz="2000" dirty="0"/>
            </a:br>
            <a:r>
              <a:rPr lang="cs-CZ" sz="2000" dirty="0"/>
              <a:t>… problém nezávislosti vzorků (F</a:t>
            </a:r>
            <a:r>
              <a:rPr lang="cs-CZ" sz="2000" baseline="-25000" dirty="0"/>
              <a:t>ST</a:t>
            </a:r>
            <a:r>
              <a:rPr lang="cs-CZ" sz="2000" dirty="0"/>
              <a:t>, F</a:t>
            </a:r>
            <a:r>
              <a:rPr lang="cs-CZ" sz="2000" baseline="-25000" dirty="0"/>
              <a:t>IS</a:t>
            </a:r>
            <a:r>
              <a:rPr lang="cs-CZ" sz="2000" dirty="0"/>
              <a:t> … efektivní počet alel)</a:t>
            </a:r>
          </a:p>
          <a:p>
            <a:pPr marL="457200" indent="-457200">
              <a:spcAft>
                <a:spcPts val="1000"/>
              </a:spcAft>
              <a:buFontTx/>
              <a:buAutoNum type="arabicPeriod"/>
            </a:pPr>
            <a:r>
              <a:rPr lang="cs-CZ" sz="2000" dirty="0"/>
              <a:t>Geografické kliny</a:t>
            </a:r>
          </a:p>
          <a:p>
            <a:pPr marL="457200" indent="-457200">
              <a:spcAft>
                <a:spcPts val="1000"/>
              </a:spcAft>
              <a:buFontTx/>
              <a:buAutoNum type="arabicPeriod"/>
            </a:pPr>
            <a:r>
              <a:rPr lang="cs-CZ" sz="2000" dirty="0"/>
              <a:t>Odhad disperze, selekce a dalších parametrů</a:t>
            </a:r>
          </a:p>
          <a:p>
            <a:pPr marL="457200" indent="-457200">
              <a:spcAft>
                <a:spcPts val="1000"/>
              </a:spcAft>
              <a:buFontTx/>
              <a:buAutoNum type="arabicPeriod"/>
            </a:pPr>
            <a:r>
              <a:rPr lang="cs-CZ" sz="2000" dirty="0"/>
              <a:t>Alternativní přístupy:</a:t>
            </a:r>
            <a:br>
              <a:rPr lang="cs-CZ" sz="2000" dirty="0"/>
            </a:br>
            <a:r>
              <a:rPr lang="cs-CZ" sz="2000" dirty="0"/>
              <a:t>monotónní kliny</a:t>
            </a:r>
            <a:br>
              <a:rPr lang="cs-CZ" sz="2000" dirty="0"/>
            </a:br>
            <a:r>
              <a:rPr lang="cs-CZ" sz="2000" dirty="0"/>
              <a:t>2D analýza</a:t>
            </a:r>
            <a:br>
              <a:rPr lang="cs-CZ" sz="2000" dirty="0"/>
            </a:br>
            <a:r>
              <a:rPr lang="cs-CZ" sz="2000" dirty="0" err="1"/>
              <a:t>genomické</a:t>
            </a:r>
            <a:r>
              <a:rPr lang="cs-CZ" sz="2000" dirty="0"/>
              <a:t> kliny</a:t>
            </a:r>
            <a:br>
              <a:rPr lang="cs-CZ" sz="2000" dirty="0"/>
            </a:br>
            <a:r>
              <a:rPr lang="cs-CZ" sz="2000" dirty="0" err="1"/>
              <a:t>konkordanční</a:t>
            </a:r>
            <a:r>
              <a:rPr lang="cs-CZ" sz="2000" dirty="0"/>
              <a:t> analýza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ovéPole 18"/>
          <p:cNvSpPr txBox="1">
            <a:spLocks noChangeArrowheads="1"/>
          </p:cNvSpPr>
          <p:nvPr/>
        </p:nvSpPr>
        <p:spPr bwMode="auto">
          <a:xfrm>
            <a:off x="1168400" y="271463"/>
            <a:ext cx="6670416" cy="461665"/>
          </a:xfrm>
          <a:prstGeom prst="rect">
            <a:avLst/>
          </a:prstGeom>
          <a:solidFill>
            <a:srgbClr val="FFFF99"/>
          </a:solidFill>
          <a:ln w="9525">
            <a:noFill/>
            <a:miter lim="800000"/>
            <a:headEnd/>
            <a:tailEnd/>
          </a:ln>
        </p:spPr>
        <p:txBody>
          <a:bodyPr wrap="none">
            <a:spAutoFit/>
          </a:bodyPr>
          <a:lstStyle/>
          <a:p>
            <a:r>
              <a:rPr lang="cs-CZ" sz="2400">
                <a:solidFill>
                  <a:srgbClr val="E60000"/>
                </a:solidFill>
              </a:rPr>
              <a:t>Případová studie: hybridní zóna domácích myší</a:t>
            </a:r>
          </a:p>
        </p:txBody>
      </p:sp>
      <p:pic>
        <p:nvPicPr>
          <p:cNvPr id="34819" name="Obrázek 19" descr="Map Europe.JPG"/>
          <p:cNvPicPr>
            <a:picLocks noChangeAspect="1"/>
          </p:cNvPicPr>
          <p:nvPr/>
        </p:nvPicPr>
        <p:blipFill>
          <a:blip r:embed="rId3" cstate="print"/>
          <a:srcRect/>
          <a:stretch>
            <a:fillRect/>
          </a:stretch>
        </p:blipFill>
        <p:spPr bwMode="auto">
          <a:xfrm>
            <a:off x="1163638" y="1239838"/>
            <a:ext cx="6618287" cy="4903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33" descr="Titul_mysi"/>
          <p:cNvPicPr>
            <a:picLocks noChangeAspect="1" noChangeArrowheads="1"/>
          </p:cNvPicPr>
          <p:nvPr/>
        </p:nvPicPr>
        <p:blipFill>
          <a:blip r:embed="rId2" cstate="print"/>
          <a:srcRect/>
          <a:stretch>
            <a:fillRect/>
          </a:stretch>
        </p:blipFill>
        <p:spPr bwMode="auto">
          <a:xfrm>
            <a:off x="1835150" y="1020763"/>
            <a:ext cx="5335588" cy="4424362"/>
          </a:xfrm>
          <a:prstGeom prst="rect">
            <a:avLst/>
          </a:prstGeom>
          <a:noFill/>
          <a:ln w="9525">
            <a:noFill/>
            <a:miter lim="800000"/>
            <a:headEnd/>
            <a:tailEnd/>
          </a:ln>
          <a:effectLst>
            <a:softEdge rad="127000"/>
          </a:effectLst>
        </p:spPr>
      </p:pic>
      <p:sp>
        <p:nvSpPr>
          <p:cNvPr id="5" name="Zaoblený obdélníkový popisek 4"/>
          <p:cNvSpPr/>
          <p:nvPr/>
        </p:nvSpPr>
        <p:spPr>
          <a:xfrm>
            <a:off x="6578600" y="890588"/>
            <a:ext cx="1439863" cy="431800"/>
          </a:xfrm>
          <a:prstGeom prst="wedgeRoundRectCallout">
            <a:avLst>
              <a:gd name="adj1" fmla="val -126313"/>
              <a:gd name="adj2" fmla="val 24305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i="1" dirty="0">
                <a:solidFill>
                  <a:srgbClr val="DE0000"/>
                </a:solidFill>
              </a:rPr>
              <a:t>musculus</a:t>
            </a:r>
          </a:p>
        </p:txBody>
      </p:sp>
      <p:sp>
        <p:nvSpPr>
          <p:cNvPr id="6" name="Zaoblený obdélníkový popisek 5"/>
          <p:cNvSpPr/>
          <p:nvPr/>
        </p:nvSpPr>
        <p:spPr>
          <a:xfrm>
            <a:off x="611188" y="4005263"/>
            <a:ext cx="1439862" cy="431800"/>
          </a:xfrm>
          <a:prstGeom prst="wedgeRoundRectCallout">
            <a:avLst>
              <a:gd name="adj1" fmla="val 164573"/>
              <a:gd name="adj2" fmla="val -7686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i="1" dirty="0">
                <a:solidFill>
                  <a:srgbClr val="003399"/>
                </a:solidFill>
              </a:rPr>
              <a:t>domesticus</a:t>
            </a:r>
          </a:p>
        </p:txBody>
      </p:sp>
      <p:pic>
        <p:nvPicPr>
          <p:cNvPr id="35845" name="Picture 3" descr="musculus"/>
          <p:cNvPicPr>
            <a:picLocks noChangeAspect="1" noChangeArrowheads="1"/>
          </p:cNvPicPr>
          <p:nvPr/>
        </p:nvPicPr>
        <p:blipFill>
          <a:blip r:embed="rId3" cstate="print"/>
          <a:srcRect/>
          <a:stretch>
            <a:fillRect/>
          </a:stretch>
        </p:blipFill>
        <p:spPr bwMode="auto">
          <a:xfrm>
            <a:off x="6804025" y="1484313"/>
            <a:ext cx="2205038" cy="1847850"/>
          </a:xfrm>
          <a:prstGeom prst="rect">
            <a:avLst/>
          </a:prstGeom>
          <a:noFill/>
          <a:ln w="38100">
            <a:noFill/>
            <a:miter lim="800000"/>
            <a:headEnd/>
            <a:tailEnd/>
          </a:ln>
          <a:effectLst>
            <a:softEdge rad="127000"/>
          </a:effectLst>
        </p:spPr>
      </p:pic>
      <p:pic>
        <p:nvPicPr>
          <p:cNvPr id="35846" name="Picture 4" descr="domesticus"/>
          <p:cNvPicPr>
            <a:picLocks noChangeAspect="1" noChangeArrowheads="1"/>
          </p:cNvPicPr>
          <p:nvPr/>
        </p:nvPicPr>
        <p:blipFill>
          <a:blip r:embed="rId4" cstate="print"/>
          <a:srcRect/>
          <a:stretch>
            <a:fillRect/>
          </a:stretch>
        </p:blipFill>
        <p:spPr bwMode="auto">
          <a:xfrm>
            <a:off x="323850" y="4708525"/>
            <a:ext cx="2879725" cy="1825625"/>
          </a:xfrm>
          <a:prstGeom prst="rect">
            <a:avLst/>
          </a:prstGeom>
          <a:noFill/>
          <a:ln w="38100">
            <a:noFill/>
            <a:miter lim="800000"/>
            <a:headEnd/>
            <a:tailEnd/>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ovéPole 3"/>
          <p:cNvSpPr txBox="1">
            <a:spLocks noChangeArrowheads="1"/>
          </p:cNvSpPr>
          <p:nvPr/>
        </p:nvSpPr>
        <p:spPr bwMode="auto">
          <a:xfrm>
            <a:off x="509588" y="273050"/>
            <a:ext cx="8437310" cy="3139321"/>
          </a:xfrm>
          <a:prstGeom prst="rect">
            <a:avLst/>
          </a:prstGeom>
          <a:noFill/>
          <a:ln w="9525">
            <a:noFill/>
            <a:miter lim="800000"/>
            <a:headEnd/>
            <a:tailEnd/>
          </a:ln>
        </p:spPr>
        <p:txBody>
          <a:bodyPr wrap="none">
            <a:spAutoFit/>
          </a:bodyPr>
          <a:lstStyle/>
          <a:p>
            <a:pPr defTabSz="360000">
              <a:spcAft>
                <a:spcPts val="1200"/>
              </a:spcAft>
            </a:pPr>
            <a:r>
              <a:rPr lang="cs-CZ" sz="2400" dirty="0">
                <a:solidFill>
                  <a:srgbClr val="E60000"/>
                </a:solidFill>
              </a:rPr>
              <a:t>Hybridizace: </a:t>
            </a:r>
            <a:r>
              <a:rPr lang="cs-CZ" sz="2400" dirty="0" smtClean="0">
                <a:solidFill>
                  <a:srgbClr val="E60000"/>
                </a:solidFill>
              </a:rPr>
              <a:t/>
            </a:r>
            <a:br>
              <a:rPr lang="cs-CZ" sz="2400" dirty="0" smtClean="0">
                <a:solidFill>
                  <a:srgbClr val="E60000"/>
                </a:solidFill>
              </a:rPr>
            </a:br>
            <a:r>
              <a:rPr lang="cs-CZ" sz="2400" dirty="0" smtClean="0">
                <a:solidFill>
                  <a:srgbClr val="E60000"/>
                </a:solidFill>
              </a:rPr>
              <a:t/>
            </a:r>
            <a:br>
              <a:rPr lang="cs-CZ" sz="2400" dirty="0" smtClean="0">
                <a:solidFill>
                  <a:srgbClr val="E60000"/>
                </a:solidFill>
              </a:rPr>
            </a:br>
            <a:r>
              <a:rPr lang="cs-CZ" sz="2000" dirty="0" smtClean="0"/>
              <a:t>25</a:t>
            </a:r>
            <a:r>
              <a:rPr lang="cs-CZ" sz="2000" dirty="0"/>
              <a:t>% druhů cévnatých rostlin</a:t>
            </a:r>
          </a:p>
          <a:p>
            <a:pPr defTabSz="360000">
              <a:spcAft>
                <a:spcPts val="1200"/>
              </a:spcAft>
            </a:pPr>
            <a:r>
              <a:rPr lang="cs-CZ" sz="2000" dirty="0"/>
              <a:t>10% druhů živočichů</a:t>
            </a:r>
          </a:p>
          <a:p>
            <a:pPr defTabSz="360000">
              <a:spcAft>
                <a:spcPts val="1200"/>
              </a:spcAft>
            </a:pPr>
            <a:r>
              <a:rPr lang="cs-CZ" sz="2000" dirty="0"/>
              <a:t>pravděpodobně podhodnocení (jen nápadné druhy: kachny, rajky, motýli)</a:t>
            </a:r>
          </a:p>
          <a:p>
            <a:pPr defTabSz="360000">
              <a:spcAft>
                <a:spcPts val="1200"/>
              </a:spcAft>
            </a:pPr>
            <a:r>
              <a:rPr lang="cs-CZ" sz="2000" dirty="0"/>
              <a:t>často důvodem narušení prostředí: </a:t>
            </a:r>
            <a:br>
              <a:rPr lang="cs-CZ" sz="2000" dirty="0"/>
            </a:br>
            <a:r>
              <a:rPr lang="cs-CZ" sz="2000" dirty="0"/>
              <a:t>	</a:t>
            </a:r>
            <a:r>
              <a:rPr lang="cs-CZ" sz="2000" dirty="0" smtClean="0"/>
              <a:t>např</a:t>
            </a:r>
            <a:r>
              <a:rPr lang="cs-CZ" sz="2000" dirty="0"/>
              <a:t>. „Darwinovy pěnkavy“ </a:t>
            </a:r>
            <a:r>
              <a:rPr lang="cs-CZ" sz="2000" i="1" dirty="0" err="1"/>
              <a:t>Geospiza</a:t>
            </a:r>
            <a:r>
              <a:rPr lang="cs-CZ" sz="2000" i="1" dirty="0"/>
              <a:t> </a:t>
            </a:r>
            <a:r>
              <a:rPr lang="en-GB" sz="2000" i="1" dirty="0" err="1"/>
              <a:t>fuliginosa</a:t>
            </a:r>
            <a:r>
              <a:rPr lang="en-GB" sz="2000" dirty="0"/>
              <a:t>, </a:t>
            </a:r>
            <a:r>
              <a:rPr lang="en-GB" sz="2000" i="1" dirty="0"/>
              <a:t>G. </a:t>
            </a:r>
            <a:r>
              <a:rPr lang="en-GB" sz="2000" i="1" dirty="0" err="1" smtClean="0"/>
              <a:t>fortis</a:t>
            </a:r>
            <a:r>
              <a:rPr lang="en-GB" sz="2000" dirty="0" smtClean="0"/>
              <a:t> a </a:t>
            </a:r>
            <a:r>
              <a:rPr lang="cs-CZ" sz="2000" dirty="0" smtClean="0"/>
              <a:t/>
            </a:r>
            <a:br>
              <a:rPr lang="cs-CZ" sz="2000" dirty="0" smtClean="0"/>
            </a:br>
            <a:r>
              <a:rPr lang="cs-CZ" sz="2000" dirty="0" smtClean="0"/>
              <a:t>	</a:t>
            </a:r>
            <a:r>
              <a:rPr lang="en-GB" sz="2000" i="1" dirty="0" smtClean="0"/>
              <a:t>G. </a:t>
            </a:r>
            <a:r>
              <a:rPr lang="en-GB" sz="2000" i="1" dirty="0" err="1"/>
              <a:t>scandens</a:t>
            </a:r>
            <a:r>
              <a:rPr lang="cs-CZ" sz="2000" dirty="0"/>
              <a:t> </a:t>
            </a:r>
            <a:r>
              <a:rPr lang="cs-CZ" sz="2000" dirty="0" smtClean="0"/>
              <a:t>po </a:t>
            </a:r>
            <a:r>
              <a:rPr lang="cs-CZ" sz="2000" dirty="0"/>
              <a:t>El </a:t>
            </a:r>
            <a:r>
              <a:rPr lang="cs-CZ" sz="2000" dirty="0" smtClean="0"/>
              <a:t>Ni</a:t>
            </a:r>
            <a:r>
              <a:rPr lang="en-US" sz="2000" dirty="0" smtClean="0">
                <a:sym typeface="Arial Special G1" pitchFamily="34" charset="2"/>
              </a:rPr>
              <a:t>ñ</a:t>
            </a:r>
            <a:r>
              <a:rPr lang="cs-CZ" sz="2000" dirty="0" smtClean="0">
                <a:sym typeface="Arial Special G1" pitchFamily="34" charset="2"/>
              </a:rPr>
              <a:t>o</a:t>
            </a:r>
            <a:endParaRPr lang="cs-CZ" sz="2000" dirty="0"/>
          </a:p>
        </p:txBody>
      </p:sp>
      <p:pic>
        <p:nvPicPr>
          <p:cNvPr id="9219" name="Obrázek 2" descr="Geospiza fortis.jpg"/>
          <p:cNvPicPr>
            <a:picLocks noChangeAspect="1"/>
          </p:cNvPicPr>
          <p:nvPr/>
        </p:nvPicPr>
        <p:blipFill>
          <a:blip r:embed="rId2" cstate="print"/>
          <a:srcRect l="15681" r="3461"/>
          <a:stretch>
            <a:fillRect/>
          </a:stretch>
        </p:blipFill>
        <p:spPr bwMode="auto">
          <a:xfrm>
            <a:off x="3546702" y="3691164"/>
            <a:ext cx="2517231" cy="2052000"/>
          </a:xfrm>
          <a:prstGeom prst="rect">
            <a:avLst/>
          </a:prstGeom>
          <a:noFill/>
          <a:ln w="9525">
            <a:noFill/>
            <a:miter lim="800000"/>
            <a:headEnd/>
            <a:tailEnd/>
          </a:ln>
          <a:effectLst>
            <a:softEdge rad="127000"/>
          </a:effectLst>
        </p:spPr>
      </p:pic>
      <p:pic>
        <p:nvPicPr>
          <p:cNvPr id="9220" name="Obrázek 3" descr="small-ground-finch-(geospiza-fuliginosa).jpg"/>
          <p:cNvPicPr>
            <a:picLocks noChangeAspect="1"/>
          </p:cNvPicPr>
          <p:nvPr/>
        </p:nvPicPr>
        <p:blipFill>
          <a:blip r:embed="rId3" cstate="print"/>
          <a:srcRect/>
          <a:stretch>
            <a:fillRect/>
          </a:stretch>
        </p:blipFill>
        <p:spPr bwMode="auto">
          <a:xfrm>
            <a:off x="509588" y="3697515"/>
            <a:ext cx="2733272" cy="2052000"/>
          </a:xfrm>
          <a:prstGeom prst="rect">
            <a:avLst/>
          </a:prstGeom>
          <a:noFill/>
          <a:ln w="9525">
            <a:noFill/>
            <a:miter lim="800000"/>
            <a:headEnd/>
            <a:tailEnd/>
          </a:ln>
          <a:effectLst>
            <a:softEdge rad="127000"/>
          </a:effectLst>
        </p:spPr>
      </p:pic>
      <p:pic>
        <p:nvPicPr>
          <p:cNvPr id="9221" name="Obrázek 6" descr="Cactus-Finch-Galapagos-2-655-cr-300x240.jpg"/>
          <p:cNvPicPr>
            <a:picLocks noChangeAspect="1"/>
          </p:cNvPicPr>
          <p:nvPr/>
        </p:nvPicPr>
        <p:blipFill>
          <a:blip r:embed="rId4" cstate="print"/>
          <a:srcRect/>
          <a:stretch>
            <a:fillRect/>
          </a:stretch>
        </p:blipFill>
        <p:spPr bwMode="auto">
          <a:xfrm>
            <a:off x="6371906" y="3691164"/>
            <a:ext cx="2565518" cy="2052000"/>
          </a:xfrm>
          <a:prstGeom prst="rect">
            <a:avLst/>
          </a:prstGeom>
          <a:noFill/>
          <a:ln w="9525">
            <a:noFill/>
            <a:miter lim="800000"/>
            <a:headEnd/>
            <a:tailEnd/>
          </a:ln>
          <a:effectLst>
            <a:softEdge rad="127000"/>
          </a:effectLst>
        </p:spPr>
      </p:pic>
      <p:sp>
        <p:nvSpPr>
          <p:cNvPr id="6" name="Obdélník 5"/>
          <p:cNvSpPr/>
          <p:nvPr/>
        </p:nvSpPr>
        <p:spPr>
          <a:xfrm>
            <a:off x="882181" y="5694136"/>
            <a:ext cx="1972015" cy="338554"/>
          </a:xfrm>
          <a:prstGeom prst="rect">
            <a:avLst/>
          </a:prstGeom>
        </p:spPr>
        <p:txBody>
          <a:bodyPr wrap="none">
            <a:spAutoFit/>
          </a:bodyPr>
          <a:lstStyle/>
          <a:p>
            <a:r>
              <a:rPr lang="cs-CZ" sz="1600" i="1" dirty="0" err="1" smtClean="0"/>
              <a:t>Geospiza</a:t>
            </a:r>
            <a:r>
              <a:rPr lang="cs-CZ" sz="1600" i="1" dirty="0" smtClean="0"/>
              <a:t> </a:t>
            </a:r>
            <a:r>
              <a:rPr lang="en-GB" sz="1600" i="1" dirty="0" err="1" smtClean="0"/>
              <a:t>fuliginosa</a:t>
            </a:r>
            <a:endParaRPr lang="cs-CZ" sz="1600" dirty="0"/>
          </a:p>
        </p:txBody>
      </p:sp>
      <p:sp>
        <p:nvSpPr>
          <p:cNvPr id="7" name="Obdélník 6"/>
          <p:cNvSpPr/>
          <p:nvPr/>
        </p:nvSpPr>
        <p:spPr>
          <a:xfrm>
            <a:off x="4271654" y="5694136"/>
            <a:ext cx="906017" cy="338554"/>
          </a:xfrm>
          <a:prstGeom prst="rect">
            <a:avLst/>
          </a:prstGeom>
        </p:spPr>
        <p:txBody>
          <a:bodyPr wrap="none">
            <a:spAutoFit/>
          </a:bodyPr>
          <a:lstStyle/>
          <a:p>
            <a:r>
              <a:rPr lang="en-GB" sz="1600" i="1" dirty="0" smtClean="0"/>
              <a:t>G. </a:t>
            </a:r>
            <a:r>
              <a:rPr lang="en-GB" sz="1600" i="1" dirty="0" err="1" smtClean="0"/>
              <a:t>fortis</a:t>
            </a:r>
            <a:endParaRPr lang="cs-CZ" sz="1600" dirty="0"/>
          </a:p>
        </p:txBody>
      </p:sp>
      <p:sp>
        <p:nvSpPr>
          <p:cNvPr id="8" name="Obdélník 7"/>
          <p:cNvSpPr/>
          <p:nvPr/>
        </p:nvSpPr>
        <p:spPr>
          <a:xfrm>
            <a:off x="7011281" y="5694136"/>
            <a:ext cx="1394934" cy="338554"/>
          </a:xfrm>
          <a:prstGeom prst="rect">
            <a:avLst/>
          </a:prstGeom>
        </p:spPr>
        <p:txBody>
          <a:bodyPr wrap="none">
            <a:spAutoFit/>
          </a:bodyPr>
          <a:lstStyle/>
          <a:p>
            <a:r>
              <a:rPr lang="en-GB" sz="1600" i="1" dirty="0" smtClean="0"/>
              <a:t>G. </a:t>
            </a:r>
            <a:r>
              <a:rPr lang="en-GB" sz="1600" i="1" dirty="0" err="1" smtClean="0"/>
              <a:t>scandens</a:t>
            </a:r>
            <a:r>
              <a:rPr lang="cs-CZ" sz="1600" dirty="0" smtClean="0"/>
              <a:t> </a:t>
            </a:r>
            <a:endParaRPr lang="cs-CZ" sz="1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cxnSp>
        <p:nvCxnSpPr>
          <p:cNvPr id="5" name="Přímá spojovací šipka 4"/>
          <p:cNvCxnSpPr/>
          <p:nvPr/>
        </p:nvCxnSpPr>
        <p:spPr>
          <a:xfrm rot="10800000" flipV="1">
            <a:off x="7839075" y="5519738"/>
            <a:ext cx="650875" cy="377825"/>
          </a:xfrm>
          <a:prstGeom prst="straightConnector1">
            <a:avLst/>
          </a:pr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ovací šipka 5"/>
          <p:cNvCxnSpPr/>
          <p:nvPr/>
        </p:nvCxnSpPr>
        <p:spPr>
          <a:xfrm rot="10800000" flipV="1">
            <a:off x="7064375" y="5040313"/>
            <a:ext cx="1611313" cy="250825"/>
          </a:xfrm>
          <a:prstGeom prst="straightConnector1">
            <a:avLst/>
          </a:pr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cxnSp>
      <p:sp>
        <p:nvSpPr>
          <p:cNvPr id="36869" name="TextovéPole 9"/>
          <p:cNvSpPr txBox="1">
            <a:spLocks noChangeArrowheads="1"/>
          </p:cNvSpPr>
          <p:nvPr/>
        </p:nvSpPr>
        <p:spPr bwMode="auto">
          <a:xfrm>
            <a:off x="7413625" y="468313"/>
            <a:ext cx="774700" cy="369887"/>
          </a:xfrm>
          <a:prstGeom prst="rect">
            <a:avLst/>
          </a:prstGeom>
          <a:noFill/>
          <a:ln w="9525">
            <a:noFill/>
            <a:miter lim="800000"/>
            <a:headEnd/>
            <a:tailEnd/>
          </a:ln>
        </p:spPr>
        <p:txBody>
          <a:bodyPr wrap="none">
            <a:spAutoFit/>
          </a:bodyPr>
          <a:lstStyle/>
          <a:p>
            <a:r>
              <a:rPr lang="en-US">
                <a:solidFill>
                  <a:srgbClr val="003399"/>
                </a:solidFill>
              </a:rPr>
              <a:t>Neolit</a:t>
            </a:r>
            <a:endParaRPr lang="cs-CZ">
              <a:solidFill>
                <a:srgbClr val="003399"/>
              </a:solidFill>
            </a:endParaRPr>
          </a:p>
        </p:txBody>
      </p:sp>
      <p:sp>
        <p:nvSpPr>
          <p:cNvPr id="36870" name="TextovéPole 6"/>
          <p:cNvSpPr txBox="1">
            <a:spLocks noChangeArrowheads="1"/>
          </p:cNvSpPr>
          <p:nvPr/>
        </p:nvSpPr>
        <p:spPr bwMode="auto">
          <a:xfrm>
            <a:off x="6516688" y="6256338"/>
            <a:ext cx="2249487" cy="369887"/>
          </a:xfrm>
          <a:prstGeom prst="rect">
            <a:avLst/>
          </a:prstGeom>
          <a:noFill/>
          <a:ln w="9525">
            <a:noFill/>
            <a:miter lim="800000"/>
            <a:headEnd/>
            <a:tailEnd/>
          </a:ln>
        </p:spPr>
        <p:txBody>
          <a:bodyPr wrap="none">
            <a:spAutoFit/>
          </a:bodyPr>
          <a:lstStyle/>
          <a:p>
            <a:pPr algn="r"/>
            <a:r>
              <a:rPr lang="en-US"/>
              <a:t>Cucchi et al. (2005)</a:t>
            </a:r>
            <a:endParaRPr lang="cs-CZ"/>
          </a:p>
        </p:txBody>
      </p:sp>
      <p:sp>
        <p:nvSpPr>
          <p:cNvPr id="8" name="TextovéPole 7"/>
          <p:cNvSpPr txBox="1"/>
          <p:nvPr/>
        </p:nvSpPr>
        <p:spPr>
          <a:xfrm>
            <a:off x="395288" y="188913"/>
            <a:ext cx="3656012" cy="461962"/>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Myší kolonizace Evropy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37891" name="TextovéPole 2"/>
          <p:cNvSpPr txBox="1">
            <a:spLocks noChangeArrowheads="1"/>
          </p:cNvSpPr>
          <p:nvPr/>
        </p:nvSpPr>
        <p:spPr bwMode="auto">
          <a:xfrm>
            <a:off x="6084888" y="468313"/>
            <a:ext cx="2801937" cy="368300"/>
          </a:xfrm>
          <a:prstGeom prst="rect">
            <a:avLst/>
          </a:prstGeom>
          <a:noFill/>
          <a:ln w="9525">
            <a:noFill/>
            <a:miter lim="800000"/>
            <a:headEnd/>
            <a:tailEnd/>
          </a:ln>
        </p:spPr>
        <p:txBody>
          <a:bodyPr wrap="none">
            <a:spAutoFit/>
          </a:bodyPr>
          <a:lstStyle/>
          <a:p>
            <a:r>
              <a:rPr lang="cs-CZ">
                <a:solidFill>
                  <a:srgbClr val="003399"/>
                </a:solidFill>
              </a:rPr>
              <a:t>Doba bronzová a železná</a:t>
            </a:r>
          </a:p>
        </p:txBody>
      </p:sp>
      <p:sp>
        <p:nvSpPr>
          <p:cNvPr id="4" name="Volný tvar 3"/>
          <p:cNvSpPr/>
          <p:nvPr/>
        </p:nvSpPr>
        <p:spPr>
          <a:xfrm>
            <a:off x="5480050" y="4883150"/>
            <a:ext cx="709613" cy="898525"/>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Lst>
            <a:ahLst/>
            <a:cxnLst>
              <a:cxn ang="0">
                <a:pos x="connsiteX0" y="connsiteY0"/>
              </a:cxn>
              <a:cxn ang="0">
                <a:pos x="connsiteX1" y="connsiteY1"/>
              </a:cxn>
              <a:cxn ang="0">
                <a:pos x="connsiteX2" y="connsiteY2"/>
              </a:cxn>
            </a:cxnLst>
            <a:rect l="l" t="t" r="r" b="b"/>
            <a:pathLst>
              <a:path w="709419" h="898996">
                <a:moveTo>
                  <a:pt x="709419" y="898996"/>
                </a:moveTo>
                <a:cubicBezTo>
                  <a:pt x="347882" y="789150"/>
                  <a:pt x="94343" y="578922"/>
                  <a:pt x="0" y="0"/>
                </a:cubicBezTo>
                <a:lnTo>
                  <a:pt x="0" y="0"/>
                </a:lnTo>
              </a:path>
            </a:pathLst>
          </a:cu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5" name="Volný tvar 4"/>
          <p:cNvSpPr/>
          <p:nvPr/>
        </p:nvSpPr>
        <p:spPr>
          <a:xfrm>
            <a:off x="1982788" y="3708400"/>
            <a:ext cx="4410075" cy="2279650"/>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2408824 w 2408824"/>
              <a:gd name="connsiteY0" fmla="*/ 898996 h 898996"/>
              <a:gd name="connsiteX1" fmla="*/ 1733910 w 2408824"/>
              <a:gd name="connsiteY1" fmla="*/ 17253 h 898996"/>
              <a:gd name="connsiteX2" fmla="*/ 0 w 2408824"/>
              <a:gd name="connsiteY2" fmla="*/ 0 h 898996"/>
              <a:gd name="connsiteX0" fmla="*/ 674914 w 674914"/>
              <a:gd name="connsiteY0" fmla="*/ 881743 h 881743"/>
              <a:gd name="connsiteX1" fmla="*/ 0 w 674914"/>
              <a:gd name="connsiteY1" fmla="*/ 0 h 881743"/>
              <a:gd name="connsiteX0" fmla="*/ 4039216 w 4039216"/>
              <a:gd name="connsiteY0" fmla="*/ 700588 h 700588"/>
              <a:gd name="connsiteX1" fmla="*/ 0 w 4039216"/>
              <a:gd name="connsiteY1" fmla="*/ 0 h 700588"/>
              <a:gd name="connsiteX0" fmla="*/ 4039216 w 4039216"/>
              <a:gd name="connsiteY0" fmla="*/ 1726179 h 1726179"/>
              <a:gd name="connsiteX1" fmla="*/ 0 w 4039216"/>
              <a:gd name="connsiteY1" fmla="*/ 1025591 h 1726179"/>
              <a:gd name="connsiteX0" fmla="*/ 3461246 w 3461246"/>
              <a:gd name="connsiteY0" fmla="*/ 1303485 h 1303485"/>
              <a:gd name="connsiteX1" fmla="*/ 0 w 3461246"/>
              <a:gd name="connsiteY1" fmla="*/ 1025591 h 1303485"/>
              <a:gd name="connsiteX0" fmla="*/ 3461246 w 3461246"/>
              <a:gd name="connsiteY0" fmla="*/ 1303485 h 1676718"/>
              <a:gd name="connsiteX1" fmla="*/ 0 w 3461246"/>
              <a:gd name="connsiteY1" fmla="*/ 1025591 h 1676718"/>
              <a:gd name="connsiteX0" fmla="*/ 4410152 w 4410152"/>
              <a:gd name="connsiteY0" fmla="*/ 1631289 h 2004522"/>
              <a:gd name="connsiteX1" fmla="*/ 0 w 4410152"/>
              <a:gd name="connsiteY1" fmla="*/ 1025591 h 2004522"/>
              <a:gd name="connsiteX0" fmla="*/ 4410152 w 4410152"/>
              <a:gd name="connsiteY0" fmla="*/ 1631289 h 1711224"/>
              <a:gd name="connsiteX1" fmla="*/ 0 w 4410152"/>
              <a:gd name="connsiteY1" fmla="*/ 1025591 h 1711224"/>
              <a:gd name="connsiteX0" fmla="*/ 4410152 w 4410152"/>
              <a:gd name="connsiteY0" fmla="*/ 2200632 h 2280567"/>
              <a:gd name="connsiteX1" fmla="*/ 0 w 4410152"/>
              <a:gd name="connsiteY1" fmla="*/ 1594934 h 2280567"/>
            </a:gdLst>
            <a:ahLst/>
            <a:cxnLst>
              <a:cxn ang="0">
                <a:pos x="connsiteX0" y="connsiteY0"/>
              </a:cxn>
              <a:cxn ang="0">
                <a:pos x="connsiteX1" y="connsiteY1"/>
              </a:cxn>
            </a:cxnLst>
            <a:rect l="l" t="t" r="r" b="b"/>
            <a:pathLst>
              <a:path w="4410152" h="2280567">
                <a:moveTo>
                  <a:pt x="4410152" y="2200632"/>
                </a:moveTo>
                <a:cubicBezTo>
                  <a:pt x="2884050" y="2280567"/>
                  <a:pt x="2613256" y="0"/>
                  <a:pt x="0" y="1594934"/>
                </a:cubicBezTo>
              </a:path>
            </a:pathLst>
          </a:cu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8" name="Volný tvar 7"/>
          <p:cNvSpPr/>
          <p:nvPr/>
        </p:nvSpPr>
        <p:spPr>
          <a:xfrm>
            <a:off x="3778250" y="3743325"/>
            <a:ext cx="871538" cy="1328738"/>
          </a:xfrm>
          <a:custGeom>
            <a:avLst/>
            <a:gdLst>
              <a:gd name="connsiteX0" fmla="*/ 974785 w 974785"/>
              <a:gd name="connsiteY0" fmla="*/ 1293963 h 1293963"/>
              <a:gd name="connsiteX1" fmla="*/ 0 w 974785"/>
              <a:gd name="connsiteY1" fmla="*/ 0 h 1293963"/>
              <a:gd name="connsiteX2" fmla="*/ 0 w 974785"/>
              <a:gd name="connsiteY2" fmla="*/ 0 h 1293963"/>
              <a:gd name="connsiteX0" fmla="*/ 974785 w 974785"/>
              <a:gd name="connsiteY0" fmla="*/ 1293963 h 1293963"/>
              <a:gd name="connsiteX1" fmla="*/ 0 w 974785"/>
              <a:gd name="connsiteY1" fmla="*/ 0 h 1293963"/>
              <a:gd name="connsiteX2" fmla="*/ 0 w 974785"/>
              <a:gd name="connsiteY2" fmla="*/ 0 h 1293963"/>
              <a:gd name="connsiteX0" fmla="*/ 974785 w 974785"/>
              <a:gd name="connsiteY0" fmla="*/ 1293963 h 1293963"/>
              <a:gd name="connsiteX1" fmla="*/ 0 w 974785"/>
              <a:gd name="connsiteY1" fmla="*/ 0 h 1293963"/>
              <a:gd name="connsiteX2" fmla="*/ 0 w 974785"/>
              <a:gd name="connsiteY2" fmla="*/ 0 h 1293963"/>
              <a:gd name="connsiteX0" fmla="*/ 974785 w 974785"/>
              <a:gd name="connsiteY0" fmla="*/ 1293963 h 1293963"/>
              <a:gd name="connsiteX1" fmla="*/ 0 w 974785"/>
              <a:gd name="connsiteY1" fmla="*/ 0 h 1293963"/>
              <a:gd name="connsiteX2" fmla="*/ 0 w 974785"/>
              <a:gd name="connsiteY2" fmla="*/ 0 h 1293963"/>
              <a:gd name="connsiteX0" fmla="*/ 1061050 w 1061050"/>
              <a:gd name="connsiteY0" fmla="*/ 1345721 h 1345721"/>
              <a:gd name="connsiteX1" fmla="*/ 0 w 1061050"/>
              <a:gd name="connsiteY1" fmla="*/ 0 h 1345721"/>
              <a:gd name="connsiteX2" fmla="*/ 0 w 1061050"/>
              <a:gd name="connsiteY2" fmla="*/ 0 h 1345721"/>
              <a:gd name="connsiteX0" fmla="*/ 1061050 w 1061050"/>
              <a:gd name="connsiteY0" fmla="*/ 1345721 h 1345721"/>
              <a:gd name="connsiteX1" fmla="*/ 0 w 1061050"/>
              <a:gd name="connsiteY1" fmla="*/ 0 h 1345721"/>
              <a:gd name="connsiteX2" fmla="*/ 0 w 1061050"/>
              <a:gd name="connsiteY2" fmla="*/ 0 h 1345721"/>
              <a:gd name="connsiteX0" fmla="*/ 1061050 w 1061050"/>
              <a:gd name="connsiteY0" fmla="*/ 1431985 h 1431985"/>
              <a:gd name="connsiteX1" fmla="*/ 0 w 1061050"/>
              <a:gd name="connsiteY1" fmla="*/ 86264 h 1431985"/>
              <a:gd name="connsiteX2" fmla="*/ 232913 w 1061050"/>
              <a:gd name="connsiteY2" fmla="*/ 0 h 1431985"/>
              <a:gd name="connsiteX0" fmla="*/ 1061050 w 1061050"/>
              <a:gd name="connsiteY0" fmla="*/ 1345721 h 1345721"/>
              <a:gd name="connsiteX1" fmla="*/ 0 w 1061050"/>
              <a:gd name="connsiteY1" fmla="*/ 0 h 1345721"/>
              <a:gd name="connsiteX0" fmla="*/ 871269 w 871269"/>
              <a:gd name="connsiteY0" fmla="*/ 1328468 h 1328468"/>
              <a:gd name="connsiteX1" fmla="*/ 0 w 871269"/>
              <a:gd name="connsiteY1" fmla="*/ 0 h 1328468"/>
              <a:gd name="connsiteX0" fmla="*/ 871269 w 871269"/>
              <a:gd name="connsiteY0" fmla="*/ 1328468 h 1328468"/>
              <a:gd name="connsiteX1" fmla="*/ 0 w 871269"/>
              <a:gd name="connsiteY1" fmla="*/ 0 h 1328468"/>
            </a:gdLst>
            <a:ahLst/>
            <a:cxnLst>
              <a:cxn ang="0">
                <a:pos x="connsiteX0" y="connsiteY0"/>
              </a:cxn>
              <a:cxn ang="0">
                <a:pos x="connsiteX1" y="connsiteY1"/>
              </a:cxn>
            </a:cxnLst>
            <a:rect l="l" t="t" r="r" b="b"/>
            <a:pathLst>
              <a:path w="871269" h="1328468">
                <a:moveTo>
                  <a:pt x="871269" y="1328468"/>
                </a:moveTo>
                <a:cubicBezTo>
                  <a:pt x="451451" y="1061049"/>
                  <a:pt x="23003" y="724620"/>
                  <a:pt x="0" y="0"/>
                </a:cubicBezTo>
              </a:path>
            </a:pathLst>
          </a:custGeom>
          <a:ln w="76200">
            <a:solidFill>
              <a:srgbClr val="00339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9" name="Volný tvar 8"/>
          <p:cNvSpPr/>
          <p:nvPr/>
        </p:nvSpPr>
        <p:spPr>
          <a:xfrm rot="8352611">
            <a:off x="2862263" y="2205038"/>
            <a:ext cx="709612" cy="900112"/>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Lst>
            <a:ahLst/>
            <a:cxnLst>
              <a:cxn ang="0">
                <a:pos x="connsiteX0" y="connsiteY0"/>
              </a:cxn>
              <a:cxn ang="0">
                <a:pos x="connsiteX1" y="connsiteY1"/>
              </a:cxn>
              <a:cxn ang="0">
                <a:pos x="connsiteX2" y="connsiteY2"/>
              </a:cxn>
            </a:cxnLst>
            <a:rect l="l" t="t" r="r" b="b"/>
            <a:pathLst>
              <a:path w="709419" h="898996">
                <a:moveTo>
                  <a:pt x="709419" y="898996"/>
                </a:moveTo>
                <a:cubicBezTo>
                  <a:pt x="347882" y="789150"/>
                  <a:pt x="94343" y="578922"/>
                  <a:pt x="0" y="0"/>
                </a:cubicBezTo>
                <a:lnTo>
                  <a:pt x="0" y="0"/>
                </a:lnTo>
              </a:path>
            </a:pathLst>
          </a:custGeom>
          <a:ln w="76200">
            <a:solidFill>
              <a:srgbClr val="00339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0" name="Volný tvar 9"/>
          <p:cNvSpPr/>
          <p:nvPr/>
        </p:nvSpPr>
        <p:spPr>
          <a:xfrm>
            <a:off x="-244475" y="3155950"/>
            <a:ext cx="2012950" cy="2557463"/>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709419 w 1158949"/>
              <a:gd name="connsiteY0" fmla="*/ 2600205 h 2600205"/>
              <a:gd name="connsiteX1" fmla="*/ 0 w 1158949"/>
              <a:gd name="connsiteY1" fmla="*/ 1701209 h 2600205"/>
              <a:gd name="connsiteX2" fmla="*/ 1158949 w 1158949"/>
              <a:gd name="connsiteY2" fmla="*/ 0 h 2600205"/>
              <a:gd name="connsiteX0" fmla="*/ 709419 w 709419"/>
              <a:gd name="connsiteY0" fmla="*/ 898996 h 898996"/>
              <a:gd name="connsiteX1" fmla="*/ 0 w 709419"/>
              <a:gd name="connsiteY1" fmla="*/ 0 h 898996"/>
              <a:gd name="connsiteX0" fmla="*/ 361537 w 1033000"/>
              <a:gd name="connsiteY0" fmla="*/ 2217433 h 2217433"/>
              <a:gd name="connsiteX1" fmla="*/ 938657 w 1033000"/>
              <a:gd name="connsiteY1" fmla="*/ 0 h 2217433"/>
              <a:gd name="connsiteX0" fmla="*/ 361537 w 1288182"/>
              <a:gd name="connsiteY0" fmla="*/ 2557675 h 2557675"/>
              <a:gd name="connsiteX1" fmla="*/ 1193839 w 1288182"/>
              <a:gd name="connsiteY1" fmla="*/ 0 h 2557675"/>
              <a:gd name="connsiteX0" fmla="*/ 1084550 w 2011195"/>
              <a:gd name="connsiteY0" fmla="*/ 2557675 h 2557675"/>
              <a:gd name="connsiteX1" fmla="*/ 1916852 w 2011195"/>
              <a:gd name="connsiteY1" fmla="*/ 0 h 2557675"/>
              <a:gd name="connsiteX0" fmla="*/ 1084550 w 1916852"/>
              <a:gd name="connsiteY0" fmla="*/ 2557675 h 2557675"/>
              <a:gd name="connsiteX1" fmla="*/ 1916852 w 1916852"/>
              <a:gd name="connsiteY1" fmla="*/ 0 h 2557675"/>
              <a:gd name="connsiteX0" fmla="*/ 1180243 w 2012545"/>
              <a:gd name="connsiteY0" fmla="*/ 2557675 h 2557675"/>
              <a:gd name="connsiteX1" fmla="*/ 2012545 w 2012545"/>
              <a:gd name="connsiteY1" fmla="*/ 0 h 2557675"/>
            </a:gdLst>
            <a:ahLst/>
            <a:cxnLst>
              <a:cxn ang="0">
                <a:pos x="connsiteX0" y="connsiteY0"/>
              </a:cxn>
              <a:cxn ang="0">
                <a:pos x="connsiteX1" y="connsiteY1"/>
              </a:cxn>
            </a:cxnLst>
            <a:rect l="l" t="t" r="r" b="b"/>
            <a:pathLst>
              <a:path w="2012545" h="2557675">
                <a:moveTo>
                  <a:pt x="1180243" y="2557675"/>
                </a:moveTo>
                <a:cubicBezTo>
                  <a:pt x="0" y="1724814"/>
                  <a:pt x="1107427" y="111090"/>
                  <a:pt x="2012545" y="0"/>
                </a:cubicBezTo>
              </a:path>
            </a:pathLst>
          </a:cu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3" name="TextovéPole 12"/>
          <p:cNvSpPr txBox="1"/>
          <p:nvPr/>
        </p:nvSpPr>
        <p:spPr>
          <a:xfrm>
            <a:off x="395288" y="188913"/>
            <a:ext cx="3656012" cy="461962"/>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Myší kolonizace Evropy</a:t>
            </a:r>
          </a:p>
        </p:txBody>
      </p:sp>
      <p:sp>
        <p:nvSpPr>
          <p:cNvPr id="37898" name="TextovéPole 13"/>
          <p:cNvSpPr txBox="1">
            <a:spLocks noChangeArrowheads="1"/>
          </p:cNvSpPr>
          <p:nvPr/>
        </p:nvSpPr>
        <p:spPr bwMode="auto">
          <a:xfrm>
            <a:off x="6516688" y="6256338"/>
            <a:ext cx="2249487" cy="369887"/>
          </a:xfrm>
          <a:prstGeom prst="rect">
            <a:avLst/>
          </a:prstGeom>
          <a:noFill/>
          <a:ln w="9525">
            <a:noFill/>
            <a:miter lim="800000"/>
            <a:headEnd/>
            <a:tailEnd/>
          </a:ln>
        </p:spPr>
        <p:txBody>
          <a:bodyPr wrap="none">
            <a:spAutoFit/>
          </a:bodyPr>
          <a:lstStyle/>
          <a:p>
            <a:pPr algn="r"/>
            <a:r>
              <a:rPr lang="en-US"/>
              <a:t>Cucchi et al. (2005)</a:t>
            </a:r>
            <a:endParaRPr lang="cs-CZ"/>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38915" name="TextovéPole 2"/>
          <p:cNvSpPr txBox="1">
            <a:spLocks noChangeArrowheads="1"/>
          </p:cNvSpPr>
          <p:nvPr/>
        </p:nvSpPr>
        <p:spPr bwMode="auto">
          <a:xfrm>
            <a:off x="6721475" y="479425"/>
            <a:ext cx="1519238" cy="368300"/>
          </a:xfrm>
          <a:prstGeom prst="rect">
            <a:avLst/>
          </a:prstGeom>
          <a:noFill/>
          <a:ln w="9525">
            <a:noFill/>
            <a:miter lim="800000"/>
            <a:headEnd/>
            <a:tailEnd/>
          </a:ln>
        </p:spPr>
        <p:txBody>
          <a:bodyPr wrap="none">
            <a:spAutoFit/>
          </a:bodyPr>
          <a:lstStyle/>
          <a:p>
            <a:r>
              <a:rPr lang="cs-CZ">
                <a:solidFill>
                  <a:srgbClr val="003399"/>
                </a:solidFill>
              </a:rPr>
              <a:t>Pozdní neolit</a:t>
            </a:r>
          </a:p>
        </p:txBody>
      </p:sp>
      <p:sp>
        <p:nvSpPr>
          <p:cNvPr id="38916" name="TextovéPole 3"/>
          <p:cNvSpPr txBox="1">
            <a:spLocks noChangeArrowheads="1"/>
          </p:cNvSpPr>
          <p:nvPr/>
        </p:nvSpPr>
        <p:spPr bwMode="auto">
          <a:xfrm>
            <a:off x="6291489" y="1102178"/>
            <a:ext cx="2235200" cy="400050"/>
          </a:xfrm>
          <a:prstGeom prst="rect">
            <a:avLst/>
          </a:prstGeom>
          <a:solidFill>
            <a:srgbClr val="FFFFFF">
              <a:alpha val="74901"/>
            </a:srgbClr>
          </a:solidFill>
          <a:ln w="9525">
            <a:noFill/>
            <a:miter lim="800000"/>
            <a:headEnd/>
            <a:tailEnd/>
          </a:ln>
        </p:spPr>
        <p:txBody>
          <a:bodyPr wrap="none">
            <a:spAutoFit/>
          </a:bodyPr>
          <a:lstStyle/>
          <a:p>
            <a:r>
              <a:rPr lang="cs-CZ" sz="2000">
                <a:solidFill>
                  <a:srgbClr val="003399"/>
                </a:solidFill>
              </a:rPr>
              <a:t>pol.</a:t>
            </a:r>
            <a:r>
              <a:rPr lang="en-US" sz="2000">
                <a:solidFill>
                  <a:srgbClr val="003399"/>
                </a:solidFill>
              </a:rPr>
              <a:t> 4</a:t>
            </a:r>
            <a:r>
              <a:rPr lang="cs-CZ" sz="2000">
                <a:solidFill>
                  <a:srgbClr val="003399"/>
                </a:solidFill>
              </a:rPr>
              <a:t>.</a:t>
            </a:r>
            <a:r>
              <a:rPr lang="en-US" sz="2000">
                <a:solidFill>
                  <a:srgbClr val="003399"/>
                </a:solidFill>
              </a:rPr>
              <a:t> </a:t>
            </a:r>
            <a:r>
              <a:rPr lang="cs-CZ" sz="2000">
                <a:solidFill>
                  <a:srgbClr val="003399"/>
                </a:solidFill>
              </a:rPr>
              <a:t>tisíciletí</a:t>
            </a:r>
            <a:r>
              <a:rPr lang="en-US" sz="2000">
                <a:solidFill>
                  <a:srgbClr val="003399"/>
                </a:solidFill>
              </a:rPr>
              <a:t> BC</a:t>
            </a:r>
            <a:endParaRPr lang="cs-CZ" sz="2000">
              <a:solidFill>
                <a:srgbClr val="003399"/>
              </a:solidFill>
            </a:endParaRPr>
          </a:p>
        </p:txBody>
      </p:sp>
      <p:sp>
        <p:nvSpPr>
          <p:cNvPr id="7" name="Volný tvar 6"/>
          <p:cNvSpPr/>
          <p:nvPr/>
        </p:nvSpPr>
        <p:spPr>
          <a:xfrm>
            <a:off x="5118100" y="3062288"/>
            <a:ext cx="3376613" cy="2254250"/>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 name="connsiteX0" fmla="*/ 214651 w 985074"/>
              <a:gd name="connsiteY0" fmla="*/ 486871 h 486871"/>
              <a:gd name="connsiteX1" fmla="*/ 985074 w 985074"/>
              <a:gd name="connsiteY1" fmla="*/ 158966 h 486871"/>
              <a:gd name="connsiteX2" fmla="*/ 0 w 985074"/>
              <a:gd name="connsiteY2" fmla="*/ 64608 h 486871"/>
              <a:gd name="connsiteX0" fmla="*/ 214651 w 214651"/>
              <a:gd name="connsiteY0" fmla="*/ 422263 h 422263"/>
              <a:gd name="connsiteX1" fmla="*/ 0 w 214651"/>
              <a:gd name="connsiteY1" fmla="*/ 0 h 422263"/>
              <a:gd name="connsiteX0" fmla="*/ 214651 w 1102032"/>
              <a:gd name="connsiteY0" fmla="*/ 523526 h 523526"/>
              <a:gd name="connsiteX1" fmla="*/ 1102032 w 1102032"/>
              <a:gd name="connsiteY1" fmla="*/ 142458 h 523526"/>
              <a:gd name="connsiteX2" fmla="*/ 0 w 1102032"/>
              <a:gd name="connsiteY2" fmla="*/ 101263 h 523526"/>
              <a:gd name="connsiteX0" fmla="*/ 1102032 w 1102032"/>
              <a:gd name="connsiteY0" fmla="*/ 142458 h 242017"/>
              <a:gd name="connsiteX1" fmla="*/ 0 w 1102032"/>
              <a:gd name="connsiteY1" fmla="*/ 101263 h 242017"/>
              <a:gd name="connsiteX0" fmla="*/ 1102032 w 1102032"/>
              <a:gd name="connsiteY0" fmla="*/ 206254 h 305813"/>
              <a:gd name="connsiteX1" fmla="*/ 1091399 w 1102032"/>
              <a:gd name="connsiteY1" fmla="*/ 121194 h 305813"/>
              <a:gd name="connsiteX2" fmla="*/ 0 w 1102032"/>
              <a:gd name="connsiteY2" fmla="*/ 165059 h 305813"/>
              <a:gd name="connsiteX0" fmla="*/ 3462460 w 3462460"/>
              <a:gd name="connsiteY0" fmla="*/ 206254 h 3038381"/>
              <a:gd name="connsiteX1" fmla="*/ 3451827 w 3462460"/>
              <a:gd name="connsiteY1" fmla="*/ 121194 h 3038381"/>
              <a:gd name="connsiteX2" fmla="*/ 0 w 3462460"/>
              <a:gd name="connsiteY2" fmla="*/ 2897627 h 3038381"/>
              <a:gd name="connsiteX0" fmla="*/ 3462460 w 3462460"/>
              <a:gd name="connsiteY0" fmla="*/ 206254 h 2897627"/>
              <a:gd name="connsiteX1" fmla="*/ 3451827 w 3462460"/>
              <a:gd name="connsiteY1" fmla="*/ 121194 h 2897627"/>
              <a:gd name="connsiteX2" fmla="*/ 0 w 3462460"/>
              <a:gd name="connsiteY2" fmla="*/ 2897627 h 2897627"/>
              <a:gd name="connsiteX0" fmla="*/ 3462460 w 3462460"/>
              <a:gd name="connsiteY0" fmla="*/ 85060 h 2776433"/>
              <a:gd name="connsiteX1" fmla="*/ 3451827 w 3462460"/>
              <a:gd name="connsiteY1" fmla="*/ 0 h 2776433"/>
              <a:gd name="connsiteX2" fmla="*/ 0 w 3462460"/>
              <a:gd name="connsiteY2" fmla="*/ 2776433 h 2776433"/>
              <a:gd name="connsiteX0" fmla="*/ 3462460 w 3462460"/>
              <a:gd name="connsiteY0" fmla="*/ 1141919 h 3833292"/>
              <a:gd name="connsiteX1" fmla="*/ 3451827 w 3462460"/>
              <a:gd name="connsiteY1" fmla="*/ 1056859 h 3833292"/>
              <a:gd name="connsiteX2" fmla="*/ 0 w 3462460"/>
              <a:gd name="connsiteY2" fmla="*/ 3833292 h 3833292"/>
              <a:gd name="connsiteX0" fmla="*/ 3462460 w 3462460"/>
              <a:gd name="connsiteY0" fmla="*/ 1120654 h 3812027"/>
              <a:gd name="connsiteX1" fmla="*/ 2813873 w 3462460"/>
              <a:gd name="connsiteY1" fmla="*/ 1056859 h 3812027"/>
              <a:gd name="connsiteX2" fmla="*/ 0 w 3462460"/>
              <a:gd name="connsiteY2" fmla="*/ 3812027 h 3812027"/>
              <a:gd name="connsiteX0" fmla="*/ 2813873 w 2813873"/>
              <a:gd name="connsiteY0" fmla="*/ 1056859 h 3812027"/>
              <a:gd name="connsiteX1" fmla="*/ 0 w 2813873"/>
              <a:gd name="connsiteY1" fmla="*/ 3812027 h 3812027"/>
              <a:gd name="connsiteX0" fmla="*/ 3451826 w 3451826"/>
              <a:gd name="connsiteY0" fmla="*/ 1056859 h 3737600"/>
              <a:gd name="connsiteX1" fmla="*/ 0 w 3451826"/>
              <a:gd name="connsiteY1" fmla="*/ 3737600 h 3737600"/>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62459 w 3462459"/>
              <a:gd name="connsiteY0" fmla="*/ 0 h 2457457"/>
              <a:gd name="connsiteX1" fmla="*/ 0 w 3462459"/>
              <a:gd name="connsiteY1" fmla="*/ 2457457 h 2457457"/>
              <a:gd name="connsiteX0" fmla="*/ 3462459 w 3462459"/>
              <a:gd name="connsiteY0" fmla="*/ 0 h 2457457"/>
              <a:gd name="connsiteX1" fmla="*/ 0 w 3462459"/>
              <a:gd name="connsiteY1" fmla="*/ 2457457 h 2457457"/>
              <a:gd name="connsiteX0" fmla="*/ 8172682 w 8172682"/>
              <a:gd name="connsiteY0" fmla="*/ 400171 h 1911330"/>
              <a:gd name="connsiteX1" fmla="*/ 0 w 8172682"/>
              <a:gd name="connsiteY1" fmla="*/ 1911330 h 1911330"/>
              <a:gd name="connsiteX0" fmla="*/ 8172682 w 8172682"/>
              <a:gd name="connsiteY0" fmla="*/ 400171 h 1911330"/>
              <a:gd name="connsiteX1" fmla="*/ 0 w 8172682"/>
              <a:gd name="connsiteY1" fmla="*/ 1911330 h 1911330"/>
              <a:gd name="connsiteX0" fmla="*/ 3419928 w 3419928"/>
              <a:gd name="connsiteY0" fmla="*/ 1208245 h 1911330"/>
              <a:gd name="connsiteX1" fmla="*/ 0 w 3419928"/>
              <a:gd name="connsiteY1" fmla="*/ 1911330 h 1911330"/>
              <a:gd name="connsiteX0" fmla="*/ 3419928 w 3419928"/>
              <a:gd name="connsiteY0" fmla="*/ 291315 h 2698140"/>
              <a:gd name="connsiteX1" fmla="*/ 0 w 3419928"/>
              <a:gd name="connsiteY1" fmla="*/ 994400 h 2698140"/>
              <a:gd name="connsiteX0" fmla="*/ 3419928 w 3419928"/>
              <a:gd name="connsiteY0" fmla="*/ 323212 h 2730037"/>
              <a:gd name="connsiteX1" fmla="*/ 0 w 3419928"/>
              <a:gd name="connsiteY1" fmla="*/ 1026297 h 2730037"/>
              <a:gd name="connsiteX0" fmla="*/ 3377398 w 3377398"/>
              <a:gd name="connsiteY0" fmla="*/ 323212 h 2793833"/>
              <a:gd name="connsiteX1" fmla="*/ 0 w 3377398"/>
              <a:gd name="connsiteY1" fmla="*/ 1090093 h 2793833"/>
              <a:gd name="connsiteX0" fmla="*/ 3377398 w 3377398"/>
              <a:gd name="connsiteY0" fmla="*/ 323212 h 2836364"/>
              <a:gd name="connsiteX1" fmla="*/ 0 w 3377398"/>
              <a:gd name="connsiteY1" fmla="*/ 1090093 h 2836364"/>
              <a:gd name="connsiteX0" fmla="*/ 3377398 w 3377398"/>
              <a:gd name="connsiteY0" fmla="*/ 323212 h 2836364"/>
              <a:gd name="connsiteX1" fmla="*/ 1389111 w 3377398"/>
              <a:gd name="connsiteY1" fmla="*/ 1067491 h 2836364"/>
              <a:gd name="connsiteX2" fmla="*/ 0 w 3377398"/>
              <a:gd name="connsiteY2" fmla="*/ 1090093 h 2836364"/>
              <a:gd name="connsiteX0" fmla="*/ 3377398 w 3377398"/>
              <a:gd name="connsiteY0" fmla="*/ 0 h 2513152"/>
              <a:gd name="connsiteX1" fmla="*/ 1389111 w 3377398"/>
              <a:gd name="connsiteY1" fmla="*/ 744279 h 2513152"/>
              <a:gd name="connsiteX2" fmla="*/ 0 w 3377398"/>
              <a:gd name="connsiteY2" fmla="*/ 766881 h 2513152"/>
              <a:gd name="connsiteX0" fmla="*/ 3377398 w 3377398"/>
              <a:gd name="connsiteY0" fmla="*/ 0 h 2513152"/>
              <a:gd name="connsiteX1" fmla="*/ 1389111 w 3377398"/>
              <a:gd name="connsiteY1" fmla="*/ 744279 h 2513152"/>
              <a:gd name="connsiteX2" fmla="*/ 0 w 3377398"/>
              <a:gd name="connsiteY2" fmla="*/ 766881 h 2513152"/>
              <a:gd name="connsiteX0" fmla="*/ 3377398 w 3377398"/>
              <a:gd name="connsiteY0" fmla="*/ 187151 h 2700303"/>
              <a:gd name="connsiteX1" fmla="*/ 1389111 w 3377398"/>
              <a:gd name="connsiteY1" fmla="*/ 931430 h 2700303"/>
              <a:gd name="connsiteX2" fmla="*/ 0 w 3377398"/>
              <a:gd name="connsiteY2" fmla="*/ 954032 h 2700303"/>
              <a:gd name="connsiteX0" fmla="*/ 3377398 w 3377398"/>
              <a:gd name="connsiteY0" fmla="*/ 0 h 766881"/>
              <a:gd name="connsiteX1" fmla="*/ 0 w 3377398"/>
              <a:gd name="connsiteY1" fmla="*/ 766881 h 766881"/>
              <a:gd name="connsiteX0" fmla="*/ 3377398 w 3377398"/>
              <a:gd name="connsiteY0" fmla="*/ 0 h 2116770"/>
              <a:gd name="connsiteX1" fmla="*/ 0 w 3377398"/>
              <a:gd name="connsiteY1" fmla="*/ 766881 h 2116770"/>
              <a:gd name="connsiteX0" fmla="*/ 3377398 w 3377398"/>
              <a:gd name="connsiteY0" fmla="*/ 42530 h 2159300"/>
              <a:gd name="connsiteX1" fmla="*/ 3334869 w 3377398"/>
              <a:gd name="connsiteY1" fmla="*/ 0 h 2159300"/>
              <a:gd name="connsiteX2" fmla="*/ 0 w 3377398"/>
              <a:gd name="connsiteY2" fmla="*/ 809411 h 2159300"/>
              <a:gd name="connsiteX0" fmla="*/ 3377398 w 3377398"/>
              <a:gd name="connsiteY0" fmla="*/ 42530 h 2159300"/>
              <a:gd name="connsiteX1" fmla="*/ 3334869 w 3377398"/>
              <a:gd name="connsiteY1" fmla="*/ 0 h 2159300"/>
              <a:gd name="connsiteX2" fmla="*/ 0 w 3377398"/>
              <a:gd name="connsiteY2" fmla="*/ 809411 h 2159300"/>
              <a:gd name="connsiteX0" fmla="*/ 3377398 w 3377398"/>
              <a:gd name="connsiteY0" fmla="*/ 0 h 2116770"/>
              <a:gd name="connsiteX1" fmla="*/ 3132850 w 3377398"/>
              <a:gd name="connsiteY1" fmla="*/ 53163 h 2116770"/>
              <a:gd name="connsiteX2" fmla="*/ 0 w 3377398"/>
              <a:gd name="connsiteY2" fmla="*/ 766881 h 2116770"/>
              <a:gd name="connsiteX0" fmla="*/ 3377398 w 3377398"/>
              <a:gd name="connsiteY0" fmla="*/ 0 h 2254993"/>
              <a:gd name="connsiteX1" fmla="*/ 3132850 w 3377398"/>
              <a:gd name="connsiteY1" fmla="*/ 53163 h 2254993"/>
              <a:gd name="connsiteX2" fmla="*/ 0 w 3377398"/>
              <a:gd name="connsiteY2" fmla="*/ 766881 h 2254993"/>
            </a:gdLst>
            <a:ahLst/>
            <a:cxnLst>
              <a:cxn ang="0">
                <a:pos x="connsiteX0" y="connsiteY0"/>
              </a:cxn>
              <a:cxn ang="0">
                <a:pos x="connsiteX1" y="connsiteY1"/>
              </a:cxn>
              <a:cxn ang="0">
                <a:pos x="connsiteX2" y="connsiteY2"/>
              </a:cxn>
            </a:cxnLst>
            <a:rect l="l" t="t" r="r" b="b"/>
            <a:pathLst>
              <a:path w="3377398" h="2254993">
                <a:moveTo>
                  <a:pt x="3377398" y="0"/>
                </a:moveTo>
                <a:lnTo>
                  <a:pt x="3132850" y="53163"/>
                </a:lnTo>
                <a:cubicBezTo>
                  <a:pt x="826836" y="106772"/>
                  <a:pt x="1604264" y="2254993"/>
                  <a:pt x="0" y="766881"/>
                </a:cubicBezTo>
              </a:path>
            </a:pathLst>
          </a:cu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8" name="Volný tvar 7"/>
          <p:cNvSpPr/>
          <p:nvPr/>
        </p:nvSpPr>
        <p:spPr>
          <a:xfrm>
            <a:off x="4706938" y="2263775"/>
            <a:ext cx="3533775" cy="782638"/>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 name="connsiteX0" fmla="*/ 214651 w 985074"/>
              <a:gd name="connsiteY0" fmla="*/ 486871 h 486871"/>
              <a:gd name="connsiteX1" fmla="*/ 985074 w 985074"/>
              <a:gd name="connsiteY1" fmla="*/ 158966 h 486871"/>
              <a:gd name="connsiteX2" fmla="*/ 0 w 985074"/>
              <a:gd name="connsiteY2" fmla="*/ 64608 h 486871"/>
              <a:gd name="connsiteX0" fmla="*/ 214651 w 214651"/>
              <a:gd name="connsiteY0" fmla="*/ 422263 h 422263"/>
              <a:gd name="connsiteX1" fmla="*/ 0 w 214651"/>
              <a:gd name="connsiteY1" fmla="*/ 0 h 422263"/>
              <a:gd name="connsiteX0" fmla="*/ 214651 w 1102032"/>
              <a:gd name="connsiteY0" fmla="*/ 523526 h 523526"/>
              <a:gd name="connsiteX1" fmla="*/ 1102032 w 1102032"/>
              <a:gd name="connsiteY1" fmla="*/ 142458 h 523526"/>
              <a:gd name="connsiteX2" fmla="*/ 0 w 1102032"/>
              <a:gd name="connsiteY2" fmla="*/ 101263 h 523526"/>
              <a:gd name="connsiteX0" fmla="*/ 1102032 w 1102032"/>
              <a:gd name="connsiteY0" fmla="*/ 142458 h 242017"/>
              <a:gd name="connsiteX1" fmla="*/ 0 w 1102032"/>
              <a:gd name="connsiteY1" fmla="*/ 101263 h 242017"/>
              <a:gd name="connsiteX0" fmla="*/ 1102032 w 1102032"/>
              <a:gd name="connsiteY0" fmla="*/ 206254 h 305813"/>
              <a:gd name="connsiteX1" fmla="*/ 1091399 w 1102032"/>
              <a:gd name="connsiteY1" fmla="*/ 121194 h 305813"/>
              <a:gd name="connsiteX2" fmla="*/ 0 w 1102032"/>
              <a:gd name="connsiteY2" fmla="*/ 165059 h 305813"/>
              <a:gd name="connsiteX0" fmla="*/ 3462460 w 3462460"/>
              <a:gd name="connsiteY0" fmla="*/ 206254 h 3038381"/>
              <a:gd name="connsiteX1" fmla="*/ 3451827 w 3462460"/>
              <a:gd name="connsiteY1" fmla="*/ 121194 h 3038381"/>
              <a:gd name="connsiteX2" fmla="*/ 0 w 3462460"/>
              <a:gd name="connsiteY2" fmla="*/ 2897627 h 3038381"/>
              <a:gd name="connsiteX0" fmla="*/ 3462460 w 3462460"/>
              <a:gd name="connsiteY0" fmla="*/ 206254 h 2897627"/>
              <a:gd name="connsiteX1" fmla="*/ 3451827 w 3462460"/>
              <a:gd name="connsiteY1" fmla="*/ 121194 h 2897627"/>
              <a:gd name="connsiteX2" fmla="*/ 0 w 3462460"/>
              <a:gd name="connsiteY2" fmla="*/ 2897627 h 2897627"/>
              <a:gd name="connsiteX0" fmla="*/ 3462460 w 3462460"/>
              <a:gd name="connsiteY0" fmla="*/ 85060 h 2776433"/>
              <a:gd name="connsiteX1" fmla="*/ 3451827 w 3462460"/>
              <a:gd name="connsiteY1" fmla="*/ 0 h 2776433"/>
              <a:gd name="connsiteX2" fmla="*/ 0 w 3462460"/>
              <a:gd name="connsiteY2" fmla="*/ 2776433 h 2776433"/>
              <a:gd name="connsiteX0" fmla="*/ 3462460 w 3462460"/>
              <a:gd name="connsiteY0" fmla="*/ 1141919 h 3833292"/>
              <a:gd name="connsiteX1" fmla="*/ 3451827 w 3462460"/>
              <a:gd name="connsiteY1" fmla="*/ 1056859 h 3833292"/>
              <a:gd name="connsiteX2" fmla="*/ 0 w 3462460"/>
              <a:gd name="connsiteY2" fmla="*/ 3833292 h 3833292"/>
              <a:gd name="connsiteX0" fmla="*/ 3462460 w 3462460"/>
              <a:gd name="connsiteY0" fmla="*/ 1120654 h 3812027"/>
              <a:gd name="connsiteX1" fmla="*/ 2813873 w 3462460"/>
              <a:gd name="connsiteY1" fmla="*/ 1056859 h 3812027"/>
              <a:gd name="connsiteX2" fmla="*/ 0 w 3462460"/>
              <a:gd name="connsiteY2" fmla="*/ 3812027 h 3812027"/>
              <a:gd name="connsiteX0" fmla="*/ 2813873 w 2813873"/>
              <a:gd name="connsiteY0" fmla="*/ 1056859 h 3812027"/>
              <a:gd name="connsiteX1" fmla="*/ 0 w 2813873"/>
              <a:gd name="connsiteY1" fmla="*/ 3812027 h 3812027"/>
              <a:gd name="connsiteX0" fmla="*/ 3451826 w 3451826"/>
              <a:gd name="connsiteY0" fmla="*/ 1056859 h 3737600"/>
              <a:gd name="connsiteX1" fmla="*/ 0 w 3451826"/>
              <a:gd name="connsiteY1" fmla="*/ 3737600 h 3737600"/>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62459 w 3462459"/>
              <a:gd name="connsiteY0" fmla="*/ 0 h 2457457"/>
              <a:gd name="connsiteX1" fmla="*/ 0 w 3462459"/>
              <a:gd name="connsiteY1" fmla="*/ 2457457 h 2457457"/>
              <a:gd name="connsiteX0" fmla="*/ 3462459 w 3462459"/>
              <a:gd name="connsiteY0" fmla="*/ 0 h 2457457"/>
              <a:gd name="connsiteX1" fmla="*/ 0 w 3462459"/>
              <a:gd name="connsiteY1" fmla="*/ 2457457 h 2457457"/>
              <a:gd name="connsiteX0" fmla="*/ 8172682 w 8172682"/>
              <a:gd name="connsiteY0" fmla="*/ 400171 h 1911330"/>
              <a:gd name="connsiteX1" fmla="*/ 0 w 8172682"/>
              <a:gd name="connsiteY1" fmla="*/ 1911330 h 1911330"/>
              <a:gd name="connsiteX0" fmla="*/ 8172682 w 8172682"/>
              <a:gd name="connsiteY0" fmla="*/ 400171 h 1911330"/>
              <a:gd name="connsiteX1" fmla="*/ 0 w 8172682"/>
              <a:gd name="connsiteY1" fmla="*/ 1911330 h 1911330"/>
              <a:gd name="connsiteX0" fmla="*/ 3419928 w 3419928"/>
              <a:gd name="connsiteY0" fmla="*/ 1208245 h 1911330"/>
              <a:gd name="connsiteX1" fmla="*/ 0 w 3419928"/>
              <a:gd name="connsiteY1" fmla="*/ 1911330 h 1911330"/>
              <a:gd name="connsiteX0" fmla="*/ 3419928 w 3419928"/>
              <a:gd name="connsiteY0" fmla="*/ 291315 h 2698140"/>
              <a:gd name="connsiteX1" fmla="*/ 0 w 3419928"/>
              <a:gd name="connsiteY1" fmla="*/ 994400 h 2698140"/>
              <a:gd name="connsiteX0" fmla="*/ 3419928 w 3419928"/>
              <a:gd name="connsiteY0" fmla="*/ 323212 h 2730037"/>
              <a:gd name="connsiteX1" fmla="*/ 0 w 3419928"/>
              <a:gd name="connsiteY1" fmla="*/ 1026297 h 2730037"/>
              <a:gd name="connsiteX0" fmla="*/ 3377398 w 3377398"/>
              <a:gd name="connsiteY0" fmla="*/ 323212 h 2793833"/>
              <a:gd name="connsiteX1" fmla="*/ 0 w 3377398"/>
              <a:gd name="connsiteY1" fmla="*/ 1090093 h 2793833"/>
              <a:gd name="connsiteX0" fmla="*/ 3377398 w 3377398"/>
              <a:gd name="connsiteY0" fmla="*/ 323212 h 2836364"/>
              <a:gd name="connsiteX1" fmla="*/ 0 w 3377398"/>
              <a:gd name="connsiteY1" fmla="*/ 1090093 h 2836364"/>
              <a:gd name="connsiteX0" fmla="*/ 3377398 w 3377398"/>
              <a:gd name="connsiteY0" fmla="*/ 323212 h 2836364"/>
              <a:gd name="connsiteX1" fmla="*/ 1389111 w 3377398"/>
              <a:gd name="connsiteY1" fmla="*/ 1067491 h 2836364"/>
              <a:gd name="connsiteX2" fmla="*/ 0 w 3377398"/>
              <a:gd name="connsiteY2" fmla="*/ 1090093 h 2836364"/>
              <a:gd name="connsiteX0" fmla="*/ 3377398 w 3377398"/>
              <a:gd name="connsiteY0" fmla="*/ 0 h 2513152"/>
              <a:gd name="connsiteX1" fmla="*/ 1389111 w 3377398"/>
              <a:gd name="connsiteY1" fmla="*/ 744279 h 2513152"/>
              <a:gd name="connsiteX2" fmla="*/ 0 w 3377398"/>
              <a:gd name="connsiteY2" fmla="*/ 766881 h 2513152"/>
              <a:gd name="connsiteX0" fmla="*/ 3377398 w 3377398"/>
              <a:gd name="connsiteY0" fmla="*/ 0 h 2513152"/>
              <a:gd name="connsiteX1" fmla="*/ 1389111 w 3377398"/>
              <a:gd name="connsiteY1" fmla="*/ 744279 h 2513152"/>
              <a:gd name="connsiteX2" fmla="*/ 0 w 3377398"/>
              <a:gd name="connsiteY2" fmla="*/ 766881 h 2513152"/>
              <a:gd name="connsiteX0" fmla="*/ 3377398 w 3377398"/>
              <a:gd name="connsiteY0" fmla="*/ 187151 h 2700303"/>
              <a:gd name="connsiteX1" fmla="*/ 1389111 w 3377398"/>
              <a:gd name="connsiteY1" fmla="*/ 931430 h 2700303"/>
              <a:gd name="connsiteX2" fmla="*/ 0 w 3377398"/>
              <a:gd name="connsiteY2" fmla="*/ 954032 h 2700303"/>
              <a:gd name="connsiteX0" fmla="*/ 3377398 w 3377398"/>
              <a:gd name="connsiteY0" fmla="*/ 0 h 766881"/>
              <a:gd name="connsiteX1" fmla="*/ 0 w 3377398"/>
              <a:gd name="connsiteY1" fmla="*/ 766881 h 766881"/>
              <a:gd name="connsiteX0" fmla="*/ 3377398 w 3377398"/>
              <a:gd name="connsiteY0" fmla="*/ 0 h 2116770"/>
              <a:gd name="connsiteX1" fmla="*/ 0 w 3377398"/>
              <a:gd name="connsiteY1" fmla="*/ 766881 h 2116770"/>
              <a:gd name="connsiteX0" fmla="*/ 3377398 w 3377398"/>
              <a:gd name="connsiteY0" fmla="*/ 42530 h 2159300"/>
              <a:gd name="connsiteX1" fmla="*/ 3334869 w 3377398"/>
              <a:gd name="connsiteY1" fmla="*/ 0 h 2159300"/>
              <a:gd name="connsiteX2" fmla="*/ 0 w 3377398"/>
              <a:gd name="connsiteY2" fmla="*/ 809411 h 2159300"/>
              <a:gd name="connsiteX0" fmla="*/ 3377398 w 3377398"/>
              <a:gd name="connsiteY0" fmla="*/ 42530 h 2159300"/>
              <a:gd name="connsiteX1" fmla="*/ 3334869 w 3377398"/>
              <a:gd name="connsiteY1" fmla="*/ 0 h 2159300"/>
              <a:gd name="connsiteX2" fmla="*/ 0 w 3377398"/>
              <a:gd name="connsiteY2" fmla="*/ 809411 h 2159300"/>
              <a:gd name="connsiteX0" fmla="*/ 3377398 w 3377398"/>
              <a:gd name="connsiteY0" fmla="*/ 0 h 2116770"/>
              <a:gd name="connsiteX1" fmla="*/ 3132850 w 3377398"/>
              <a:gd name="connsiteY1" fmla="*/ 53163 h 2116770"/>
              <a:gd name="connsiteX2" fmla="*/ 0 w 3377398"/>
              <a:gd name="connsiteY2" fmla="*/ 766881 h 2116770"/>
              <a:gd name="connsiteX0" fmla="*/ 3377398 w 3377398"/>
              <a:gd name="connsiteY0" fmla="*/ 0 h 2254993"/>
              <a:gd name="connsiteX1" fmla="*/ 3132850 w 3377398"/>
              <a:gd name="connsiteY1" fmla="*/ 53163 h 2254993"/>
              <a:gd name="connsiteX2" fmla="*/ 0 w 3377398"/>
              <a:gd name="connsiteY2" fmla="*/ 766881 h 2254993"/>
              <a:gd name="connsiteX0" fmla="*/ 3377398 w 3377398"/>
              <a:gd name="connsiteY0" fmla="*/ 0 h 766881"/>
              <a:gd name="connsiteX1" fmla="*/ 3132850 w 3377398"/>
              <a:gd name="connsiteY1" fmla="*/ 53163 h 766881"/>
              <a:gd name="connsiteX2" fmla="*/ 0 w 3377398"/>
              <a:gd name="connsiteY2" fmla="*/ 766881 h 766881"/>
              <a:gd name="connsiteX0" fmla="*/ 4232584 w 4232584"/>
              <a:gd name="connsiteY0" fmla="*/ 381789 h 640586"/>
              <a:gd name="connsiteX1" fmla="*/ 3988036 w 4232584"/>
              <a:gd name="connsiteY1" fmla="*/ 434952 h 640586"/>
              <a:gd name="connsiteX2" fmla="*/ 0 w 4232584"/>
              <a:gd name="connsiteY2" fmla="*/ 640586 h 640586"/>
              <a:gd name="connsiteX0" fmla="*/ 4232584 w 4232584"/>
              <a:gd name="connsiteY0" fmla="*/ 224108 h 482905"/>
              <a:gd name="connsiteX1" fmla="*/ 3988036 w 4232584"/>
              <a:gd name="connsiteY1" fmla="*/ 277271 h 482905"/>
              <a:gd name="connsiteX2" fmla="*/ 0 w 4232584"/>
              <a:gd name="connsiteY2" fmla="*/ 482905 h 482905"/>
              <a:gd name="connsiteX0" fmla="*/ 5362076 w 5362076"/>
              <a:gd name="connsiteY0" fmla="*/ 197828 h 482905"/>
              <a:gd name="connsiteX1" fmla="*/ 3988036 w 5362076"/>
              <a:gd name="connsiteY1" fmla="*/ 277271 h 482905"/>
              <a:gd name="connsiteX2" fmla="*/ 0 w 5362076"/>
              <a:gd name="connsiteY2" fmla="*/ 482905 h 482905"/>
              <a:gd name="connsiteX0" fmla="*/ 5362076 w 5362076"/>
              <a:gd name="connsiteY0" fmla="*/ 0 h 285077"/>
              <a:gd name="connsiteX1" fmla="*/ 0 w 5362076"/>
              <a:gd name="connsiteY1" fmla="*/ 285077 h 285077"/>
              <a:gd name="connsiteX0" fmla="*/ 5362076 w 5362076"/>
              <a:gd name="connsiteY0" fmla="*/ 360498 h 645575"/>
              <a:gd name="connsiteX1" fmla="*/ 0 w 5362076"/>
              <a:gd name="connsiteY1" fmla="*/ 645575 h 645575"/>
              <a:gd name="connsiteX0" fmla="*/ 5362076 w 5362076"/>
              <a:gd name="connsiteY0" fmla="*/ 360498 h 645575"/>
              <a:gd name="connsiteX1" fmla="*/ 0 w 5362076"/>
              <a:gd name="connsiteY1" fmla="*/ 645575 h 645575"/>
            </a:gdLst>
            <a:ahLst/>
            <a:cxnLst>
              <a:cxn ang="0">
                <a:pos x="connsiteX0" y="connsiteY0"/>
              </a:cxn>
              <a:cxn ang="0">
                <a:pos x="connsiteX1" y="connsiteY1"/>
              </a:cxn>
            </a:cxnLst>
            <a:rect l="l" t="t" r="r" b="b"/>
            <a:pathLst>
              <a:path w="5362076" h="645575">
                <a:moveTo>
                  <a:pt x="5362076" y="360498"/>
                </a:moveTo>
                <a:cubicBezTo>
                  <a:pt x="2638851" y="0"/>
                  <a:pt x="1545326" y="217666"/>
                  <a:pt x="0" y="645575"/>
                </a:cubicBezTo>
              </a:path>
            </a:pathLst>
          </a:cu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0" name="TextovéPole 9"/>
          <p:cNvSpPr txBox="1"/>
          <p:nvPr/>
        </p:nvSpPr>
        <p:spPr>
          <a:xfrm>
            <a:off x="395288" y="188913"/>
            <a:ext cx="3656012" cy="461962"/>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Myší kolonizace Evropy</a:t>
            </a:r>
          </a:p>
        </p:txBody>
      </p:sp>
      <p:sp>
        <p:nvSpPr>
          <p:cNvPr id="38920" name="TextovéPole 10"/>
          <p:cNvSpPr txBox="1">
            <a:spLocks noChangeArrowheads="1"/>
          </p:cNvSpPr>
          <p:nvPr/>
        </p:nvSpPr>
        <p:spPr bwMode="auto">
          <a:xfrm>
            <a:off x="6597650" y="6256338"/>
            <a:ext cx="2168525" cy="369887"/>
          </a:xfrm>
          <a:prstGeom prst="rect">
            <a:avLst/>
          </a:prstGeom>
          <a:noFill/>
          <a:ln w="9525">
            <a:noFill/>
            <a:miter lim="800000"/>
            <a:headEnd/>
            <a:tailEnd/>
          </a:ln>
        </p:spPr>
        <p:txBody>
          <a:bodyPr wrap="none">
            <a:spAutoFit/>
          </a:bodyPr>
          <a:lstStyle/>
          <a:p>
            <a:pPr algn="r"/>
            <a:r>
              <a:rPr lang="en-US"/>
              <a:t>Cucchi et al. (20</a:t>
            </a:r>
            <a:r>
              <a:rPr lang="cs-CZ"/>
              <a:t>11</a:t>
            </a:r>
            <a:r>
              <a:rPr lang="en-US"/>
              <a:t>)</a:t>
            </a:r>
            <a:endParaRPr lang="cs-CZ"/>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39939" name="TextovéPole 2"/>
          <p:cNvSpPr txBox="1">
            <a:spLocks noChangeArrowheads="1"/>
          </p:cNvSpPr>
          <p:nvPr/>
        </p:nvSpPr>
        <p:spPr bwMode="auto">
          <a:xfrm>
            <a:off x="7137400" y="479425"/>
            <a:ext cx="1181100" cy="368300"/>
          </a:xfrm>
          <a:prstGeom prst="rect">
            <a:avLst/>
          </a:prstGeom>
          <a:noFill/>
          <a:ln w="9525">
            <a:noFill/>
            <a:miter lim="800000"/>
            <a:headEnd/>
            <a:tailEnd/>
          </a:ln>
        </p:spPr>
        <p:txBody>
          <a:bodyPr wrap="none">
            <a:spAutoFit/>
          </a:bodyPr>
          <a:lstStyle/>
          <a:p>
            <a:r>
              <a:rPr lang="en-US">
                <a:solidFill>
                  <a:srgbClr val="003399"/>
                </a:solidFill>
              </a:rPr>
              <a:t>Viking</a:t>
            </a:r>
            <a:r>
              <a:rPr lang="cs-CZ">
                <a:solidFill>
                  <a:srgbClr val="003399"/>
                </a:solidFill>
              </a:rPr>
              <a:t>ové</a:t>
            </a:r>
          </a:p>
        </p:txBody>
      </p:sp>
      <p:sp>
        <p:nvSpPr>
          <p:cNvPr id="4" name="Volný tvar 3"/>
          <p:cNvSpPr/>
          <p:nvPr/>
        </p:nvSpPr>
        <p:spPr>
          <a:xfrm>
            <a:off x="3937000" y="1128713"/>
            <a:ext cx="765175" cy="1200150"/>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81352 w 764195"/>
              <a:gd name="connsiteY0" fmla="*/ 1199085 h 1199085"/>
              <a:gd name="connsiteX1" fmla="*/ 0 w 764195"/>
              <a:gd name="connsiteY1" fmla="*/ 0 h 1199085"/>
            </a:gdLst>
            <a:ahLst/>
            <a:cxnLst>
              <a:cxn ang="0">
                <a:pos x="connsiteX0" y="connsiteY0"/>
              </a:cxn>
              <a:cxn ang="0">
                <a:pos x="connsiteX1" y="connsiteY1"/>
              </a:cxn>
            </a:cxnLst>
            <a:rect l="l" t="t" r="r" b="b"/>
            <a:pathLst>
              <a:path w="764195" h="1199085">
                <a:moveTo>
                  <a:pt x="81352" y="1199085"/>
                </a:moveTo>
                <a:cubicBezTo>
                  <a:pt x="199026" y="831679"/>
                  <a:pt x="764195" y="345006"/>
                  <a:pt x="0" y="0"/>
                </a:cubicBezTo>
              </a:path>
            </a:pathLst>
          </a:custGeom>
          <a:ln w="76200">
            <a:solidFill>
              <a:srgbClr val="CC00CC"/>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5" name="Volný tvar 4"/>
          <p:cNvSpPr/>
          <p:nvPr/>
        </p:nvSpPr>
        <p:spPr>
          <a:xfrm>
            <a:off x="3870325" y="1762125"/>
            <a:ext cx="214313" cy="422275"/>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Lst>
            <a:ahLst/>
            <a:cxnLst>
              <a:cxn ang="0">
                <a:pos x="connsiteX0" y="connsiteY0"/>
              </a:cxn>
              <a:cxn ang="0">
                <a:pos x="connsiteX1" y="connsiteY1"/>
              </a:cxn>
            </a:cxnLst>
            <a:rect l="l" t="t" r="r" b="b"/>
            <a:pathLst>
              <a:path w="214651" h="422263">
                <a:moveTo>
                  <a:pt x="214651" y="422263"/>
                </a:moveTo>
                <a:cubicBezTo>
                  <a:pt x="147258" y="265001"/>
                  <a:pt x="213164" y="328443"/>
                  <a:pt x="0" y="0"/>
                </a:cubicBezTo>
              </a:path>
            </a:pathLst>
          </a:custGeom>
          <a:ln w="76200">
            <a:solidFill>
              <a:srgbClr val="CC00CC"/>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6" name="Volný tvar 5"/>
          <p:cNvSpPr/>
          <p:nvPr/>
        </p:nvSpPr>
        <p:spPr>
          <a:xfrm flipH="1">
            <a:off x="4295775" y="1119188"/>
            <a:ext cx="534988" cy="636587"/>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 name="connsiteX0" fmla="*/ 404657 w 404657"/>
              <a:gd name="connsiteY0" fmla="*/ 754772 h 754772"/>
              <a:gd name="connsiteX1" fmla="*/ 0 w 404657"/>
              <a:gd name="connsiteY1" fmla="*/ 0 h 754772"/>
              <a:gd name="connsiteX0" fmla="*/ 494314 w 494314"/>
              <a:gd name="connsiteY0" fmla="*/ 754772 h 754772"/>
              <a:gd name="connsiteX1" fmla="*/ 89657 w 494314"/>
              <a:gd name="connsiteY1" fmla="*/ 0 h 754772"/>
              <a:gd name="connsiteX0" fmla="*/ 429000 w 429000"/>
              <a:gd name="connsiteY0" fmla="*/ 754772 h 754772"/>
              <a:gd name="connsiteX1" fmla="*/ 24343 w 429000"/>
              <a:gd name="connsiteY1" fmla="*/ 0 h 754772"/>
              <a:gd name="connsiteX0" fmla="*/ 559628 w 559628"/>
              <a:gd name="connsiteY0" fmla="*/ 636018 h 636018"/>
              <a:gd name="connsiteX1" fmla="*/ 24343 w 559628"/>
              <a:gd name="connsiteY1" fmla="*/ 0 h 636018"/>
              <a:gd name="connsiteX0" fmla="*/ 535285 w 535285"/>
              <a:gd name="connsiteY0" fmla="*/ 636018 h 636018"/>
              <a:gd name="connsiteX1" fmla="*/ 0 w 535285"/>
              <a:gd name="connsiteY1" fmla="*/ 0 h 636018"/>
              <a:gd name="connsiteX0" fmla="*/ 535285 w 535285"/>
              <a:gd name="connsiteY0" fmla="*/ 636018 h 636018"/>
              <a:gd name="connsiteX1" fmla="*/ 0 w 535285"/>
              <a:gd name="connsiteY1" fmla="*/ 0 h 636018"/>
              <a:gd name="connsiteX0" fmla="*/ 535285 w 535285"/>
              <a:gd name="connsiteY0" fmla="*/ 636018 h 636018"/>
              <a:gd name="connsiteX1" fmla="*/ 0 w 535285"/>
              <a:gd name="connsiteY1" fmla="*/ 0 h 636018"/>
              <a:gd name="connsiteX0" fmla="*/ 535285 w 535285"/>
              <a:gd name="connsiteY0" fmla="*/ 636018 h 636018"/>
              <a:gd name="connsiteX1" fmla="*/ 0 w 535285"/>
              <a:gd name="connsiteY1" fmla="*/ 0 h 636018"/>
              <a:gd name="connsiteX0" fmla="*/ 535285 w 535285"/>
              <a:gd name="connsiteY0" fmla="*/ 636018 h 636018"/>
              <a:gd name="connsiteX1" fmla="*/ 0 w 535285"/>
              <a:gd name="connsiteY1" fmla="*/ 0 h 636018"/>
            </a:gdLst>
            <a:ahLst/>
            <a:cxnLst>
              <a:cxn ang="0">
                <a:pos x="connsiteX0" y="connsiteY0"/>
              </a:cxn>
              <a:cxn ang="0">
                <a:pos x="connsiteX1" y="connsiteY1"/>
              </a:cxn>
            </a:cxnLst>
            <a:rect l="l" t="t" r="r" b="b"/>
            <a:pathLst>
              <a:path w="535285" h="636018">
                <a:moveTo>
                  <a:pt x="535285" y="636018"/>
                </a:moveTo>
                <a:cubicBezTo>
                  <a:pt x="396640" y="425317"/>
                  <a:pt x="272540" y="304693"/>
                  <a:pt x="0" y="0"/>
                </a:cubicBezTo>
              </a:path>
            </a:pathLst>
          </a:custGeom>
          <a:ln w="76200">
            <a:solidFill>
              <a:srgbClr val="CC00CC"/>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7" name="Volný tvar 6"/>
          <p:cNvSpPr/>
          <p:nvPr/>
        </p:nvSpPr>
        <p:spPr>
          <a:xfrm>
            <a:off x="1754188" y="812800"/>
            <a:ext cx="1985962" cy="1019175"/>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 name="connsiteX0" fmla="*/ 1889072 w 1889072"/>
              <a:gd name="connsiteY0" fmla="*/ 157262 h 1203473"/>
              <a:gd name="connsiteX1" fmla="*/ 0 w 1889072"/>
              <a:gd name="connsiteY1" fmla="*/ 875030 h 1203473"/>
              <a:gd name="connsiteX0" fmla="*/ 1889072 w 1889072"/>
              <a:gd name="connsiteY0" fmla="*/ 301638 h 1019406"/>
              <a:gd name="connsiteX1" fmla="*/ 0 w 1889072"/>
              <a:gd name="connsiteY1" fmla="*/ 1019406 h 1019406"/>
              <a:gd name="connsiteX0" fmla="*/ 1889072 w 2092931"/>
              <a:gd name="connsiteY0" fmla="*/ 301638 h 1019406"/>
              <a:gd name="connsiteX1" fmla="*/ 2092931 w 2092931"/>
              <a:gd name="connsiteY1" fmla="*/ 345181 h 1019406"/>
              <a:gd name="connsiteX2" fmla="*/ 0 w 2092931"/>
              <a:gd name="connsiteY2" fmla="*/ 1019406 h 1019406"/>
              <a:gd name="connsiteX0" fmla="*/ 2092931 w 2092931"/>
              <a:gd name="connsiteY0" fmla="*/ 345181 h 1019406"/>
              <a:gd name="connsiteX1" fmla="*/ 0 w 2092931"/>
              <a:gd name="connsiteY1" fmla="*/ 1019406 h 1019406"/>
              <a:gd name="connsiteX0" fmla="*/ 2092931 w 2092931"/>
              <a:gd name="connsiteY0" fmla="*/ 345181 h 1019406"/>
              <a:gd name="connsiteX1" fmla="*/ 0 w 2092931"/>
              <a:gd name="connsiteY1" fmla="*/ 1019406 h 1019406"/>
              <a:gd name="connsiteX0" fmla="*/ 1986053 w 1986053"/>
              <a:gd name="connsiteY0" fmla="*/ 386745 h 1019406"/>
              <a:gd name="connsiteX1" fmla="*/ 0 w 1986053"/>
              <a:gd name="connsiteY1" fmla="*/ 1019406 h 1019406"/>
            </a:gdLst>
            <a:ahLst/>
            <a:cxnLst>
              <a:cxn ang="0">
                <a:pos x="connsiteX0" y="connsiteY0"/>
              </a:cxn>
              <a:cxn ang="0">
                <a:pos x="connsiteX1" y="connsiteY1"/>
              </a:cxn>
            </a:cxnLst>
            <a:rect l="l" t="t" r="r" b="b"/>
            <a:pathLst>
              <a:path w="1986053" h="1019406">
                <a:moveTo>
                  <a:pt x="1986053" y="386745"/>
                </a:moveTo>
                <a:cubicBezTo>
                  <a:pt x="1411980" y="108750"/>
                  <a:pt x="325980" y="0"/>
                  <a:pt x="0" y="1019406"/>
                </a:cubicBezTo>
              </a:path>
            </a:pathLst>
          </a:custGeom>
          <a:ln w="76200">
            <a:solidFill>
              <a:srgbClr val="00339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2" name="Volný tvar 11"/>
          <p:cNvSpPr/>
          <p:nvPr/>
        </p:nvSpPr>
        <p:spPr>
          <a:xfrm>
            <a:off x="365125" y="2179638"/>
            <a:ext cx="3462338" cy="2457450"/>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 name="connsiteX0" fmla="*/ 214651 w 985074"/>
              <a:gd name="connsiteY0" fmla="*/ 486871 h 486871"/>
              <a:gd name="connsiteX1" fmla="*/ 985074 w 985074"/>
              <a:gd name="connsiteY1" fmla="*/ 158966 h 486871"/>
              <a:gd name="connsiteX2" fmla="*/ 0 w 985074"/>
              <a:gd name="connsiteY2" fmla="*/ 64608 h 486871"/>
              <a:gd name="connsiteX0" fmla="*/ 214651 w 214651"/>
              <a:gd name="connsiteY0" fmla="*/ 422263 h 422263"/>
              <a:gd name="connsiteX1" fmla="*/ 0 w 214651"/>
              <a:gd name="connsiteY1" fmla="*/ 0 h 422263"/>
              <a:gd name="connsiteX0" fmla="*/ 214651 w 1102032"/>
              <a:gd name="connsiteY0" fmla="*/ 523526 h 523526"/>
              <a:gd name="connsiteX1" fmla="*/ 1102032 w 1102032"/>
              <a:gd name="connsiteY1" fmla="*/ 142458 h 523526"/>
              <a:gd name="connsiteX2" fmla="*/ 0 w 1102032"/>
              <a:gd name="connsiteY2" fmla="*/ 101263 h 523526"/>
              <a:gd name="connsiteX0" fmla="*/ 1102032 w 1102032"/>
              <a:gd name="connsiteY0" fmla="*/ 142458 h 242017"/>
              <a:gd name="connsiteX1" fmla="*/ 0 w 1102032"/>
              <a:gd name="connsiteY1" fmla="*/ 101263 h 242017"/>
              <a:gd name="connsiteX0" fmla="*/ 1102032 w 1102032"/>
              <a:gd name="connsiteY0" fmla="*/ 206254 h 305813"/>
              <a:gd name="connsiteX1" fmla="*/ 1091399 w 1102032"/>
              <a:gd name="connsiteY1" fmla="*/ 121194 h 305813"/>
              <a:gd name="connsiteX2" fmla="*/ 0 w 1102032"/>
              <a:gd name="connsiteY2" fmla="*/ 165059 h 305813"/>
              <a:gd name="connsiteX0" fmla="*/ 3462460 w 3462460"/>
              <a:gd name="connsiteY0" fmla="*/ 206254 h 3038381"/>
              <a:gd name="connsiteX1" fmla="*/ 3451827 w 3462460"/>
              <a:gd name="connsiteY1" fmla="*/ 121194 h 3038381"/>
              <a:gd name="connsiteX2" fmla="*/ 0 w 3462460"/>
              <a:gd name="connsiteY2" fmla="*/ 2897627 h 3038381"/>
              <a:gd name="connsiteX0" fmla="*/ 3462460 w 3462460"/>
              <a:gd name="connsiteY0" fmla="*/ 206254 h 2897627"/>
              <a:gd name="connsiteX1" fmla="*/ 3451827 w 3462460"/>
              <a:gd name="connsiteY1" fmla="*/ 121194 h 2897627"/>
              <a:gd name="connsiteX2" fmla="*/ 0 w 3462460"/>
              <a:gd name="connsiteY2" fmla="*/ 2897627 h 2897627"/>
              <a:gd name="connsiteX0" fmla="*/ 3462460 w 3462460"/>
              <a:gd name="connsiteY0" fmla="*/ 85060 h 2776433"/>
              <a:gd name="connsiteX1" fmla="*/ 3451827 w 3462460"/>
              <a:gd name="connsiteY1" fmla="*/ 0 h 2776433"/>
              <a:gd name="connsiteX2" fmla="*/ 0 w 3462460"/>
              <a:gd name="connsiteY2" fmla="*/ 2776433 h 2776433"/>
              <a:gd name="connsiteX0" fmla="*/ 3462460 w 3462460"/>
              <a:gd name="connsiteY0" fmla="*/ 1141919 h 3833292"/>
              <a:gd name="connsiteX1" fmla="*/ 3451827 w 3462460"/>
              <a:gd name="connsiteY1" fmla="*/ 1056859 h 3833292"/>
              <a:gd name="connsiteX2" fmla="*/ 0 w 3462460"/>
              <a:gd name="connsiteY2" fmla="*/ 3833292 h 3833292"/>
              <a:gd name="connsiteX0" fmla="*/ 3462460 w 3462460"/>
              <a:gd name="connsiteY0" fmla="*/ 1120654 h 3812027"/>
              <a:gd name="connsiteX1" fmla="*/ 2813873 w 3462460"/>
              <a:gd name="connsiteY1" fmla="*/ 1056859 h 3812027"/>
              <a:gd name="connsiteX2" fmla="*/ 0 w 3462460"/>
              <a:gd name="connsiteY2" fmla="*/ 3812027 h 3812027"/>
              <a:gd name="connsiteX0" fmla="*/ 2813873 w 2813873"/>
              <a:gd name="connsiteY0" fmla="*/ 1056859 h 3812027"/>
              <a:gd name="connsiteX1" fmla="*/ 0 w 2813873"/>
              <a:gd name="connsiteY1" fmla="*/ 3812027 h 3812027"/>
              <a:gd name="connsiteX0" fmla="*/ 3451826 w 3451826"/>
              <a:gd name="connsiteY0" fmla="*/ 1056859 h 3737600"/>
              <a:gd name="connsiteX1" fmla="*/ 0 w 3451826"/>
              <a:gd name="connsiteY1" fmla="*/ 3737600 h 3737600"/>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62459 w 3462459"/>
              <a:gd name="connsiteY0" fmla="*/ 0 h 2457457"/>
              <a:gd name="connsiteX1" fmla="*/ 0 w 3462459"/>
              <a:gd name="connsiteY1" fmla="*/ 2457457 h 2457457"/>
              <a:gd name="connsiteX0" fmla="*/ 3462459 w 3462459"/>
              <a:gd name="connsiteY0" fmla="*/ 0 h 2457457"/>
              <a:gd name="connsiteX1" fmla="*/ 0 w 3462459"/>
              <a:gd name="connsiteY1" fmla="*/ 2457457 h 2457457"/>
            </a:gdLst>
            <a:ahLst/>
            <a:cxnLst>
              <a:cxn ang="0">
                <a:pos x="connsiteX0" y="connsiteY0"/>
              </a:cxn>
              <a:cxn ang="0">
                <a:pos x="connsiteX1" y="connsiteY1"/>
              </a:cxn>
            </a:cxnLst>
            <a:rect l="l" t="t" r="r" b="b"/>
            <a:pathLst>
              <a:path w="3462459" h="2457457">
                <a:moveTo>
                  <a:pt x="3462459" y="0"/>
                </a:moveTo>
                <a:cubicBezTo>
                  <a:pt x="1514700" y="1409895"/>
                  <a:pt x="805196" y="546127"/>
                  <a:pt x="0" y="2457457"/>
                </a:cubicBezTo>
              </a:path>
            </a:pathLst>
          </a:cu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39945" name="TextovéPole 8"/>
          <p:cNvSpPr txBox="1">
            <a:spLocks noChangeArrowheads="1"/>
          </p:cNvSpPr>
          <p:nvPr/>
        </p:nvSpPr>
        <p:spPr bwMode="auto">
          <a:xfrm>
            <a:off x="4521200" y="6256338"/>
            <a:ext cx="4262438" cy="369887"/>
          </a:xfrm>
          <a:prstGeom prst="rect">
            <a:avLst/>
          </a:prstGeom>
          <a:noFill/>
          <a:ln w="9525">
            <a:noFill/>
            <a:miter lim="800000"/>
            <a:headEnd/>
            <a:tailEnd/>
          </a:ln>
        </p:spPr>
        <p:txBody>
          <a:bodyPr wrap="none">
            <a:spAutoFit/>
          </a:bodyPr>
          <a:lstStyle/>
          <a:p>
            <a:pPr algn="r"/>
            <a:r>
              <a:rPr lang="en-US"/>
              <a:t>Prager et al. (1993); Searle et al. (2009)</a:t>
            </a:r>
            <a:endParaRPr lang="cs-CZ"/>
          </a:p>
        </p:txBody>
      </p:sp>
      <p:sp>
        <p:nvSpPr>
          <p:cNvPr id="10" name="TextovéPole 9"/>
          <p:cNvSpPr txBox="1"/>
          <p:nvPr/>
        </p:nvSpPr>
        <p:spPr>
          <a:xfrm>
            <a:off x="395288" y="188913"/>
            <a:ext cx="3656012" cy="461962"/>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Myší kolonizace Evropy</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10" name="Volný tvar 9"/>
          <p:cNvSpPr/>
          <p:nvPr/>
        </p:nvSpPr>
        <p:spPr>
          <a:xfrm>
            <a:off x="3317875" y="2274888"/>
            <a:ext cx="3241675" cy="2828925"/>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Lst>
            <a:ahLst/>
            <a:cxnLst>
              <a:cxn ang="0">
                <a:pos x="connsiteX0" y="connsiteY0"/>
              </a:cxn>
              <a:cxn ang="0">
                <a:pos x="connsiteX1" y="connsiteY1"/>
              </a:cxn>
              <a:cxn ang="0">
                <a:pos x="connsiteX2" y="connsiteY2"/>
              </a:cxn>
              <a:cxn ang="0">
                <a:pos x="connsiteX3" y="connsiteY3"/>
              </a:cxn>
            </a:cxnLst>
            <a:rect l="l" t="t" r="r" b="b"/>
            <a:pathLst>
              <a:path w="3901854" h="3450118">
                <a:moveTo>
                  <a:pt x="829044" y="0"/>
                </a:moveTo>
                <a:cubicBezTo>
                  <a:pt x="1782701" y="1044969"/>
                  <a:pt x="0" y="1221858"/>
                  <a:pt x="2036135" y="2891613"/>
                </a:cubicBezTo>
                <a:cubicBezTo>
                  <a:pt x="2999120" y="3450118"/>
                  <a:pt x="2927326" y="2726242"/>
                  <a:pt x="3901854" y="2817628"/>
                </a:cubicBezTo>
                <a:lnTo>
                  <a:pt x="3901854" y="281762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40964" name="TextovéPole 10"/>
          <p:cNvSpPr txBox="1">
            <a:spLocks noChangeArrowheads="1"/>
          </p:cNvSpPr>
          <p:nvPr/>
        </p:nvSpPr>
        <p:spPr bwMode="auto">
          <a:xfrm>
            <a:off x="5076825" y="333375"/>
            <a:ext cx="184150" cy="368300"/>
          </a:xfrm>
          <a:prstGeom prst="rect">
            <a:avLst/>
          </a:prstGeom>
          <a:noFill/>
          <a:ln w="9525">
            <a:noFill/>
            <a:miter lim="800000"/>
            <a:headEnd/>
            <a:tailEnd/>
          </a:ln>
        </p:spPr>
        <p:txBody>
          <a:bodyPr wrap="none">
            <a:spAutoFit/>
          </a:bodyPr>
          <a:lstStyle/>
          <a:p>
            <a:endParaRPr lang="cs-CZ"/>
          </a:p>
        </p:txBody>
      </p:sp>
      <p:sp>
        <p:nvSpPr>
          <p:cNvPr id="5" name="TextovéPole 4"/>
          <p:cNvSpPr txBox="1"/>
          <p:nvPr/>
        </p:nvSpPr>
        <p:spPr>
          <a:xfrm>
            <a:off x="395288" y="188913"/>
            <a:ext cx="3602037" cy="461962"/>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Hybridní zóna v Evropě</a:t>
            </a:r>
          </a:p>
        </p:txBody>
      </p:sp>
      <p:sp>
        <p:nvSpPr>
          <p:cNvPr id="6" name="Zaoblený obdélníkový popisek 5"/>
          <p:cNvSpPr/>
          <p:nvPr/>
        </p:nvSpPr>
        <p:spPr>
          <a:xfrm>
            <a:off x="6011863" y="2349500"/>
            <a:ext cx="1800225" cy="647700"/>
          </a:xfrm>
          <a:prstGeom prst="wedgeRoundRectCallout">
            <a:avLst>
              <a:gd name="adj1" fmla="val -126313"/>
              <a:gd name="adj2" fmla="val 24305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neznáme přesně dobu vzniku…</a:t>
            </a:r>
          </a:p>
        </p:txBody>
      </p:sp>
      <p:pic>
        <p:nvPicPr>
          <p:cNvPr id="7" name="Picture 3" descr="musculus"/>
          <p:cNvPicPr>
            <a:picLocks noChangeAspect="1" noChangeArrowheads="1"/>
          </p:cNvPicPr>
          <p:nvPr/>
        </p:nvPicPr>
        <p:blipFill>
          <a:blip r:embed="rId4" cstate="print"/>
          <a:srcRect/>
          <a:stretch>
            <a:fillRect/>
          </a:stretch>
        </p:blipFill>
        <p:spPr bwMode="auto">
          <a:xfrm>
            <a:off x="6804932" y="282575"/>
            <a:ext cx="2205038" cy="1847850"/>
          </a:xfrm>
          <a:prstGeom prst="rect">
            <a:avLst/>
          </a:prstGeom>
          <a:noFill/>
          <a:ln w="38100">
            <a:noFill/>
            <a:miter lim="800000"/>
            <a:headEnd/>
            <a:tailEnd/>
          </a:ln>
          <a:effectLst>
            <a:softEdge rad="127000"/>
          </a:effectLst>
        </p:spPr>
      </p:pic>
      <p:pic>
        <p:nvPicPr>
          <p:cNvPr id="8" name="Picture 4" descr="domesticus"/>
          <p:cNvPicPr>
            <a:picLocks noChangeAspect="1" noChangeArrowheads="1"/>
          </p:cNvPicPr>
          <p:nvPr/>
        </p:nvPicPr>
        <p:blipFill>
          <a:blip r:embed="rId5" cstate="print"/>
          <a:srcRect/>
          <a:stretch>
            <a:fillRect/>
          </a:stretch>
        </p:blipFill>
        <p:spPr bwMode="auto">
          <a:xfrm>
            <a:off x="140607" y="4871585"/>
            <a:ext cx="2879725" cy="1825625"/>
          </a:xfrm>
          <a:prstGeom prst="rect">
            <a:avLst/>
          </a:prstGeom>
          <a:noFill/>
          <a:ln w="38100">
            <a:noFill/>
            <a:miter lim="800000"/>
            <a:headEnd/>
            <a:tailEnd/>
          </a:ln>
          <a:effectLst>
            <a:softEdge rad="127000"/>
          </a:effectLst>
        </p:spPr>
      </p:pic>
      <p:sp>
        <p:nvSpPr>
          <p:cNvPr id="9" name="TextovéPole 8"/>
          <p:cNvSpPr txBox="1">
            <a:spLocks noChangeArrowheads="1"/>
          </p:cNvSpPr>
          <p:nvPr/>
        </p:nvSpPr>
        <p:spPr bwMode="auto">
          <a:xfrm>
            <a:off x="3008313" y="6156325"/>
            <a:ext cx="1742785" cy="461665"/>
          </a:xfrm>
          <a:prstGeom prst="rect">
            <a:avLst/>
          </a:prstGeom>
          <a:noFill/>
          <a:ln w="9525">
            <a:noFill/>
            <a:miter lim="800000"/>
            <a:headEnd/>
            <a:tailEnd/>
          </a:ln>
        </p:spPr>
        <p:txBody>
          <a:bodyPr wrap="none">
            <a:spAutoFit/>
          </a:bodyPr>
          <a:lstStyle/>
          <a:p>
            <a:r>
              <a:rPr lang="cs-CZ" sz="2400" i="1" dirty="0" err="1">
                <a:solidFill>
                  <a:srgbClr val="003399"/>
                </a:solidFill>
              </a:rPr>
              <a:t>domesticus</a:t>
            </a:r>
            <a:endParaRPr lang="cs-CZ" sz="2400" i="1" dirty="0">
              <a:solidFill>
                <a:srgbClr val="003399"/>
              </a:solidFill>
            </a:endParaRPr>
          </a:p>
        </p:txBody>
      </p:sp>
      <p:sp>
        <p:nvSpPr>
          <p:cNvPr id="12" name="TextovéPole 11"/>
          <p:cNvSpPr txBox="1">
            <a:spLocks noChangeArrowheads="1"/>
          </p:cNvSpPr>
          <p:nvPr/>
        </p:nvSpPr>
        <p:spPr bwMode="auto">
          <a:xfrm>
            <a:off x="5285921" y="282575"/>
            <a:ext cx="1486304" cy="461665"/>
          </a:xfrm>
          <a:prstGeom prst="rect">
            <a:avLst/>
          </a:prstGeom>
          <a:noFill/>
          <a:ln w="9525">
            <a:noFill/>
            <a:miter lim="800000"/>
            <a:headEnd/>
            <a:tailEnd/>
          </a:ln>
        </p:spPr>
        <p:txBody>
          <a:bodyPr wrap="none">
            <a:spAutoFit/>
          </a:bodyPr>
          <a:lstStyle/>
          <a:p>
            <a:r>
              <a:rPr lang="cs-CZ" sz="2400" i="1" dirty="0" err="1">
                <a:solidFill>
                  <a:srgbClr val="DE0000"/>
                </a:solidFill>
              </a:rPr>
              <a:t>musculus</a:t>
            </a:r>
            <a:endParaRPr lang="cs-CZ" sz="2000" i="1" dirty="0">
              <a:solidFill>
                <a:srgbClr val="DE0000"/>
              </a:solidFill>
            </a:endParaRPr>
          </a:p>
        </p:txBody>
      </p:sp>
      <p:cxnSp>
        <p:nvCxnSpPr>
          <p:cNvPr id="14" name="Přímá spojovací čára 13"/>
          <p:cNvCxnSpPr/>
          <p:nvPr/>
        </p:nvCxnSpPr>
        <p:spPr>
          <a:xfrm>
            <a:off x="3805238" y="2014538"/>
            <a:ext cx="123825" cy="12700"/>
          </a:xfrm>
          <a:prstGeom prst="line">
            <a:avLst/>
          </a:prstGeom>
          <a:ln w="57150">
            <a:solidFill>
              <a:srgbClr val="CC00CC"/>
            </a:solidFill>
          </a:ln>
        </p:spPr>
        <p:style>
          <a:lnRef idx="1">
            <a:schemeClr val="accent1"/>
          </a:lnRef>
          <a:fillRef idx="0">
            <a:schemeClr val="accent1"/>
          </a:fillRef>
          <a:effectRef idx="0">
            <a:schemeClr val="accent1"/>
          </a:effectRef>
          <a:fontRef idx="minor">
            <a:schemeClr val="tx1"/>
          </a:fontRef>
        </p:style>
      </p:cxnSp>
      <p:sp>
        <p:nvSpPr>
          <p:cNvPr id="21" name="Volný tvar 20"/>
          <p:cNvSpPr/>
          <p:nvPr/>
        </p:nvSpPr>
        <p:spPr>
          <a:xfrm>
            <a:off x="3916363" y="952500"/>
            <a:ext cx="128587" cy="314325"/>
          </a:xfrm>
          <a:custGeom>
            <a:avLst/>
            <a:gdLst>
              <a:gd name="connsiteX0" fmla="*/ 94695 w 94695"/>
              <a:gd name="connsiteY0" fmla="*/ 313678 h 313678"/>
              <a:gd name="connsiteX1" fmla="*/ 0 w 94695"/>
              <a:gd name="connsiteY1" fmla="*/ 0 h 313678"/>
              <a:gd name="connsiteX2" fmla="*/ 0 w 94695"/>
              <a:gd name="connsiteY2" fmla="*/ 0 h 313678"/>
              <a:gd name="connsiteX0" fmla="*/ 95681 w 95681"/>
              <a:gd name="connsiteY0" fmla="*/ 313678 h 313678"/>
              <a:gd name="connsiteX1" fmla="*/ 986 w 95681"/>
              <a:gd name="connsiteY1" fmla="*/ 0 h 313678"/>
              <a:gd name="connsiteX2" fmla="*/ 986 w 95681"/>
              <a:gd name="connsiteY2" fmla="*/ 0 h 313678"/>
              <a:gd name="connsiteX0" fmla="*/ 129220 w 129220"/>
              <a:gd name="connsiteY0" fmla="*/ 313678 h 313678"/>
              <a:gd name="connsiteX1" fmla="*/ 34525 w 129220"/>
              <a:gd name="connsiteY1" fmla="*/ 0 h 313678"/>
              <a:gd name="connsiteX2" fmla="*/ 34525 w 129220"/>
              <a:gd name="connsiteY2" fmla="*/ 0 h 313678"/>
              <a:gd name="connsiteX0" fmla="*/ 129220 w 129220"/>
              <a:gd name="connsiteY0" fmla="*/ 319597 h 319597"/>
              <a:gd name="connsiteX1" fmla="*/ 34525 w 129220"/>
              <a:gd name="connsiteY1" fmla="*/ 5919 h 319597"/>
              <a:gd name="connsiteX2" fmla="*/ 46362 w 129220"/>
              <a:gd name="connsiteY2" fmla="*/ 0 h 319597"/>
              <a:gd name="connsiteX0" fmla="*/ 129220 w 129220"/>
              <a:gd name="connsiteY0" fmla="*/ 313678 h 313678"/>
              <a:gd name="connsiteX1" fmla="*/ 34525 w 129220"/>
              <a:gd name="connsiteY1" fmla="*/ 0 h 313678"/>
              <a:gd name="connsiteX2" fmla="*/ 49321 w 129220"/>
              <a:gd name="connsiteY2" fmla="*/ 5918 h 313678"/>
            </a:gdLst>
            <a:ahLst/>
            <a:cxnLst>
              <a:cxn ang="0">
                <a:pos x="connsiteX0" y="connsiteY0"/>
              </a:cxn>
              <a:cxn ang="0">
                <a:pos x="connsiteX1" y="connsiteY1"/>
              </a:cxn>
              <a:cxn ang="0">
                <a:pos x="connsiteX2" y="connsiteY2"/>
              </a:cxn>
            </a:cxnLst>
            <a:rect l="l" t="t" r="r" b="b"/>
            <a:pathLst>
              <a:path w="129220" h="313678">
                <a:moveTo>
                  <a:pt x="129220" y="313678"/>
                </a:moveTo>
                <a:cubicBezTo>
                  <a:pt x="0" y="206160"/>
                  <a:pt x="33539" y="131192"/>
                  <a:pt x="34525" y="0"/>
                </a:cubicBezTo>
                <a:lnTo>
                  <a:pt x="49321" y="591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nvGrpSpPr>
          <p:cNvPr id="2" name="Skupina 22"/>
          <p:cNvGrpSpPr>
            <a:grpSpLocks/>
          </p:cNvGrpSpPr>
          <p:nvPr/>
        </p:nvGrpSpPr>
        <p:grpSpPr bwMode="auto">
          <a:xfrm>
            <a:off x="3571875" y="2490788"/>
            <a:ext cx="1376363" cy="550862"/>
            <a:chOff x="3572540" y="2491562"/>
            <a:chExt cx="1375144" cy="549349"/>
          </a:xfrm>
        </p:grpSpPr>
        <p:sp>
          <p:nvSpPr>
            <p:cNvPr id="13" name="Šipka doprava 12"/>
            <p:cNvSpPr/>
            <p:nvPr/>
          </p:nvSpPr>
          <p:spPr>
            <a:xfrm rot="20955100">
              <a:off x="3572540" y="2637211"/>
              <a:ext cx="542444" cy="403700"/>
            </a:xfrm>
            <a:prstGeom prst="rightArrow">
              <a:avLst/>
            </a:prstGeom>
            <a:solidFill>
              <a:srgbClr val="0033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7" name="Šipka doprava 16"/>
            <p:cNvSpPr/>
            <p:nvPr/>
          </p:nvSpPr>
          <p:spPr>
            <a:xfrm rot="10072685">
              <a:off x="4405240" y="2491562"/>
              <a:ext cx="542444" cy="403700"/>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3" name="Skupina 21"/>
          <p:cNvGrpSpPr>
            <a:grpSpLocks/>
          </p:cNvGrpSpPr>
          <p:nvPr/>
        </p:nvGrpSpPr>
        <p:grpSpPr bwMode="auto">
          <a:xfrm>
            <a:off x="3671888" y="3525838"/>
            <a:ext cx="1257300" cy="709612"/>
            <a:chOff x="3671775" y="3526463"/>
            <a:chExt cx="1258189" cy="708840"/>
          </a:xfrm>
        </p:grpSpPr>
        <p:sp>
          <p:nvSpPr>
            <p:cNvPr id="15" name="Šipka doprava 14"/>
            <p:cNvSpPr/>
            <p:nvPr/>
          </p:nvSpPr>
          <p:spPr>
            <a:xfrm rot="20347061">
              <a:off x="3671775" y="3830931"/>
              <a:ext cx="541720" cy="404372"/>
            </a:xfrm>
            <a:prstGeom prst="rightArrow">
              <a:avLst/>
            </a:prstGeom>
            <a:solidFill>
              <a:srgbClr val="0033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 name="Šipka doprava 17"/>
            <p:cNvSpPr/>
            <p:nvPr/>
          </p:nvSpPr>
          <p:spPr>
            <a:xfrm rot="9573599">
              <a:off x="4388243" y="3526463"/>
              <a:ext cx="541721" cy="404372"/>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4" name="Skupina 19"/>
          <p:cNvGrpSpPr>
            <a:grpSpLocks/>
          </p:cNvGrpSpPr>
          <p:nvPr/>
        </p:nvGrpSpPr>
        <p:grpSpPr bwMode="auto">
          <a:xfrm>
            <a:off x="5954713" y="3967163"/>
            <a:ext cx="622300" cy="1273175"/>
            <a:chOff x="5954454" y="3967713"/>
            <a:chExt cx="623026" cy="1272368"/>
          </a:xfrm>
        </p:grpSpPr>
        <p:sp>
          <p:nvSpPr>
            <p:cNvPr id="16" name="Šipka doprava 15"/>
            <p:cNvSpPr/>
            <p:nvPr/>
          </p:nvSpPr>
          <p:spPr>
            <a:xfrm rot="15144486">
              <a:off x="6104342" y="4766943"/>
              <a:ext cx="542581" cy="403695"/>
            </a:xfrm>
            <a:prstGeom prst="rightArrow">
              <a:avLst/>
            </a:prstGeom>
            <a:solidFill>
              <a:srgbClr val="0033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 name="Šipka doprava 18"/>
            <p:cNvSpPr/>
            <p:nvPr/>
          </p:nvSpPr>
          <p:spPr>
            <a:xfrm rot="4344556">
              <a:off x="5885011" y="4037156"/>
              <a:ext cx="542581" cy="403695"/>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10" name="Volný tvar 9"/>
          <p:cNvSpPr/>
          <p:nvPr/>
        </p:nvSpPr>
        <p:spPr>
          <a:xfrm>
            <a:off x="3317875" y="2274888"/>
            <a:ext cx="3241675" cy="2828925"/>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Lst>
            <a:ahLst/>
            <a:cxnLst>
              <a:cxn ang="0">
                <a:pos x="connsiteX0" y="connsiteY0"/>
              </a:cxn>
              <a:cxn ang="0">
                <a:pos x="connsiteX1" y="connsiteY1"/>
              </a:cxn>
              <a:cxn ang="0">
                <a:pos x="connsiteX2" y="connsiteY2"/>
              </a:cxn>
            </a:cxnLst>
            <a:rect l="l" t="t" r="r" b="b"/>
            <a:pathLst>
              <a:path w="3901854" h="3450118">
                <a:moveTo>
                  <a:pt x="829044" y="0"/>
                </a:moveTo>
                <a:cubicBezTo>
                  <a:pt x="1782701" y="1044969"/>
                  <a:pt x="0" y="1221858"/>
                  <a:pt x="2036135" y="2891613"/>
                </a:cubicBezTo>
                <a:cubicBezTo>
                  <a:pt x="2999120" y="3450118"/>
                  <a:pt x="2927326" y="2726242"/>
                  <a:pt x="3901854" y="2817628"/>
                </a:cubicBez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7" name="TextovéPole 6"/>
          <p:cNvSpPr txBox="1"/>
          <p:nvPr/>
        </p:nvSpPr>
        <p:spPr>
          <a:xfrm>
            <a:off x="395288" y="188913"/>
            <a:ext cx="3602037" cy="461962"/>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Hybridní zóna v Evropě</a:t>
            </a:r>
          </a:p>
        </p:txBody>
      </p:sp>
      <p:sp>
        <p:nvSpPr>
          <p:cNvPr id="9" name="Zaoblený obdélníkový popisek 8"/>
          <p:cNvSpPr/>
          <p:nvPr/>
        </p:nvSpPr>
        <p:spPr>
          <a:xfrm>
            <a:off x="6000750" y="1343025"/>
            <a:ext cx="1622425" cy="442913"/>
          </a:xfrm>
          <a:prstGeom prst="wedgeRoundRectCallout">
            <a:avLst>
              <a:gd name="adj1" fmla="val -155221"/>
              <a:gd name="adj2" fmla="val 244853"/>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 než SZ část</a:t>
            </a:r>
          </a:p>
        </p:txBody>
      </p:sp>
      <p:sp>
        <p:nvSpPr>
          <p:cNvPr id="8" name="Zaoblený obdélníkový popisek 7"/>
          <p:cNvSpPr/>
          <p:nvPr/>
        </p:nvSpPr>
        <p:spPr>
          <a:xfrm>
            <a:off x="6846888" y="5165725"/>
            <a:ext cx="1689100" cy="649288"/>
          </a:xfrm>
          <a:prstGeom prst="wedgeRoundRectCallout">
            <a:avLst>
              <a:gd name="adj1" fmla="val -71287"/>
              <a:gd name="adj2" fmla="val -138934"/>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 ale JV část  je starší …</a:t>
            </a:r>
          </a:p>
        </p:txBody>
      </p:sp>
      <p:sp>
        <p:nvSpPr>
          <p:cNvPr id="16" name="TextovéPole 15"/>
          <p:cNvSpPr txBox="1"/>
          <p:nvPr/>
        </p:nvSpPr>
        <p:spPr>
          <a:xfrm>
            <a:off x="5565775" y="6251575"/>
            <a:ext cx="2940050" cy="400050"/>
          </a:xfrm>
          <a:prstGeom prst="rect">
            <a:avLst/>
          </a:prstGeom>
          <a:solidFill>
            <a:srgbClr val="DDDDDD">
              <a:alpha val="50196"/>
            </a:srgbClr>
          </a:solidFill>
        </p:spPr>
        <p:txBody>
          <a:bodyPr wrap="none">
            <a:spAutoFit/>
          </a:bodyPr>
          <a:lstStyle/>
          <a:p>
            <a:pPr>
              <a:defRPr/>
            </a:pPr>
            <a:r>
              <a:rPr lang="cs-CZ" sz="2000" dirty="0">
                <a:solidFill>
                  <a:srgbClr val="DE0000"/>
                </a:solidFill>
                <a:effectLst>
                  <a:outerShdw blurRad="60007" dist="190500" dir="13200000" sy="30000" kx="-1800000" algn="bl" rotWithShape="0">
                    <a:prstClr val="black">
                      <a:alpha val="32000"/>
                    </a:prstClr>
                  </a:outerShdw>
                </a:effectLst>
              </a:rPr>
              <a:t>Co tuto zónu ovlivňuje?</a:t>
            </a:r>
            <a:endParaRPr lang="cs-CZ" sz="2000" i="1" dirty="0">
              <a:solidFill>
                <a:srgbClr val="DE0000"/>
              </a:solidFill>
              <a:effectLst>
                <a:outerShdw blurRad="60007" dist="190500" dir="13200000" sy="30000" kx="-1800000" algn="bl" rotWithShape="0">
                  <a:prstClr val="black">
                    <a:alpha val="32000"/>
                  </a:prstClr>
                </a:outerShdw>
              </a:effectLst>
            </a:endParaRPr>
          </a:p>
        </p:txBody>
      </p:sp>
      <p:grpSp>
        <p:nvGrpSpPr>
          <p:cNvPr id="2" name="Skupina 18"/>
          <p:cNvGrpSpPr>
            <a:grpSpLocks/>
          </p:cNvGrpSpPr>
          <p:nvPr/>
        </p:nvGrpSpPr>
        <p:grpSpPr bwMode="auto">
          <a:xfrm>
            <a:off x="3805238" y="952500"/>
            <a:ext cx="239712" cy="1074738"/>
            <a:chOff x="3805561" y="952870"/>
            <a:chExt cx="239697" cy="1074198"/>
          </a:xfrm>
        </p:grpSpPr>
        <p:cxnSp>
          <p:nvCxnSpPr>
            <p:cNvPr id="17" name="Přímá spojovací čára 16"/>
            <p:cNvCxnSpPr/>
            <p:nvPr/>
          </p:nvCxnSpPr>
          <p:spPr>
            <a:xfrm>
              <a:off x="3805561" y="2015961"/>
              <a:ext cx="123817" cy="11107"/>
            </a:xfrm>
            <a:prstGeom prst="line">
              <a:avLst/>
            </a:prstGeom>
            <a:ln w="57150">
              <a:solidFill>
                <a:srgbClr val="CC00CC"/>
              </a:solidFill>
            </a:ln>
          </p:spPr>
          <p:style>
            <a:lnRef idx="1">
              <a:schemeClr val="accent1"/>
            </a:lnRef>
            <a:fillRef idx="0">
              <a:schemeClr val="accent1"/>
            </a:fillRef>
            <a:effectRef idx="0">
              <a:schemeClr val="accent1"/>
            </a:effectRef>
            <a:fontRef idx="minor">
              <a:schemeClr val="tx1"/>
            </a:fontRef>
          </p:style>
        </p:cxnSp>
        <p:sp>
          <p:nvSpPr>
            <p:cNvPr id="18" name="Volný tvar 17"/>
            <p:cNvSpPr/>
            <p:nvPr/>
          </p:nvSpPr>
          <p:spPr>
            <a:xfrm>
              <a:off x="3916679" y="952870"/>
              <a:ext cx="128579" cy="314167"/>
            </a:xfrm>
            <a:custGeom>
              <a:avLst/>
              <a:gdLst>
                <a:gd name="connsiteX0" fmla="*/ 94695 w 94695"/>
                <a:gd name="connsiteY0" fmla="*/ 313678 h 313678"/>
                <a:gd name="connsiteX1" fmla="*/ 0 w 94695"/>
                <a:gd name="connsiteY1" fmla="*/ 0 h 313678"/>
                <a:gd name="connsiteX2" fmla="*/ 0 w 94695"/>
                <a:gd name="connsiteY2" fmla="*/ 0 h 313678"/>
                <a:gd name="connsiteX0" fmla="*/ 95681 w 95681"/>
                <a:gd name="connsiteY0" fmla="*/ 313678 h 313678"/>
                <a:gd name="connsiteX1" fmla="*/ 986 w 95681"/>
                <a:gd name="connsiteY1" fmla="*/ 0 h 313678"/>
                <a:gd name="connsiteX2" fmla="*/ 986 w 95681"/>
                <a:gd name="connsiteY2" fmla="*/ 0 h 313678"/>
                <a:gd name="connsiteX0" fmla="*/ 129220 w 129220"/>
                <a:gd name="connsiteY0" fmla="*/ 313678 h 313678"/>
                <a:gd name="connsiteX1" fmla="*/ 34525 w 129220"/>
                <a:gd name="connsiteY1" fmla="*/ 0 h 313678"/>
                <a:gd name="connsiteX2" fmla="*/ 34525 w 129220"/>
                <a:gd name="connsiteY2" fmla="*/ 0 h 313678"/>
                <a:gd name="connsiteX0" fmla="*/ 129220 w 129220"/>
                <a:gd name="connsiteY0" fmla="*/ 319597 h 319597"/>
                <a:gd name="connsiteX1" fmla="*/ 34525 w 129220"/>
                <a:gd name="connsiteY1" fmla="*/ 5919 h 319597"/>
                <a:gd name="connsiteX2" fmla="*/ 46362 w 129220"/>
                <a:gd name="connsiteY2" fmla="*/ 0 h 319597"/>
                <a:gd name="connsiteX0" fmla="*/ 129220 w 129220"/>
                <a:gd name="connsiteY0" fmla="*/ 313678 h 313678"/>
                <a:gd name="connsiteX1" fmla="*/ 34525 w 129220"/>
                <a:gd name="connsiteY1" fmla="*/ 0 h 313678"/>
                <a:gd name="connsiteX2" fmla="*/ 49321 w 129220"/>
                <a:gd name="connsiteY2" fmla="*/ 5918 h 313678"/>
              </a:gdLst>
              <a:ahLst/>
              <a:cxnLst>
                <a:cxn ang="0">
                  <a:pos x="connsiteX0" y="connsiteY0"/>
                </a:cxn>
                <a:cxn ang="0">
                  <a:pos x="connsiteX1" y="connsiteY1"/>
                </a:cxn>
                <a:cxn ang="0">
                  <a:pos x="connsiteX2" y="connsiteY2"/>
                </a:cxn>
              </a:cxnLst>
              <a:rect l="l" t="t" r="r" b="b"/>
              <a:pathLst>
                <a:path w="129220" h="313678">
                  <a:moveTo>
                    <a:pt x="129220" y="313678"/>
                  </a:moveTo>
                  <a:cubicBezTo>
                    <a:pt x="0" y="206160"/>
                    <a:pt x="33539" y="131192"/>
                    <a:pt x="34525" y="0"/>
                  </a:cubicBezTo>
                  <a:lnTo>
                    <a:pt x="49321" y="591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3000"/>
                                        <p:tgtEl>
                                          <p:spTgt spid="10"/>
                                        </p:tgtEl>
                                      </p:cBhvr>
                                    </p:animEffect>
                                  </p:childTnLst>
                                </p:cTn>
                              </p:par>
                            </p:childTnLst>
                          </p:cTn>
                        </p:par>
                        <p:par>
                          <p:cTn id="11" fill="hold">
                            <p:stCondLst>
                              <p:cond delay="30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Obrázek 1" descr="Europe climate.gif"/>
          <p:cNvPicPr>
            <a:picLocks noChangeAspect="1"/>
          </p:cNvPicPr>
          <p:nvPr/>
        </p:nvPicPr>
        <p:blipFill>
          <a:blip r:embed="rId2" cstate="print"/>
          <a:srcRect/>
          <a:stretch>
            <a:fillRect/>
          </a:stretch>
        </p:blipFill>
        <p:spPr bwMode="auto">
          <a:xfrm>
            <a:off x="1479550" y="595313"/>
            <a:ext cx="5816600" cy="5816600"/>
          </a:xfrm>
          <a:prstGeom prst="rect">
            <a:avLst/>
          </a:prstGeom>
          <a:noFill/>
          <a:ln w="9525">
            <a:noFill/>
            <a:miter lim="800000"/>
            <a:headEnd/>
            <a:tailEnd/>
          </a:ln>
        </p:spPr>
      </p:pic>
      <p:grpSp>
        <p:nvGrpSpPr>
          <p:cNvPr id="2" name="Skupina 10"/>
          <p:cNvGrpSpPr>
            <a:grpSpLocks/>
          </p:cNvGrpSpPr>
          <p:nvPr/>
        </p:nvGrpSpPr>
        <p:grpSpPr bwMode="auto">
          <a:xfrm>
            <a:off x="3502025" y="1398588"/>
            <a:ext cx="1944688" cy="2965450"/>
            <a:chOff x="3501430" y="1397794"/>
            <a:chExt cx="1945749" cy="2965941"/>
          </a:xfrm>
        </p:grpSpPr>
        <p:sp>
          <p:nvSpPr>
            <p:cNvPr id="3" name="Volný tvar 2"/>
            <p:cNvSpPr/>
            <p:nvPr/>
          </p:nvSpPr>
          <p:spPr>
            <a:xfrm rot="21407837">
              <a:off x="3501430" y="2761682"/>
              <a:ext cx="1945749" cy="1602053"/>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Lst>
              <a:ahLst/>
              <a:cxnLst>
                <a:cxn ang="0">
                  <a:pos x="connsiteX0" y="connsiteY0"/>
                </a:cxn>
                <a:cxn ang="0">
                  <a:pos x="connsiteX1" y="connsiteY1"/>
                </a:cxn>
                <a:cxn ang="0">
                  <a:pos x="connsiteX2" y="connsiteY2"/>
                </a:cxn>
                <a:cxn ang="0">
                  <a:pos x="connsiteX3" y="connsiteY3"/>
                </a:cxn>
              </a:cxnLst>
              <a:rect l="l" t="t" r="r" b="b"/>
              <a:pathLst>
                <a:path w="3901854" h="3450118">
                  <a:moveTo>
                    <a:pt x="829044" y="0"/>
                  </a:moveTo>
                  <a:cubicBezTo>
                    <a:pt x="1782701" y="1044969"/>
                    <a:pt x="0" y="1221858"/>
                    <a:pt x="2036135" y="2891613"/>
                  </a:cubicBezTo>
                  <a:cubicBezTo>
                    <a:pt x="2999120" y="3450118"/>
                    <a:pt x="2927326" y="2726242"/>
                    <a:pt x="3901854" y="2817628"/>
                  </a:cubicBezTo>
                  <a:lnTo>
                    <a:pt x="3901854" y="2817628"/>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cxnSp>
          <p:nvCxnSpPr>
            <p:cNvPr id="5" name="Přímá spojovací čára 4"/>
            <p:cNvCxnSpPr/>
            <p:nvPr/>
          </p:nvCxnSpPr>
          <p:spPr>
            <a:xfrm>
              <a:off x="3709506" y="2660065"/>
              <a:ext cx="101655" cy="3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Volný tvar 8"/>
            <p:cNvSpPr/>
            <p:nvPr/>
          </p:nvSpPr>
          <p:spPr>
            <a:xfrm>
              <a:off x="3650736" y="1397794"/>
              <a:ext cx="462215" cy="795469"/>
            </a:xfrm>
            <a:custGeom>
              <a:avLst/>
              <a:gdLst>
                <a:gd name="connsiteX0" fmla="*/ 0 w 257175"/>
                <a:gd name="connsiteY0" fmla="*/ 804068 h 804068"/>
                <a:gd name="connsiteX1" fmla="*/ 166687 w 257175"/>
                <a:gd name="connsiteY1" fmla="*/ 132556 h 804068"/>
                <a:gd name="connsiteX2" fmla="*/ 257175 w 257175"/>
                <a:gd name="connsiteY2" fmla="*/ 8731 h 804068"/>
                <a:gd name="connsiteX0" fmla="*/ 0 w 257175"/>
                <a:gd name="connsiteY0" fmla="*/ 795337 h 795337"/>
                <a:gd name="connsiteX1" fmla="*/ 257175 w 257175"/>
                <a:gd name="connsiteY1" fmla="*/ 0 h 795337"/>
                <a:gd name="connsiteX0" fmla="*/ 0 w 257175"/>
                <a:gd name="connsiteY0" fmla="*/ 795337 h 795337"/>
                <a:gd name="connsiteX1" fmla="*/ 257175 w 257175"/>
                <a:gd name="connsiteY1" fmla="*/ 0 h 795337"/>
                <a:gd name="connsiteX0" fmla="*/ 176212 w 433387"/>
                <a:gd name="connsiteY0" fmla="*/ 795337 h 795337"/>
                <a:gd name="connsiteX1" fmla="*/ 433387 w 433387"/>
                <a:gd name="connsiteY1" fmla="*/ 0 h 795337"/>
                <a:gd name="connsiteX0" fmla="*/ 176212 w 433387"/>
                <a:gd name="connsiteY0" fmla="*/ 795337 h 795337"/>
                <a:gd name="connsiteX1" fmla="*/ 433387 w 433387"/>
                <a:gd name="connsiteY1" fmla="*/ 0 h 795337"/>
                <a:gd name="connsiteX0" fmla="*/ 176212 w 461962"/>
                <a:gd name="connsiteY0" fmla="*/ 795337 h 795337"/>
                <a:gd name="connsiteX1" fmla="*/ 461962 w 461962"/>
                <a:gd name="connsiteY1" fmla="*/ 0 h 795337"/>
              </a:gdLst>
              <a:ahLst/>
              <a:cxnLst>
                <a:cxn ang="0">
                  <a:pos x="connsiteX0" y="connsiteY0"/>
                </a:cxn>
                <a:cxn ang="0">
                  <a:pos x="connsiteX1" y="connsiteY1"/>
                </a:cxn>
              </a:cxnLst>
              <a:rect l="l" t="t" r="r" b="b"/>
              <a:pathLst>
                <a:path w="461962" h="795337">
                  <a:moveTo>
                    <a:pt x="176212" y="795337"/>
                  </a:moveTo>
                  <a:cubicBezTo>
                    <a:pt x="0" y="623093"/>
                    <a:pt x="261938" y="290512"/>
                    <a:pt x="461962" y="0"/>
                  </a:cubicBezTo>
                </a:path>
              </a:pathLst>
            </a:custGeom>
            <a:ln w="57150">
              <a:solidFill>
                <a:srgbClr val="C800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
        <p:nvSpPr>
          <p:cNvPr id="12" name="Zaoblený obdélníkový popisek 11"/>
          <p:cNvSpPr/>
          <p:nvPr/>
        </p:nvSpPr>
        <p:spPr>
          <a:xfrm>
            <a:off x="6011863" y="2506663"/>
            <a:ext cx="2149475" cy="490537"/>
          </a:xfrm>
          <a:prstGeom prst="wedgeRoundRectCallout">
            <a:avLst>
              <a:gd name="adj1" fmla="val -118436"/>
              <a:gd name="adj2" fmla="val 11667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kontinentální klima</a:t>
            </a:r>
          </a:p>
        </p:txBody>
      </p:sp>
      <p:sp>
        <p:nvSpPr>
          <p:cNvPr id="13" name="Zaoblený obdélníkový popisek 12"/>
          <p:cNvSpPr/>
          <p:nvPr/>
        </p:nvSpPr>
        <p:spPr>
          <a:xfrm>
            <a:off x="609600" y="3403600"/>
            <a:ext cx="1738313" cy="490538"/>
          </a:xfrm>
          <a:prstGeom prst="wedgeRoundRectCallout">
            <a:avLst>
              <a:gd name="adj1" fmla="val 114650"/>
              <a:gd name="adj2" fmla="val -1199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oceánské klima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Obrázek 1" descr="Europe climate.gif"/>
          <p:cNvPicPr>
            <a:picLocks noChangeAspect="1"/>
          </p:cNvPicPr>
          <p:nvPr/>
        </p:nvPicPr>
        <p:blipFill>
          <a:blip r:embed="rId2" cstate="print"/>
          <a:srcRect b="20965"/>
          <a:stretch>
            <a:fillRect/>
          </a:stretch>
        </p:blipFill>
        <p:spPr bwMode="auto">
          <a:xfrm>
            <a:off x="1479550" y="595313"/>
            <a:ext cx="5816600" cy="4597173"/>
          </a:xfrm>
          <a:prstGeom prst="rect">
            <a:avLst/>
          </a:prstGeom>
          <a:noFill/>
          <a:ln w="9525">
            <a:noFill/>
            <a:miter lim="800000"/>
            <a:headEnd/>
            <a:tailEnd/>
          </a:ln>
        </p:spPr>
      </p:pic>
      <p:grpSp>
        <p:nvGrpSpPr>
          <p:cNvPr id="2" name="Skupina 10"/>
          <p:cNvGrpSpPr>
            <a:grpSpLocks/>
          </p:cNvGrpSpPr>
          <p:nvPr/>
        </p:nvGrpSpPr>
        <p:grpSpPr bwMode="auto">
          <a:xfrm>
            <a:off x="3502025" y="1398588"/>
            <a:ext cx="1944688" cy="2965450"/>
            <a:chOff x="3501430" y="1397794"/>
            <a:chExt cx="1945749" cy="2965941"/>
          </a:xfrm>
        </p:grpSpPr>
        <p:sp>
          <p:nvSpPr>
            <p:cNvPr id="3" name="Volný tvar 2"/>
            <p:cNvSpPr/>
            <p:nvPr/>
          </p:nvSpPr>
          <p:spPr>
            <a:xfrm rot="21407837">
              <a:off x="3501430" y="2761682"/>
              <a:ext cx="1945749" cy="1602053"/>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Lst>
              <a:ahLst/>
              <a:cxnLst>
                <a:cxn ang="0">
                  <a:pos x="connsiteX0" y="connsiteY0"/>
                </a:cxn>
                <a:cxn ang="0">
                  <a:pos x="connsiteX1" y="connsiteY1"/>
                </a:cxn>
                <a:cxn ang="0">
                  <a:pos x="connsiteX2" y="connsiteY2"/>
                </a:cxn>
                <a:cxn ang="0">
                  <a:pos x="connsiteX3" y="connsiteY3"/>
                </a:cxn>
              </a:cxnLst>
              <a:rect l="l" t="t" r="r" b="b"/>
              <a:pathLst>
                <a:path w="3901854" h="3450118">
                  <a:moveTo>
                    <a:pt x="829044" y="0"/>
                  </a:moveTo>
                  <a:cubicBezTo>
                    <a:pt x="1782701" y="1044969"/>
                    <a:pt x="0" y="1221858"/>
                    <a:pt x="2036135" y="2891613"/>
                  </a:cubicBezTo>
                  <a:cubicBezTo>
                    <a:pt x="2999120" y="3450118"/>
                    <a:pt x="2927326" y="2726242"/>
                    <a:pt x="3901854" y="2817628"/>
                  </a:cubicBezTo>
                  <a:lnTo>
                    <a:pt x="3901854" y="2817628"/>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cxnSp>
          <p:nvCxnSpPr>
            <p:cNvPr id="5" name="Přímá spojovací čára 4"/>
            <p:cNvCxnSpPr/>
            <p:nvPr/>
          </p:nvCxnSpPr>
          <p:spPr>
            <a:xfrm>
              <a:off x="3709506" y="2660065"/>
              <a:ext cx="101655" cy="3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Volný tvar 8"/>
            <p:cNvSpPr/>
            <p:nvPr/>
          </p:nvSpPr>
          <p:spPr>
            <a:xfrm>
              <a:off x="3650736" y="1397794"/>
              <a:ext cx="462215" cy="795469"/>
            </a:xfrm>
            <a:custGeom>
              <a:avLst/>
              <a:gdLst>
                <a:gd name="connsiteX0" fmla="*/ 0 w 257175"/>
                <a:gd name="connsiteY0" fmla="*/ 804068 h 804068"/>
                <a:gd name="connsiteX1" fmla="*/ 166687 w 257175"/>
                <a:gd name="connsiteY1" fmla="*/ 132556 h 804068"/>
                <a:gd name="connsiteX2" fmla="*/ 257175 w 257175"/>
                <a:gd name="connsiteY2" fmla="*/ 8731 h 804068"/>
                <a:gd name="connsiteX0" fmla="*/ 0 w 257175"/>
                <a:gd name="connsiteY0" fmla="*/ 795337 h 795337"/>
                <a:gd name="connsiteX1" fmla="*/ 257175 w 257175"/>
                <a:gd name="connsiteY1" fmla="*/ 0 h 795337"/>
                <a:gd name="connsiteX0" fmla="*/ 0 w 257175"/>
                <a:gd name="connsiteY0" fmla="*/ 795337 h 795337"/>
                <a:gd name="connsiteX1" fmla="*/ 257175 w 257175"/>
                <a:gd name="connsiteY1" fmla="*/ 0 h 795337"/>
                <a:gd name="connsiteX0" fmla="*/ 176212 w 433387"/>
                <a:gd name="connsiteY0" fmla="*/ 795337 h 795337"/>
                <a:gd name="connsiteX1" fmla="*/ 433387 w 433387"/>
                <a:gd name="connsiteY1" fmla="*/ 0 h 795337"/>
                <a:gd name="connsiteX0" fmla="*/ 176212 w 433387"/>
                <a:gd name="connsiteY0" fmla="*/ 795337 h 795337"/>
                <a:gd name="connsiteX1" fmla="*/ 433387 w 433387"/>
                <a:gd name="connsiteY1" fmla="*/ 0 h 795337"/>
                <a:gd name="connsiteX0" fmla="*/ 176212 w 461962"/>
                <a:gd name="connsiteY0" fmla="*/ 795337 h 795337"/>
                <a:gd name="connsiteX1" fmla="*/ 461962 w 461962"/>
                <a:gd name="connsiteY1" fmla="*/ 0 h 795337"/>
              </a:gdLst>
              <a:ahLst/>
              <a:cxnLst>
                <a:cxn ang="0">
                  <a:pos x="connsiteX0" y="connsiteY0"/>
                </a:cxn>
                <a:cxn ang="0">
                  <a:pos x="connsiteX1" y="connsiteY1"/>
                </a:cxn>
              </a:cxnLst>
              <a:rect l="l" t="t" r="r" b="b"/>
              <a:pathLst>
                <a:path w="461962" h="795337">
                  <a:moveTo>
                    <a:pt x="176212" y="795337"/>
                  </a:moveTo>
                  <a:cubicBezTo>
                    <a:pt x="0" y="623093"/>
                    <a:pt x="261938" y="290512"/>
                    <a:pt x="461962" y="0"/>
                  </a:cubicBezTo>
                </a:path>
              </a:pathLst>
            </a:custGeom>
            <a:ln w="57150">
              <a:solidFill>
                <a:srgbClr val="C800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
        <p:nvSpPr>
          <p:cNvPr id="12" name="Zaoblený obdélníkový popisek 11"/>
          <p:cNvSpPr/>
          <p:nvPr/>
        </p:nvSpPr>
        <p:spPr>
          <a:xfrm>
            <a:off x="6011863" y="2506663"/>
            <a:ext cx="2149475" cy="490537"/>
          </a:xfrm>
          <a:prstGeom prst="wedgeRoundRectCallout">
            <a:avLst>
              <a:gd name="adj1" fmla="val -118436"/>
              <a:gd name="adj2" fmla="val 11667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kontinentální klima</a:t>
            </a:r>
          </a:p>
        </p:txBody>
      </p:sp>
      <p:sp>
        <p:nvSpPr>
          <p:cNvPr id="13" name="Zaoblený obdélníkový popisek 12"/>
          <p:cNvSpPr/>
          <p:nvPr/>
        </p:nvSpPr>
        <p:spPr>
          <a:xfrm>
            <a:off x="609600" y="3403600"/>
            <a:ext cx="1738313" cy="490538"/>
          </a:xfrm>
          <a:prstGeom prst="wedgeRoundRectCallout">
            <a:avLst>
              <a:gd name="adj1" fmla="val 114650"/>
              <a:gd name="adj2" fmla="val -1199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oceánské klima</a:t>
            </a:r>
          </a:p>
        </p:txBody>
      </p:sp>
      <p:sp>
        <p:nvSpPr>
          <p:cNvPr id="10" name="TextovéPole 9"/>
          <p:cNvSpPr txBox="1"/>
          <p:nvPr/>
        </p:nvSpPr>
        <p:spPr>
          <a:xfrm>
            <a:off x="2232836" y="5560828"/>
            <a:ext cx="4070345" cy="461665"/>
          </a:xfrm>
          <a:prstGeom prst="rect">
            <a:avLst/>
          </a:prstGeom>
          <a:solidFill>
            <a:srgbClr val="FFFF99"/>
          </a:solidFill>
          <a:ln>
            <a:noFill/>
          </a:ln>
        </p:spPr>
        <p:txBody>
          <a:bodyPr wrap="none">
            <a:spAutoFit/>
          </a:bodyPr>
          <a:lstStyle/>
          <a:p>
            <a:pPr>
              <a:defRPr/>
            </a:pPr>
            <a:r>
              <a:rPr lang="en-US" sz="2400" dirty="0" err="1">
                <a:solidFill>
                  <a:srgbClr val="DE0000"/>
                </a:solidFill>
                <a:effectLst>
                  <a:outerShdw blurRad="60007" dist="200025" dir="13800000" sy="30000" kx="-1800000" algn="bl" rotWithShape="0">
                    <a:prstClr val="black">
                      <a:alpha val="32000"/>
                    </a:prstClr>
                  </a:outerShdw>
                </a:effectLst>
              </a:rPr>
              <a:t>klimatick</a:t>
            </a:r>
            <a:r>
              <a:rPr lang="cs-CZ" sz="2400" dirty="0">
                <a:solidFill>
                  <a:srgbClr val="DE0000"/>
                </a:solidFill>
                <a:effectLst>
                  <a:outerShdw blurRad="60007" dist="200025" dir="13800000" sy="30000" kx="-1800000" algn="bl" rotWithShape="0">
                    <a:prstClr val="black">
                      <a:alpha val="32000"/>
                    </a:prstClr>
                  </a:outerShdw>
                </a:effectLst>
              </a:rPr>
              <a:t>é </a:t>
            </a:r>
            <a:r>
              <a:rPr lang="en-US" sz="2400" dirty="0" err="1">
                <a:solidFill>
                  <a:srgbClr val="DE0000"/>
                </a:solidFill>
                <a:effectLst>
                  <a:outerShdw blurRad="60007" dist="200025" dir="13800000" sy="30000" kx="-1800000" algn="bl" rotWithShape="0">
                    <a:prstClr val="black">
                      <a:alpha val="32000"/>
                    </a:prstClr>
                  </a:outerShdw>
                </a:effectLst>
              </a:rPr>
              <a:t>faktory</a:t>
            </a:r>
            <a:r>
              <a:rPr lang="cs-CZ" sz="2400" dirty="0">
                <a:solidFill>
                  <a:srgbClr val="DE0000"/>
                </a:solidFill>
                <a:effectLst>
                  <a:outerShdw blurRad="60007" dist="200025" dir="13800000" sy="30000" kx="-1800000" algn="bl" rotWithShape="0">
                    <a:prstClr val="black">
                      <a:alpha val="32000"/>
                    </a:prstClr>
                  </a:outerShdw>
                </a:effectLst>
              </a:rPr>
              <a:t> nehrají roli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p:spPr>
      </p:pic>
      <p:sp>
        <p:nvSpPr>
          <p:cNvPr id="10" name="Volný tvar 9"/>
          <p:cNvSpPr/>
          <p:nvPr/>
        </p:nvSpPr>
        <p:spPr>
          <a:xfrm>
            <a:off x="3317875" y="2274888"/>
            <a:ext cx="3241675" cy="2828925"/>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Lst>
            <a:ahLst/>
            <a:cxnLst>
              <a:cxn ang="0">
                <a:pos x="connsiteX0" y="connsiteY0"/>
              </a:cxn>
              <a:cxn ang="0">
                <a:pos x="connsiteX1" y="connsiteY1"/>
              </a:cxn>
              <a:cxn ang="0">
                <a:pos x="connsiteX2" y="connsiteY2"/>
              </a:cxn>
            </a:cxnLst>
            <a:rect l="l" t="t" r="r" b="b"/>
            <a:pathLst>
              <a:path w="3901854" h="3450118">
                <a:moveTo>
                  <a:pt x="829044" y="0"/>
                </a:moveTo>
                <a:cubicBezTo>
                  <a:pt x="1782701" y="1044969"/>
                  <a:pt x="0" y="1221858"/>
                  <a:pt x="2036135" y="2891613"/>
                </a:cubicBezTo>
                <a:cubicBezTo>
                  <a:pt x="2999120" y="3450118"/>
                  <a:pt x="2927326" y="2726242"/>
                  <a:pt x="3901854" y="2817628"/>
                </a:cubicBez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7" name="TextovéPole 6"/>
          <p:cNvSpPr txBox="1"/>
          <p:nvPr/>
        </p:nvSpPr>
        <p:spPr>
          <a:xfrm>
            <a:off x="395288" y="188913"/>
            <a:ext cx="3602037" cy="461962"/>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Hybridní zóna v Evropě</a:t>
            </a:r>
          </a:p>
        </p:txBody>
      </p:sp>
      <p:pic>
        <p:nvPicPr>
          <p:cNvPr id="13" name="Picture 2"/>
          <p:cNvPicPr>
            <a:picLocks noChangeAspect="1" noChangeArrowheads="1"/>
          </p:cNvPicPr>
          <p:nvPr/>
        </p:nvPicPr>
        <p:blipFill>
          <a:blip r:embed="rId4" cstate="print"/>
          <a:srcRect t="4131" r="10596" b="25545"/>
          <a:stretch>
            <a:fillRect/>
          </a:stretch>
        </p:blipFill>
        <p:spPr bwMode="auto">
          <a:xfrm>
            <a:off x="107950" y="3922713"/>
            <a:ext cx="2265363" cy="2679700"/>
          </a:xfrm>
          <a:prstGeom prst="rect">
            <a:avLst/>
          </a:prstGeom>
          <a:noFill/>
          <a:ln w="9525">
            <a:noFill/>
            <a:miter lim="800000"/>
            <a:headEnd/>
            <a:tailEnd/>
          </a:ln>
        </p:spPr>
      </p:pic>
      <p:sp>
        <p:nvSpPr>
          <p:cNvPr id="14" name="TextovéPole 13"/>
          <p:cNvSpPr txBox="1">
            <a:spLocks noChangeArrowheads="1"/>
          </p:cNvSpPr>
          <p:nvPr/>
        </p:nvSpPr>
        <p:spPr bwMode="auto">
          <a:xfrm>
            <a:off x="2403475" y="6272213"/>
            <a:ext cx="1111250" cy="307975"/>
          </a:xfrm>
          <a:prstGeom prst="rect">
            <a:avLst/>
          </a:prstGeom>
          <a:noFill/>
          <a:ln w="9525">
            <a:noFill/>
            <a:miter lim="800000"/>
            <a:headEnd/>
            <a:tailEnd/>
          </a:ln>
        </p:spPr>
        <p:txBody>
          <a:bodyPr wrap="none">
            <a:spAutoFit/>
          </a:bodyPr>
          <a:lstStyle/>
          <a:p>
            <a:r>
              <a:rPr lang="en-US" sz="1400"/>
              <a:t>Nick Barton</a:t>
            </a:r>
            <a:endParaRPr lang="cs-CZ" sz="1400"/>
          </a:p>
        </p:txBody>
      </p:sp>
      <p:sp>
        <p:nvSpPr>
          <p:cNvPr id="15" name="Oválný popisek 14"/>
          <p:cNvSpPr/>
          <p:nvPr/>
        </p:nvSpPr>
        <p:spPr>
          <a:xfrm>
            <a:off x="2679700" y="2944813"/>
            <a:ext cx="4125913" cy="1222375"/>
          </a:xfrm>
          <a:prstGeom prst="wedgeEllipseCallout">
            <a:avLst>
              <a:gd name="adj1" fmla="val -78146"/>
              <a:gd name="adj2" fmla="val 100761"/>
            </a:avLst>
          </a:prstGeom>
          <a:solidFill>
            <a:srgbClr val="CCFF33">
              <a:alpha val="63922"/>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000" dirty="0">
                <a:solidFill>
                  <a:schemeClr val="tx1"/>
                </a:solidFill>
              </a:rPr>
              <a:t>Většina hybridních zón je </a:t>
            </a:r>
            <a:r>
              <a:rPr lang="cs-CZ" sz="2000" dirty="0">
                <a:solidFill>
                  <a:srgbClr val="DE0000"/>
                </a:solidFill>
              </a:rPr>
              <a:t>„tenzních“</a:t>
            </a:r>
          </a:p>
        </p:txBody>
      </p:sp>
      <p:sp>
        <p:nvSpPr>
          <p:cNvPr id="16" name="TextovéPole 15"/>
          <p:cNvSpPr txBox="1"/>
          <p:nvPr/>
        </p:nvSpPr>
        <p:spPr>
          <a:xfrm>
            <a:off x="4695825" y="6296025"/>
            <a:ext cx="3643313" cy="400050"/>
          </a:xfrm>
          <a:prstGeom prst="rect">
            <a:avLst/>
          </a:prstGeom>
          <a:noFill/>
        </p:spPr>
        <p:txBody>
          <a:bodyPr wrap="none">
            <a:spAutoFit/>
          </a:bodyPr>
          <a:lstStyle/>
          <a:p>
            <a:pPr>
              <a:defRPr/>
            </a:pPr>
            <a:r>
              <a:rPr lang="cs-CZ" sz="2000" dirty="0">
                <a:solidFill>
                  <a:srgbClr val="DE0000"/>
                </a:solidFill>
                <a:effectLst>
                  <a:outerShdw blurRad="60007" dist="190500" dir="13200000" sy="30000" kx="-1800000" algn="bl" rotWithShape="0">
                    <a:prstClr val="black">
                      <a:alpha val="32000"/>
                    </a:prstClr>
                  </a:outerShdw>
                </a:effectLst>
              </a:rPr>
              <a:t>i myší hybridní zóna je tenzní?</a:t>
            </a:r>
            <a:endParaRPr lang="cs-CZ" sz="2000" i="1" dirty="0">
              <a:solidFill>
                <a:srgbClr val="DE0000"/>
              </a:solidFill>
              <a:effectLst>
                <a:outerShdw blurRad="60007" dist="190500" dir="13200000" sy="30000" kx="-1800000" algn="bl" rotWithShape="0">
                  <a:prstClr val="black">
                    <a:alpha val="32000"/>
                  </a:prstClr>
                </a:outerShdw>
              </a:effectLst>
            </a:endParaRPr>
          </a:p>
        </p:txBody>
      </p:sp>
      <p:grpSp>
        <p:nvGrpSpPr>
          <p:cNvPr id="44041" name="Skupina 18"/>
          <p:cNvGrpSpPr>
            <a:grpSpLocks/>
          </p:cNvGrpSpPr>
          <p:nvPr/>
        </p:nvGrpSpPr>
        <p:grpSpPr bwMode="auto">
          <a:xfrm>
            <a:off x="3805238" y="952500"/>
            <a:ext cx="239712" cy="1074738"/>
            <a:chOff x="3805561" y="952870"/>
            <a:chExt cx="239697" cy="1074198"/>
          </a:xfrm>
        </p:grpSpPr>
        <p:cxnSp>
          <p:nvCxnSpPr>
            <p:cNvPr id="17" name="Přímá spojovací čára 16"/>
            <p:cNvCxnSpPr/>
            <p:nvPr/>
          </p:nvCxnSpPr>
          <p:spPr>
            <a:xfrm>
              <a:off x="3805561" y="2015961"/>
              <a:ext cx="123817" cy="11107"/>
            </a:xfrm>
            <a:prstGeom prst="line">
              <a:avLst/>
            </a:prstGeom>
            <a:ln w="57150">
              <a:solidFill>
                <a:srgbClr val="CC00CC"/>
              </a:solidFill>
            </a:ln>
          </p:spPr>
          <p:style>
            <a:lnRef idx="1">
              <a:schemeClr val="accent1"/>
            </a:lnRef>
            <a:fillRef idx="0">
              <a:schemeClr val="accent1"/>
            </a:fillRef>
            <a:effectRef idx="0">
              <a:schemeClr val="accent1"/>
            </a:effectRef>
            <a:fontRef idx="minor">
              <a:schemeClr val="tx1"/>
            </a:fontRef>
          </p:style>
        </p:cxnSp>
        <p:sp>
          <p:nvSpPr>
            <p:cNvPr id="18" name="Volný tvar 17"/>
            <p:cNvSpPr/>
            <p:nvPr/>
          </p:nvSpPr>
          <p:spPr>
            <a:xfrm>
              <a:off x="3916679" y="952870"/>
              <a:ext cx="128579" cy="314167"/>
            </a:xfrm>
            <a:custGeom>
              <a:avLst/>
              <a:gdLst>
                <a:gd name="connsiteX0" fmla="*/ 94695 w 94695"/>
                <a:gd name="connsiteY0" fmla="*/ 313678 h 313678"/>
                <a:gd name="connsiteX1" fmla="*/ 0 w 94695"/>
                <a:gd name="connsiteY1" fmla="*/ 0 h 313678"/>
                <a:gd name="connsiteX2" fmla="*/ 0 w 94695"/>
                <a:gd name="connsiteY2" fmla="*/ 0 h 313678"/>
                <a:gd name="connsiteX0" fmla="*/ 95681 w 95681"/>
                <a:gd name="connsiteY0" fmla="*/ 313678 h 313678"/>
                <a:gd name="connsiteX1" fmla="*/ 986 w 95681"/>
                <a:gd name="connsiteY1" fmla="*/ 0 h 313678"/>
                <a:gd name="connsiteX2" fmla="*/ 986 w 95681"/>
                <a:gd name="connsiteY2" fmla="*/ 0 h 313678"/>
                <a:gd name="connsiteX0" fmla="*/ 129220 w 129220"/>
                <a:gd name="connsiteY0" fmla="*/ 313678 h 313678"/>
                <a:gd name="connsiteX1" fmla="*/ 34525 w 129220"/>
                <a:gd name="connsiteY1" fmla="*/ 0 h 313678"/>
                <a:gd name="connsiteX2" fmla="*/ 34525 w 129220"/>
                <a:gd name="connsiteY2" fmla="*/ 0 h 313678"/>
                <a:gd name="connsiteX0" fmla="*/ 129220 w 129220"/>
                <a:gd name="connsiteY0" fmla="*/ 319597 h 319597"/>
                <a:gd name="connsiteX1" fmla="*/ 34525 w 129220"/>
                <a:gd name="connsiteY1" fmla="*/ 5919 h 319597"/>
                <a:gd name="connsiteX2" fmla="*/ 46362 w 129220"/>
                <a:gd name="connsiteY2" fmla="*/ 0 h 319597"/>
                <a:gd name="connsiteX0" fmla="*/ 129220 w 129220"/>
                <a:gd name="connsiteY0" fmla="*/ 313678 h 313678"/>
                <a:gd name="connsiteX1" fmla="*/ 34525 w 129220"/>
                <a:gd name="connsiteY1" fmla="*/ 0 h 313678"/>
                <a:gd name="connsiteX2" fmla="*/ 49321 w 129220"/>
                <a:gd name="connsiteY2" fmla="*/ 5918 h 313678"/>
              </a:gdLst>
              <a:ahLst/>
              <a:cxnLst>
                <a:cxn ang="0">
                  <a:pos x="connsiteX0" y="connsiteY0"/>
                </a:cxn>
                <a:cxn ang="0">
                  <a:pos x="connsiteX1" y="connsiteY1"/>
                </a:cxn>
                <a:cxn ang="0">
                  <a:pos x="connsiteX2" y="connsiteY2"/>
                </a:cxn>
              </a:cxnLst>
              <a:rect l="l" t="t" r="r" b="b"/>
              <a:pathLst>
                <a:path w="129220" h="313678">
                  <a:moveTo>
                    <a:pt x="129220" y="313678"/>
                  </a:moveTo>
                  <a:cubicBezTo>
                    <a:pt x="0" y="206160"/>
                    <a:pt x="33539" y="131192"/>
                    <a:pt x="34525" y="0"/>
                  </a:cubicBezTo>
                  <a:lnTo>
                    <a:pt x="49321" y="591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ovéPole 18"/>
          <p:cNvSpPr txBox="1">
            <a:spLocks noChangeArrowheads="1"/>
          </p:cNvSpPr>
          <p:nvPr/>
        </p:nvSpPr>
        <p:spPr bwMode="auto">
          <a:xfrm>
            <a:off x="1168400" y="271463"/>
            <a:ext cx="6670416" cy="461665"/>
          </a:xfrm>
          <a:prstGeom prst="rect">
            <a:avLst/>
          </a:prstGeom>
          <a:noFill/>
          <a:ln w="9525">
            <a:noFill/>
            <a:miter lim="800000"/>
            <a:headEnd/>
            <a:tailEnd/>
          </a:ln>
        </p:spPr>
        <p:txBody>
          <a:bodyPr wrap="none">
            <a:spAutoFit/>
          </a:bodyPr>
          <a:lstStyle/>
          <a:p>
            <a:r>
              <a:rPr lang="cs-CZ" sz="2400">
                <a:solidFill>
                  <a:srgbClr val="E60000"/>
                </a:solidFill>
              </a:rPr>
              <a:t>Případová studie: hybridní zóna domácích myší</a:t>
            </a:r>
          </a:p>
        </p:txBody>
      </p:sp>
      <p:pic>
        <p:nvPicPr>
          <p:cNvPr id="45059" name="Obrázek 3" descr="Fig1.jpg"/>
          <p:cNvPicPr>
            <a:picLocks noChangeAspect="1"/>
          </p:cNvPicPr>
          <p:nvPr/>
        </p:nvPicPr>
        <p:blipFill>
          <a:blip r:embed="rId3" cstate="print"/>
          <a:srcRect t="65611"/>
          <a:stretch>
            <a:fillRect/>
          </a:stretch>
        </p:blipFill>
        <p:spPr bwMode="auto">
          <a:xfrm>
            <a:off x="0" y="1909763"/>
            <a:ext cx="9067800" cy="3405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Obrázek 6" descr="Hybridizace1.jpg"/>
          <p:cNvPicPr>
            <a:picLocks noChangeAspect="1"/>
          </p:cNvPicPr>
          <p:nvPr/>
        </p:nvPicPr>
        <p:blipFill>
          <a:blip r:embed="rId3" cstate="print"/>
          <a:srcRect/>
          <a:stretch>
            <a:fillRect/>
          </a:stretch>
        </p:blipFill>
        <p:spPr bwMode="auto">
          <a:xfrm>
            <a:off x="1712913" y="862013"/>
            <a:ext cx="5146675" cy="5529262"/>
          </a:xfrm>
          <a:prstGeom prst="rect">
            <a:avLst/>
          </a:prstGeom>
          <a:noFill/>
          <a:ln w="9525">
            <a:noFill/>
            <a:miter lim="800000"/>
            <a:headEnd/>
            <a:tailEnd/>
          </a:ln>
        </p:spPr>
      </p:pic>
      <p:sp>
        <p:nvSpPr>
          <p:cNvPr id="10243" name="AutoShape 25"/>
          <p:cNvSpPr>
            <a:spLocks noChangeArrowheads="1"/>
          </p:cNvSpPr>
          <p:nvPr/>
        </p:nvSpPr>
        <p:spPr bwMode="auto">
          <a:xfrm>
            <a:off x="260350" y="2008188"/>
            <a:ext cx="1792288" cy="762000"/>
          </a:xfrm>
          <a:prstGeom prst="wedgeRectCallout">
            <a:avLst>
              <a:gd name="adj1" fmla="val 77694"/>
              <a:gd name="adj2" fmla="val -12088"/>
            </a:avLst>
          </a:prstGeom>
          <a:solidFill>
            <a:schemeClr val="bg1">
              <a:lumMod val="95000"/>
            </a:schemeClr>
          </a:solidFill>
          <a:ln w="9525">
            <a:solidFill>
              <a:schemeClr val="tx1"/>
            </a:solidFill>
            <a:miter lim="800000"/>
            <a:headEnd/>
            <a:tailEnd/>
          </a:ln>
        </p:spPr>
        <p:txBody>
          <a:bodyPr anchor="ctr"/>
          <a:lstStyle/>
          <a:p>
            <a:pPr algn="ctr"/>
            <a:r>
              <a:rPr lang="en-US" dirty="0" err="1"/>
              <a:t>hybridn</a:t>
            </a:r>
            <a:r>
              <a:rPr lang="cs-CZ" dirty="0"/>
              <a:t>í</a:t>
            </a:r>
            <a:r>
              <a:rPr lang="en-US" dirty="0"/>
              <a:t> </a:t>
            </a:r>
            <a:r>
              <a:rPr lang="cs-CZ" dirty="0"/>
              <a:t>roj</a:t>
            </a:r>
          </a:p>
          <a:p>
            <a:pPr algn="ctr"/>
            <a:r>
              <a:rPr lang="cs-CZ" dirty="0"/>
              <a:t>(hybrid </a:t>
            </a:r>
            <a:r>
              <a:rPr lang="cs-CZ" dirty="0" err="1"/>
              <a:t>swarm</a:t>
            </a:r>
            <a:r>
              <a:rPr lang="cs-CZ" dirty="0"/>
              <a:t>)</a:t>
            </a:r>
          </a:p>
        </p:txBody>
      </p:sp>
      <p:sp>
        <p:nvSpPr>
          <p:cNvPr id="10244" name="AutoShape 26"/>
          <p:cNvSpPr>
            <a:spLocks noChangeArrowheads="1"/>
          </p:cNvSpPr>
          <p:nvPr/>
        </p:nvSpPr>
        <p:spPr bwMode="auto">
          <a:xfrm>
            <a:off x="6661150" y="1273175"/>
            <a:ext cx="1747838" cy="422275"/>
          </a:xfrm>
          <a:prstGeom prst="wedgeRectCallout">
            <a:avLst>
              <a:gd name="adj1" fmla="val -74023"/>
              <a:gd name="adj2" fmla="val 175537"/>
            </a:avLst>
          </a:prstGeom>
          <a:solidFill>
            <a:schemeClr val="bg1">
              <a:lumMod val="95000"/>
            </a:schemeClr>
          </a:solidFill>
          <a:ln w="9525">
            <a:solidFill>
              <a:schemeClr val="tx1"/>
            </a:solidFill>
            <a:miter lim="800000"/>
            <a:headEnd/>
            <a:tailEnd/>
          </a:ln>
        </p:spPr>
        <p:txBody>
          <a:bodyPr anchor="ctr"/>
          <a:lstStyle/>
          <a:p>
            <a:pPr algn="ctr"/>
            <a:r>
              <a:rPr lang="en-US"/>
              <a:t>hybridn</a:t>
            </a:r>
            <a:r>
              <a:rPr lang="cs-CZ"/>
              <a:t>í</a:t>
            </a:r>
            <a:r>
              <a:rPr lang="en-US"/>
              <a:t> </a:t>
            </a:r>
            <a:r>
              <a:rPr lang="cs-CZ"/>
              <a:t>zóna</a:t>
            </a:r>
          </a:p>
        </p:txBody>
      </p:sp>
      <p:sp>
        <p:nvSpPr>
          <p:cNvPr id="10245" name="Text Box 32"/>
          <p:cNvSpPr txBox="1">
            <a:spLocks noChangeArrowheads="1"/>
          </p:cNvSpPr>
          <p:nvPr/>
        </p:nvSpPr>
        <p:spPr bwMode="auto">
          <a:xfrm>
            <a:off x="2349500" y="269875"/>
            <a:ext cx="4020652" cy="461665"/>
          </a:xfrm>
          <a:prstGeom prst="rect">
            <a:avLst/>
          </a:prstGeom>
          <a:noFill/>
          <a:ln w="9525">
            <a:noFill/>
            <a:miter lim="800000"/>
            <a:headEnd/>
            <a:tailEnd/>
          </a:ln>
        </p:spPr>
        <p:txBody>
          <a:bodyPr wrap="none">
            <a:spAutoFit/>
          </a:bodyPr>
          <a:lstStyle/>
          <a:p>
            <a:r>
              <a:rPr lang="cs-CZ" sz="2400" dirty="0">
                <a:solidFill>
                  <a:srgbClr val="E60000"/>
                </a:solidFill>
              </a:rPr>
              <a:t>Možné výsledky hybridizace</a:t>
            </a:r>
          </a:p>
        </p:txBody>
      </p:sp>
      <p:sp>
        <p:nvSpPr>
          <p:cNvPr id="10246" name="AutoShape 22"/>
          <p:cNvSpPr>
            <a:spLocks noChangeArrowheads="1"/>
          </p:cNvSpPr>
          <p:nvPr/>
        </p:nvSpPr>
        <p:spPr bwMode="auto">
          <a:xfrm>
            <a:off x="6719888" y="3711575"/>
            <a:ext cx="1743075" cy="474663"/>
          </a:xfrm>
          <a:prstGeom prst="wedgeRectCallout">
            <a:avLst>
              <a:gd name="adj1" fmla="val -55194"/>
              <a:gd name="adj2" fmla="val 203190"/>
            </a:avLst>
          </a:prstGeom>
          <a:solidFill>
            <a:schemeClr val="bg1">
              <a:lumMod val="95000"/>
            </a:schemeClr>
          </a:solidFill>
          <a:ln w="9525">
            <a:solidFill>
              <a:schemeClr val="tx1"/>
            </a:solidFill>
            <a:miter lim="800000"/>
            <a:headEnd/>
            <a:tailEnd/>
          </a:ln>
        </p:spPr>
        <p:txBody>
          <a:bodyPr anchor="ctr"/>
          <a:lstStyle/>
          <a:p>
            <a:pPr algn="ctr"/>
            <a:r>
              <a:rPr lang="en-US"/>
              <a:t>hybridn</a:t>
            </a:r>
            <a:r>
              <a:rPr lang="cs-CZ"/>
              <a:t>í</a:t>
            </a:r>
            <a:r>
              <a:rPr lang="en-US"/>
              <a:t> taxon</a:t>
            </a:r>
            <a:endParaRPr lang="cs-CZ"/>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ObrA"/>
          <p:cNvPicPr>
            <a:picLocks noChangeAspect="1" noChangeArrowheads="1"/>
          </p:cNvPicPr>
          <p:nvPr/>
        </p:nvPicPr>
        <p:blipFill>
          <a:blip r:embed="rId3" cstate="print"/>
          <a:srcRect/>
          <a:stretch>
            <a:fillRect/>
          </a:stretch>
        </p:blipFill>
        <p:spPr bwMode="auto">
          <a:xfrm>
            <a:off x="379413" y="3833813"/>
            <a:ext cx="8377237" cy="2668587"/>
          </a:xfrm>
          <a:prstGeom prst="rect">
            <a:avLst/>
          </a:prstGeom>
          <a:noFill/>
          <a:ln w="9525">
            <a:noFill/>
            <a:miter lim="800000"/>
            <a:headEnd/>
            <a:tailEnd/>
          </a:ln>
        </p:spPr>
      </p:pic>
      <p:sp>
        <p:nvSpPr>
          <p:cNvPr id="36868" name="Line 4"/>
          <p:cNvSpPr>
            <a:spLocks noChangeShapeType="1"/>
          </p:cNvSpPr>
          <p:nvPr/>
        </p:nvSpPr>
        <p:spPr bwMode="auto">
          <a:xfrm>
            <a:off x="555625" y="4719638"/>
            <a:ext cx="7894638" cy="720725"/>
          </a:xfrm>
          <a:prstGeom prst="line">
            <a:avLst/>
          </a:prstGeom>
          <a:noFill/>
          <a:ln w="38100">
            <a:solidFill>
              <a:srgbClr val="00CC00"/>
            </a:solidFill>
            <a:round/>
            <a:headEnd/>
            <a:tailEnd type="triangle" w="med" len="med"/>
          </a:ln>
        </p:spPr>
        <p:txBody>
          <a:bodyPr/>
          <a:lstStyle/>
          <a:p>
            <a:endParaRPr lang="cs-CZ"/>
          </a:p>
        </p:txBody>
      </p:sp>
      <p:sp>
        <p:nvSpPr>
          <p:cNvPr id="36869" name="Line 5"/>
          <p:cNvSpPr>
            <a:spLocks noChangeShapeType="1"/>
          </p:cNvSpPr>
          <p:nvPr/>
        </p:nvSpPr>
        <p:spPr bwMode="auto">
          <a:xfrm flipH="1">
            <a:off x="3916363" y="3856038"/>
            <a:ext cx="1365250" cy="2665412"/>
          </a:xfrm>
          <a:prstGeom prst="line">
            <a:avLst/>
          </a:prstGeom>
          <a:noFill/>
          <a:ln w="76200">
            <a:solidFill>
              <a:schemeClr val="accent2"/>
            </a:solidFill>
            <a:prstDash val="sysDot"/>
            <a:round/>
            <a:headEnd/>
            <a:tailEnd/>
          </a:ln>
        </p:spPr>
        <p:txBody>
          <a:bodyPr/>
          <a:lstStyle/>
          <a:p>
            <a:endParaRPr lang="cs-CZ"/>
          </a:p>
        </p:txBody>
      </p:sp>
      <p:sp>
        <p:nvSpPr>
          <p:cNvPr id="36870" name="Line 6"/>
          <p:cNvSpPr>
            <a:spLocks noChangeShapeType="1"/>
          </p:cNvSpPr>
          <p:nvPr/>
        </p:nvSpPr>
        <p:spPr bwMode="auto">
          <a:xfrm>
            <a:off x="2205038" y="3856038"/>
            <a:ext cx="5124450" cy="2600325"/>
          </a:xfrm>
          <a:prstGeom prst="line">
            <a:avLst/>
          </a:prstGeom>
          <a:noFill/>
          <a:ln w="57150">
            <a:solidFill>
              <a:srgbClr val="FF0000"/>
            </a:solidFill>
            <a:round/>
            <a:headEnd/>
            <a:tailEnd type="triangle" w="med" len="med"/>
          </a:ln>
        </p:spPr>
        <p:txBody>
          <a:bodyPr/>
          <a:lstStyle/>
          <a:p>
            <a:endParaRPr lang="cs-CZ"/>
          </a:p>
        </p:txBody>
      </p:sp>
      <p:grpSp>
        <p:nvGrpSpPr>
          <p:cNvPr id="46086" name="Group 22"/>
          <p:cNvGrpSpPr>
            <a:grpSpLocks/>
          </p:cNvGrpSpPr>
          <p:nvPr/>
        </p:nvGrpSpPr>
        <p:grpSpPr bwMode="auto">
          <a:xfrm>
            <a:off x="1209675" y="455613"/>
            <a:ext cx="6927850" cy="2216150"/>
            <a:chOff x="491" y="344"/>
            <a:chExt cx="4784" cy="1660"/>
          </a:xfrm>
        </p:grpSpPr>
        <p:sp>
          <p:nvSpPr>
            <p:cNvPr id="46089" name="Freeform 7"/>
            <p:cNvSpPr>
              <a:spLocks/>
            </p:cNvSpPr>
            <p:nvPr/>
          </p:nvSpPr>
          <p:spPr bwMode="auto">
            <a:xfrm>
              <a:off x="861" y="522"/>
              <a:ext cx="3754" cy="1167"/>
            </a:xfrm>
            <a:custGeom>
              <a:avLst/>
              <a:gdLst>
                <a:gd name="T0" fmla="*/ 0 w 4459"/>
                <a:gd name="T1" fmla="*/ 139 h 1703"/>
                <a:gd name="T2" fmla="*/ 480 w 4459"/>
                <a:gd name="T3" fmla="*/ 281 h 1703"/>
                <a:gd name="T4" fmla="*/ 567 w 4459"/>
                <a:gd name="T5" fmla="*/ 45 h 1703"/>
                <a:gd name="T6" fmla="*/ 983 w 4459"/>
                <a:gd name="T7" fmla="*/ 244 h 1703"/>
                <a:gd name="T8" fmla="*/ 1249 w 4459"/>
                <a:gd name="T9" fmla="*/ 149 h 1703"/>
                <a:gd name="T10" fmla="*/ 1610 w 4459"/>
                <a:gd name="T11" fmla="*/ 66 h 1703"/>
                <a:gd name="T12" fmla="*/ 1981 w 4459"/>
                <a:gd name="T13" fmla="*/ 184 h 1703"/>
                <a:gd name="T14" fmla="*/ 2239 w 4459"/>
                <a:gd name="T15" fmla="*/ 181 h 1703"/>
                <a:gd name="T16" fmla="*/ 0 60000 65536"/>
                <a:gd name="T17" fmla="*/ 0 60000 65536"/>
                <a:gd name="T18" fmla="*/ 0 60000 65536"/>
                <a:gd name="T19" fmla="*/ 0 60000 65536"/>
                <a:gd name="T20" fmla="*/ 0 60000 65536"/>
                <a:gd name="T21" fmla="*/ 0 60000 65536"/>
                <a:gd name="T22" fmla="*/ 0 60000 65536"/>
                <a:gd name="T23" fmla="*/ 0 60000 65536"/>
                <a:gd name="T24" fmla="*/ 0 w 4459"/>
                <a:gd name="T25" fmla="*/ 0 h 1703"/>
                <a:gd name="T26" fmla="*/ 4459 w 4459"/>
                <a:gd name="T27" fmla="*/ 1703 h 17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59" h="1703">
                  <a:moveTo>
                    <a:pt x="0" y="630"/>
                  </a:moveTo>
                  <a:cubicBezTo>
                    <a:pt x="159" y="737"/>
                    <a:pt x="390" y="1703"/>
                    <a:pt x="955" y="1274"/>
                  </a:cubicBezTo>
                  <a:cubicBezTo>
                    <a:pt x="1179" y="1098"/>
                    <a:pt x="686" y="354"/>
                    <a:pt x="1131" y="203"/>
                  </a:cubicBezTo>
                  <a:cubicBezTo>
                    <a:pt x="1721" y="0"/>
                    <a:pt x="1443" y="915"/>
                    <a:pt x="1958" y="1104"/>
                  </a:cubicBezTo>
                  <a:cubicBezTo>
                    <a:pt x="2217" y="1203"/>
                    <a:pt x="2477" y="862"/>
                    <a:pt x="2487" y="677"/>
                  </a:cubicBezTo>
                  <a:cubicBezTo>
                    <a:pt x="2500" y="291"/>
                    <a:pt x="2982" y="199"/>
                    <a:pt x="3205" y="298"/>
                  </a:cubicBezTo>
                  <a:cubicBezTo>
                    <a:pt x="3686" y="515"/>
                    <a:pt x="3788" y="705"/>
                    <a:pt x="3944" y="833"/>
                  </a:cubicBezTo>
                  <a:cubicBezTo>
                    <a:pt x="4153" y="920"/>
                    <a:pt x="4352" y="823"/>
                    <a:pt x="4459" y="820"/>
                  </a:cubicBezTo>
                </a:path>
              </a:pathLst>
            </a:custGeom>
            <a:noFill/>
            <a:ln w="57150" cmpd="sng">
              <a:solidFill>
                <a:srgbClr val="CC99FF"/>
              </a:solidFill>
              <a:round/>
              <a:headEnd/>
              <a:tailEnd/>
            </a:ln>
          </p:spPr>
          <p:txBody>
            <a:bodyPr/>
            <a:lstStyle/>
            <a:p>
              <a:endParaRPr lang="cs-CZ"/>
            </a:p>
          </p:txBody>
        </p:sp>
        <p:sp>
          <p:nvSpPr>
            <p:cNvPr id="46090" name="Oval 8"/>
            <p:cNvSpPr>
              <a:spLocks noChangeAspect="1" noChangeArrowheads="1"/>
            </p:cNvSpPr>
            <p:nvPr/>
          </p:nvSpPr>
          <p:spPr bwMode="auto">
            <a:xfrm>
              <a:off x="1019" y="568"/>
              <a:ext cx="296" cy="286"/>
            </a:xfrm>
            <a:prstGeom prst="ellipse">
              <a:avLst/>
            </a:prstGeom>
            <a:solidFill>
              <a:srgbClr val="F00000"/>
            </a:solidFill>
            <a:ln w="12700">
              <a:solidFill>
                <a:schemeClr val="tx1"/>
              </a:solidFill>
              <a:round/>
              <a:headEnd/>
              <a:tailEnd/>
            </a:ln>
          </p:spPr>
          <p:txBody>
            <a:bodyPr wrap="none" anchor="ctr"/>
            <a:lstStyle/>
            <a:p>
              <a:endParaRPr lang="cs-CZ"/>
            </a:p>
          </p:txBody>
        </p:sp>
        <p:sp>
          <p:nvSpPr>
            <p:cNvPr id="46091" name="Oval 9"/>
            <p:cNvSpPr>
              <a:spLocks noChangeAspect="1" noChangeArrowheads="1"/>
            </p:cNvSpPr>
            <p:nvPr/>
          </p:nvSpPr>
          <p:spPr bwMode="auto">
            <a:xfrm>
              <a:off x="3723" y="542"/>
              <a:ext cx="154" cy="149"/>
            </a:xfrm>
            <a:prstGeom prst="ellipse">
              <a:avLst/>
            </a:prstGeom>
            <a:solidFill>
              <a:srgbClr val="CC00CC"/>
            </a:solidFill>
            <a:ln w="12700">
              <a:solidFill>
                <a:schemeClr val="tx1"/>
              </a:solidFill>
              <a:round/>
              <a:headEnd/>
              <a:tailEnd/>
            </a:ln>
          </p:spPr>
          <p:txBody>
            <a:bodyPr wrap="none" anchor="ctr"/>
            <a:lstStyle/>
            <a:p>
              <a:endParaRPr lang="cs-CZ"/>
            </a:p>
          </p:txBody>
        </p:sp>
        <p:sp>
          <p:nvSpPr>
            <p:cNvPr id="46092" name="Oval 10"/>
            <p:cNvSpPr>
              <a:spLocks noChangeAspect="1" noChangeArrowheads="1"/>
            </p:cNvSpPr>
            <p:nvPr/>
          </p:nvSpPr>
          <p:spPr bwMode="auto">
            <a:xfrm>
              <a:off x="1264" y="1258"/>
              <a:ext cx="222" cy="214"/>
            </a:xfrm>
            <a:prstGeom prst="ellipse">
              <a:avLst/>
            </a:prstGeom>
            <a:solidFill>
              <a:srgbClr val="D60093"/>
            </a:solidFill>
            <a:ln w="12700">
              <a:solidFill>
                <a:schemeClr val="tx1"/>
              </a:solidFill>
              <a:round/>
              <a:headEnd/>
              <a:tailEnd/>
            </a:ln>
          </p:spPr>
          <p:txBody>
            <a:bodyPr wrap="none" anchor="ctr"/>
            <a:lstStyle/>
            <a:p>
              <a:endParaRPr lang="cs-CZ"/>
            </a:p>
          </p:txBody>
        </p:sp>
        <p:sp>
          <p:nvSpPr>
            <p:cNvPr id="46093" name="Oval 11"/>
            <p:cNvSpPr>
              <a:spLocks noChangeAspect="1" noChangeArrowheads="1"/>
            </p:cNvSpPr>
            <p:nvPr/>
          </p:nvSpPr>
          <p:spPr bwMode="auto">
            <a:xfrm>
              <a:off x="1617" y="344"/>
              <a:ext cx="245" cy="237"/>
            </a:xfrm>
            <a:prstGeom prst="ellipse">
              <a:avLst/>
            </a:prstGeom>
            <a:solidFill>
              <a:srgbClr val="CC0000"/>
            </a:solidFill>
            <a:ln w="12700">
              <a:solidFill>
                <a:schemeClr val="tx1"/>
              </a:solidFill>
              <a:round/>
              <a:headEnd/>
              <a:tailEnd/>
            </a:ln>
          </p:spPr>
          <p:txBody>
            <a:bodyPr wrap="none" anchor="ctr"/>
            <a:lstStyle/>
            <a:p>
              <a:endParaRPr lang="cs-CZ"/>
            </a:p>
          </p:txBody>
        </p:sp>
        <p:sp>
          <p:nvSpPr>
            <p:cNvPr id="46094" name="Oval 12"/>
            <p:cNvSpPr>
              <a:spLocks noChangeAspect="1" noChangeArrowheads="1"/>
            </p:cNvSpPr>
            <p:nvPr/>
          </p:nvSpPr>
          <p:spPr bwMode="auto">
            <a:xfrm>
              <a:off x="4863" y="448"/>
              <a:ext cx="296" cy="286"/>
            </a:xfrm>
            <a:prstGeom prst="ellipse">
              <a:avLst/>
            </a:prstGeom>
            <a:solidFill>
              <a:srgbClr val="F00000"/>
            </a:solidFill>
            <a:ln w="12700">
              <a:solidFill>
                <a:schemeClr val="tx1"/>
              </a:solidFill>
              <a:round/>
              <a:headEnd/>
              <a:tailEnd/>
            </a:ln>
          </p:spPr>
          <p:txBody>
            <a:bodyPr wrap="none" anchor="ctr"/>
            <a:lstStyle/>
            <a:p>
              <a:endParaRPr lang="cs-CZ"/>
            </a:p>
          </p:txBody>
        </p:sp>
        <p:sp>
          <p:nvSpPr>
            <p:cNvPr id="46095" name="Oval 13"/>
            <p:cNvSpPr>
              <a:spLocks noChangeAspect="1" noChangeArrowheads="1"/>
            </p:cNvSpPr>
            <p:nvPr/>
          </p:nvSpPr>
          <p:spPr bwMode="auto">
            <a:xfrm>
              <a:off x="2696" y="1384"/>
              <a:ext cx="148" cy="143"/>
            </a:xfrm>
            <a:prstGeom prst="ellipse">
              <a:avLst/>
            </a:prstGeom>
            <a:solidFill>
              <a:srgbClr val="CC00FF"/>
            </a:solidFill>
            <a:ln w="12700">
              <a:solidFill>
                <a:schemeClr val="tx1"/>
              </a:solidFill>
              <a:round/>
              <a:headEnd/>
              <a:tailEnd/>
            </a:ln>
          </p:spPr>
          <p:txBody>
            <a:bodyPr wrap="none" anchor="ctr"/>
            <a:lstStyle/>
            <a:p>
              <a:endParaRPr lang="cs-CZ"/>
            </a:p>
          </p:txBody>
        </p:sp>
        <p:sp>
          <p:nvSpPr>
            <p:cNvPr id="46096" name="Oval 14"/>
            <p:cNvSpPr>
              <a:spLocks noChangeAspect="1" noChangeArrowheads="1"/>
            </p:cNvSpPr>
            <p:nvPr/>
          </p:nvSpPr>
          <p:spPr bwMode="auto">
            <a:xfrm>
              <a:off x="2737" y="604"/>
              <a:ext cx="173" cy="167"/>
            </a:xfrm>
            <a:prstGeom prst="ellipse">
              <a:avLst/>
            </a:prstGeom>
            <a:solidFill>
              <a:srgbClr val="F00000"/>
            </a:solidFill>
            <a:ln w="12700">
              <a:solidFill>
                <a:schemeClr val="tx1"/>
              </a:solidFill>
              <a:round/>
              <a:headEnd/>
              <a:tailEnd/>
            </a:ln>
          </p:spPr>
          <p:txBody>
            <a:bodyPr wrap="none" anchor="ctr"/>
            <a:lstStyle/>
            <a:p>
              <a:endParaRPr lang="cs-CZ"/>
            </a:p>
          </p:txBody>
        </p:sp>
        <p:sp>
          <p:nvSpPr>
            <p:cNvPr id="46097" name="Oval 15"/>
            <p:cNvSpPr>
              <a:spLocks noChangeAspect="1" noChangeArrowheads="1"/>
            </p:cNvSpPr>
            <p:nvPr/>
          </p:nvSpPr>
          <p:spPr bwMode="auto">
            <a:xfrm>
              <a:off x="2348" y="1780"/>
              <a:ext cx="232" cy="224"/>
            </a:xfrm>
            <a:prstGeom prst="ellipse">
              <a:avLst/>
            </a:prstGeom>
            <a:solidFill>
              <a:srgbClr val="0066CC"/>
            </a:solidFill>
            <a:ln w="12700">
              <a:solidFill>
                <a:schemeClr val="tx1"/>
              </a:solidFill>
              <a:round/>
              <a:headEnd/>
              <a:tailEnd/>
            </a:ln>
          </p:spPr>
          <p:txBody>
            <a:bodyPr wrap="none" anchor="ctr"/>
            <a:lstStyle/>
            <a:p>
              <a:endParaRPr lang="cs-CZ"/>
            </a:p>
          </p:txBody>
        </p:sp>
        <p:sp>
          <p:nvSpPr>
            <p:cNvPr id="46098" name="Oval 16"/>
            <p:cNvSpPr>
              <a:spLocks noChangeAspect="1" noChangeArrowheads="1"/>
            </p:cNvSpPr>
            <p:nvPr/>
          </p:nvSpPr>
          <p:spPr bwMode="auto">
            <a:xfrm>
              <a:off x="5099" y="1506"/>
              <a:ext cx="176" cy="170"/>
            </a:xfrm>
            <a:prstGeom prst="ellipse">
              <a:avLst/>
            </a:prstGeom>
            <a:solidFill>
              <a:srgbClr val="9933FF"/>
            </a:solidFill>
            <a:ln w="12700">
              <a:solidFill>
                <a:schemeClr val="tx1"/>
              </a:solidFill>
              <a:round/>
              <a:headEnd/>
              <a:tailEnd/>
            </a:ln>
          </p:spPr>
          <p:txBody>
            <a:bodyPr wrap="none" anchor="ctr"/>
            <a:lstStyle/>
            <a:p>
              <a:endParaRPr lang="cs-CZ"/>
            </a:p>
          </p:txBody>
        </p:sp>
        <p:sp>
          <p:nvSpPr>
            <p:cNvPr id="46099" name="Oval 17"/>
            <p:cNvSpPr>
              <a:spLocks noChangeAspect="1" noChangeArrowheads="1"/>
            </p:cNvSpPr>
            <p:nvPr/>
          </p:nvSpPr>
          <p:spPr bwMode="auto">
            <a:xfrm>
              <a:off x="491" y="1500"/>
              <a:ext cx="290" cy="280"/>
            </a:xfrm>
            <a:prstGeom prst="ellipse">
              <a:avLst/>
            </a:prstGeom>
            <a:solidFill>
              <a:srgbClr val="0066CC"/>
            </a:solidFill>
            <a:ln w="12700">
              <a:solidFill>
                <a:schemeClr val="tx1"/>
              </a:solidFill>
              <a:round/>
              <a:headEnd/>
              <a:tailEnd/>
            </a:ln>
          </p:spPr>
          <p:txBody>
            <a:bodyPr wrap="none" anchor="ctr"/>
            <a:lstStyle/>
            <a:p>
              <a:endParaRPr lang="cs-CZ"/>
            </a:p>
          </p:txBody>
        </p:sp>
        <p:sp>
          <p:nvSpPr>
            <p:cNvPr id="46100" name="Oval 18"/>
            <p:cNvSpPr>
              <a:spLocks noChangeAspect="1" noChangeArrowheads="1"/>
            </p:cNvSpPr>
            <p:nvPr/>
          </p:nvSpPr>
          <p:spPr bwMode="auto">
            <a:xfrm>
              <a:off x="3942" y="1443"/>
              <a:ext cx="439" cy="425"/>
            </a:xfrm>
            <a:prstGeom prst="ellipse">
              <a:avLst/>
            </a:prstGeom>
            <a:solidFill>
              <a:srgbClr val="0066CC"/>
            </a:solidFill>
            <a:ln w="12700">
              <a:solidFill>
                <a:schemeClr val="tx1"/>
              </a:solidFill>
              <a:round/>
              <a:headEnd/>
              <a:tailEnd/>
            </a:ln>
          </p:spPr>
          <p:txBody>
            <a:bodyPr wrap="none" anchor="ctr"/>
            <a:lstStyle/>
            <a:p>
              <a:endParaRPr lang="cs-CZ"/>
            </a:p>
          </p:txBody>
        </p:sp>
        <p:sp>
          <p:nvSpPr>
            <p:cNvPr id="46101" name="Oval 19"/>
            <p:cNvSpPr>
              <a:spLocks noChangeAspect="1" noChangeArrowheads="1"/>
            </p:cNvSpPr>
            <p:nvPr/>
          </p:nvSpPr>
          <p:spPr bwMode="auto">
            <a:xfrm>
              <a:off x="3549" y="968"/>
              <a:ext cx="239" cy="231"/>
            </a:xfrm>
            <a:prstGeom prst="ellipse">
              <a:avLst/>
            </a:prstGeom>
            <a:solidFill>
              <a:srgbClr val="9933FF"/>
            </a:solidFill>
            <a:ln w="12700">
              <a:solidFill>
                <a:schemeClr val="tx1"/>
              </a:solidFill>
              <a:round/>
              <a:headEnd/>
              <a:tailEnd/>
            </a:ln>
          </p:spPr>
          <p:txBody>
            <a:bodyPr wrap="none" anchor="ctr"/>
            <a:lstStyle/>
            <a:p>
              <a:endParaRPr lang="cs-CZ"/>
            </a:p>
          </p:txBody>
        </p:sp>
        <p:sp>
          <p:nvSpPr>
            <p:cNvPr id="46102" name="Oval 20"/>
            <p:cNvSpPr>
              <a:spLocks noChangeAspect="1" noChangeArrowheads="1"/>
            </p:cNvSpPr>
            <p:nvPr/>
          </p:nvSpPr>
          <p:spPr bwMode="auto">
            <a:xfrm>
              <a:off x="2031" y="1339"/>
              <a:ext cx="176" cy="170"/>
            </a:xfrm>
            <a:prstGeom prst="ellipse">
              <a:avLst/>
            </a:prstGeom>
            <a:solidFill>
              <a:srgbClr val="9933FF"/>
            </a:solidFill>
            <a:ln w="12700">
              <a:solidFill>
                <a:schemeClr val="tx1"/>
              </a:solidFill>
              <a:round/>
              <a:headEnd/>
              <a:tailEnd/>
            </a:ln>
          </p:spPr>
          <p:txBody>
            <a:bodyPr wrap="none" anchor="ctr"/>
            <a:lstStyle/>
            <a:p>
              <a:endParaRPr lang="cs-CZ"/>
            </a:p>
          </p:txBody>
        </p:sp>
        <p:sp>
          <p:nvSpPr>
            <p:cNvPr id="46103" name="Oval 21"/>
            <p:cNvSpPr>
              <a:spLocks noChangeAspect="1" noChangeArrowheads="1"/>
            </p:cNvSpPr>
            <p:nvPr/>
          </p:nvSpPr>
          <p:spPr bwMode="auto">
            <a:xfrm>
              <a:off x="1998" y="822"/>
              <a:ext cx="125" cy="121"/>
            </a:xfrm>
            <a:prstGeom prst="ellipse">
              <a:avLst/>
            </a:prstGeom>
            <a:solidFill>
              <a:srgbClr val="9933FF"/>
            </a:solidFill>
            <a:ln w="12700">
              <a:solidFill>
                <a:schemeClr val="tx1"/>
              </a:solidFill>
              <a:round/>
              <a:headEnd/>
              <a:tailEnd/>
            </a:ln>
          </p:spPr>
          <p:txBody>
            <a:bodyPr wrap="none" anchor="ctr"/>
            <a:lstStyle/>
            <a:p>
              <a:endParaRPr lang="cs-CZ"/>
            </a:p>
          </p:txBody>
        </p:sp>
      </p:grpSp>
      <p:sp>
        <p:nvSpPr>
          <p:cNvPr id="46087" name="Text Box 23"/>
          <p:cNvSpPr txBox="1">
            <a:spLocks noChangeArrowheads="1"/>
          </p:cNvSpPr>
          <p:nvPr/>
        </p:nvSpPr>
        <p:spPr bwMode="auto">
          <a:xfrm>
            <a:off x="661988" y="2755900"/>
            <a:ext cx="5010150" cy="366713"/>
          </a:xfrm>
          <a:prstGeom prst="rect">
            <a:avLst/>
          </a:prstGeom>
          <a:noFill/>
          <a:ln w="9525">
            <a:noFill/>
            <a:miter lim="800000"/>
            <a:headEnd/>
            <a:tailEnd/>
          </a:ln>
        </p:spPr>
        <p:txBody>
          <a:bodyPr wrap="none">
            <a:spAutoFit/>
          </a:bodyPr>
          <a:lstStyle/>
          <a:p>
            <a:r>
              <a:rPr lang="cs-CZ"/>
              <a:t>průběh hybridní zóny může být komplikovaný....</a:t>
            </a:r>
          </a:p>
        </p:txBody>
      </p:sp>
      <p:sp>
        <p:nvSpPr>
          <p:cNvPr id="36888" name="Text Box 24"/>
          <p:cNvSpPr txBox="1">
            <a:spLocks noChangeArrowheads="1"/>
          </p:cNvSpPr>
          <p:nvPr/>
        </p:nvSpPr>
        <p:spPr bwMode="auto">
          <a:xfrm>
            <a:off x="822325" y="3313113"/>
            <a:ext cx="7867650" cy="366712"/>
          </a:xfrm>
          <a:prstGeom prst="rect">
            <a:avLst/>
          </a:prstGeom>
          <a:noFill/>
          <a:ln w="9525">
            <a:noFill/>
            <a:miter lim="800000"/>
            <a:headEnd/>
            <a:tailEnd/>
          </a:ln>
        </p:spPr>
        <p:txBody>
          <a:bodyPr wrap="none">
            <a:spAutoFit/>
          </a:bodyPr>
          <a:lstStyle/>
          <a:p>
            <a:r>
              <a:rPr lang="cs-CZ"/>
              <a:t>... navíc předem většinou neznáme, nebo extrapolujeme z globálního směru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88"/>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36867"/>
                                        </p:tgtEl>
                                        <p:attrNameLst>
                                          <p:attrName>style.visibility</p:attrName>
                                        </p:attrNameLst>
                                      </p:cBhvr>
                                      <p:to>
                                        <p:strVal val="visible"/>
                                      </p:to>
                                    </p:set>
                                    <p:anim calcmode="lin" valueType="num">
                                      <p:cBhvr additive="base">
                                        <p:cTn id="10" dur="500" fill="hold"/>
                                        <p:tgtEl>
                                          <p:spTgt spid="36867"/>
                                        </p:tgtEl>
                                        <p:attrNameLst>
                                          <p:attrName>ppt_x</p:attrName>
                                        </p:attrNameLst>
                                      </p:cBhvr>
                                      <p:tavLst>
                                        <p:tav tm="0">
                                          <p:val>
                                            <p:strVal val="#ppt_x"/>
                                          </p:val>
                                        </p:tav>
                                        <p:tav tm="100000">
                                          <p:val>
                                            <p:strVal val="#ppt_x"/>
                                          </p:val>
                                        </p:tav>
                                      </p:tavLst>
                                    </p:anim>
                                    <p:anim calcmode="lin" valueType="num">
                                      <p:cBhvr additive="base">
                                        <p:cTn id="11" dur="500" fill="hold"/>
                                        <p:tgtEl>
                                          <p:spTgt spid="3686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6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6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69" grpId="0" animBg="1"/>
      <p:bldP spid="36870" grpId="0" animBg="1"/>
      <p:bldP spid="3688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2141538" y="962025"/>
            <a:ext cx="5403850" cy="4872038"/>
            <a:chOff x="985" y="378"/>
            <a:chExt cx="3729" cy="3480"/>
          </a:xfrm>
        </p:grpSpPr>
        <p:grpSp>
          <p:nvGrpSpPr>
            <p:cNvPr id="47107" name="Group 3"/>
            <p:cNvGrpSpPr>
              <a:grpSpLocks/>
            </p:cNvGrpSpPr>
            <p:nvPr/>
          </p:nvGrpSpPr>
          <p:grpSpPr bwMode="auto">
            <a:xfrm>
              <a:off x="985" y="378"/>
              <a:ext cx="3729" cy="3060"/>
              <a:chOff x="14662" y="7750"/>
              <a:chExt cx="3627" cy="3060"/>
            </a:xfrm>
          </p:grpSpPr>
          <p:pic>
            <p:nvPicPr>
              <p:cNvPr id="47112" name="Picture 4" descr="Fig2a"/>
              <p:cNvPicPr>
                <a:picLocks noChangeAspect="1" noChangeArrowheads="1"/>
              </p:cNvPicPr>
              <p:nvPr/>
            </p:nvPicPr>
            <p:blipFill>
              <a:blip r:embed="rId3" cstate="print"/>
              <a:srcRect/>
              <a:stretch>
                <a:fillRect/>
              </a:stretch>
            </p:blipFill>
            <p:spPr bwMode="auto">
              <a:xfrm>
                <a:off x="14662" y="7750"/>
                <a:ext cx="3627" cy="1786"/>
              </a:xfrm>
              <a:prstGeom prst="rect">
                <a:avLst/>
              </a:prstGeom>
              <a:noFill/>
              <a:ln w="9525">
                <a:noFill/>
                <a:miter lim="800000"/>
                <a:headEnd/>
                <a:tailEnd/>
              </a:ln>
            </p:spPr>
          </p:pic>
          <p:pic>
            <p:nvPicPr>
              <p:cNvPr id="47113" name="Picture 5" descr="Fig2b"/>
              <p:cNvPicPr>
                <a:picLocks noChangeAspect="1" noChangeArrowheads="1"/>
              </p:cNvPicPr>
              <p:nvPr/>
            </p:nvPicPr>
            <p:blipFill>
              <a:blip r:embed="rId4" cstate="print"/>
              <a:srcRect/>
              <a:stretch>
                <a:fillRect/>
              </a:stretch>
            </p:blipFill>
            <p:spPr bwMode="auto">
              <a:xfrm>
                <a:off x="14662" y="9579"/>
                <a:ext cx="3627" cy="1231"/>
              </a:xfrm>
              <a:prstGeom prst="rect">
                <a:avLst/>
              </a:prstGeom>
              <a:noFill/>
              <a:ln w="9525">
                <a:noFill/>
                <a:miter lim="800000"/>
                <a:headEnd/>
                <a:tailEnd/>
              </a:ln>
            </p:spPr>
          </p:pic>
        </p:grpSp>
        <p:sp>
          <p:nvSpPr>
            <p:cNvPr id="47108" name="Line 6"/>
            <p:cNvSpPr>
              <a:spLocks noChangeShapeType="1"/>
            </p:cNvSpPr>
            <p:nvPr/>
          </p:nvSpPr>
          <p:spPr bwMode="auto">
            <a:xfrm flipH="1">
              <a:off x="2130" y="2036"/>
              <a:ext cx="362" cy="576"/>
            </a:xfrm>
            <a:prstGeom prst="line">
              <a:avLst/>
            </a:prstGeom>
            <a:noFill/>
            <a:ln w="57150">
              <a:solidFill>
                <a:srgbClr val="00CC00"/>
              </a:solidFill>
              <a:round/>
              <a:headEnd/>
              <a:tailEnd type="triangle" w="med" len="med"/>
            </a:ln>
          </p:spPr>
          <p:txBody>
            <a:bodyPr/>
            <a:lstStyle/>
            <a:p>
              <a:endParaRPr lang="cs-CZ"/>
            </a:p>
          </p:txBody>
        </p:sp>
        <p:sp>
          <p:nvSpPr>
            <p:cNvPr id="47109" name="Freeform 7"/>
            <p:cNvSpPr>
              <a:spLocks/>
            </p:cNvSpPr>
            <p:nvPr/>
          </p:nvSpPr>
          <p:spPr bwMode="auto">
            <a:xfrm>
              <a:off x="4384" y="1084"/>
              <a:ext cx="1" cy="1512"/>
            </a:xfrm>
            <a:custGeom>
              <a:avLst/>
              <a:gdLst>
                <a:gd name="T0" fmla="*/ 0 w 1"/>
                <a:gd name="T1" fmla="*/ 0 h 1512"/>
                <a:gd name="T2" fmla="*/ 0 w 1"/>
                <a:gd name="T3" fmla="*/ 1512 h 1512"/>
                <a:gd name="T4" fmla="*/ 0 60000 65536"/>
                <a:gd name="T5" fmla="*/ 0 60000 65536"/>
                <a:gd name="T6" fmla="*/ 0 w 1"/>
                <a:gd name="T7" fmla="*/ 0 h 1512"/>
                <a:gd name="T8" fmla="*/ 1 w 1"/>
                <a:gd name="T9" fmla="*/ 1512 h 1512"/>
              </a:gdLst>
              <a:ahLst/>
              <a:cxnLst>
                <a:cxn ang="T4">
                  <a:pos x="T0" y="T1"/>
                </a:cxn>
                <a:cxn ang="T5">
                  <a:pos x="T2" y="T3"/>
                </a:cxn>
              </a:cxnLst>
              <a:rect l="T6" t="T7" r="T8" b="T9"/>
              <a:pathLst>
                <a:path w="1" h="1512">
                  <a:moveTo>
                    <a:pt x="0" y="0"/>
                  </a:moveTo>
                  <a:lnTo>
                    <a:pt x="0" y="1512"/>
                  </a:lnTo>
                </a:path>
              </a:pathLst>
            </a:custGeom>
            <a:noFill/>
            <a:ln w="57150" cmpd="sng">
              <a:solidFill>
                <a:srgbClr val="00CC00"/>
              </a:solidFill>
              <a:round/>
              <a:headEnd type="none" w="med" len="med"/>
              <a:tailEnd type="triangle" w="med" len="med"/>
            </a:ln>
          </p:spPr>
          <p:txBody>
            <a:bodyPr/>
            <a:lstStyle/>
            <a:p>
              <a:endParaRPr lang="cs-CZ"/>
            </a:p>
          </p:txBody>
        </p:sp>
        <p:sp>
          <p:nvSpPr>
            <p:cNvPr id="47110" name="Text Box 8"/>
            <p:cNvSpPr txBox="1">
              <a:spLocks noChangeArrowheads="1"/>
            </p:cNvSpPr>
            <p:nvPr/>
          </p:nvSpPr>
          <p:spPr bwMode="auto">
            <a:xfrm>
              <a:off x="1544" y="3451"/>
              <a:ext cx="1033" cy="240"/>
            </a:xfrm>
            <a:prstGeom prst="rect">
              <a:avLst/>
            </a:prstGeom>
            <a:noFill/>
            <a:ln w="9525">
              <a:noFill/>
              <a:miter lim="800000"/>
              <a:headEnd/>
              <a:tailEnd/>
            </a:ln>
          </p:spPr>
          <p:txBody>
            <a:bodyPr wrap="none">
              <a:spAutoFit/>
            </a:bodyPr>
            <a:lstStyle/>
            <a:p>
              <a:pPr defTabSz="835025" eaLnBrk="0" hangingPunct="0"/>
              <a:r>
                <a:rPr lang="en-US" sz="1600" b="1">
                  <a:latin typeface="Times New Roman" pitchFamily="18" charset="0"/>
                </a:rPr>
                <a:t>Real local cline</a:t>
              </a:r>
              <a:endParaRPr lang="cs-CZ" sz="1600" b="1">
                <a:latin typeface="Times New Roman" pitchFamily="18" charset="0"/>
              </a:endParaRPr>
            </a:p>
          </p:txBody>
        </p:sp>
        <p:sp>
          <p:nvSpPr>
            <p:cNvPr id="47111" name="Text Box 9"/>
            <p:cNvSpPr txBox="1">
              <a:spLocks noChangeArrowheads="1"/>
            </p:cNvSpPr>
            <p:nvPr/>
          </p:nvSpPr>
          <p:spPr bwMode="auto">
            <a:xfrm>
              <a:off x="3046" y="3443"/>
              <a:ext cx="1461" cy="415"/>
            </a:xfrm>
            <a:prstGeom prst="rect">
              <a:avLst/>
            </a:prstGeom>
            <a:noFill/>
            <a:ln w="9525">
              <a:noFill/>
              <a:miter lim="800000"/>
              <a:headEnd/>
              <a:tailEnd/>
            </a:ln>
          </p:spPr>
          <p:txBody>
            <a:bodyPr wrap="none">
              <a:spAutoFit/>
            </a:bodyPr>
            <a:lstStyle/>
            <a:p>
              <a:pPr algn="ctr" defTabSz="835025" eaLnBrk="0" hangingPunct="0"/>
              <a:r>
                <a:rPr lang="en-US" sz="1600" b="1">
                  <a:latin typeface="Times New Roman" pitchFamily="18" charset="0"/>
                </a:rPr>
                <a:t>Cline interpolated</a:t>
              </a:r>
            </a:p>
            <a:p>
              <a:pPr algn="ctr" defTabSz="835025" eaLnBrk="0" hangingPunct="0"/>
              <a:r>
                <a:rPr lang="en-US" sz="1600" b="1">
                  <a:latin typeface="Times New Roman" pitchFamily="18" charset="0"/>
                </a:rPr>
                <a:t>from widescale survey</a:t>
              </a:r>
              <a:endParaRPr lang="cs-CZ" sz="1600" b="1">
                <a:latin typeface="Times New Roman" pitchFamily="18" charset="0"/>
              </a:endParaRP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lineFit2DRGB"/>
          <p:cNvPicPr>
            <a:picLocks noChangeAspect="1" noChangeArrowheads="1"/>
          </p:cNvPicPr>
          <p:nvPr/>
        </p:nvPicPr>
        <p:blipFill>
          <a:blip r:embed="rId3" cstate="print"/>
          <a:srcRect/>
          <a:stretch>
            <a:fillRect/>
          </a:stretch>
        </p:blipFill>
        <p:spPr bwMode="auto">
          <a:xfrm>
            <a:off x="409575" y="117475"/>
            <a:ext cx="8324850" cy="6686550"/>
          </a:xfrm>
          <a:prstGeom prst="rect">
            <a:avLst/>
          </a:prstGeom>
          <a:noFill/>
          <a:ln w="9525">
            <a:noFill/>
            <a:miter lim="800000"/>
            <a:headEnd/>
            <a:tailEnd/>
          </a:ln>
        </p:spPr>
      </p:pic>
      <p:sp>
        <p:nvSpPr>
          <p:cNvPr id="34819" name="Line 3"/>
          <p:cNvSpPr>
            <a:spLocks noChangeShapeType="1"/>
          </p:cNvSpPr>
          <p:nvPr/>
        </p:nvSpPr>
        <p:spPr bwMode="auto">
          <a:xfrm flipH="1" flipV="1">
            <a:off x="1106488" y="1808163"/>
            <a:ext cx="2790825" cy="1081087"/>
          </a:xfrm>
          <a:prstGeom prst="line">
            <a:avLst/>
          </a:prstGeom>
          <a:noFill/>
          <a:ln w="38100">
            <a:solidFill>
              <a:schemeClr val="tx1"/>
            </a:solidFill>
            <a:round/>
            <a:headEnd/>
            <a:tailEnd type="triangle" w="med" len="med"/>
          </a:ln>
        </p:spPr>
        <p:txBody>
          <a:bodyPr/>
          <a:lstStyle/>
          <a:p>
            <a:endParaRPr lang="cs-CZ"/>
          </a:p>
        </p:txBody>
      </p:sp>
      <p:sp>
        <p:nvSpPr>
          <p:cNvPr id="34820" name="Line 4"/>
          <p:cNvSpPr>
            <a:spLocks noChangeShapeType="1"/>
          </p:cNvSpPr>
          <p:nvPr/>
        </p:nvSpPr>
        <p:spPr bwMode="auto">
          <a:xfrm>
            <a:off x="4292600" y="2163763"/>
            <a:ext cx="1306513" cy="555625"/>
          </a:xfrm>
          <a:prstGeom prst="line">
            <a:avLst/>
          </a:prstGeom>
          <a:noFill/>
          <a:ln w="38100">
            <a:solidFill>
              <a:schemeClr val="tx1"/>
            </a:solidFill>
            <a:round/>
            <a:headEnd/>
            <a:tailEnd type="triangle" w="med" len="med"/>
          </a:ln>
        </p:spPr>
        <p:txBody>
          <a:bodyPr/>
          <a:lstStyle/>
          <a:p>
            <a:endParaRPr lang="cs-CZ"/>
          </a:p>
        </p:txBody>
      </p:sp>
      <p:sp>
        <p:nvSpPr>
          <p:cNvPr id="34821" name="Line 5"/>
          <p:cNvSpPr>
            <a:spLocks noChangeShapeType="1"/>
          </p:cNvSpPr>
          <p:nvPr/>
        </p:nvSpPr>
        <p:spPr bwMode="auto">
          <a:xfrm>
            <a:off x="5021263" y="368300"/>
            <a:ext cx="3205162" cy="1322388"/>
          </a:xfrm>
          <a:prstGeom prst="line">
            <a:avLst/>
          </a:prstGeom>
          <a:noFill/>
          <a:ln w="38100">
            <a:solidFill>
              <a:schemeClr val="tx1"/>
            </a:solidFill>
            <a:round/>
            <a:headEnd/>
            <a:tailEnd type="triangle" w="med" len="med"/>
          </a:ln>
        </p:spPr>
        <p:txBody>
          <a:bodyPr/>
          <a:lstStyle/>
          <a:p>
            <a:endParaRPr lang="cs-CZ"/>
          </a:p>
        </p:txBody>
      </p:sp>
      <p:sp>
        <p:nvSpPr>
          <p:cNvPr id="48134" name="AutoShape 6"/>
          <p:cNvSpPr>
            <a:spLocks noChangeArrowheads="1"/>
          </p:cNvSpPr>
          <p:nvPr/>
        </p:nvSpPr>
        <p:spPr bwMode="auto">
          <a:xfrm rot="5400000">
            <a:off x="4323556" y="3221832"/>
            <a:ext cx="822325" cy="661988"/>
          </a:xfrm>
          <a:prstGeom prst="rightArrow">
            <a:avLst>
              <a:gd name="adj1" fmla="val 50000"/>
              <a:gd name="adj2" fmla="val 31055"/>
            </a:avLst>
          </a:prstGeom>
          <a:solidFill>
            <a:srgbClr val="66FF33"/>
          </a:solidFill>
          <a:ln w="9525">
            <a:solidFill>
              <a:schemeClr val="tx1"/>
            </a:solidFill>
            <a:miter lim="800000"/>
            <a:headEnd/>
            <a:tailEnd/>
          </a:ln>
        </p:spPr>
        <p:txBody>
          <a:bodyPr wrap="none" anchor="ctr"/>
          <a:lstStyle/>
          <a:p>
            <a:endParaRPr lang="cs-CZ"/>
          </a:p>
        </p:txBody>
      </p:sp>
      <p:sp>
        <p:nvSpPr>
          <p:cNvPr id="34823" name="Line 7"/>
          <p:cNvSpPr>
            <a:spLocks noChangeShapeType="1"/>
          </p:cNvSpPr>
          <p:nvPr/>
        </p:nvSpPr>
        <p:spPr bwMode="auto">
          <a:xfrm>
            <a:off x="4797425" y="908050"/>
            <a:ext cx="1608138" cy="676275"/>
          </a:xfrm>
          <a:prstGeom prst="line">
            <a:avLst/>
          </a:prstGeom>
          <a:noFill/>
          <a:ln w="38100">
            <a:solidFill>
              <a:schemeClr val="tx1"/>
            </a:solidFill>
            <a:round/>
            <a:headEnd/>
            <a:tailEnd type="triangle" w="med" len="med"/>
          </a:ln>
        </p:spPr>
        <p:txBody>
          <a:bodyPr/>
          <a:lstStyle/>
          <a:p>
            <a:endParaRPr lang="cs-CZ"/>
          </a:p>
        </p:txBody>
      </p:sp>
      <p:sp>
        <p:nvSpPr>
          <p:cNvPr id="34824" name="Line 8"/>
          <p:cNvSpPr>
            <a:spLocks noChangeShapeType="1"/>
          </p:cNvSpPr>
          <p:nvPr/>
        </p:nvSpPr>
        <p:spPr bwMode="auto">
          <a:xfrm>
            <a:off x="4456113" y="1673225"/>
            <a:ext cx="850900" cy="358775"/>
          </a:xfrm>
          <a:prstGeom prst="line">
            <a:avLst/>
          </a:prstGeom>
          <a:noFill/>
          <a:ln w="38100">
            <a:solidFill>
              <a:schemeClr val="tx1"/>
            </a:solidFill>
            <a:round/>
            <a:headEnd/>
            <a:tailEnd type="triangle" w="med" len="med"/>
          </a:ln>
        </p:spPr>
        <p:txBody>
          <a:bodyPr/>
          <a:lstStyle/>
          <a:p>
            <a:endParaRPr lang="cs-CZ"/>
          </a:p>
        </p:txBody>
      </p:sp>
      <p:sp>
        <p:nvSpPr>
          <p:cNvPr id="34825" name="Line 9"/>
          <p:cNvSpPr>
            <a:spLocks noChangeShapeType="1"/>
          </p:cNvSpPr>
          <p:nvPr/>
        </p:nvSpPr>
        <p:spPr bwMode="auto">
          <a:xfrm flipH="1" flipV="1">
            <a:off x="3492500" y="2484438"/>
            <a:ext cx="508000" cy="196850"/>
          </a:xfrm>
          <a:prstGeom prst="line">
            <a:avLst/>
          </a:prstGeom>
          <a:noFill/>
          <a:ln w="38100">
            <a:solidFill>
              <a:schemeClr val="tx1"/>
            </a:solidFill>
            <a:round/>
            <a:headEnd/>
            <a:tailEnd type="triangle" w="med" len="med"/>
          </a:ln>
        </p:spPr>
        <p:txBody>
          <a:bodyPr/>
          <a:lstStyle/>
          <a:p>
            <a:endParaRPr lang="cs-CZ"/>
          </a:p>
        </p:txBody>
      </p:sp>
      <p:sp>
        <p:nvSpPr>
          <p:cNvPr id="34826" name="Line 10"/>
          <p:cNvSpPr>
            <a:spLocks noChangeShapeType="1"/>
          </p:cNvSpPr>
          <p:nvPr/>
        </p:nvSpPr>
        <p:spPr bwMode="auto">
          <a:xfrm flipH="1" flipV="1">
            <a:off x="3648075" y="1636713"/>
            <a:ext cx="652463" cy="252412"/>
          </a:xfrm>
          <a:prstGeom prst="line">
            <a:avLst/>
          </a:prstGeom>
          <a:noFill/>
          <a:ln w="38100">
            <a:solidFill>
              <a:schemeClr val="tx1"/>
            </a:solidFill>
            <a:round/>
            <a:headEnd/>
            <a:tailEnd type="triangle" w="med" len="med"/>
          </a:ln>
        </p:spPr>
        <p:txBody>
          <a:bodyPr/>
          <a:lstStyle/>
          <a:p>
            <a:endParaRPr lang="cs-CZ"/>
          </a:p>
        </p:txBody>
      </p:sp>
      <p:sp>
        <p:nvSpPr>
          <p:cNvPr id="34827" name="Line 11"/>
          <p:cNvSpPr>
            <a:spLocks noChangeShapeType="1"/>
          </p:cNvSpPr>
          <p:nvPr/>
        </p:nvSpPr>
        <p:spPr bwMode="auto">
          <a:xfrm flipH="1" flipV="1">
            <a:off x="2951163" y="998538"/>
            <a:ext cx="1489075" cy="581025"/>
          </a:xfrm>
          <a:prstGeom prst="line">
            <a:avLst/>
          </a:prstGeom>
          <a:noFill/>
          <a:ln w="38100">
            <a:solidFill>
              <a:schemeClr val="tx1"/>
            </a:solidFill>
            <a:round/>
            <a:headEnd/>
            <a:tailEnd type="triangle" w="med" len="med"/>
          </a:ln>
        </p:spPr>
        <p:txBody>
          <a:bodyPr/>
          <a:lstStyle/>
          <a:p>
            <a:endParaRPr lang="cs-CZ"/>
          </a:p>
        </p:txBody>
      </p:sp>
      <p:sp>
        <p:nvSpPr>
          <p:cNvPr id="34828" name="Text Box 12"/>
          <p:cNvSpPr txBox="1">
            <a:spLocks noChangeArrowheads="1"/>
          </p:cNvSpPr>
          <p:nvPr/>
        </p:nvSpPr>
        <p:spPr bwMode="auto">
          <a:xfrm>
            <a:off x="1009650" y="4706938"/>
            <a:ext cx="2128838" cy="457200"/>
          </a:xfrm>
          <a:prstGeom prst="rect">
            <a:avLst/>
          </a:prstGeom>
          <a:noFill/>
          <a:ln w="9525">
            <a:noFill/>
            <a:miter lim="800000"/>
            <a:headEnd/>
            <a:tailEnd/>
          </a:ln>
        </p:spPr>
        <p:txBody>
          <a:bodyPr wrap="none">
            <a:spAutoFit/>
          </a:bodyPr>
          <a:lstStyle/>
          <a:p>
            <a:r>
              <a:rPr lang="en-US" sz="2400">
                <a:solidFill>
                  <a:srgbClr val="E60000"/>
                </a:solidFill>
              </a:rPr>
              <a:t>2D </a:t>
            </a:r>
            <a:r>
              <a:rPr lang="en-US" sz="2400">
                <a:solidFill>
                  <a:srgbClr val="E60000"/>
                </a:solidFill>
                <a:sym typeface="Symbol" pitchFamily="18" charset="2"/>
              </a:rPr>
              <a:t> 1D </a:t>
            </a:r>
            <a:r>
              <a:rPr lang="cs-CZ" sz="2400">
                <a:solidFill>
                  <a:srgbClr val="E60000"/>
                </a:solidFill>
                <a:sym typeface="Symbol" pitchFamily="18" charset="2"/>
              </a:rPr>
              <a:t>k</a:t>
            </a:r>
            <a:r>
              <a:rPr lang="en-US" sz="2400">
                <a:solidFill>
                  <a:srgbClr val="E60000"/>
                </a:solidFill>
                <a:sym typeface="Symbol" pitchFamily="18" charset="2"/>
              </a:rPr>
              <a:t>lin</a:t>
            </a:r>
            <a:r>
              <a:rPr lang="cs-CZ" sz="2400">
                <a:solidFill>
                  <a:srgbClr val="E60000"/>
                </a:solidFill>
                <a:sym typeface="Symbol" pitchFamily="18" charset="2"/>
              </a:rPr>
              <a:t>y</a:t>
            </a:r>
          </a:p>
        </p:txBody>
      </p:sp>
      <p:grpSp>
        <p:nvGrpSpPr>
          <p:cNvPr id="2" name="Group 18"/>
          <p:cNvGrpSpPr>
            <a:grpSpLocks/>
          </p:cNvGrpSpPr>
          <p:nvPr/>
        </p:nvGrpSpPr>
        <p:grpSpPr bwMode="auto">
          <a:xfrm>
            <a:off x="1058863" y="679450"/>
            <a:ext cx="7329487" cy="2865438"/>
            <a:chOff x="667" y="428"/>
            <a:chExt cx="4617" cy="1805"/>
          </a:xfrm>
        </p:grpSpPr>
        <p:sp>
          <p:nvSpPr>
            <p:cNvPr id="48142" name="Line 13"/>
            <p:cNvSpPr>
              <a:spLocks noChangeShapeType="1"/>
            </p:cNvSpPr>
            <p:nvPr/>
          </p:nvSpPr>
          <p:spPr bwMode="auto">
            <a:xfrm rot="16200000" flipV="1">
              <a:off x="2179" y="-872"/>
              <a:ext cx="1805" cy="4405"/>
            </a:xfrm>
            <a:prstGeom prst="line">
              <a:avLst/>
            </a:prstGeom>
            <a:noFill/>
            <a:ln w="57150">
              <a:solidFill>
                <a:srgbClr val="F00000"/>
              </a:solidFill>
              <a:round/>
              <a:headEnd/>
              <a:tailEnd/>
            </a:ln>
          </p:spPr>
          <p:txBody>
            <a:bodyPr/>
            <a:lstStyle/>
            <a:p>
              <a:endParaRPr lang="cs-CZ"/>
            </a:p>
          </p:txBody>
        </p:sp>
        <p:sp>
          <p:nvSpPr>
            <p:cNvPr id="48143" name="Line 14"/>
            <p:cNvSpPr>
              <a:spLocks noChangeShapeType="1"/>
            </p:cNvSpPr>
            <p:nvPr/>
          </p:nvSpPr>
          <p:spPr bwMode="auto">
            <a:xfrm flipV="1">
              <a:off x="667" y="468"/>
              <a:ext cx="291" cy="678"/>
            </a:xfrm>
            <a:prstGeom prst="line">
              <a:avLst/>
            </a:prstGeom>
            <a:noFill/>
            <a:ln w="38100">
              <a:solidFill>
                <a:schemeClr val="tx1"/>
              </a:solidFill>
              <a:prstDash val="sysDot"/>
              <a:round/>
              <a:headEnd/>
              <a:tailEnd/>
            </a:ln>
          </p:spPr>
          <p:txBody>
            <a:bodyPr/>
            <a:lstStyle/>
            <a:p>
              <a:endParaRPr lang="cs-CZ"/>
            </a:p>
          </p:txBody>
        </p:sp>
        <p:sp>
          <p:nvSpPr>
            <p:cNvPr id="48144" name="Line 16"/>
            <p:cNvSpPr>
              <a:spLocks noChangeShapeType="1"/>
            </p:cNvSpPr>
            <p:nvPr/>
          </p:nvSpPr>
          <p:spPr bwMode="auto">
            <a:xfrm flipV="1">
              <a:off x="3779" y="983"/>
              <a:ext cx="258" cy="634"/>
            </a:xfrm>
            <a:prstGeom prst="line">
              <a:avLst/>
            </a:prstGeom>
            <a:noFill/>
            <a:ln w="38100">
              <a:solidFill>
                <a:schemeClr val="tx1"/>
              </a:solidFill>
              <a:prstDash val="sysDot"/>
              <a:round/>
              <a:headEnd/>
              <a:tailEnd/>
            </a:ln>
          </p:spPr>
          <p:txBody>
            <a:bodyPr/>
            <a:lstStyle/>
            <a:p>
              <a:endParaRPr lang="cs-CZ"/>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34820"/>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34821"/>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grpId="0" nodeType="afterEffect">
                                  <p:stCondLst>
                                    <p:cond delay="100"/>
                                  </p:stCondLst>
                                  <p:childTnLst>
                                    <p:set>
                                      <p:cBhvr>
                                        <p:cTn id="15" dur="1" fill="hold">
                                          <p:stCondLst>
                                            <p:cond delay="0"/>
                                          </p:stCondLst>
                                        </p:cTn>
                                        <p:tgtEl>
                                          <p:spTgt spid="34823"/>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0" nodeType="afterEffect">
                                  <p:stCondLst>
                                    <p:cond delay="100"/>
                                  </p:stCondLst>
                                  <p:childTnLst>
                                    <p:set>
                                      <p:cBhvr>
                                        <p:cTn id="18" dur="1" fill="hold">
                                          <p:stCondLst>
                                            <p:cond delay="0"/>
                                          </p:stCondLst>
                                        </p:cTn>
                                        <p:tgtEl>
                                          <p:spTgt spid="34824"/>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grpId="0" nodeType="afterEffect">
                                  <p:stCondLst>
                                    <p:cond delay="100"/>
                                  </p:stCondLst>
                                  <p:childTnLst>
                                    <p:set>
                                      <p:cBhvr>
                                        <p:cTn id="21" dur="1" fill="hold">
                                          <p:stCondLst>
                                            <p:cond delay="0"/>
                                          </p:stCondLst>
                                        </p:cTn>
                                        <p:tgtEl>
                                          <p:spTgt spid="34825"/>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100"/>
                                  </p:stCondLst>
                                  <p:childTnLst>
                                    <p:set>
                                      <p:cBhvr>
                                        <p:cTn id="24" dur="1" fill="hold">
                                          <p:stCondLst>
                                            <p:cond delay="0"/>
                                          </p:stCondLst>
                                        </p:cTn>
                                        <p:tgtEl>
                                          <p:spTgt spid="34826"/>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grpId="0" nodeType="afterEffect">
                                  <p:stCondLst>
                                    <p:cond delay="100"/>
                                  </p:stCondLst>
                                  <p:childTnLst>
                                    <p:set>
                                      <p:cBhvr>
                                        <p:cTn id="27" dur="1" fill="hold">
                                          <p:stCondLst>
                                            <p:cond delay="0"/>
                                          </p:stCondLst>
                                        </p:cTn>
                                        <p:tgtEl>
                                          <p:spTgt spid="348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4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34820" grpId="0" animBg="1"/>
      <p:bldP spid="34821" grpId="0" animBg="1"/>
      <p:bldP spid="34823" grpId="0" animBg="1"/>
      <p:bldP spid="34824" grpId="0" animBg="1"/>
      <p:bldP spid="34825" grpId="0" animBg="1"/>
      <p:bldP spid="34826" grpId="0" animBg="1"/>
      <p:bldP spid="34827" grpId="0" animBg="1"/>
      <p:bldP spid="348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 descr="Klina1"/>
          <p:cNvPicPr>
            <a:picLocks noChangeAspect="1" noChangeArrowheads="1"/>
          </p:cNvPicPr>
          <p:nvPr/>
        </p:nvPicPr>
        <p:blipFill>
          <a:blip r:embed="rId4" cstate="print"/>
          <a:srcRect/>
          <a:stretch>
            <a:fillRect/>
          </a:stretch>
        </p:blipFill>
        <p:spPr bwMode="auto">
          <a:xfrm>
            <a:off x="1990725" y="760413"/>
            <a:ext cx="5362575" cy="3924300"/>
          </a:xfrm>
          <a:prstGeom prst="rect">
            <a:avLst/>
          </a:prstGeom>
          <a:noFill/>
          <a:ln w="9525">
            <a:noFill/>
            <a:miter lim="800000"/>
            <a:headEnd/>
            <a:tailEnd/>
          </a:ln>
        </p:spPr>
      </p:pic>
      <p:graphicFrame>
        <p:nvGraphicFramePr>
          <p:cNvPr id="28675" name="Object 3"/>
          <p:cNvGraphicFramePr>
            <a:graphicFrameLocks noChangeAspect="1"/>
          </p:cNvGraphicFramePr>
          <p:nvPr/>
        </p:nvGraphicFramePr>
        <p:xfrm>
          <a:off x="2590800" y="852488"/>
          <a:ext cx="4602163" cy="3300412"/>
        </p:xfrm>
        <a:graphic>
          <a:graphicData uri="http://schemas.openxmlformats.org/presentationml/2006/ole">
            <p:oleObj spid="_x0000_s1026" name="CorelDRAW" r:id="rId5" imgW="4588560" imgH="3306960" progId="">
              <p:embed/>
            </p:oleObj>
          </a:graphicData>
        </a:graphic>
      </p:graphicFrame>
      <p:sp>
        <p:nvSpPr>
          <p:cNvPr id="1029" name="Text Box 4"/>
          <p:cNvSpPr txBox="1">
            <a:spLocks noChangeArrowheads="1"/>
          </p:cNvSpPr>
          <p:nvPr/>
        </p:nvSpPr>
        <p:spPr bwMode="auto">
          <a:xfrm>
            <a:off x="3744459" y="282575"/>
            <a:ext cx="1810111" cy="461665"/>
          </a:xfrm>
          <a:prstGeom prst="rect">
            <a:avLst/>
          </a:prstGeom>
          <a:noFill/>
          <a:ln w="9525">
            <a:noFill/>
            <a:miter lim="800000"/>
            <a:headEnd/>
            <a:tailEnd/>
          </a:ln>
        </p:spPr>
        <p:txBody>
          <a:bodyPr wrap="none">
            <a:spAutoFit/>
          </a:bodyPr>
          <a:lstStyle/>
          <a:p>
            <a:r>
              <a:rPr lang="cs-CZ" sz="2400">
                <a:solidFill>
                  <a:srgbClr val="F00000"/>
                </a:solidFill>
              </a:rPr>
              <a:t>Příklad: </a:t>
            </a:r>
            <a:r>
              <a:rPr lang="cs-CZ" sz="2400" i="1">
                <a:solidFill>
                  <a:srgbClr val="F00000"/>
                </a:solidFill>
              </a:rPr>
              <a:t>Mpi</a:t>
            </a:r>
          </a:p>
        </p:txBody>
      </p:sp>
      <p:grpSp>
        <p:nvGrpSpPr>
          <p:cNvPr id="2" name="Group 5"/>
          <p:cNvGrpSpPr>
            <a:grpSpLocks/>
          </p:cNvGrpSpPr>
          <p:nvPr/>
        </p:nvGrpSpPr>
        <p:grpSpPr bwMode="auto">
          <a:xfrm>
            <a:off x="2733675" y="736600"/>
            <a:ext cx="3146425" cy="3387725"/>
            <a:chOff x="1670" y="661"/>
            <a:chExt cx="1982" cy="2134"/>
          </a:xfrm>
        </p:grpSpPr>
        <p:sp>
          <p:nvSpPr>
            <p:cNvPr id="1032" name="Line 6"/>
            <p:cNvSpPr>
              <a:spLocks noChangeShapeType="1"/>
            </p:cNvSpPr>
            <p:nvPr/>
          </p:nvSpPr>
          <p:spPr bwMode="auto">
            <a:xfrm>
              <a:off x="3049" y="1773"/>
              <a:ext cx="0" cy="1022"/>
            </a:xfrm>
            <a:prstGeom prst="line">
              <a:avLst/>
            </a:prstGeom>
            <a:noFill/>
            <a:ln w="38100">
              <a:solidFill>
                <a:schemeClr val="tx1"/>
              </a:solidFill>
              <a:round/>
              <a:headEnd/>
              <a:tailEnd type="triangle" w="med" len="med"/>
            </a:ln>
          </p:spPr>
          <p:txBody>
            <a:bodyPr/>
            <a:lstStyle/>
            <a:p>
              <a:endParaRPr lang="cs-CZ"/>
            </a:p>
          </p:txBody>
        </p:sp>
        <p:sp>
          <p:nvSpPr>
            <p:cNvPr id="1033" name="Text Box 7"/>
            <p:cNvSpPr txBox="1">
              <a:spLocks noChangeArrowheads="1"/>
            </p:cNvSpPr>
            <p:nvPr/>
          </p:nvSpPr>
          <p:spPr bwMode="auto">
            <a:xfrm>
              <a:off x="3065" y="2094"/>
              <a:ext cx="587" cy="212"/>
            </a:xfrm>
            <a:prstGeom prst="rect">
              <a:avLst/>
            </a:prstGeom>
            <a:noFill/>
            <a:ln w="9525">
              <a:noFill/>
              <a:miter lim="800000"/>
              <a:headEnd/>
              <a:tailEnd/>
            </a:ln>
          </p:spPr>
          <p:txBody>
            <a:bodyPr wrap="none">
              <a:spAutoFit/>
            </a:bodyPr>
            <a:lstStyle/>
            <a:p>
              <a:r>
                <a:rPr lang="cs-CZ" sz="1600"/>
                <a:t>střed (</a:t>
              </a:r>
              <a:r>
                <a:rPr lang="cs-CZ" sz="1600" i="1"/>
                <a:t>c</a:t>
              </a:r>
              <a:r>
                <a:rPr lang="cs-CZ" sz="1600"/>
                <a:t>)</a:t>
              </a:r>
            </a:p>
          </p:txBody>
        </p:sp>
        <p:sp>
          <p:nvSpPr>
            <p:cNvPr id="1034" name="Line 8"/>
            <p:cNvSpPr>
              <a:spLocks noChangeShapeType="1"/>
            </p:cNvSpPr>
            <p:nvPr/>
          </p:nvSpPr>
          <p:spPr bwMode="auto">
            <a:xfrm flipV="1">
              <a:off x="2767" y="661"/>
              <a:ext cx="593" cy="2128"/>
            </a:xfrm>
            <a:prstGeom prst="line">
              <a:avLst/>
            </a:prstGeom>
            <a:noFill/>
            <a:ln w="28575">
              <a:solidFill>
                <a:schemeClr val="tx1"/>
              </a:solidFill>
              <a:prstDash val="sysDot"/>
              <a:round/>
              <a:headEnd/>
              <a:tailEnd/>
            </a:ln>
          </p:spPr>
          <p:txBody>
            <a:bodyPr/>
            <a:lstStyle/>
            <a:p>
              <a:endParaRPr lang="cs-CZ"/>
            </a:p>
          </p:txBody>
        </p:sp>
        <p:sp>
          <p:nvSpPr>
            <p:cNvPr id="1035" name="Text Box 9"/>
            <p:cNvSpPr txBox="1">
              <a:spLocks noChangeArrowheads="1"/>
            </p:cNvSpPr>
            <p:nvPr/>
          </p:nvSpPr>
          <p:spPr bwMode="auto">
            <a:xfrm>
              <a:off x="1670" y="821"/>
              <a:ext cx="1517" cy="231"/>
            </a:xfrm>
            <a:prstGeom prst="rect">
              <a:avLst/>
            </a:prstGeom>
            <a:noFill/>
            <a:ln w="9525">
              <a:noFill/>
              <a:miter lim="800000"/>
              <a:headEnd/>
              <a:tailEnd/>
            </a:ln>
          </p:spPr>
          <p:txBody>
            <a:bodyPr wrap="none">
              <a:spAutoFit/>
            </a:bodyPr>
            <a:lstStyle/>
            <a:p>
              <a:r>
                <a:rPr lang="cs-CZ" sz="1600"/>
                <a:t>šířka (</a:t>
              </a:r>
              <a:r>
                <a:rPr lang="cs-CZ" sz="1600" i="1"/>
                <a:t>w</a:t>
              </a:r>
              <a:r>
                <a:rPr lang="cs-CZ" sz="1600"/>
                <a:t>) = 1/max. slope</a:t>
              </a:r>
              <a:r>
                <a:rPr lang="cs-CZ" b="1">
                  <a:latin typeface="Times New Roman" pitchFamily="18" charset="0"/>
                </a:rPr>
                <a:t> </a:t>
              </a:r>
            </a:p>
          </p:txBody>
        </p:sp>
      </p:grpSp>
      <p:graphicFrame>
        <p:nvGraphicFramePr>
          <p:cNvPr id="28682" name="Object 10"/>
          <p:cNvGraphicFramePr>
            <a:graphicFrameLocks noChangeAspect="1"/>
          </p:cNvGraphicFramePr>
          <p:nvPr/>
        </p:nvGraphicFramePr>
        <p:xfrm>
          <a:off x="3654425" y="5715000"/>
          <a:ext cx="2474913" cy="596900"/>
        </p:xfrm>
        <a:graphic>
          <a:graphicData uri="http://schemas.openxmlformats.org/presentationml/2006/ole">
            <p:oleObj spid="_x0000_s1027" name="Rovnice" r:id="rId6" imgW="1892300" imgH="457200" progId="Equation.3">
              <p:embed/>
            </p:oleObj>
          </a:graphicData>
        </a:graphic>
      </p:graphicFrame>
      <p:sp>
        <p:nvSpPr>
          <p:cNvPr id="28683" name="Text Box 11"/>
          <p:cNvSpPr txBox="1">
            <a:spLocks noChangeArrowheads="1"/>
          </p:cNvSpPr>
          <p:nvPr/>
        </p:nvSpPr>
        <p:spPr bwMode="auto">
          <a:xfrm>
            <a:off x="695325" y="4768850"/>
            <a:ext cx="7837488" cy="784225"/>
          </a:xfrm>
          <a:prstGeom prst="rect">
            <a:avLst/>
          </a:prstGeom>
          <a:noFill/>
          <a:ln w="9525">
            <a:noFill/>
            <a:miter lim="800000"/>
            <a:headEnd/>
            <a:tailEnd/>
          </a:ln>
        </p:spPr>
        <p:txBody>
          <a:bodyPr wrap="none">
            <a:spAutoFit/>
          </a:bodyPr>
          <a:lstStyle/>
          <a:p>
            <a:pPr>
              <a:spcAft>
                <a:spcPts val="600"/>
              </a:spcAft>
            </a:pPr>
            <a:r>
              <a:rPr lang="cs-CZ" sz="2000"/>
              <a:t>proložení: např. logistická regrese </a:t>
            </a:r>
            <a:r>
              <a:rPr lang="cs-CZ" sz="2000">
                <a:sym typeface="Symbol" pitchFamily="18" charset="2"/>
              </a:rPr>
              <a:t> modely založené na teorii klin</a:t>
            </a:r>
          </a:p>
          <a:p>
            <a:pPr>
              <a:spcAft>
                <a:spcPts val="600"/>
              </a:spcAft>
            </a:pPr>
            <a:r>
              <a:rPr lang="cs-CZ" sz="2000">
                <a:solidFill>
                  <a:srgbClr val="E60000"/>
                </a:solidFill>
              </a:rPr>
              <a:t>sigmoidní model: </a:t>
            </a:r>
            <a:r>
              <a:rPr lang="cs-CZ" sz="2000"/>
              <a:t>hyperbolická tangenciální funkce: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868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1" nodeType="clickEffect">
                                  <p:stCondLst>
                                    <p:cond delay="0"/>
                                  </p:stCondLst>
                                  <p:childTnLst>
                                    <p:animEffect transition="out" filter="dissolve">
                                      <p:cBhvr>
                                        <p:cTn id="17" dur="500"/>
                                        <p:tgtEl>
                                          <p:spTgt spid="28683"/>
                                        </p:tgtEl>
                                      </p:cBhvr>
                                    </p:animEffect>
                                    <p:set>
                                      <p:cBhvr>
                                        <p:cTn id="18" dur="1" fill="hold">
                                          <p:stCondLst>
                                            <p:cond delay="499"/>
                                          </p:stCondLst>
                                        </p:cTn>
                                        <p:tgtEl>
                                          <p:spTgt spid="28683"/>
                                        </p:tgtEl>
                                        <p:attrNameLst>
                                          <p:attrName>style.visibility</p:attrName>
                                        </p:attrNameLst>
                                      </p:cBhvr>
                                      <p:to>
                                        <p:strVal val="hidden"/>
                                      </p:to>
                                    </p:set>
                                  </p:childTnLst>
                                </p:cTn>
                              </p:par>
                              <p:par>
                                <p:cTn id="19" presetID="9" presetClass="entr" presetSubtype="0" fill="hold" nodeType="withEffect">
                                  <p:stCondLst>
                                    <p:cond delay="0"/>
                                  </p:stCondLst>
                                  <p:childTnLst>
                                    <p:set>
                                      <p:cBhvr>
                                        <p:cTn id="20" dur="1" fill="hold">
                                          <p:stCondLst>
                                            <p:cond delay="0"/>
                                          </p:stCondLst>
                                        </p:cTn>
                                        <p:tgtEl>
                                          <p:spTgt spid="28682"/>
                                        </p:tgtEl>
                                        <p:attrNameLst>
                                          <p:attrName>style.visibility</p:attrName>
                                        </p:attrNameLst>
                                      </p:cBhvr>
                                      <p:to>
                                        <p:strVal val="visible"/>
                                      </p:to>
                                    </p:set>
                                    <p:animEffect transition="in" filter="dissolve">
                                      <p:cBhvr>
                                        <p:cTn id="21" dur="5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p:bldP spid="28683"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428"/>
          <p:cNvGrpSpPr>
            <a:grpSpLocks noChangeAspect="1"/>
          </p:cNvGrpSpPr>
          <p:nvPr/>
        </p:nvGrpSpPr>
        <p:grpSpPr bwMode="auto">
          <a:xfrm>
            <a:off x="1530350" y="750888"/>
            <a:ext cx="5702300" cy="3897312"/>
            <a:chOff x="711" y="802"/>
            <a:chExt cx="4415" cy="3018"/>
          </a:xfrm>
        </p:grpSpPr>
        <p:grpSp>
          <p:nvGrpSpPr>
            <p:cNvPr id="2057" name="Group 426"/>
            <p:cNvGrpSpPr>
              <a:grpSpLocks noChangeAspect="1"/>
            </p:cNvGrpSpPr>
            <p:nvPr/>
          </p:nvGrpSpPr>
          <p:grpSpPr bwMode="auto">
            <a:xfrm>
              <a:off x="711" y="802"/>
              <a:ext cx="4415" cy="3018"/>
              <a:chOff x="610" y="511"/>
              <a:chExt cx="4599" cy="3297"/>
            </a:xfrm>
          </p:grpSpPr>
          <p:grpSp>
            <p:nvGrpSpPr>
              <p:cNvPr id="2071" name="Group 2"/>
              <p:cNvGrpSpPr>
                <a:grpSpLocks noChangeAspect="1"/>
              </p:cNvGrpSpPr>
              <p:nvPr/>
            </p:nvGrpSpPr>
            <p:grpSpPr bwMode="auto">
              <a:xfrm>
                <a:off x="610" y="511"/>
                <a:ext cx="4599" cy="3297"/>
                <a:chOff x="610" y="511"/>
                <a:chExt cx="4599" cy="3297"/>
              </a:xfrm>
            </p:grpSpPr>
            <p:sp>
              <p:nvSpPr>
                <p:cNvPr id="2073" name="Rectangle 3"/>
                <p:cNvSpPr>
                  <a:spLocks noChangeAspect="1" noChangeArrowheads="1"/>
                </p:cNvSpPr>
                <p:nvPr/>
              </p:nvSpPr>
              <p:spPr bwMode="auto">
                <a:xfrm>
                  <a:off x="610" y="511"/>
                  <a:ext cx="4599" cy="3297"/>
                </a:xfrm>
                <a:prstGeom prst="rect">
                  <a:avLst/>
                </a:prstGeom>
                <a:solidFill>
                  <a:srgbClr val="FFFFFF"/>
                </a:solidFill>
                <a:ln w="0">
                  <a:solidFill>
                    <a:srgbClr val="000000"/>
                  </a:solidFill>
                  <a:miter lim="800000"/>
                  <a:headEnd/>
                  <a:tailEnd/>
                </a:ln>
              </p:spPr>
              <p:txBody>
                <a:bodyPr/>
                <a:lstStyle/>
                <a:p>
                  <a:endParaRPr lang="cs-CZ"/>
                </a:p>
              </p:txBody>
            </p:sp>
            <p:sp>
              <p:nvSpPr>
                <p:cNvPr id="2074" name="Rectangle 4"/>
                <p:cNvSpPr>
                  <a:spLocks noChangeAspect="1" noChangeArrowheads="1"/>
                </p:cNvSpPr>
                <p:nvPr/>
              </p:nvSpPr>
              <p:spPr bwMode="auto">
                <a:xfrm>
                  <a:off x="1261" y="731"/>
                  <a:ext cx="3728" cy="2415"/>
                </a:xfrm>
                <a:prstGeom prst="rect">
                  <a:avLst/>
                </a:prstGeom>
                <a:noFill/>
                <a:ln w="17463">
                  <a:solidFill>
                    <a:srgbClr val="000000"/>
                  </a:solidFill>
                  <a:miter lim="800000"/>
                  <a:headEnd/>
                  <a:tailEnd/>
                </a:ln>
              </p:spPr>
              <p:txBody>
                <a:bodyPr/>
                <a:lstStyle/>
                <a:p>
                  <a:endParaRPr lang="cs-CZ"/>
                </a:p>
              </p:txBody>
            </p:sp>
            <p:sp>
              <p:nvSpPr>
                <p:cNvPr id="2075" name="Line 5"/>
                <p:cNvSpPr>
                  <a:spLocks noChangeAspect="1" noChangeShapeType="1"/>
                </p:cNvSpPr>
                <p:nvPr/>
              </p:nvSpPr>
              <p:spPr bwMode="auto">
                <a:xfrm>
                  <a:off x="1261" y="731"/>
                  <a:ext cx="1" cy="2415"/>
                </a:xfrm>
                <a:prstGeom prst="line">
                  <a:avLst/>
                </a:prstGeom>
                <a:noFill/>
                <a:ln w="0">
                  <a:solidFill>
                    <a:srgbClr val="000000"/>
                  </a:solidFill>
                  <a:round/>
                  <a:headEnd/>
                  <a:tailEnd/>
                </a:ln>
              </p:spPr>
              <p:txBody>
                <a:bodyPr/>
                <a:lstStyle/>
                <a:p>
                  <a:endParaRPr lang="cs-CZ"/>
                </a:p>
              </p:txBody>
            </p:sp>
            <p:sp>
              <p:nvSpPr>
                <p:cNvPr id="2076" name="Line 6"/>
                <p:cNvSpPr>
                  <a:spLocks noChangeAspect="1" noChangeShapeType="1"/>
                </p:cNvSpPr>
                <p:nvPr/>
              </p:nvSpPr>
              <p:spPr bwMode="auto">
                <a:xfrm>
                  <a:off x="1219" y="3146"/>
                  <a:ext cx="42" cy="1"/>
                </a:xfrm>
                <a:prstGeom prst="line">
                  <a:avLst/>
                </a:prstGeom>
                <a:noFill/>
                <a:ln w="0">
                  <a:solidFill>
                    <a:srgbClr val="000000"/>
                  </a:solidFill>
                  <a:round/>
                  <a:headEnd/>
                  <a:tailEnd/>
                </a:ln>
              </p:spPr>
              <p:txBody>
                <a:bodyPr/>
                <a:lstStyle/>
                <a:p>
                  <a:endParaRPr lang="cs-CZ"/>
                </a:p>
              </p:txBody>
            </p:sp>
            <p:sp>
              <p:nvSpPr>
                <p:cNvPr id="2077" name="Line 7"/>
                <p:cNvSpPr>
                  <a:spLocks noChangeAspect="1" noChangeShapeType="1"/>
                </p:cNvSpPr>
                <p:nvPr/>
              </p:nvSpPr>
              <p:spPr bwMode="auto">
                <a:xfrm>
                  <a:off x="1219" y="2663"/>
                  <a:ext cx="42" cy="1"/>
                </a:xfrm>
                <a:prstGeom prst="line">
                  <a:avLst/>
                </a:prstGeom>
                <a:noFill/>
                <a:ln w="0">
                  <a:solidFill>
                    <a:srgbClr val="000000"/>
                  </a:solidFill>
                  <a:round/>
                  <a:headEnd/>
                  <a:tailEnd/>
                </a:ln>
              </p:spPr>
              <p:txBody>
                <a:bodyPr/>
                <a:lstStyle/>
                <a:p>
                  <a:endParaRPr lang="cs-CZ"/>
                </a:p>
              </p:txBody>
            </p:sp>
            <p:sp>
              <p:nvSpPr>
                <p:cNvPr id="2078" name="Line 8"/>
                <p:cNvSpPr>
                  <a:spLocks noChangeAspect="1" noChangeShapeType="1"/>
                </p:cNvSpPr>
                <p:nvPr/>
              </p:nvSpPr>
              <p:spPr bwMode="auto">
                <a:xfrm>
                  <a:off x="1219" y="2180"/>
                  <a:ext cx="42" cy="1"/>
                </a:xfrm>
                <a:prstGeom prst="line">
                  <a:avLst/>
                </a:prstGeom>
                <a:noFill/>
                <a:ln w="0">
                  <a:solidFill>
                    <a:srgbClr val="000000"/>
                  </a:solidFill>
                  <a:round/>
                  <a:headEnd/>
                  <a:tailEnd/>
                </a:ln>
              </p:spPr>
              <p:txBody>
                <a:bodyPr/>
                <a:lstStyle/>
                <a:p>
                  <a:endParaRPr lang="cs-CZ"/>
                </a:p>
              </p:txBody>
            </p:sp>
            <p:sp>
              <p:nvSpPr>
                <p:cNvPr id="2079" name="Line 9"/>
                <p:cNvSpPr>
                  <a:spLocks noChangeAspect="1" noChangeShapeType="1"/>
                </p:cNvSpPr>
                <p:nvPr/>
              </p:nvSpPr>
              <p:spPr bwMode="auto">
                <a:xfrm>
                  <a:off x="1219" y="1697"/>
                  <a:ext cx="42" cy="1"/>
                </a:xfrm>
                <a:prstGeom prst="line">
                  <a:avLst/>
                </a:prstGeom>
                <a:noFill/>
                <a:ln w="0">
                  <a:solidFill>
                    <a:srgbClr val="000000"/>
                  </a:solidFill>
                  <a:round/>
                  <a:headEnd/>
                  <a:tailEnd/>
                </a:ln>
              </p:spPr>
              <p:txBody>
                <a:bodyPr/>
                <a:lstStyle/>
                <a:p>
                  <a:endParaRPr lang="cs-CZ"/>
                </a:p>
              </p:txBody>
            </p:sp>
            <p:sp>
              <p:nvSpPr>
                <p:cNvPr id="2080" name="Line 10"/>
                <p:cNvSpPr>
                  <a:spLocks noChangeAspect="1" noChangeShapeType="1"/>
                </p:cNvSpPr>
                <p:nvPr/>
              </p:nvSpPr>
              <p:spPr bwMode="auto">
                <a:xfrm>
                  <a:off x="1219" y="1214"/>
                  <a:ext cx="42" cy="1"/>
                </a:xfrm>
                <a:prstGeom prst="line">
                  <a:avLst/>
                </a:prstGeom>
                <a:noFill/>
                <a:ln w="0">
                  <a:solidFill>
                    <a:srgbClr val="000000"/>
                  </a:solidFill>
                  <a:round/>
                  <a:headEnd/>
                  <a:tailEnd/>
                </a:ln>
              </p:spPr>
              <p:txBody>
                <a:bodyPr/>
                <a:lstStyle/>
                <a:p>
                  <a:endParaRPr lang="cs-CZ"/>
                </a:p>
              </p:txBody>
            </p:sp>
            <p:sp>
              <p:nvSpPr>
                <p:cNvPr id="2081" name="Line 11"/>
                <p:cNvSpPr>
                  <a:spLocks noChangeAspect="1" noChangeShapeType="1"/>
                </p:cNvSpPr>
                <p:nvPr/>
              </p:nvSpPr>
              <p:spPr bwMode="auto">
                <a:xfrm>
                  <a:off x="1219" y="731"/>
                  <a:ext cx="42" cy="1"/>
                </a:xfrm>
                <a:prstGeom prst="line">
                  <a:avLst/>
                </a:prstGeom>
                <a:noFill/>
                <a:ln w="0">
                  <a:solidFill>
                    <a:srgbClr val="000000"/>
                  </a:solidFill>
                  <a:round/>
                  <a:headEnd/>
                  <a:tailEnd/>
                </a:ln>
              </p:spPr>
              <p:txBody>
                <a:bodyPr/>
                <a:lstStyle/>
                <a:p>
                  <a:endParaRPr lang="cs-CZ"/>
                </a:p>
              </p:txBody>
            </p:sp>
            <p:sp>
              <p:nvSpPr>
                <p:cNvPr id="2082" name="Line 12"/>
                <p:cNvSpPr>
                  <a:spLocks noChangeAspect="1" noChangeShapeType="1"/>
                </p:cNvSpPr>
                <p:nvPr/>
              </p:nvSpPr>
              <p:spPr bwMode="auto">
                <a:xfrm>
                  <a:off x="1261" y="3146"/>
                  <a:ext cx="3728" cy="1"/>
                </a:xfrm>
                <a:prstGeom prst="line">
                  <a:avLst/>
                </a:prstGeom>
                <a:noFill/>
                <a:ln w="0">
                  <a:solidFill>
                    <a:srgbClr val="000000"/>
                  </a:solidFill>
                  <a:round/>
                  <a:headEnd/>
                  <a:tailEnd/>
                </a:ln>
              </p:spPr>
              <p:txBody>
                <a:bodyPr/>
                <a:lstStyle/>
                <a:p>
                  <a:endParaRPr lang="cs-CZ"/>
                </a:p>
              </p:txBody>
            </p:sp>
            <p:sp>
              <p:nvSpPr>
                <p:cNvPr id="2083" name="Line 13"/>
                <p:cNvSpPr>
                  <a:spLocks noChangeAspect="1" noChangeShapeType="1"/>
                </p:cNvSpPr>
                <p:nvPr/>
              </p:nvSpPr>
              <p:spPr bwMode="auto">
                <a:xfrm flipV="1">
                  <a:off x="1261" y="3146"/>
                  <a:ext cx="1" cy="42"/>
                </a:xfrm>
                <a:prstGeom prst="line">
                  <a:avLst/>
                </a:prstGeom>
                <a:noFill/>
                <a:ln w="0">
                  <a:solidFill>
                    <a:srgbClr val="000000"/>
                  </a:solidFill>
                  <a:round/>
                  <a:headEnd/>
                  <a:tailEnd/>
                </a:ln>
              </p:spPr>
              <p:txBody>
                <a:bodyPr/>
                <a:lstStyle/>
                <a:p>
                  <a:endParaRPr lang="cs-CZ"/>
                </a:p>
              </p:txBody>
            </p:sp>
            <p:sp>
              <p:nvSpPr>
                <p:cNvPr id="2084" name="Line 14"/>
                <p:cNvSpPr>
                  <a:spLocks noChangeAspect="1" noChangeShapeType="1"/>
                </p:cNvSpPr>
                <p:nvPr/>
              </p:nvSpPr>
              <p:spPr bwMode="auto">
                <a:xfrm flipV="1">
                  <a:off x="1796" y="3146"/>
                  <a:ext cx="1" cy="42"/>
                </a:xfrm>
                <a:prstGeom prst="line">
                  <a:avLst/>
                </a:prstGeom>
                <a:noFill/>
                <a:ln w="0">
                  <a:solidFill>
                    <a:srgbClr val="000000"/>
                  </a:solidFill>
                  <a:round/>
                  <a:headEnd/>
                  <a:tailEnd/>
                </a:ln>
              </p:spPr>
              <p:txBody>
                <a:bodyPr/>
                <a:lstStyle/>
                <a:p>
                  <a:endParaRPr lang="cs-CZ"/>
                </a:p>
              </p:txBody>
            </p:sp>
            <p:sp>
              <p:nvSpPr>
                <p:cNvPr id="2085" name="Line 15"/>
                <p:cNvSpPr>
                  <a:spLocks noChangeAspect="1" noChangeShapeType="1"/>
                </p:cNvSpPr>
                <p:nvPr/>
              </p:nvSpPr>
              <p:spPr bwMode="auto">
                <a:xfrm flipV="1">
                  <a:off x="2321" y="3146"/>
                  <a:ext cx="1" cy="42"/>
                </a:xfrm>
                <a:prstGeom prst="line">
                  <a:avLst/>
                </a:prstGeom>
                <a:noFill/>
                <a:ln w="0">
                  <a:solidFill>
                    <a:srgbClr val="000000"/>
                  </a:solidFill>
                  <a:round/>
                  <a:headEnd/>
                  <a:tailEnd/>
                </a:ln>
              </p:spPr>
              <p:txBody>
                <a:bodyPr/>
                <a:lstStyle/>
                <a:p>
                  <a:endParaRPr lang="cs-CZ"/>
                </a:p>
              </p:txBody>
            </p:sp>
            <p:sp>
              <p:nvSpPr>
                <p:cNvPr id="2086" name="Line 16"/>
                <p:cNvSpPr>
                  <a:spLocks noChangeAspect="1" noChangeShapeType="1"/>
                </p:cNvSpPr>
                <p:nvPr/>
              </p:nvSpPr>
              <p:spPr bwMode="auto">
                <a:xfrm flipV="1">
                  <a:off x="2857" y="3146"/>
                  <a:ext cx="1" cy="42"/>
                </a:xfrm>
                <a:prstGeom prst="line">
                  <a:avLst/>
                </a:prstGeom>
                <a:noFill/>
                <a:ln w="0">
                  <a:solidFill>
                    <a:srgbClr val="000000"/>
                  </a:solidFill>
                  <a:round/>
                  <a:headEnd/>
                  <a:tailEnd/>
                </a:ln>
              </p:spPr>
              <p:txBody>
                <a:bodyPr/>
                <a:lstStyle/>
                <a:p>
                  <a:endParaRPr lang="cs-CZ"/>
                </a:p>
              </p:txBody>
            </p:sp>
            <p:sp>
              <p:nvSpPr>
                <p:cNvPr id="2087" name="Line 17"/>
                <p:cNvSpPr>
                  <a:spLocks noChangeAspect="1" noChangeShapeType="1"/>
                </p:cNvSpPr>
                <p:nvPr/>
              </p:nvSpPr>
              <p:spPr bwMode="auto">
                <a:xfrm flipV="1">
                  <a:off x="3392" y="3146"/>
                  <a:ext cx="1" cy="42"/>
                </a:xfrm>
                <a:prstGeom prst="line">
                  <a:avLst/>
                </a:prstGeom>
                <a:noFill/>
                <a:ln w="0">
                  <a:solidFill>
                    <a:srgbClr val="000000"/>
                  </a:solidFill>
                  <a:round/>
                  <a:headEnd/>
                  <a:tailEnd/>
                </a:ln>
              </p:spPr>
              <p:txBody>
                <a:bodyPr/>
                <a:lstStyle/>
                <a:p>
                  <a:endParaRPr lang="cs-CZ"/>
                </a:p>
              </p:txBody>
            </p:sp>
            <p:sp>
              <p:nvSpPr>
                <p:cNvPr id="2088" name="Line 18"/>
                <p:cNvSpPr>
                  <a:spLocks noChangeAspect="1" noChangeShapeType="1"/>
                </p:cNvSpPr>
                <p:nvPr/>
              </p:nvSpPr>
              <p:spPr bwMode="auto">
                <a:xfrm flipV="1">
                  <a:off x="3928" y="3146"/>
                  <a:ext cx="1" cy="42"/>
                </a:xfrm>
                <a:prstGeom prst="line">
                  <a:avLst/>
                </a:prstGeom>
                <a:noFill/>
                <a:ln w="0">
                  <a:solidFill>
                    <a:srgbClr val="000000"/>
                  </a:solidFill>
                  <a:round/>
                  <a:headEnd/>
                  <a:tailEnd/>
                </a:ln>
              </p:spPr>
              <p:txBody>
                <a:bodyPr/>
                <a:lstStyle/>
                <a:p>
                  <a:endParaRPr lang="cs-CZ"/>
                </a:p>
              </p:txBody>
            </p:sp>
            <p:sp>
              <p:nvSpPr>
                <p:cNvPr id="2089" name="Line 19"/>
                <p:cNvSpPr>
                  <a:spLocks noChangeAspect="1" noChangeShapeType="1"/>
                </p:cNvSpPr>
                <p:nvPr/>
              </p:nvSpPr>
              <p:spPr bwMode="auto">
                <a:xfrm flipV="1">
                  <a:off x="4453" y="3146"/>
                  <a:ext cx="1" cy="42"/>
                </a:xfrm>
                <a:prstGeom prst="line">
                  <a:avLst/>
                </a:prstGeom>
                <a:noFill/>
                <a:ln w="0">
                  <a:solidFill>
                    <a:srgbClr val="000000"/>
                  </a:solidFill>
                  <a:round/>
                  <a:headEnd/>
                  <a:tailEnd/>
                </a:ln>
              </p:spPr>
              <p:txBody>
                <a:bodyPr/>
                <a:lstStyle/>
                <a:p>
                  <a:endParaRPr lang="cs-CZ"/>
                </a:p>
              </p:txBody>
            </p:sp>
            <p:sp>
              <p:nvSpPr>
                <p:cNvPr id="2090" name="Line 20"/>
                <p:cNvSpPr>
                  <a:spLocks noChangeAspect="1" noChangeShapeType="1"/>
                </p:cNvSpPr>
                <p:nvPr/>
              </p:nvSpPr>
              <p:spPr bwMode="auto">
                <a:xfrm flipV="1">
                  <a:off x="4989" y="3146"/>
                  <a:ext cx="1" cy="42"/>
                </a:xfrm>
                <a:prstGeom prst="line">
                  <a:avLst/>
                </a:prstGeom>
                <a:noFill/>
                <a:ln w="0">
                  <a:solidFill>
                    <a:srgbClr val="000000"/>
                  </a:solidFill>
                  <a:round/>
                  <a:headEnd/>
                  <a:tailEnd/>
                </a:ln>
              </p:spPr>
              <p:txBody>
                <a:bodyPr/>
                <a:lstStyle/>
                <a:p>
                  <a:endParaRPr lang="cs-CZ"/>
                </a:p>
              </p:txBody>
            </p:sp>
            <p:sp>
              <p:nvSpPr>
                <p:cNvPr id="2091" name="Rectangle 21"/>
                <p:cNvSpPr>
                  <a:spLocks noChangeAspect="1" noChangeArrowheads="1"/>
                </p:cNvSpPr>
                <p:nvPr/>
              </p:nvSpPr>
              <p:spPr bwMode="auto">
                <a:xfrm>
                  <a:off x="1838" y="3136"/>
                  <a:ext cx="21" cy="10"/>
                </a:xfrm>
                <a:prstGeom prst="rect">
                  <a:avLst/>
                </a:prstGeom>
                <a:solidFill>
                  <a:srgbClr val="333399"/>
                </a:solidFill>
                <a:ln w="9525">
                  <a:noFill/>
                  <a:miter lim="800000"/>
                  <a:headEnd/>
                  <a:tailEnd/>
                </a:ln>
              </p:spPr>
              <p:txBody>
                <a:bodyPr/>
                <a:lstStyle/>
                <a:p>
                  <a:endParaRPr lang="cs-CZ"/>
                </a:p>
              </p:txBody>
            </p:sp>
            <p:sp>
              <p:nvSpPr>
                <p:cNvPr id="2092" name="Rectangle 22"/>
                <p:cNvSpPr>
                  <a:spLocks noChangeAspect="1" noChangeArrowheads="1"/>
                </p:cNvSpPr>
                <p:nvPr/>
              </p:nvSpPr>
              <p:spPr bwMode="auto">
                <a:xfrm>
                  <a:off x="1859" y="3136"/>
                  <a:ext cx="42" cy="10"/>
                </a:xfrm>
                <a:prstGeom prst="rect">
                  <a:avLst/>
                </a:prstGeom>
                <a:solidFill>
                  <a:srgbClr val="333399"/>
                </a:solidFill>
                <a:ln w="9525">
                  <a:noFill/>
                  <a:miter lim="800000"/>
                  <a:headEnd/>
                  <a:tailEnd/>
                </a:ln>
              </p:spPr>
              <p:txBody>
                <a:bodyPr/>
                <a:lstStyle/>
                <a:p>
                  <a:endParaRPr lang="cs-CZ"/>
                </a:p>
              </p:txBody>
            </p:sp>
            <p:sp>
              <p:nvSpPr>
                <p:cNvPr id="2093" name="Rectangle 23"/>
                <p:cNvSpPr>
                  <a:spLocks noChangeAspect="1" noChangeArrowheads="1"/>
                </p:cNvSpPr>
                <p:nvPr/>
              </p:nvSpPr>
              <p:spPr bwMode="auto">
                <a:xfrm>
                  <a:off x="1901" y="3136"/>
                  <a:ext cx="11" cy="10"/>
                </a:xfrm>
                <a:prstGeom prst="rect">
                  <a:avLst/>
                </a:prstGeom>
                <a:solidFill>
                  <a:srgbClr val="333399"/>
                </a:solidFill>
                <a:ln w="9525">
                  <a:noFill/>
                  <a:miter lim="800000"/>
                  <a:headEnd/>
                  <a:tailEnd/>
                </a:ln>
              </p:spPr>
              <p:txBody>
                <a:bodyPr/>
                <a:lstStyle/>
                <a:p>
                  <a:endParaRPr lang="cs-CZ"/>
                </a:p>
              </p:txBody>
            </p:sp>
            <p:sp>
              <p:nvSpPr>
                <p:cNvPr id="2094" name="Rectangle 24"/>
                <p:cNvSpPr>
                  <a:spLocks noChangeAspect="1" noChangeArrowheads="1"/>
                </p:cNvSpPr>
                <p:nvPr/>
              </p:nvSpPr>
              <p:spPr bwMode="auto">
                <a:xfrm>
                  <a:off x="2017" y="3136"/>
                  <a:ext cx="10" cy="10"/>
                </a:xfrm>
                <a:prstGeom prst="rect">
                  <a:avLst/>
                </a:prstGeom>
                <a:solidFill>
                  <a:srgbClr val="333399"/>
                </a:solidFill>
                <a:ln w="9525">
                  <a:noFill/>
                  <a:miter lim="800000"/>
                  <a:headEnd/>
                  <a:tailEnd/>
                </a:ln>
              </p:spPr>
              <p:txBody>
                <a:bodyPr/>
                <a:lstStyle/>
                <a:p>
                  <a:endParaRPr lang="cs-CZ"/>
                </a:p>
              </p:txBody>
            </p:sp>
            <p:sp>
              <p:nvSpPr>
                <p:cNvPr id="2095" name="Rectangle 25"/>
                <p:cNvSpPr>
                  <a:spLocks noChangeAspect="1" noChangeArrowheads="1"/>
                </p:cNvSpPr>
                <p:nvPr/>
              </p:nvSpPr>
              <p:spPr bwMode="auto">
                <a:xfrm>
                  <a:off x="2206" y="3136"/>
                  <a:ext cx="21" cy="10"/>
                </a:xfrm>
                <a:prstGeom prst="rect">
                  <a:avLst/>
                </a:prstGeom>
                <a:solidFill>
                  <a:srgbClr val="333399"/>
                </a:solidFill>
                <a:ln w="9525">
                  <a:noFill/>
                  <a:miter lim="800000"/>
                  <a:headEnd/>
                  <a:tailEnd/>
                </a:ln>
              </p:spPr>
              <p:txBody>
                <a:bodyPr/>
                <a:lstStyle/>
                <a:p>
                  <a:endParaRPr lang="cs-CZ"/>
                </a:p>
              </p:txBody>
            </p:sp>
            <p:sp>
              <p:nvSpPr>
                <p:cNvPr id="2096" name="Rectangle 26"/>
                <p:cNvSpPr>
                  <a:spLocks noChangeAspect="1" noChangeArrowheads="1"/>
                </p:cNvSpPr>
                <p:nvPr/>
              </p:nvSpPr>
              <p:spPr bwMode="auto">
                <a:xfrm>
                  <a:off x="2227" y="3136"/>
                  <a:ext cx="31" cy="10"/>
                </a:xfrm>
                <a:prstGeom prst="rect">
                  <a:avLst/>
                </a:prstGeom>
                <a:solidFill>
                  <a:srgbClr val="333399"/>
                </a:solidFill>
                <a:ln w="9525">
                  <a:noFill/>
                  <a:miter lim="800000"/>
                  <a:headEnd/>
                  <a:tailEnd/>
                </a:ln>
              </p:spPr>
              <p:txBody>
                <a:bodyPr/>
                <a:lstStyle/>
                <a:p>
                  <a:endParaRPr lang="cs-CZ"/>
                </a:p>
              </p:txBody>
            </p:sp>
            <p:sp>
              <p:nvSpPr>
                <p:cNvPr id="2097" name="Rectangle 27"/>
                <p:cNvSpPr>
                  <a:spLocks noChangeAspect="1" noChangeArrowheads="1"/>
                </p:cNvSpPr>
                <p:nvPr/>
              </p:nvSpPr>
              <p:spPr bwMode="auto">
                <a:xfrm>
                  <a:off x="2468" y="3136"/>
                  <a:ext cx="11" cy="10"/>
                </a:xfrm>
                <a:prstGeom prst="rect">
                  <a:avLst/>
                </a:prstGeom>
                <a:solidFill>
                  <a:srgbClr val="333399"/>
                </a:solidFill>
                <a:ln w="9525">
                  <a:noFill/>
                  <a:miter lim="800000"/>
                  <a:headEnd/>
                  <a:tailEnd/>
                </a:ln>
              </p:spPr>
              <p:txBody>
                <a:bodyPr/>
                <a:lstStyle/>
                <a:p>
                  <a:endParaRPr lang="cs-CZ"/>
                </a:p>
              </p:txBody>
            </p:sp>
            <p:sp>
              <p:nvSpPr>
                <p:cNvPr id="2098" name="Rectangle 28"/>
                <p:cNvSpPr>
                  <a:spLocks noChangeAspect="1" noChangeArrowheads="1"/>
                </p:cNvSpPr>
                <p:nvPr/>
              </p:nvSpPr>
              <p:spPr bwMode="auto">
                <a:xfrm>
                  <a:off x="2479" y="3136"/>
                  <a:ext cx="10" cy="10"/>
                </a:xfrm>
                <a:prstGeom prst="rect">
                  <a:avLst/>
                </a:prstGeom>
                <a:solidFill>
                  <a:srgbClr val="333399"/>
                </a:solidFill>
                <a:ln w="9525">
                  <a:noFill/>
                  <a:miter lim="800000"/>
                  <a:headEnd/>
                  <a:tailEnd/>
                </a:ln>
              </p:spPr>
              <p:txBody>
                <a:bodyPr/>
                <a:lstStyle/>
                <a:p>
                  <a:endParaRPr lang="cs-CZ"/>
                </a:p>
              </p:txBody>
            </p:sp>
            <p:sp>
              <p:nvSpPr>
                <p:cNvPr id="2099" name="Rectangle 29"/>
                <p:cNvSpPr>
                  <a:spLocks noChangeAspect="1" noChangeArrowheads="1"/>
                </p:cNvSpPr>
                <p:nvPr/>
              </p:nvSpPr>
              <p:spPr bwMode="auto">
                <a:xfrm>
                  <a:off x="2531" y="3136"/>
                  <a:ext cx="11" cy="10"/>
                </a:xfrm>
                <a:prstGeom prst="rect">
                  <a:avLst/>
                </a:prstGeom>
                <a:solidFill>
                  <a:srgbClr val="333399"/>
                </a:solidFill>
                <a:ln w="9525">
                  <a:noFill/>
                  <a:miter lim="800000"/>
                  <a:headEnd/>
                  <a:tailEnd/>
                </a:ln>
              </p:spPr>
              <p:txBody>
                <a:bodyPr/>
                <a:lstStyle/>
                <a:p>
                  <a:endParaRPr lang="cs-CZ"/>
                </a:p>
              </p:txBody>
            </p:sp>
            <p:sp>
              <p:nvSpPr>
                <p:cNvPr id="2100" name="Rectangle 30"/>
                <p:cNvSpPr>
                  <a:spLocks noChangeAspect="1" noChangeArrowheads="1"/>
                </p:cNvSpPr>
                <p:nvPr/>
              </p:nvSpPr>
              <p:spPr bwMode="auto">
                <a:xfrm>
                  <a:off x="2542" y="3136"/>
                  <a:ext cx="21" cy="10"/>
                </a:xfrm>
                <a:prstGeom prst="rect">
                  <a:avLst/>
                </a:prstGeom>
                <a:solidFill>
                  <a:srgbClr val="333399"/>
                </a:solidFill>
                <a:ln w="9525">
                  <a:noFill/>
                  <a:miter lim="800000"/>
                  <a:headEnd/>
                  <a:tailEnd/>
                </a:ln>
              </p:spPr>
              <p:txBody>
                <a:bodyPr/>
                <a:lstStyle/>
                <a:p>
                  <a:endParaRPr lang="cs-CZ"/>
                </a:p>
              </p:txBody>
            </p:sp>
            <p:sp>
              <p:nvSpPr>
                <p:cNvPr id="2101" name="Rectangle 31"/>
                <p:cNvSpPr>
                  <a:spLocks noChangeAspect="1" noChangeArrowheads="1"/>
                </p:cNvSpPr>
                <p:nvPr/>
              </p:nvSpPr>
              <p:spPr bwMode="auto">
                <a:xfrm>
                  <a:off x="2563" y="3136"/>
                  <a:ext cx="10" cy="10"/>
                </a:xfrm>
                <a:prstGeom prst="rect">
                  <a:avLst/>
                </a:prstGeom>
                <a:solidFill>
                  <a:srgbClr val="333399"/>
                </a:solidFill>
                <a:ln w="9525">
                  <a:noFill/>
                  <a:miter lim="800000"/>
                  <a:headEnd/>
                  <a:tailEnd/>
                </a:ln>
              </p:spPr>
              <p:txBody>
                <a:bodyPr/>
                <a:lstStyle/>
                <a:p>
                  <a:endParaRPr lang="cs-CZ"/>
                </a:p>
              </p:txBody>
            </p:sp>
            <p:sp>
              <p:nvSpPr>
                <p:cNvPr id="2102" name="Rectangle 32"/>
                <p:cNvSpPr>
                  <a:spLocks noChangeAspect="1" noChangeArrowheads="1"/>
                </p:cNvSpPr>
                <p:nvPr/>
              </p:nvSpPr>
              <p:spPr bwMode="auto">
                <a:xfrm>
                  <a:off x="2573" y="3136"/>
                  <a:ext cx="32" cy="10"/>
                </a:xfrm>
                <a:prstGeom prst="rect">
                  <a:avLst/>
                </a:prstGeom>
                <a:solidFill>
                  <a:srgbClr val="333399"/>
                </a:solidFill>
                <a:ln w="9525">
                  <a:noFill/>
                  <a:miter lim="800000"/>
                  <a:headEnd/>
                  <a:tailEnd/>
                </a:ln>
              </p:spPr>
              <p:txBody>
                <a:bodyPr/>
                <a:lstStyle/>
                <a:p>
                  <a:endParaRPr lang="cs-CZ"/>
                </a:p>
              </p:txBody>
            </p:sp>
            <p:sp>
              <p:nvSpPr>
                <p:cNvPr id="2103" name="Rectangle 33"/>
                <p:cNvSpPr>
                  <a:spLocks noChangeAspect="1" noChangeArrowheads="1"/>
                </p:cNvSpPr>
                <p:nvPr/>
              </p:nvSpPr>
              <p:spPr bwMode="auto">
                <a:xfrm>
                  <a:off x="2762" y="3125"/>
                  <a:ext cx="11" cy="11"/>
                </a:xfrm>
                <a:prstGeom prst="rect">
                  <a:avLst/>
                </a:prstGeom>
                <a:solidFill>
                  <a:srgbClr val="333399"/>
                </a:solidFill>
                <a:ln w="9525">
                  <a:noFill/>
                  <a:miter lim="800000"/>
                  <a:headEnd/>
                  <a:tailEnd/>
                </a:ln>
              </p:spPr>
              <p:txBody>
                <a:bodyPr/>
                <a:lstStyle/>
                <a:p>
                  <a:endParaRPr lang="cs-CZ"/>
                </a:p>
              </p:txBody>
            </p:sp>
            <p:sp>
              <p:nvSpPr>
                <p:cNvPr id="2104" name="Rectangle 34"/>
                <p:cNvSpPr>
                  <a:spLocks noChangeAspect="1" noChangeArrowheads="1"/>
                </p:cNvSpPr>
                <p:nvPr/>
              </p:nvSpPr>
              <p:spPr bwMode="auto">
                <a:xfrm>
                  <a:off x="2773" y="3125"/>
                  <a:ext cx="10" cy="11"/>
                </a:xfrm>
                <a:prstGeom prst="rect">
                  <a:avLst/>
                </a:prstGeom>
                <a:solidFill>
                  <a:srgbClr val="333399"/>
                </a:solidFill>
                <a:ln w="9525">
                  <a:noFill/>
                  <a:miter lim="800000"/>
                  <a:headEnd/>
                  <a:tailEnd/>
                </a:ln>
              </p:spPr>
              <p:txBody>
                <a:bodyPr/>
                <a:lstStyle/>
                <a:p>
                  <a:endParaRPr lang="cs-CZ"/>
                </a:p>
              </p:txBody>
            </p:sp>
            <p:sp>
              <p:nvSpPr>
                <p:cNvPr id="2105" name="Rectangle 35"/>
                <p:cNvSpPr>
                  <a:spLocks noChangeAspect="1" noChangeArrowheads="1"/>
                </p:cNvSpPr>
                <p:nvPr/>
              </p:nvSpPr>
              <p:spPr bwMode="auto">
                <a:xfrm>
                  <a:off x="2783" y="3125"/>
                  <a:ext cx="11" cy="11"/>
                </a:xfrm>
                <a:prstGeom prst="rect">
                  <a:avLst/>
                </a:prstGeom>
                <a:solidFill>
                  <a:srgbClr val="333399"/>
                </a:solidFill>
                <a:ln w="9525">
                  <a:noFill/>
                  <a:miter lim="800000"/>
                  <a:headEnd/>
                  <a:tailEnd/>
                </a:ln>
              </p:spPr>
              <p:txBody>
                <a:bodyPr/>
                <a:lstStyle/>
                <a:p>
                  <a:endParaRPr lang="cs-CZ"/>
                </a:p>
              </p:txBody>
            </p:sp>
            <p:sp>
              <p:nvSpPr>
                <p:cNvPr id="2106" name="Rectangle 36"/>
                <p:cNvSpPr>
                  <a:spLocks noChangeAspect="1" noChangeArrowheads="1"/>
                </p:cNvSpPr>
                <p:nvPr/>
              </p:nvSpPr>
              <p:spPr bwMode="auto">
                <a:xfrm>
                  <a:off x="2983" y="2947"/>
                  <a:ext cx="10" cy="10"/>
                </a:xfrm>
                <a:prstGeom prst="rect">
                  <a:avLst/>
                </a:prstGeom>
                <a:solidFill>
                  <a:srgbClr val="333399"/>
                </a:solidFill>
                <a:ln w="9525">
                  <a:noFill/>
                  <a:miter lim="800000"/>
                  <a:headEnd/>
                  <a:tailEnd/>
                </a:ln>
              </p:spPr>
              <p:txBody>
                <a:bodyPr/>
                <a:lstStyle/>
                <a:p>
                  <a:endParaRPr lang="cs-CZ"/>
                </a:p>
              </p:txBody>
            </p:sp>
            <p:sp>
              <p:nvSpPr>
                <p:cNvPr id="2107" name="Rectangle 37"/>
                <p:cNvSpPr>
                  <a:spLocks noChangeAspect="1" noChangeArrowheads="1"/>
                </p:cNvSpPr>
                <p:nvPr/>
              </p:nvSpPr>
              <p:spPr bwMode="auto">
                <a:xfrm>
                  <a:off x="3056" y="2600"/>
                  <a:ext cx="11" cy="21"/>
                </a:xfrm>
                <a:prstGeom prst="rect">
                  <a:avLst/>
                </a:prstGeom>
                <a:solidFill>
                  <a:srgbClr val="333399"/>
                </a:solidFill>
                <a:ln w="9525">
                  <a:noFill/>
                  <a:miter lim="800000"/>
                  <a:headEnd/>
                  <a:tailEnd/>
                </a:ln>
              </p:spPr>
              <p:txBody>
                <a:bodyPr/>
                <a:lstStyle/>
                <a:p>
                  <a:endParaRPr lang="cs-CZ"/>
                </a:p>
              </p:txBody>
            </p:sp>
            <p:sp>
              <p:nvSpPr>
                <p:cNvPr id="2108" name="Rectangle 38"/>
                <p:cNvSpPr>
                  <a:spLocks noChangeAspect="1" noChangeArrowheads="1"/>
                </p:cNvSpPr>
                <p:nvPr/>
              </p:nvSpPr>
              <p:spPr bwMode="auto">
                <a:xfrm>
                  <a:off x="3256" y="1046"/>
                  <a:ext cx="10" cy="11"/>
                </a:xfrm>
                <a:prstGeom prst="rect">
                  <a:avLst/>
                </a:prstGeom>
                <a:solidFill>
                  <a:srgbClr val="333399"/>
                </a:solidFill>
                <a:ln w="9525">
                  <a:noFill/>
                  <a:miter lim="800000"/>
                  <a:headEnd/>
                  <a:tailEnd/>
                </a:ln>
              </p:spPr>
              <p:txBody>
                <a:bodyPr/>
                <a:lstStyle/>
                <a:p>
                  <a:endParaRPr lang="cs-CZ"/>
                </a:p>
              </p:txBody>
            </p:sp>
            <p:sp>
              <p:nvSpPr>
                <p:cNvPr id="2109" name="Rectangle 39"/>
                <p:cNvSpPr>
                  <a:spLocks noChangeAspect="1" noChangeArrowheads="1"/>
                </p:cNvSpPr>
                <p:nvPr/>
              </p:nvSpPr>
              <p:spPr bwMode="auto">
                <a:xfrm>
                  <a:off x="3256" y="1015"/>
                  <a:ext cx="10" cy="31"/>
                </a:xfrm>
                <a:prstGeom prst="rect">
                  <a:avLst/>
                </a:prstGeom>
                <a:solidFill>
                  <a:srgbClr val="333399"/>
                </a:solidFill>
                <a:ln w="9525">
                  <a:noFill/>
                  <a:miter lim="800000"/>
                  <a:headEnd/>
                  <a:tailEnd/>
                </a:ln>
              </p:spPr>
              <p:txBody>
                <a:bodyPr/>
                <a:lstStyle/>
                <a:p>
                  <a:endParaRPr lang="cs-CZ"/>
                </a:p>
              </p:txBody>
            </p:sp>
            <p:sp>
              <p:nvSpPr>
                <p:cNvPr id="2110" name="Freeform 40"/>
                <p:cNvSpPr>
                  <a:spLocks noChangeAspect="1"/>
                </p:cNvSpPr>
                <p:nvPr/>
              </p:nvSpPr>
              <p:spPr bwMode="auto">
                <a:xfrm>
                  <a:off x="3256" y="983"/>
                  <a:ext cx="21" cy="32"/>
                </a:xfrm>
                <a:custGeom>
                  <a:avLst/>
                  <a:gdLst>
                    <a:gd name="T0" fmla="*/ 0 w 21"/>
                    <a:gd name="T1" fmla="*/ 32 h 32"/>
                    <a:gd name="T2" fmla="*/ 10 w 21"/>
                    <a:gd name="T3" fmla="*/ 0 h 32"/>
                    <a:gd name="T4" fmla="*/ 21 w 21"/>
                    <a:gd name="T5" fmla="*/ 0 h 32"/>
                    <a:gd name="T6" fmla="*/ 10 w 21"/>
                    <a:gd name="T7" fmla="*/ 32 h 32"/>
                    <a:gd name="T8" fmla="*/ 0 w 21"/>
                    <a:gd name="T9" fmla="*/ 32 h 32"/>
                    <a:gd name="T10" fmla="*/ 0 60000 65536"/>
                    <a:gd name="T11" fmla="*/ 0 60000 65536"/>
                    <a:gd name="T12" fmla="*/ 0 60000 65536"/>
                    <a:gd name="T13" fmla="*/ 0 60000 65536"/>
                    <a:gd name="T14" fmla="*/ 0 60000 65536"/>
                    <a:gd name="T15" fmla="*/ 0 w 21"/>
                    <a:gd name="T16" fmla="*/ 0 h 32"/>
                    <a:gd name="T17" fmla="*/ 21 w 21"/>
                    <a:gd name="T18" fmla="*/ 32 h 32"/>
                  </a:gdLst>
                  <a:ahLst/>
                  <a:cxnLst>
                    <a:cxn ang="T10">
                      <a:pos x="T0" y="T1"/>
                    </a:cxn>
                    <a:cxn ang="T11">
                      <a:pos x="T2" y="T3"/>
                    </a:cxn>
                    <a:cxn ang="T12">
                      <a:pos x="T4" y="T5"/>
                    </a:cxn>
                    <a:cxn ang="T13">
                      <a:pos x="T6" y="T7"/>
                    </a:cxn>
                    <a:cxn ang="T14">
                      <a:pos x="T8" y="T9"/>
                    </a:cxn>
                  </a:cxnLst>
                  <a:rect l="T15" t="T16" r="T17" b="T18"/>
                  <a:pathLst>
                    <a:path w="21" h="32">
                      <a:moveTo>
                        <a:pt x="0" y="32"/>
                      </a:moveTo>
                      <a:lnTo>
                        <a:pt x="10" y="0"/>
                      </a:lnTo>
                      <a:lnTo>
                        <a:pt x="21" y="0"/>
                      </a:lnTo>
                      <a:lnTo>
                        <a:pt x="10" y="32"/>
                      </a:lnTo>
                      <a:lnTo>
                        <a:pt x="0" y="32"/>
                      </a:lnTo>
                      <a:close/>
                    </a:path>
                  </a:pathLst>
                </a:custGeom>
                <a:solidFill>
                  <a:srgbClr val="333399"/>
                </a:solidFill>
                <a:ln w="9525">
                  <a:noFill/>
                  <a:round/>
                  <a:headEnd/>
                  <a:tailEnd/>
                </a:ln>
              </p:spPr>
              <p:txBody>
                <a:bodyPr/>
                <a:lstStyle/>
                <a:p>
                  <a:endParaRPr lang="cs-CZ"/>
                </a:p>
              </p:txBody>
            </p:sp>
            <p:sp>
              <p:nvSpPr>
                <p:cNvPr id="2111" name="Freeform 41"/>
                <p:cNvSpPr>
                  <a:spLocks noChangeAspect="1"/>
                </p:cNvSpPr>
                <p:nvPr/>
              </p:nvSpPr>
              <p:spPr bwMode="auto">
                <a:xfrm>
                  <a:off x="3298" y="868"/>
                  <a:ext cx="21" cy="21"/>
                </a:xfrm>
                <a:custGeom>
                  <a:avLst/>
                  <a:gdLst>
                    <a:gd name="T0" fmla="*/ 0 w 21"/>
                    <a:gd name="T1" fmla="*/ 21 h 21"/>
                    <a:gd name="T2" fmla="*/ 10 w 21"/>
                    <a:gd name="T3" fmla="*/ 0 h 21"/>
                    <a:gd name="T4" fmla="*/ 21 w 21"/>
                    <a:gd name="T5" fmla="*/ 0 h 21"/>
                    <a:gd name="T6" fmla="*/ 10 w 21"/>
                    <a:gd name="T7" fmla="*/ 21 h 21"/>
                    <a:gd name="T8" fmla="*/ 0 w 21"/>
                    <a:gd name="T9" fmla="*/ 2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1"/>
                      </a:moveTo>
                      <a:lnTo>
                        <a:pt x="10" y="0"/>
                      </a:lnTo>
                      <a:lnTo>
                        <a:pt x="21" y="0"/>
                      </a:lnTo>
                      <a:lnTo>
                        <a:pt x="10" y="21"/>
                      </a:lnTo>
                      <a:lnTo>
                        <a:pt x="0" y="21"/>
                      </a:lnTo>
                      <a:close/>
                    </a:path>
                  </a:pathLst>
                </a:custGeom>
                <a:solidFill>
                  <a:srgbClr val="333399"/>
                </a:solidFill>
                <a:ln w="9525">
                  <a:noFill/>
                  <a:round/>
                  <a:headEnd/>
                  <a:tailEnd/>
                </a:ln>
              </p:spPr>
              <p:txBody>
                <a:bodyPr/>
                <a:lstStyle/>
                <a:p>
                  <a:endParaRPr lang="cs-CZ"/>
                </a:p>
              </p:txBody>
            </p:sp>
            <p:sp>
              <p:nvSpPr>
                <p:cNvPr id="2112" name="Rectangle 42"/>
                <p:cNvSpPr>
                  <a:spLocks noChangeAspect="1" noChangeArrowheads="1"/>
                </p:cNvSpPr>
                <p:nvPr/>
              </p:nvSpPr>
              <p:spPr bwMode="auto">
                <a:xfrm>
                  <a:off x="3539" y="721"/>
                  <a:ext cx="21" cy="10"/>
                </a:xfrm>
                <a:prstGeom prst="rect">
                  <a:avLst/>
                </a:prstGeom>
                <a:solidFill>
                  <a:srgbClr val="333399"/>
                </a:solidFill>
                <a:ln w="9525">
                  <a:noFill/>
                  <a:miter lim="800000"/>
                  <a:headEnd/>
                  <a:tailEnd/>
                </a:ln>
              </p:spPr>
              <p:txBody>
                <a:bodyPr/>
                <a:lstStyle/>
                <a:p>
                  <a:endParaRPr lang="cs-CZ"/>
                </a:p>
              </p:txBody>
            </p:sp>
            <p:sp>
              <p:nvSpPr>
                <p:cNvPr id="2113" name="Rectangle 43"/>
                <p:cNvSpPr>
                  <a:spLocks noChangeAspect="1" noChangeArrowheads="1"/>
                </p:cNvSpPr>
                <p:nvPr/>
              </p:nvSpPr>
              <p:spPr bwMode="auto">
                <a:xfrm>
                  <a:off x="3560" y="721"/>
                  <a:ext cx="42" cy="10"/>
                </a:xfrm>
                <a:prstGeom prst="rect">
                  <a:avLst/>
                </a:prstGeom>
                <a:solidFill>
                  <a:srgbClr val="333399"/>
                </a:solidFill>
                <a:ln w="9525">
                  <a:noFill/>
                  <a:miter lim="800000"/>
                  <a:headEnd/>
                  <a:tailEnd/>
                </a:ln>
              </p:spPr>
              <p:txBody>
                <a:bodyPr/>
                <a:lstStyle/>
                <a:p>
                  <a:endParaRPr lang="cs-CZ"/>
                </a:p>
              </p:txBody>
            </p:sp>
            <p:sp>
              <p:nvSpPr>
                <p:cNvPr id="2114" name="Rectangle 44"/>
                <p:cNvSpPr>
                  <a:spLocks noChangeAspect="1" noChangeArrowheads="1"/>
                </p:cNvSpPr>
                <p:nvPr/>
              </p:nvSpPr>
              <p:spPr bwMode="auto">
                <a:xfrm>
                  <a:off x="3602" y="721"/>
                  <a:ext cx="11" cy="10"/>
                </a:xfrm>
                <a:prstGeom prst="rect">
                  <a:avLst/>
                </a:prstGeom>
                <a:solidFill>
                  <a:srgbClr val="333399"/>
                </a:solidFill>
                <a:ln w="9525">
                  <a:noFill/>
                  <a:miter lim="800000"/>
                  <a:headEnd/>
                  <a:tailEnd/>
                </a:ln>
              </p:spPr>
              <p:txBody>
                <a:bodyPr/>
                <a:lstStyle/>
                <a:p>
                  <a:endParaRPr lang="cs-CZ"/>
                </a:p>
              </p:txBody>
            </p:sp>
            <p:sp>
              <p:nvSpPr>
                <p:cNvPr id="2115" name="Rectangle 45"/>
                <p:cNvSpPr>
                  <a:spLocks noChangeAspect="1" noChangeArrowheads="1"/>
                </p:cNvSpPr>
                <p:nvPr/>
              </p:nvSpPr>
              <p:spPr bwMode="auto">
                <a:xfrm>
                  <a:off x="3697" y="721"/>
                  <a:ext cx="21" cy="10"/>
                </a:xfrm>
                <a:prstGeom prst="rect">
                  <a:avLst/>
                </a:prstGeom>
                <a:solidFill>
                  <a:srgbClr val="333399"/>
                </a:solidFill>
                <a:ln w="9525">
                  <a:noFill/>
                  <a:miter lim="800000"/>
                  <a:headEnd/>
                  <a:tailEnd/>
                </a:ln>
              </p:spPr>
              <p:txBody>
                <a:bodyPr/>
                <a:lstStyle/>
                <a:p>
                  <a:endParaRPr lang="cs-CZ"/>
                </a:p>
              </p:txBody>
            </p:sp>
            <p:sp>
              <p:nvSpPr>
                <p:cNvPr id="2116" name="Rectangle 46"/>
                <p:cNvSpPr>
                  <a:spLocks noChangeAspect="1" noChangeArrowheads="1"/>
                </p:cNvSpPr>
                <p:nvPr/>
              </p:nvSpPr>
              <p:spPr bwMode="auto">
                <a:xfrm>
                  <a:off x="3718" y="721"/>
                  <a:ext cx="10" cy="10"/>
                </a:xfrm>
                <a:prstGeom prst="rect">
                  <a:avLst/>
                </a:prstGeom>
                <a:solidFill>
                  <a:srgbClr val="333399"/>
                </a:solidFill>
                <a:ln w="9525">
                  <a:noFill/>
                  <a:miter lim="800000"/>
                  <a:headEnd/>
                  <a:tailEnd/>
                </a:ln>
              </p:spPr>
              <p:txBody>
                <a:bodyPr/>
                <a:lstStyle/>
                <a:p>
                  <a:endParaRPr lang="cs-CZ"/>
                </a:p>
              </p:txBody>
            </p:sp>
            <p:sp>
              <p:nvSpPr>
                <p:cNvPr id="2117" name="Rectangle 47"/>
                <p:cNvSpPr>
                  <a:spLocks noChangeAspect="1" noChangeArrowheads="1"/>
                </p:cNvSpPr>
                <p:nvPr/>
              </p:nvSpPr>
              <p:spPr bwMode="auto">
                <a:xfrm>
                  <a:off x="3770" y="721"/>
                  <a:ext cx="21" cy="10"/>
                </a:xfrm>
                <a:prstGeom prst="rect">
                  <a:avLst/>
                </a:prstGeom>
                <a:solidFill>
                  <a:srgbClr val="333399"/>
                </a:solidFill>
                <a:ln w="9525">
                  <a:noFill/>
                  <a:miter lim="800000"/>
                  <a:headEnd/>
                  <a:tailEnd/>
                </a:ln>
              </p:spPr>
              <p:txBody>
                <a:bodyPr/>
                <a:lstStyle/>
                <a:p>
                  <a:endParaRPr lang="cs-CZ"/>
                </a:p>
              </p:txBody>
            </p:sp>
            <p:sp>
              <p:nvSpPr>
                <p:cNvPr id="2118" name="Rectangle 48"/>
                <p:cNvSpPr>
                  <a:spLocks noChangeAspect="1" noChangeArrowheads="1"/>
                </p:cNvSpPr>
                <p:nvPr/>
              </p:nvSpPr>
              <p:spPr bwMode="auto">
                <a:xfrm>
                  <a:off x="3791" y="721"/>
                  <a:ext cx="11" cy="10"/>
                </a:xfrm>
                <a:prstGeom prst="rect">
                  <a:avLst/>
                </a:prstGeom>
                <a:solidFill>
                  <a:srgbClr val="333399"/>
                </a:solidFill>
                <a:ln w="9525">
                  <a:noFill/>
                  <a:miter lim="800000"/>
                  <a:headEnd/>
                  <a:tailEnd/>
                </a:ln>
              </p:spPr>
              <p:txBody>
                <a:bodyPr/>
                <a:lstStyle/>
                <a:p>
                  <a:endParaRPr lang="cs-CZ"/>
                </a:p>
              </p:txBody>
            </p:sp>
            <p:sp>
              <p:nvSpPr>
                <p:cNvPr id="2119" name="Rectangle 49"/>
                <p:cNvSpPr>
                  <a:spLocks noChangeAspect="1" noChangeArrowheads="1"/>
                </p:cNvSpPr>
                <p:nvPr/>
              </p:nvSpPr>
              <p:spPr bwMode="auto">
                <a:xfrm>
                  <a:off x="4022" y="721"/>
                  <a:ext cx="21" cy="10"/>
                </a:xfrm>
                <a:prstGeom prst="rect">
                  <a:avLst/>
                </a:prstGeom>
                <a:solidFill>
                  <a:srgbClr val="333399"/>
                </a:solidFill>
                <a:ln w="9525">
                  <a:noFill/>
                  <a:miter lim="800000"/>
                  <a:headEnd/>
                  <a:tailEnd/>
                </a:ln>
              </p:spPr>
              <p:txBody>
                <a:bodyPr/>
                <a:lstStyle/>
                <a:p>
                  <a:endParaRPr lang="cs-CZ"/>
                </a:p>
              </p:txBody>
            </p:sp>
            <p:sp>
              <p:nvSpPr>
                <p:cNvPr id="2120" name="Rectangle 50"/>
                <p:cNvSpPr>
                  <a:spLocks noChangeAspect="1" noChangeArrowheads="1"/>
                </p:cNvSpPr>
                <p:nvPr/>
              </p:nvSpPr>
              <p:spPr bwMode="auto">
                <a:xfrm>
                  <a:off x="4232" y="721"/>
                  <a:ext cx="32" cy="10"/>
                </a:xfrm>
                <a:prstGeom prst="rect">
                  <a:avLst/>
                </a:prstGeom>
                <a:solidFill>
                  <a:srgbClr val="333399"/>
                </a:solidFill>
                <a:ln w="9525">
                  <a:noFill/>
                  <a:miter lim="800000"/>
                  <a:headEnd/>
                  <a:tailEnd/>
                </a:ln>
              </p:spPr>
              <p:txBody>
                <a:bodyPr/>
                <a:lstStyle/>
                <a:p>
                  <a:endParaRPr lang="cs-CZ"/>
                </a:p>
              </p:txBody>
            </p:sp>
            <p:sp>
              <p:nvSpPr>
                <p:cNvPr id="2121" name="Rectangle 51"/>
                <p:cNvSpPr>
                  <a:spLocks noChangeAspect="1" noChangeArrowheads="1"/>
                </p:cNvSpPr>
                <p:nvPr/>
              </p:nvSpPr>
              <p:spPr bwMode="auto">
                <a:xfrm>
                  <a:off x="4264" y="721"/>
                  <a:ext cx="31" cy="10"/>
                </a:xfrm>
                <a:prstGeom prst="rect">
                  <a:avLst/>
                </a:prstGeom>
                <a:solidFill>
                  <a:srgbClr val="333399"/>
                </a:solidFill>
                <a:ln w="9525">
                  <a:noFill/>
                  <a:miter lim="800000"/>
                  <a:headEnd/>
                  <a:tailEnd/>
                </a:ln>
              </p:spPr>
              <p:txBody>
                <a:bodyPr/>
                <a:lstStyle/>
                <a:p>
                  <a:endParaRPr lang="cs-CZ"/>
                </a:p>
              </p:txBody>
            </p:sp>
            <p:sp>
              <p:nvSpPr>
                <p:cNvPr id="2122" name="Rectangle 52"/>
                <p:cNvSpPr>
                  <a:spLocks noChangeAspect="1" noChangeArrowheads="1"/>
                </p:cNvSpPr>
                <p:nvPr/>
              </p:nvSpPr>
              <p:spPr bwMode="auto">
                <a:xfrm>
                  <a:off x="4295" y="721"/>
                  <a:ext cx="11" cy="10"/>
                </a:xfrm>
                <a:prstGeom prst="rect">
                  <a:avLst/>
                </a:prstGeom>
                <a:solidFill>
                  <a:srgbClr val="333399"/>
                </a:solidFill>
                <a:ln w="9525">
                  <a:noFill/>
                  <a:miter lim="800000"/>
                  <a:headEnd/>
                  <a:tailEnd/>
                </a:ln>
              </p:spPr>
              <p:txBody>
                <a:bodyPr/>
                <a:lstStyle/>
                <a:p>
                  <a:endParaRPr lang="cs-CZ"/>
                </a:p>
              </p:txBody>
            </p:sp>
            <p:sp>
              <p:nvSpPr>
                <p:cNvPr id="2123" name="Rectangle 53"/>
                <p:cNvSpPr>
                  <a:spLocks noChangeAspect="1" noChangeArrowheads="1"/>
                </p:cNvSpPr>
                <p:nvPr/>
              </p:nvSpPr>
              <p:spPr bwMode="auto">
                <a:xfrm>
                  <a:off x="1838" y="3104"/>
                  <a:ext cx="21" cy="11"/>
                </a:xfrm>
                <a:prstGeom prst="rect">
                  <a:avLst/>
                </a:prstGeom>
                <a:solidFill>
                  <a:srgbClr val="333399"/>
                </a:solidFill>
                <a:ln w="9525">
                  <a:noFill/>
                  <a:miter lim="800000"/>
                  <a:headEnd/>
                  <a:tailEnd/>
                </a:ln>
              </p:spPr>
              <p:txBody>
                <a:bodyPr/>
                <a:lstStyle/>
                <a:p>
                  <a:endParaRPr lang="cs-CZ"/>
                </a:p>
              </p:txBody>
            </p:sp>
            <p:sp>
              <p:nvSpPr>
                <p:cNvPr id="2124" name="Rectangle 54"/>
                <p:cNvSpPr>
                  <a:spLocks noChangeAspect="1" noChangeArrowheads="1"/>
                </p:cNvSpPr>
                <p:nvPr/>
              </p:nvSpPr>
              <p:spPr bwMode="auto">
                <a:xfrm>
                  <a:off x="1859" y="3104"/>
                  <a:ext cx="42" cy="11"/>
                </a:xfrm>
                <a:prstGeom prst="rect">
                  <a:avLst/>
                </a:prstGeom>
                <a:solidFill>
                  <a:srgbClr val="333399"/>
                </a:solidFill>
                <a:ln w="9525">
                  <a:noFill/>
                  <a:miter lim="800000"/>
                  <a:headEnd/>
                  <a:tailEnd/>
                </a:ln>
              </p:spPr>
              <p:txBody>
                <a:bodyPr/>
                <a:lstStyle/>
                <a:p>
                  <a:endParaRPr lang="cs-CZ"/>
                </a:p>
              </p:txBody>
            </p:sp>
            <p:sp>
              <p:nvSpPr>
                <p:cNvPr id="2125" name="Rectangle 55"/>
                <p:cNvSpPr>
                  <a:spLocks noChangeAspect="1" noChangeArrowheads="1"/>
                </p:cNvSpPr>
                <p:nvPr/>
              </p:nvSpPr>
              <p:spPr bwMode="auto">
                <a:xfrm>
                  <a:off x="2185" y="3062"/>
                  <a:ext cx="21" cy="11"/>
                </a:xfrm>
                <a:prstGeom prst="rect">
                  <a:avLst/>
                </a:prstGeom>
                <a:solidFill>
                  <a:srgbClr val="333399"/>
                </a:solidFill>
                <a:ln w="9525">
                  <a:noFill/>
                  <a:miter lim="800000"/>
                  <a:headEnd/>
                  <a:tailEnd/>
                </a:ln>
              </p:spPr>
              <p:txBody>
                <a:bodyPr/>
                <a:lstStyle/>
                <a:p>
                  <a:endParaRPr lang="cs-CZ"/>
                </a:p>
              </p:txBody>
            </p:sp>
            <p:sp>
              <p:nvSpPr>
                <p:cNvPr id="2126" name="Rectangle 56"/>
                <p:cNvSpPr>
                  <a:spLocks noChangeAspect="1" noChangeArrowheads="1"/>
                </p:cNvSpPr>
                <p:nvPr/>
              </p:nvSpPr>
              <p:spPr bwMode="auto">
                <a:xfrm>
                  <a:off x="2206" y="3062"/>
                  <a:ext cx="21" cy="11"/>
                </a:xfrm>
                <a:prstGeom prst="rect">
                  <a:avLst/>
                </a:prstGeom>
                <a:solidFill>
                  <a:srgbClr val="333399"/>
                </a:solidFill>
                <a:ln w="9525">
                  <a:noFill/>
                  <a:miter lim="800000"/>
                  <a:headEnd/>
                  <a:tailEnd/>
                </a:ln>
              </p:spPr>
              <p:txBody>
                <a:bodyPr/>
                <a:lstStyle/>
                <a:p>
                  <a:endParaRPr lang="cs-CZ"/>
                </a:p>
              </p:txBody>
            </p:sp>
            <p:sp>
              <p:nvSpPr>
                <p:cNvPr id="2127" name="Rectangle 57"/>
                <p:cNvSpPr>
                  <a:spLocks noChangeAspect="1" noChangeArrowheads="1"/>
                </p:cNvSpPr>
                <p:nvPr/>
              </p:nvSpPr>
              <p:spPr bwMode="auto">
                <a:xfrm>
                  <a:off x="2531" y="2978"/>
                  <a:ext cx="11" cy="11"/>
                </a:xfrm>
                <a:prstGeom prst="rect">
                  <a:avLst/>
                </a:prstGeom>
                <a:solidFill>
                  <a:srgbClr val="333399"/>
                </a:solidFill>
                <a:ln w="9525">
                  <a:noFill/>
                  <a:miter lim="800000"/>
                  <a:headEnd/>
                  <a:tailEnd/>
                </a:ln>
              </p:spPr>
              <p:txBody>
                <a:bodyPr/>
                <a:lstStyle/>
                <a:p>
                  <a:endParaRPr lang="cs-CZ"/>
                </a:p>
              </p:txBody>
            </p:sp>
            <p:sp>
              <p:nvSpPr>
                <p:cNvPr id="2128" name="Freeform 58"/>
                <p:cNvSpPr>
                  <a:spLocks noChangeAspect="1"/>
                </p:cNvSpPr>
                <p:nvPr/>
              </p:nvSpPr>
              <p:spPr bwMode="auto">
                <a:xfrm>
                  <a:off x="3004" y="2663"/>
                  <a:ext cx="21" cy="21"/>
                </a:xfrm>
                <a:custGeom>
                  <a:avLst/>
                  <a:gdLst>
                    <a:gd name="T0" fmla="*/ 0 w 21"/>
                    <a:gd name="T1" fmla="*/ 11 h 21"/>
                    <a:gd name="T2" fmla="*/ 10 w 21"/>
                    <a:gd name="T3" fmla="*/ 0 h 21"/>
                    <a:gd name="T4" fmla="*/ 21 w 21"/>
                    <a:gd name="T5" fmla="*/ 11 h 21"/>
                    <a:gd name="T6" fmla="*/ 10 w 21"/>
                    <a:gd name="T7" fmla="*/ 21 h 21"/>
                    <a:gd name="T8" fmla="*/ 0 w 21"/>
                    <a:gd name="T9" fmla="*/ 1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1"/>
                      </a:moveTo>
                      <a:lnTo>
                        <a:pt x="10" y="0"/>
                      </a:lnTo>
                      <a:lnTo>
                        <a:pt x="21" y="11"/>
                      </a:lnTo>
                      <a:lnTo>
                        <a:pt x="10" y="21"/>
                      </a:lnTo>
                      <a:lnTo>
                        <a:pt x="0" y="11"/>
                      </a:lnTo>
                      <a:close/>
                    </a:path>
                  </a:pathLst>
                </a:custGeom>
                <a:solidFill>
                  <a:srgbClr val="333399"/>
                </a:solidFill>
                <a:ln w="9525">
                  <a:noFill/>
                  <a:round/>
                  <a:headEnd/>
                  <a:tailEnd/>
                </a:ln>
              </p:spPr>
              <p:txBody>
                <a:bodyPr/>
                <a:lstStyle/>
                <a:p>
                  <a:endParaRPr lang="cs-CZ"/>
                </a:p>
              </p:txBody>
            </p:sp>
            <p:sp>
              <p:nvSpPr>
                <p:cNvPr id="2129" name="Freeform 59"/>
                <p:cNvSpPr>
                  <a:spLocks noChangeAspect="1"/>
                </p:cNvSpPr>
                <p:nvPr/>
              </p:nvSpPr>
              <p:spPr bwMode="auto">
                <a:xfrm>
                  <a:off x="3056" y="2611"/>
                  <a:ext cx="21" cy="21"/>
                </a:xfrm>
                <a:custGeom>
                  <a:avLst/>
                  <a:gdLst>
                    <a:gd name="T0" fmla="*/ 0 w 21"/>
                    <a:gd name="T1" fmla="*/ 10 h 21"/>
                    <a:gd name="T2" fmla="*/ 11 w 21"/>
                    <a:gd name="T3" fmla="*/ 0 h 21"/>
                    <a:gd name="T4" fmla="*/ 21 w 21"/>
                    <a:gd name="T5" fmla="*/ 10 h 21"/>
                    <a:gd name="T6" fmla="*/ 11 w 21"/>
                    <a:gd name="T7" fmla="*/ 21 h 21"/>
                    <a:gd name="T8" fmla="*/ 0 w 21"/>
                    <a:gd name="T9" fmla="*/ 1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0"/>
                      </a:moveTo>
                      <a:lnTo>
                        <a:pt x="11" y="0"/>
                      </a:lnTo>
                      <a:lnTo>
                        <a:pt x="21" y="10"/>
                      </a:lnTo>
                      <a:lnTo>
                        <a:pt x="11" y="21"/>
                      </a:lnTo>
                      <a:lnTo>
                        <a:pt x="0" y="10"/>
                      </a:lnTo>
                      <a:close/>
                    </a:path>
                  </a:pathLst>
                </a:custGeom>
                <a:solidFill>
                  <a:srgbClr val="333399"/>
                </a:solidFill>
                <a:ln w="9525">
                  <a:noFill/>
                  <a:round/>
                  <a:headEnd/>
                  <a:tailEnd/>
                </a:ln>
              </p:spPr>
              <p:txBody>
                <a:bodyPr/>
                <a:lstStyle/>
                <a:p>
                  <a:endParaRPr lang="cs-CZ"/>
                </a:p>
              </p:txBody>
            </p:sp>
            <p:sp>
              <p:nvSpPr>
                <p:cNvPr id="2130" name="Freeform 60"/>
                <p:cNvSpPr>
                  <a:spLocks noChangeAspect="1"/>
                </p:cNvSpPr>
                <p:nvPr/>
              </p:nvSpPr>
              <p:spPr bwMode="auto">
                <a:xfrm>
                  <a:off x="3067" y="2600"/>
                  <a:ext cx="21" cy="21"/>
                </a:xfrm>
                <a:custGeom>
                  <a:avLst/>
                  <a:gdLst>
                    <a:gd name="T0" fmla="*/ 0 w 21"/>
                    <a:gd name="T1" fmla="*/ 21 h 21"/>
                    <a:gd name="T2" fmla="*/ 10 w 21"/>
                    <a:gd name="T3" fmla="*/ 0 h 21"/>
                    <a:gd name="T4" fmla="*/ 21 w 21"/>
                    <a:gd name="T5" fmla="*/ 0 h 21"/>
                    <a:gd name="T6" fmla="*/ 10 w 21"/>
                    <a:gd name="T7" fmla="*/ 21 h 21"/>
                    <a:gd name="T8" fmla="*/ 0 w 21"/>
                    <a:gd name="T9" fmla="*/ 2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1"/>
                      </a:moveTo>
                      <a:lnTo>
                        <a:pt x="10" y="0"/>
                      </a:lnTo>
                      <a:lnTo>
                        <a:pt x="21" y="0"/>
                      </a:lnTo>
                      <a:lnTo>
                        <a:pt x="10" y="21"/>
                      </a:lnTo>
                      <a:lnTo>
                        <a:pt x="0" y="21"/>
                      </a:lnTo>
                      <a:close/>
                    </a:path>
                  </a:pathLst>
                </a:custGeom>
                <a:solidFill>
                  <a:srgbClr val="333399"/>
                </a:solidFill>
                <a:ln w="9525">
                  <a:noFill/>
                  <a:round/>
                  <a:headEnd/>
                  <a:tailEnd/>
                </a:ln>
              </p:spPr>
              <p:txBody>
                <a:bodyPr/>
                <a:lstStyle/>
                <a:p>
                  <a:endParaRPr lang="cs-CZ"/>
                </a:p>
              </p:txBody>
            </p:sp>
            <p:sp>
              <p:nvSpPr>
                <p:cNvPr id="2131" name="Rectangle 61"/>
                <p:cNvSpPr>
                  <a:spLocks noChangeAspect="1" noChangeArrowheads="1"/>
                </p:cNvSpPr>
                <p:nvPr/>
              </p:nvSpPr>
              <p:spPr bwMode="auto">
                <a:xfrm>
                  <a:off x="3245" y="2338"/>
                  <a:ext cx="11" cy="10"/>
                </a:xfrm>
                <a:prstGeom prst="rect">
                  <a:avLst/>
                </a:prstGeom>
                <a:solidFill>
                  <a:srgbClr val="333399"/>
                </a:solidFill>
                <a:ln w="9525">
                  <a:noFill/>
                  <a:miter lim="800000"/>
                  <a:headEnd/>
                  <a:tailEnd/>
                </a:ln>
              </p:spPr>
              <p:txBody>
                <a:bodyPr/>
                <a:lstStyle/>
                <a:p>
                  <a:endParaRPr lang="cs-CZ"/>
                </a:p>
              </p:txBody>
            </p:sp>
            <p:sp>
              <p:nvSpPr>
                <p:cNvPr id="2132" name="Rectangle 62"/>
                <p:cNvSpPr>
                  <a:spLocks noChangeAspect="1" noChangeArrowheads="1"/>
                </p:cNvSpPr>
                <p:nvPr/>
              </p:nvSpPr>
              <p:spPr bwMode="auto">
                <a:xfrm>
                  <a:off x="3256" y="2327"/>
                  <a:ext cx="10" cy="11"/>
                </a:xfrm>
                <a:prstGeom prst="rect">
                  <a:avLst/>
                </a:prstGeom>
                <a:solidFill>
                  <a:srgbClr val="333399"/>
                </a:solidFill>
                <a:ln w="9525">
                  <a:noFill/>
                  <a:miter lim="800000"/>
                  <a:headEnd/>
                  <a:tailEnd/>
                </a:ln>
              </p:spPr>
              <p:txBody>
                <a:bodyPr/>
                <a:lstStyle/>
                <a:p>
                  <a:endParaRPr lang="cs-CZ"/>
                </a:p>
              </p:txBody>
            </p:sp>
            <p:sp>
              <p:nvSpPr>
                <p:cNvPr id="2133" name="Rectangle 63"/>
                <p:cNvSpPr>
                  <a:spLocks noChangeAspect="1" noChangeArrowheads="1"/>
                </p:cNvSpPr>
                <p:nvPr/>
              </p:nvSpPr>
              <p:spPr bwMode="auto">
                <a:xfrm>
                  <a:off x="3256" y="2327"/>
                  <a:ext cx="10" cy="11"/>
                </a:xfrm>
                <a:prstGeom prst="rect">
                  <a:avLst/>
                </a:prstGeom>
                <a:solidFill>
                  <a:srgbClr val="333399"/>
                </a:solidFill>
                <a:ln w="9525">
                  <a:noFill/>
                  <a:miter lim="800000"/>
                  <a:headEnd/>
                  <a:tailEnd/>
                </a:ln>
              </p:spPr>
              <p:txBody>
                <a:bodyPr/>
                <a:lstStyle/>
                <a:p>
                  <a:endParaRPr lang="cs-CZ"/>
                </a:p>
              </p:txBody>
            </p:sp>
            <p:sp>
              <p:nvSpPr>
                <p:cNvPr id="2134" name="Rectangle 64"/>
                <p:cNvSpPr>
                  <a:spLocks noChangeAspect="1" noChangeArrowheads="1"/>
                </p:cNvSpPr>
                <p:nvPr/>
              </p:nvSpPr>
              <p:spPr bwMode="auto">
                <a:xfrm>
                  <a:off x="3256" y="2317"/>
                  <a:ext cx="10" cy="10"/>
                </a:xfrm>
                <a:prstGeom prst="rect">
                  <a:avLst/>
                </a:prstGeom>
                <a:solidFill>
                  <a:srgbClr val="333399"/>
                </a:solidFill>
                <a:ln w="9525">
                  <a:noFill/>
                  <a:miter lim="800000"/>
                  <a:headEnd/>
                  <a:tailEnd/>
                </a:ln>
              </p:spPr>
              <p:txBody>
                <a:bodyPr/>
                <a:lstStyle/>
                <a:p>
                  <a:endParaRPr lang="cs-CZ"/>
                </a:p>
              </p:txBody>
            </p:sp>
            <p:sp>
              <p:nvSpPr>
                <p:cNvPr id="2135" name="Freeform 65"/>
                <p:cNvSpPr>
                  <a:spLocks noChangeAspect="1"/>
                </p:cNvSpPr>
                <p:nvPr/>
              </p:nvSpPr>
              <p:spPr bwMode="auto">
                <a:xfrm>
                  <a:off x="3214" y="1225"/>
                  <a:ext cx="21" cy="21"/>
                </a:xfrm>
                <a:custGeom>
                  <a:avLst/>
                  <a:gdLst>
                    <a:gd name="T0" fmla="*/ 0 w 21"/>
                    <a:gd name="T1" fmla="*/ 10 h 21"/>
                    <a:gd name="T2" fmla="*/ 10 w 21"/>
                    <a:gd name="T3" fmla="*/ 0 h 21"/>
                    <a:gd name="T4" fmla="*/ 21 w 21"/>
                    <a:gd name="T5" fmla="*/ 10 h 21"/>
                    <a:gd name="T6" fmla="*/ 10 w 21"/>
                    <a:gd name="T7" fmla="*/ 21 h 21"/>
                    <a:gd name="T8" fmla="*/ 0 w 21"/>
                    <a:gd name="T9" fmla="*/ 1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0"/>
                      </a:moveTo>
                      <a:lnTo>
                        <a:pt x="10" y="0"/>
                      </a:lnTo>
                      <a:lnTo>
                        <a:pt x="21" y="10"/>
                      </a:lnTo>
                      <a:lnTo>
                        <a:pt x="10" y="21"/>
                      </a:lnTo>
                      <a:lnTo>
                        <a:pt x="0" y="10"/>
                      </a:lnTo>
                      <a:close/>
                    </a:path>
                  </a:pathLst>
                </a:custGeom>
                <a:solidFill>
                  <a:srgbClr val="333399"/>
                </a:solidFill>
                <a:ln w="9525">
                  <a:noFill/>
                  <a:round/>
                  <a:headEnd/>
                  <a:tailEnd/>
                </a:ln>
              </p:spPr>
              <p:txBody>
                <a:bodyPr/>
                <a:lstStyle/>
                <a:p>
                  <a:endParaRPr lang="cs-CZ"/>
                </a:p>
              </p:txBody>
            </p:sp>
            <p:sp>
              <p:nvSpPr>
                <p:cNvPr id="2136" name="Rectangle 66"/>
                <p:cNvSpPr>
                  <a:spLocks noChangeAspect="1" noChangeArrowheads="1"/>
                </p:cNvSpPr>
                <p:nvPr/>
              </p:nvSpPr>
              <p:spPr bwMode="auto">
                <a:xfrm>
                  <a:off x="3224" y="1225"/>
                  <a:ext cx="11" cy="10"/>
                </a:xfrm>
                <a:prstGeom prst="rect">
                  <a:avLst/>
                </a:prstGeom>
                <a:solidFill>
                  <a:srgbClr val="333399"/>
                </a:solidFill>
                <a:ln w="9525">
                  <a:noFill/>
                  <a:miter lim="800000"/>
                  <a:headEnd/>
                  <a:tailEnd/>
                </a:ln>
              </p:spPr>
              <p:txBody>
                <a:bodyPr/>
                <a:lstStyle/>
                <a:p>
                  <a:endParaRPr lang="cs-CZ"/>
                </a:p>
              </p:txBody>
            </p:sp>
            <p:sp>
              <p:nvSpPr>
                <p:cNvPr id="2137" name="Freeform 67"/>
                <p:cNvSpPr>
                  <a:spLocks noChangeAspect="1"/>
                </p:cNvSpPr>
                <p:nvPr/>
              </p:nvSpPr>
              <p:spPr bwMode="auto">
                <a:xfrm>
                  <a:off x="3224" y="1204"/>
                  <a:ext cx="21" cy="21"/>
                </a:xfrm>
                <a:custGeom>
                  <a:avLst/>
                  <a:gdLst>
                    <a:gd name="T0" fmla="*/ 0 w 21"/>
                    <a:gd name="T1" fmla="*/ 10 h 21"/>
                    <a:gd name="T2" fmla="*/ 11 w 21"/>
                    <a:gd name="T3" fmla="*/ 0 h 21"/>
                    <a:gd name="T4" fmla="*/ 21 w 21"/>
                    <a:gd name="T5" fmla="*/ 10 h 21"/>
                    <a:gd name="T6" fmla="*/ 11 w 21"/>
                    <a:gd name="T7" fmla="*/ 21 h 21"/>
                    <a:gd name="T8" fmla="*/ 0 w 21"/>
                    <a:gd name="T9" fmla="*/ 1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0"/>
                      </a:moveTo>
                      <a:lnTo>
                        <a:pt x="11" y="0"/>
                      </a:lnTo>
                      <a:lnTo>
                        <a:pt x="21" y="10"/>
                      </a:lnTo>
                      <a:lnTo>
                        <a:pt x="11" y="21"/>
                      </a:lnTo>
                      <a:lnTo>
                        <a:pt x="0" y="10"/>
                      </a:lnTo>
                      <a:close/>
                    </a:path>
                  </a:pathLst>
                </a:custGeom>
                <a:solidFill>
                  <a:srgbClr val="333399"/>
                </a:solidFill>
                <a:ln w="9525">
                  <a:noFill/>
                  <a:round/>
                  <a:headEnd/>
                  <a:tailEnd/>
                </a:ln>
              </p:spPr>
              <p:txBody>
                <a:bodyPr/>
                <a:lstStyle/>
                <a:p>
                  <a:endParaRPr lang="cs-CZ"/>
                </a:p>
              </p:txBody>
            </p:sp>
            <p:sp>
              <p:nvSpPr>
                <p:cNvPr id="2138" name="Rectangle 68"/>
                <p:cNvSpPr>
                  <a:spLocks noChangeAspect="1" noChangeArrowheads="1"/>
                </p:cNvSpPr>
                <p:nvPr/>
              </p:nvSpPr>
              <p:spPr bwMode="auto">
                <a:xfrm>
                  <a:off x="3256" y="1193"/>
                  <a:ext cx="10" cy="11"/>
                </a:xfrm>
                <a:prstGeom prst="rect">
                  <a:avLst/>
                </a:prstGeom>
                <a:solidFill>
                  <a:srgbClr val="333399"/>
                </a:solidFill>
                <a:ln w="9525">
                  <a:noFill/>
                  <a:miter lim="800000"/>
                  <a:headEnd/>
                  <a:tailEnd/>
                </a:ln>
              </p:spPr>
              <p:txBody>
                <a:bodyPr/>
                <a:lstStyle/>
                <a:p>
                  <a:endParaRPr lang="cs-CZ"/>
                </a:p>
              </p:txBody>
            </p:sp>
            <p:sp>
              <p:nvSpPr>
                <p:cNvPr id="2139" name="Freeform 69"/>
                <p:cNvSpPr>
                  <a:spLocks noChangeAspect="1"/>
                </p:cNvSpPr>
                <p:nvPr/>
              </p:nvSpPr>
              <p:spPr bwMode="auto">
                <a:xfrm>
                  <a:off x="3298" y="1130"/>
                  <a:ext cx="21" cy="21"/>
                </a:xfrm>
                <a:custGeom>
                  <a:avLst/>
                  <a:gdLst>
                    <a:gd name="T0" fmla="*/ 0 w 21"/>
                    <a:gd name="T1" fmla="*/ 11 h 21"/>
                    <a:gd name="T2" fmla="*/ 10 w 21"/>
                    <a:gd name="T3" fmla="*/ 0 h 21"/>
                    <a:gd name="T4" fmla="*/ 21 w 21"/>
                    <a:gd name="T5" fmla="*/ 11 h 21"/>
                    <a:gd name="T6" fmla="*/ 10 w 21"/>
                    <a:gd name="T7" fmla="*/ 21 h 21"/>
                    <a:gd name="T8" fmla="*/ 0 w 21"/>
                    <a:gd name="T9" fmla="*/ 1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1"/>
                      </a:moveTo>
                      <a:lnTo>
                        <a:pt x="10" y="0"/>
                      </a:lnTo>
                      <a:lnTo>
                        <a:pt x="21" y="11"/>
                      </a:lnTo>
                      <a:lnTo>
                        <a:pt x="10" y="21"/>
                      </a:lnTo>
                      <a:lnTo>
                        <a:pt x="0" y="11"/>
                      </a:lnTo>
                      <a:close/>
                    </a:path>
                  </a:pathLst>
                </a:custGeom>
                <a:solidFill>
                  <a:srgbClr val="333399"/>
                </a:solidFill>
                <a:ln w="9525">
                  <a:noFill/>
                  <a:round/>
                  <a:headEnd/>
                  <a:tailEnd/>
                </a:ln>
              </p:spPr>
              <p:txBody>
                <a:bodyPr/>
                <a:lstStyle/>
                <a:p>
                  <a:endParaRPr lang="cs-CZ"/>
                </a:p>
              </p:txBody>
            </p:sp>
            <p:sp>
              <p:nvSpPr>
                <p:cNvPr id="2140" name="Freeform 70"/>
                <p:cNvSpPr>
                  <a:spLocks noChangeAspect="1"/>
                </p:cNvSpPr>
                <p:nvPr/>
              </p:nvSpPr>
              <p:spPr bwMode="auto">
                <a:xfrm>
                  <a:off x="3403" y="1036"/>
                  <a:ext cx="31" cy="31"/>
                </a:xfrm>
                <a:custGeom>
                  <a:avLst/>
                  <a:gdLst>
                    <a:gd name="T0" fmla="*/ 0 w 31"/>
                    <a:gd name="T1" fmla="*/ 21 h 31"/>
                    <a:gd name="T2" fmla="*/ 21 w 31"/>
                    <a:gd name="T3" fmla="*/ 0 h 31"/>
                    <a:gd name="T4" fmla="*/ 31 w 31"/>
                    <a:gd name="T5" fmla="*/ 10 h 31"/>
                    <a:gd name="T6" fmla="*/ 10 w 31"/>
                    <a:gd name="T7" fmla="*/ 31 h 31"/>
                    <a:gd name="T8" fmla="*/ 0 w 31"/>
                    <a:gd name="T9" fmla="*/ 21 h 31"/>
                    <a:gd name="T10" fmla="*/ 0 60000 65536"/>
                    <a:gd name="T11" fmla="*/ 0 60000 65536"/>
                    <a:gd name="T12" fmla="*/ 0 60000 65536"/>
                    <a:gd name="T13" fmla="*/ 0 60000 65536"/>
                    <a:gd name="T14" fmla="*/ 0 60000 65536"/>
                    <a:gd name="T15" fmla="*/ 0 w 31"/>
                    <a:gd name="T16" fmla="*/ 0 h 31"/>
                    <a:gd name="T17" fmla="*/ 31 w 31"/>
                    <a:gd name="T18" fmla="*/ 31 h 31"/>
                  </a:gdLst>
                  <a:ahLst/>
                  <a:cxnLst>
                    <a:cxn ang="T10">
                      <a:pos x="T0" y="T1"/>
                    </a:cxn>
                    <a:cxn ang="T11">
                      <a:pos x="T2" y="T3"/>
                    </a:cxn>
                    <a:cxn ang="T12">
                      <a:pos x="T4" y="T5"/>
                    </a:cxn>
                    <a:cxn ang="T13">
                      <a:pos x="T6" y="T7"/>
                    </a:cxn>
                    <a:cxn ang="T14">
                      <a:pos x="T8" y="T9"/>
                    </a:cxn>
                  </a:cxnLst>
                  <a:rect l="T15" t="T16" r="T17" b="T18"/>
                  <a:pathLst>
                    <a:path w="31" h="31">
                      <a:moveTo>
                        <a:pt x="0" y="21"/>
                      </a:moveTo>
                      <a:lnTo>
                        <a:pt x="21" y="0"/>
                      </a:lnTo>
                      <a:lnTo>
                        <a:pt x="31" y="10"/>
                      </a:lnTo>
                      <a:lnTo>
                        <a:pt x="10" y="31"/>
                      </a:lnTo>
                      <a:lnTo>
                        <a:pt x="0" y="21"/>
                      </a:lnTo>
                      <a:close/>
                    </a:path>
                  </a:pathLst>
                </a:custGeom>
                <a:solidFill>
                  <a:srgbClr val="333399"/>
                </a:solidFill>
                <a:ln w="9525">
                  <a:noFill/>
                  <a:round/>
                  <a:headEnd/>
                  <a:tailEnd/>
                </a:ln>
              </p:spPr>
              <p:txBody>
                <a:bodyPr/>
                <a:lstStyle/>
                <a:p>
                  <a:endParaRPr lang="cs-CZ"/>
                </a:p>
              </p:txBody>
            </p:sp>
            <p:sp>
              <p:nvSpPr>
                <p:cNvPr id="2141" name="Rectangle 71"/>
                <p:cNvSpPr>
                  <a:spLocks noChangeAspect="1" noChangeArrowheads="1"/>
                </p:cNvSpPr>
                <p:nvPr/>
              </p:nvSpPr>
              <p:spPr bwMode="auto">
                <a:xfrm>
                  <a:off x="4632" y="742"/>
                  <a:ext cx="21" cy="10"/>
                </a:xfrm>
                <a:prstGeom prst="rect">
                  <a:avLst/>
                </a:prstGeom>
                <a:solidFill>
                  <a:srgbClr val="333399"/>
                </a:solidFill>
                <a:ln w="9525">
                  <a:noFill/>
                  <a:miter lim="800000"/>
                  <a:headEnd/>
                  <a:tailEnd/>
                </a:ln>
              </p:spPr>
              <p:txBody>
                <a:bodyPr/>
                <a:lstStyle/>
                <a:p>
                  <a:endParaRPr lang="cs-CZ"/>
                </a:p>
              </p:txBody>
            </p:sp>
            <p:sp>
              <p:nvSpPr>
                <p:cNvPr id="2142" name="Oval 72"/>
                <p:cNvSpPr>
                  <a:spLocks noChangeAspect="1" noChangeArrowheads="1"/>
                </p:cNvSpPr>
                <p:nvPr/>
              </p:nvSpPr>
              <p:spPr bwMode="auto">
                <a:xfrm>
                  <a:off x="1240" y="3125"/>
                  <a:ext cx="61" cy="63"/>
                </a:xfrm>
                <a:prstGeom prst="ellipse">
                  <a:avLst/>
                </a:prstGeom>
                <a:solidFill>
                  <a:srgbClr val="99CC00"/>
                </a:solidFill>
                <a:ln w="17526">
                  <a:solidFill>
                    <a:srgbClr val="808000"/>
                  </a:solidFill>
                  <a:round/>
                  <a:headEnd/>
                  <a:tailEnd/>
                </a:ln>
              </p:spPr>
              <p:txBody>
                <a:bodyPr/>
                <a:lstStyle/>
                <a:p>
                  <a:endParaRPr lang="cs-CZ"/>
                </a:p>
              </p:txBody>
            </p:sp>
            <p:sp>
              <p:nvSpPr>
                <p:cNvPr id="2143" name="Oval 73"/>
                <p:cNvSpPr>
                  <a:spLocks noChangeAspect="1" noChangeArrowheads="1"/>
                </p:cNvSpPr>
                <p:nvPr/>
              </p:nvSpPr>
              <p:spPr bwMode="auto">
                <a:xfrm>
                  <a:off x="1702" y="3094"/>
                  <a:ext cx="62" cy="62"/>
                </a:xfrm>
                <a:prstGeom prst="ellipse">
                  <a:avLst/>
                </a:prstGeom>
                <a:solidFill>
                  <a:srgbClr val="99CC00"/>
                </a:solidFill>
                <a:ln w="17526">
                  <a:solidFill>
                    <a:srgbClr val="808000"/>
                  </a:solidFill>
                  <a:round/>
                  <a:headEnd/>
                  <a:tailEnd/>
                </a:ln>
              </p:spPr>
              <p:txBody>
                <a:bodyPr/>
                <a:lstStyle/>
                <a:p>
                  <a:endParaRPr lang="cs-CZ"/>
                </a:p>
              </p:txBody>
            </p:sp>
            <p:sp>
              <p:nvSpPr>
                <p:cNvPr id="2144" name="Oval 74"/>
                <p:cNvSpPr>
                  <a:spLocks noChangeAspect="1" noChangeArrowheads="1"/>
                </p:cNvSpPr>
                <p:nvPr/>
              </p:nvSpPr>
              <p:spPr bwMode="auto">
                <a:xfrm>
                  <a:off x="1702" y="3125"/>
                  <a:ext cx="62" cy="64"/>
                </a:xfrm>
                <a:prstGeom prst="ellipse">
                  <a:avLst/>
                </a:prstGeom>
                <a:solidFill>
                  <a:srgbClr val="99CC00"/>
                </a:solidFill>
                <a:ln w="17526">
                  <a:solidFill>
                    <a:srgbClr val="808000"/>
                  </a:solidFill>
                  <a:round/>
                  <a:headEnd/>
                  <a:tailEnd/>
                </a:ln>
              </p:spPr>
              <p:txBody>
                <a:bodyPr/>
                <a:lstStyle/>
                <a:p>
                  <a:endParaRPr lang="cs-CZ"/>
                </a:p>
              </p:txBody>
            </p:sp>
            <p:sp>
              <p:nvSpPr>
                <p:cNvPr id="2145" name="Oval 75"/>
                <p:cNvSpPr>
                  <a:spLocks noChangeAspect="1" noChangeArrowheads="1"/>
                </p:cNvSpPr>
                <p:nvPr/>
              </p:nvSpPr>
              <p:spPr bwMode="auto">
                <a:xfrm>
                  <a:off x="1838" y="3115"/>
                  <a:ext cx="64" cy="62"/>
                </a:xfrm>
                <a:prstGeom prst="ellipse">
                  <a:avLst/>
                </a:prstGeom>
                <a:solidFill>
                  <a:srgbClr val="99CC00"/>
                </a:solidFill>
                <a:ln w="17526">
                  <a:solidFill>
                    <a:srgbClr val="808000"/>
                  </a:solidFill>
                  <a:round/>
                  <a:headEnd/>
                  <a:tailEnd/>
                </a:ln>
              </p:spPr>
              <p:txBody>
                <a:bodyPr/>
                <a:lstStyle/>
                <a:p>
                  <a:endParaRPr lang="cs-CZ"/>
                </a:p>
              </p:txBody>
            </p:sp>
            <p:sp>
              <p:nvSpPr>
                <p:cNvPr id="2146" name="Oval 76"/>
                <p:cNvSpPr>
                  <a:spLocks noChangeAspect="1" noChangeArrowheads="1"/>
                </p:cNvSpPr>
                <p:nvPr/>
              </p:nvSpPr>
              <p:spPr bwMode="auto">
                <a:xfrm>
                  <a:off x="1838" y="3094"/>
                  <a:ext cx="64" cy="62"/>
                </a:xfrm>
                <a:prstGeom prst="ellipse">
                  <a:avLst/>
                </a:prstGeom>
                <a:solidFill>
                  <a:srgbClr val="99CC00"/>
                </a:solidFill>
                <a:ln w="17526">
                  <a:solidFill>
                    <a:srgbClr val="808000"/>
                  </a:solidFill>
                  <a:round/>
                  <a:headEnd/>
                  <a:tailEnd/>
                </a:ln>
              </p:spPr>
              <p:txBody>
                <a:bodyPr/>
                <a:lstStyle/>
                <a:p>
                  <a:endParaRPr lang="cs-CZ"/>
                </a:p>
              </p:txBody>
            </p:sp>
            <p:sp>
              <p:nvSpPr>
                <p:cNvPr id="2147" name="Oval 77"/>
                <p:cNvSpPr>
                  <a:spLocks noChangeAspect="1" noChangeArrowheads="1"/>
                </p:cNvSpPr>
                <p:nvPr/>
              </p:nvSpPr>
              <p:spPr bwMode="auto">
                <a:xfrm>
                  <a:off x="1880" y="3020"/>
                  <a:ext cx="64" cy="64"/>
                </a:xfrm>
                <a:prstGeom prst="ellipse">
                  <a:avLst/>
                </a:prstGeom>
                <a:solidFill>
                  <a:srgbClr val="99CC00"/>
                </a:solidFill>
                <a:ln w="17526">
                  <a:solidFill>
                    <a:srgbClr val="808000"/>
                  </a:solidFill>
                  <a:round/>
                  <a:headEnd/>
                  <a:tailEnd/>
                </a:ln>
              </p:spPr>
              <p:txBody>
                <a:bodyPr/>
                <a:lstStyle/>
                <a:p>
                  <a:endParaRPr lang="cs-CZ"/>
                </a:p>
              </p:txBody>
            </p:sp>
            <p:sp>
              <p:nvSpPr>
                <p:cNvPr id="2148" name="Oval 78"/>
                <p:cNvSpPr>
                  <a:spLocks noChangeAspect="1" noChangeArrowheads="1"/>
                </p:cNvSpPr>
                <p:nvPr/>
              </p:nvSpPr>
              <p:spPr bwMode="auto">
                <a:xfrm>
                  <a:off x="1996" y="3125"/>
                  <a:ext cx="62" cy="64"/>
                </a:xfrm>
                <a:prstGeom prst="ellipse">
                  <a:avLst/>
                </a:prstGeom>
                <a:solidFill>
                  <a:srgbClr val="99CC00"/>
                </a:solidFill>
                <a:ln w="17526">
                  <a:solidFill>
                    <a:srgbClr val="808000"/>
                  </a:solidFill>
                  <a:round/>
                  <a:headEnd/>
                  <a:tailEnd/>
                </a:ln>
              </p:spPr>
              <p:txBody>
                <a:bodyPr/>
                <a:lstStyle/>
                <a:p>
                  <a:endParaRPr lang="cs-CZ"/>
                </a:p>
              </p:txBody>
            </p:sp>
            <p:sp>
              <p:nvSpPr>
                <p:cNvPr id="2149" name="Oval 79"/>
                <p:cNvSpPr>
                  <a:spLocks noChangeAspect="1" noChangeArrowheads="1"/>
                </p:cNvSpPr>
                <p:nvPr/>
              </p:nvSpPr>
              <p:spPr bwMode="auto">
                <a:xfrm>
                  <a:off x="2038" y="3031"/>
                  <a:ext cx="62" cy="62"/>
                </a:xfrm>
                <a:prstGeom prst="ellipse">
                  <a:avLst/>
                </a:prstGeom>
                <a:solidFill>
                  <a:srgbClr val="99CC00"/>
                </a:solidFill>
                <a:ln w="17526">
                  <a:solidFill>
                    <a:srgbClr val="808000"/>
                  </a:solidFill>
                  <a:round/>
                  <a:headEnd/>
                  <a:tailEnd/>
                </a:ln>
              </p:spPr>
              <p:txBody>
                <a:bodyPr/>
                <a:lstStyle/>
                <a:p>
                  <a:endParaRPr lang="cs-CZ"/>
                </a:p>
              </p:txBody>
            </p:sp>
            <p:sp>
              <p:nvSpPr>
                <p:cNvPr id="2150" name="Oval 80"/>
                <p:cNvSpPr>
                  <a:spLocks noChangeAspect="1" noChangeArrowheads="1"/>
                </p:cNvSpPr>
                <p:nvPr/>
              </p:nvSpPr>
              <p:spPr bwMode="auto">
                <a:xfrm>
                  <a:off x="2185" y="3031"/>
                  <a:ext cx="62" cy="62"/>
                </a:xfrm>
                <a:prstGeom prst="ellipse">
                  <a:avLst/>
                </a:prstGeom>
                <a:solidFill>
                  <a:srgbClr val="99CC00"/>
                </a:solidFill>
                <a:ln w="17526">
                  <a:solidFill>
                    <a:srgbClr val="808000"/>
                  </a:solidFill>
                  <a:round/>
                  <a:headEnd/>
                  <a:tailEnd/>
                </a:ln>
              </p:spPr>
              <p:txBody>
                <a:bodyPr/>
                <a:lstStyle/>
                <a:p>
                  <a:endParaRPr lang="cs-CZ"/>
                </a:p>
              </p:txBody>
            </p:sp>
            <p:sp>
              <p:nvSpPr>
                <p:cNvPr id="2151" name="Oval 81"/>
                <p:cNvSpPr>
                  <a:spLocks noChangeAspect="1" noChangeArrowheads="1"/>
                </p:cNvSpPr>
                <p:nvPr/>
              </p:nvSpPr>
              <p:spPr bwMode="auto">
                <a:xfrm>
                  <a:off x="2206" y="3125"/>
                  <a:ext cx="62" cy="64"/>
                </a:xfrm>
                <a:prstGeom prst="ellipse">
                  <a:avLst/>
                </a:prstGeom>
                <a:solidFill>
                  <a:srgbClr val="99CC00"/>
                </a:solidFill>
                <a:ln w="17526">
                  <a:solidFill>
                    <a:srgbClr val="808000"/>
                  </a:solidFill>
                  <a:round/>
                  <a:headEnd/>
                  <a:tailEnd/>
                </a:ln>
              </p:spPr>
              <p:txBody>
                <a:bodyPr/>
                <a:lstStyle/>
                <a:p>
                  <a:endParaRPr lang="cs-CZ"/>
                </a:p>
              </p:txBody>
            </p:sp>
            <p:sp>
              <p:nvSpPr>
                <p:cNvPr id="2152" name="Oval 82"/>
                <p:cNvSpPr>
                  <a:spLocks noChangeAspect="1" noChangeArrowheads="1"/>
                </p:cNvSpPr>
                <p:nvPr/>
              </p:nvSpPr>
              <p:spPr bwMode="auto">
                <a:xfrm>
                  <a:off x="2279"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53" name="Oval 83"/>
                <p:cNvSpPr>
                  <a:spLocks noChangeAspect="1" noChangeArrowheads="1"/>
                </p:cNvSpPr>
                <p:nvPr/>
              </p:nvSpPr>
              <p:spPr bwMode="auto">
                <a:xfrm>
                  <a:off x="2405" y="2968"/>
                  <a:ext cx="64" cy="62"/>
                </a:xfrm>
                <a:prstGeom prst="ellipse">
                  <a:avLst/>
                </a:prstGeom>
                <a:solidFill>
                  <a:srgbClr val="99CC00"/>
                </a:solidFill>
                <a:ln w="17526">
                  <a:solidFill>
                    <a:srgbClr val="808000"/>
                  </a:solidFill>
                  <a:round/>
                  <a:headEnd/>
                  <a:tailEnd/>
                </a:ln>
              </p:spPr>
              <p:txBody>
                <a:bodyPr/>
                <a:lstStyle/>
                <a:p>
                  <a:endParaRPr lang="cs-CZ"/>
                </a:p>
              </p:txBody>
            </p:sp>
            <p:sp>
              <p:nvSpPr>
                <p:cNvPr id="2154" name="Oval 84"/>
                <p:cNvSpPr>
                  <a:spLocks noChangeAspect="1" noChangeArrowheads="1"/>
                </p:cNvSpPr>
                <p:nvPr/>
              </p:nvSpPr>
              <p:spPr bwMode="auto">
                <a:xfrm>
                  <a:off x="2447"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55" name="Oval 85"/>
                <p:cNvSpPr>
                  <a:spLocks noChangeAspect="1" noChangeArrowheads="1"/>
                </p:cNvSpPr>
                <p:nvPr/>
              </p:nvSpPr>
              <p:spPr bwMode="auto">
                <a:xfrm>
                  <a:off x="2458" y="2768"/>
                  <a:ext cx="62" cy="64"/>
                </a:xfrm>
                <a:prstGeom prst="ellipse">
                  <a:avLst/>
                </a:prstGeom>
                <a:solidFill>
                  <a:srgbClr val="99CC00"/>
                </a:solidFill>
                <a:ln w="17526">
                  <a:solidFill>
                    <a:srgbClr val="808000"/>
                  </a:solidFill>
                  <a:round/>
                  <a:headEnd/>
                  <a:tailEnd/>
                </a:ln>
              </p:spPr>
              <p:txBody>
                <a:bodyPr/>
                <a:lstStyle/>
                <a:p>
                  <a:endParaRPr lang="cs-CZ"/>
                </a:p>
              </p:txBody>
            </p:sp>
            <p:sp>
              <p:nvSpPr>
                <p:cNvPr id="2156" name="Oval 86"/>
                <p:cNvSpPr>
                  <a:spLocks noChangeAspect="1" noChangeArrowheads="1"/>
                </p:cNvSpPr>
                <p:nvPr/>
              </p:nvSpPr>
              <p:spPr bwMode="auto">
                <a:xfrm>
                  <a:off x="2489" y="3094"/>
                  <a:ext cx="64" cy="62"/>
                </a:xfrm>
                <a:prstGeom prst="ellipse">
                  <a:avLst/>
                </a:prstGeom>
                <a:solidFill>
                  <a:srgbClr val="99CC00"/>
                </a:solidFill>
                <a:ln w="17526">
                  <a:solidFill>
                    <a:srgbClr val="808000"/>
                  </a:solidFill>
                  <a:round/>
                  <a:headEnd/>
                  <a:tailEnd/>
                </a:ln>
              </p:spPr>
              <p:txBody>
                <a:bodyPr/>
                <a:lstStyle/>
                <a:p>
                  <a:endParaRPr lang="cs-CZ"/>
                </a:p>
              </p:txBody>
            </p:sp>
            <p:sp>
              <p:nvSpPr>
                <p:cNvPr id="2157" name="Oval 87"/>
                <p:cNvSpPr>
                  <a:spLocks noChangeAspect="1" noChangeArrowheads="1"/>
                </p:cNvSpPr>
                <p:nvPr/>
              </p:nvSpPr>
              <p:spPr bwMode="auto">
                <a:xfrm>
                  <a:off x="2489" y="2863"/>
                  <a:ext cx="64" cy="62"/>
                </a:xfrm>
                <a:prstGeom prst="ellipse">
                  <a:avLst/>
                </a:prstGeom>
                <a:solidFill>
                  <a:srgbClr val="99CC00"/>
                </a:solidFill>
                <a:ln w="17526">
                  <a:solidFill>
                    <a:srgbClr val="808000"/>
                  </a:solidFill>
                  <a:round/>
                  <a:headEnd/>
                  <a:tailEnd/>
                </a:ln>
              </p:spPr>
              <p:txBody>
                <a:bodyPr/>
                <a:lstStyle/>
                <a:p>
                  <a:endParaRPr lang="cs-CZ"/>
                </a:p>
              </p:txBody>
            </p:sp>
            <p:sp>
              <p:nvSpPr>
                <p:cNvPr id="2158" name="Oval 88"/>
                <p:cNvSpPr>
                  <a:spLocks noChangeAspect="1" noChangeArrowheads="1"/>
                </p:cNvSpPr>
                <p:nvPr/>
              </p:nvSpPr>
              <p:spPr bwMode="auto">
                <a:xfrm>
                  <a:off x="2489" y="2989"/>
                  <a:ext cx="64" cy="62"/>
                </a:xfrm>
                <a:prstGeom prst="ellipse">
                  <a:avLst/>
                </a:prstGeom>
                <a:solidFill>
                  <a:srgbClr val="99CC00"/>
                </a:solidFill>
                <a:ln w="17526">
                  <a:solidFill>
                    <a:srgbClr val="808000"/>
                  </a:solidFill>
                  <a:round/>
                  <a:headEnd/>
                  <a:tailEnd/>
                </a:ln>
              </p:spPr>
              <p:txBody>
                <a:bodyPr/>
                <a:lstStyle/>
                <a:p>
                  <a:endParaRPr lang="cs-CZ"/>
                </a:p>
              </p:txBody>
            </p:sp>
            <p:sp>
              <p:nvSpPr>
                <p:cNvPr id="2159" name="Oval 89"/>
                <p:cNvSpPr>
                  <a:spLocks noChangeAspect="1" noChangeArrowheads="1"/>
                </p:cNvSpPr>
                <p:nvPr/>
              </p:nvSpPr>
              <p:spPr bwMode="auto">
                <a:xfrm>
                  <a:off x="2521" y="2978"/>
                  <a:ext cx="62" cy="64"/>
                </a:xfrm>
                <a:prstGeom prst="ellipse">
                  <a:avLst/>
                </a:prstGeom>
                <a:solidFill>
                  <a:srgbClr val="99CC00"/>
                </a:solidFill>
                <a:ln w="17526">
                  <a:solidFill>
                    <a:srgbClr val="808000"/>
                  </a:solidFill>
                  <a:round/>
                  <a:headEnd/>
                  <a:tailEnd/>
                </a:ln>
              </p:spPr>
              <p:txBody>
                <a:bodyPr/>
                <a:lstStyle/>
                <a:p>
                  <a:endParaRPr lang="cs-CZ"/>
                </a:p>
              </p:txBody>
            </p:sp>
            <p:sp>
              <p:nvSpPr>
                <p:cNvPr id="2160" name="Oval 90"/>
                <p:cNvSpPr>
                  <a:spLocks noChangeAspect="1" noChangeArrowheads="1"/>
                </p:cNvSpPr>
                <p:nvPr/>
              </p:nvSpPr>
              <p:spPr bwMode="auto">
                <a:xfrm>
                  <a:off x="2542" y="2863"/>
                  <a:ext cx="62" cy="62"/>
                </a:xfrm>
                <a:prstGeom prst="ellipse">
                  <a:avLst/>
                </a:prstGeom>
                <a:solidFill>
                  <a:srgbClr val="99CC00"/>
                </a:solidFill>
                <a:ln w="17526">
                  <a:solidFill>
                    <a:srgbClr val="808000"/>
                  </a:solidFill>
                  <a:round/>
                  <a:headEnd/>
                  <a:tailEnd/>
                </a:ln>
              </p:spPr>
              <p:txBody>
                <a:bodyPr/>
                <a:lstStyle/>
                <a:p>
                  <a:endParaRPr lang="cs-CZ"/>
                </a:p>
              </p:txBody>
            </p:sp>
            <p:sp>
              <p:nvSpPr>
                <p:cNvPr id="2161" name="Oval 91"/>
                <p:cNvSpPr>
                  <a:spLocks noChangeAspect="1" noChangeArrowheads="1"/>
                </p:cNvSpPr>
                <p:nvPr/>
              </p:nvSpPr>
              <p:spPr bwMode="auto">
                <a:xfrm>
                  <a:off x="2552"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62" name="Oval 92"/>
                <p:cNvSpPr>
                  <a:spLocks noChangeAspect="1" noChangeArrowheads="1"/>
                </p:cNvSpPr>
                <p:nvPr/>
              </p:nvSpPr>
              <p:spPr bwMode="auto">
                <a:xfrm>
                  <a:off x="2552" y="3031"/>
                  <a:ext cx="64" cy="62"/>
                </a:xfrm>
                <a:prstGeom prst="ellipse">
                  <a:avLst/>
                </a:prstGeom>
                <a:solidFill>
                  <a:srgbClr val="99CC00"/>
                </a:solidFill>
                <a:ln w="17526">
                  <a:solidFill>
                    <a:srgbClr val="808000"/>
                  </a:solidFill>
                  <a:round/>
                  <a:headEnd/>
                  <a:tailEnd/>
                </a:ln>
              </p:spPr>
              <p:txBody>
                <a:bodyPr/>
                <a:lstStyle/>
                <a:p>
                  <a:endParaRPr lang="cs-CZ"/>
                </a:p>
              </p:txBody>
            </p:sp>
            <p:sp>
              <p:nvSpPr>
                <p:cNvPr id="2163" name="Oval 93"/>
                <p:cNvSpPr>
                  <a:spLocks noChangeAspect="1" noChangeArrowheads="1"/>
                </p:cNvSpPr>
                <p:nvPr/>
              </p:nvSpPr>
              <p:spPr bwMode="auto">
                <a:xfrm>
                  <a:off x="2594" y="2936"/>
                  <a:ext cx="64" cy="64"/>
                </a:xfrm>
                <a:prstGeom prst="ellipse">
                  <a:avLst/>
                </a:prstGeom>
                <a:solidFill>
                  <a:srgbClr val="99CC00"/>
                </a:solidFill>
                <a:ln w="17526">
                  <a:solidFill>
                    <a:srgbClr val="808000"/>
                  </a:solidFill>
                  <a:round/>
                  <a:headEnd/>
                  <a:tailEnd/>
                </a:ln>
              </p:spPr>
              <p:txBody>
                <a:bodyPr/>
                <a:lstStyle/>
                <a:p>
                  <a:endParaRPr lang="cs-CZ"/>
                </a:p>
              </p:txBody>
            </p:sp>
            <p:sp>
              <p:nvSpPr>
                <p:cNvPr id="2164" name="Oval 94"/>
                <p:cNvSpPr>
                  <a:spLocks noChangeAspect="1" noChangeArrowheads="1"/>
                </p:cNvSpPr>
                <p:nvPr/>
              </p:nvSpPr>
              <p:spPr bwMode="auto">
                <a:xfrm>
                  <a:off x="2605" y="2863"/>
                  <a:ext cx="62" cy="62"/>
                </a:xfrm>
                <a:prstGeom prst="ellipse">
                  <a:avLst/>
                </a:prstGeom>
                <a:solidFill>
                  <a:srgbClr val="99CC00"/>
                </a:solidFill>
                <a:ln w="17526">
                  <a:solidFill>
                    <a:srgbClr val="808000"/>
                  </a:solidFill>
                  <a:round/>
                  <a:headEnd/>
                  <a:tailEnd/>
                </a:ln>
              </p:spPr>
              <p:txBody>
                <a:bodyPr/>
                <a:lstStyle/>
                <a:p>
                  <a:endParaRPr lang="cs-CZ"/>
                </a:p>
              </p:txBody>
            </p:sp>
            <p:sp>
              <p:nvSpPr>
                <p:cNvPr id="2165" name="Oval 95"/>
                <p:cNvSpPr>
                  <a:spLocks noChangeAspect="1" noChangeArrowheads="1"/>
                </p:cNvSpPr>
                <p:nvPr/>
              </p:nvSpPr>
              <p:spPr bwMode="auto">
                <a:xfrm>
                  <a:off x="2626" y="3094"/>
                  <a:ext cx="62" cy="62"/>
                </a:xfrm>
                <a:prstGeom prst="ellipse">
                  <a:avLst/>
                </a:prstGeom>
                <a:solidFill>
                  <a:srgbClr val="99CC00"/>
                </a:solidFill>
                <a:ln w="17526">
                  <a:solidFill>
                    <a:srgbClr val="808000"/>
                  </a:solidFill>
                  <a:round/>
                  <a:headEnd/>
                  <a:tailEnd/>
                </a:ln>
              </p:spPr>
              <p:txBody>
                <a:bodyPr/>
                <a:lstStyle/>
                <a:p>
                  <a:endParaRPr lang="cs-CZ"/>
                </a:p>
              </p:txBody>
            </p:sp>
            <p:sp>
              <p:nvSpPr>
                <p:cNvPr id="2166" name="Oval 96"/>
                <p:cNvSpPr>
                  <a:spLocks noChangeAspect="1" noChangeArrowheads="1"/>
                </p:cNvSpPr>
                <p:nvPr/>
              </p:nvSpPr>
              <p:spPr bwMode="auto">
                <a:xfrm>
                  <a:off x="2657" y="2842"/>
                  <a:ext cx="64" cy="62"/>
                </a:xfrm>
                <a:prstGeom prst="ellipse">
                  <a:avLst/>
                </a:prstGeom>
                <a:solidFill>
                  <a:srgbClr val="99CC00"/>
                </a:solidFill>
                <a:ln w="17526">
                  <a:solidFill>
                    <a:srgbClr val="808000"/>
                  </a:solidFill>
                  <a:round/>
                  <a:headEnd/>
                  <a:tailEnd/>
                </a:ln>
              </p:spPr>
              <p:txBody>
                <a:bodyPr/>
                <a:lstStyle/>
                <a:p>
                  <a:endParaRPr lang="cs-CZ"/>
                </a:p>
              </p:txBody>
            </p:sp>
            <p:sp>
              <p:nvSpPr>
                <p:cNvPr id="2167" name="Oval 97"/>
                <p:cNvSpPr>
                  <a:spLocks noChangeAspect="1" noChangeArrowheads="1"/>
                </p:cNvSpPr>
                <p:nvPr/>
              </p:nvSpPr>
              <p:spPr bwMode="auto">
                <a:xfrm>
                  <a:off x="2752" y="2758"/>
                  <a:ext cx="62" cy="62"/>
                </a:xfrm>
                <a:prstGeom prst="ellipse">
                  <a:avLst/>
                </a:prstGeom>
                <a:solidFill>
                  <a:srgbClr val="99CC00"/>
                </a:solidFill>
                <a:ln w="17526">
                  <a:solidFill>
                    <a:srgbClr val="808000"/>
                  </a:solidFill>
                  <a:round/>
                  <a:headEnd/>
                  <a:tailEnd/>
                </a:ln>
              </p:spPr>
              <p:txBody>
                <a:bodyPr/>
                <a:lstStyle/>
                <a:p>
                  <a:endParaRPr lang="cs-CZ"/>
                </a:p>
              </p:txBody>
            </p:sp>
            <p:sp>
              <p:nvSpPr>
                <p:cNvPr id="2168" name="Oval 98"/>
                <p:cNvSpPr>
                  <a:spLocks noChangeAspect="1" noChangeArrowheads="1"/>
                </p:cNvSpPr>
                <p:nvPr/>
              </p:nvSpPr>
              <p:spPr bwMode="auto">
                <a:xfrm>
                  <a:off x="2752" y="2642"/>
                  <a:ext cx="62" cy="64"/>
                </a:xfrm>
                <a:prstGeom prst="ellipse">
                  <a:avLst/>
                </a:prstGeom>
                <a:solidFill>
                  <a:srgbClr val="99CC00"/>
                </a:solidFill>
                <a:ln w="17526">
                  <a:solidFill>
                    <a:srgbClr val="808000"/>
                  </a:solidFill>
                  <a:round/>
                  <a:headEnd/>
                  <a:tailEnd/>
                </a:ln>
              </p:spPr>
              <p:txBody>
                <a:bodyPr/>
                <a:lstStyle/>
                <a:p>
                  <a:endParaRPr lang="cs-CZ"/>
                </a:p>
              </p:txBody>
            </p:sp>
            <p:sp>
              <p:nvSpPr>
                <p:cNvPr id="2169" name="Oval 99"/>
                <p:cNvSpPr>
                  <a:spLocks noChangeAspect="1" noChangeArrowheads="1"/>
                </p:cNvSpPr>
                <p:nvPr/>
              </p:nvSpPr>
              <p:spPr bwMode="auto">
                <a:xfrm>
                  <a:off x="2752" y="2779"/>
                  <a:ext cx="62" cy="62"/>
                </a:xfrm>
                <a:prstGeom prst="ellipse">
                  <a:avLst/>
                </a:prstGeom>
                <a:solidFill>
                  <a:srgbClr val="99CC00"/>
                </a:solidFill>
                <a:ln w="17526">
                  <a:solidFill>
                    <a:srgbClr val="808000"/>
                  </a:solidFill>
                  <a:round/>
                  <a:headEnd/>
                  <a:tailEnd/>
                </a:ln>
              </p:spPr>
              <p:txBody>
                <a:bodyPr/>
                <a:lstStyle/>
                <a:p>
                  <a:endParaRPr lang="cs-CZ"/>
                </a:p>
              </p:txBody>
            </p:sp>
            <p:sp>
              <p:nvSpPr>
                <p:cNvPr id="2170" name="Oval 100"/>
                <p:cNvSpPr>
                  <a:spLocks noChangeAspect="1" noChangeArrowheads="1"/>
                </p:cNvSpPr>
                <p:nvPr/>
              </p:nvSpPr>
              <p:spPr bwMode="auto">
                <a:xfrm>
                  <a:off x="2752" y="2999"/>
                  <a:ext cx="62" cy="64"/>
                </a:xfrm>
                <a:prstGeom prst="ellipse">
                  <a:avLst/>
                </a:prstGeom>
                <a:solidFill>
                  <a:srgbClr val="99CC00"/>
                </a:solidFill>
                <a:ln w="17526">
                  <a:solidFill>
                    <a:srgbClr val="808000"/>
                  </a:solidFill>
                  <a:round/>
                  <a:headEnd/>
                  <a:tailEnd/>
                </a:ln>
              </p:spPr>
              <p:txBody>
                <a:bodyPr/>
                <a:lstStyle/>
                <a:p>
                  <a:endParaRPr lang="cs-CZ"/>
                </a:p>
              </p:txBody>
            </p:sp>
            <p:sp>
              <p:nvSpPr>
                <p:cNvPr id="2171" name="Oval 101"/>
                <p:cNvSpPr>
                  <a:spLocks noChangeAspect="1" noChangeArrowheads="1"/>
                </p:cNvSpPr>
                <p:nvPr/>
              </p:nvSpPr>
              <p:spPr bwMode="auto">
                <a:xfrm>
                  <a:off x="2762"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72" name="Oval 102"/>
                <p:cNvSpPr>
                  <a:spLocks noChangeAspect="1" noChangeArrowheads="1"/>
                </p:cNvSpPr>
                <p:nvPr/>
              </p:nvSpPr>
              <p:spPr bwMode="auto">
                <a:xfrm>
                  <a:off x="2762" y="2726"/>
                  <a:ext cx="64" cy="64"/>
                </a:xfrm>
                <a:prstGeom prst="ellipse">
                  <a:avLst/>
                </a:prstGeom>
                <a:solidFill>
                  <a:srgbClr val="99CC00"/>
                </a:solidFill>
                <a:ln w="17526">
                  <a:solidFill>
                    <a:srgbClr val="808000"/>
                  </a:solidFill>
                  <a:round/>
                  <a:headEnd/>
                  <a:tailEnd/>
                </a:ln>
              </p:spPr>
              <p:txBody>
                <a:bodyPr/>
                <a:lstStyle/>
                <a:p>
                  <a:endParaRPr lang="cs-CZ"/>
                </a:p>
              </p:txBody>
            </p:sp>
            <p:sp>
              <p:nvSpPr>
                <p:cNvPr id="2173" name="Oval 103"/>
                <p:cNvSpPr>
                  <a:spLocks noChangeAspect="1" noChangeArrowheads="1"/>
                </p:cNvSpPr>
                <p:nvPr/>
              </p:nvSpPr>
              <p:spPr bwMode="auto">
                <a:xfrm>
                  <a:off x="2773" y="2737"/>
                  <a:ext cx="62" cy="62"/>
                </a:xfrm>
                <a:prstGeom prst="ellipse">
                  <a:avLst/>
                </a:prstGeom>
                <a:solidFill>
                  <a:srgbClr val="99CC00"/>
                </a:solidFill>
                <a:ln w="17526">
                  <a:solidFill>
                    <a:srgbClr val="808000"/>
                  </a:solidFill>
                  <a:round/>
                  <a:headEnd/>
                  <a:tailEnd/>
                </a:ln>
              </p:spPr>
              <p:txBody>
                <a:bodyPr/>
                <a:lstStyle/>
                <a:p>
                  <a:endParaRPr lang="cs-CZ"/>
                </a:p>
              </p:txBody>
            </p:sp>
            <p:sp>
              <p:nvSpPr>
                <p:cNvPr id="2174" name="Oval 104"/>
                <p:cNvSpPr>
                  <a:spLocks noChangeAspect="1" noChangeArrowheads="1"/>
                </p:cNvSpPr>
                <p:nvPr/>
              </p:nvSpPr>
              <p:spPr bwMode="auto">
                <a:xfrm>
                  <a:off x="2794" y="2884"/>
                  <a:ext cx="62" cy="62"/>
                </a:xfrm>
                <a:prstGeom prst="ellipse">
                  <a:avLst/>
                </a:prstGeom>
                <a:solidFill>
                  <a:srgbClr val="99CC00"/>
                </a:solidFill>
                <a:ln w="17526">
                  <a:solidFill>
                    <a:srgbClr val="808000"/>
                  </a:solidFill>
                  <a:round/>
                  <a:headEnd/>
                  <a:tailEnd/>
                </a:ln>
              </p:spPr>
              <p:txBody>
                <a:bodyPr/>
                <a:lstStyle/>
                <a:p>
                  <a:endParaRPr lang="cs-CZ"/>
                </a:p>
              </p:txBody>
            </p:sp>
            <p:sp>
              <p:nvSpPr>
                <p:cNvPr id="2175" name="Oval 105"/>
                <p:cNvSpPr>
                  <a:spLocks noChangeAspect="1" noChangeArrowheads="1"/>
                </p:cNvSpPr>
                <p:nvPr/>
              </p:nvSpPr>
              <p:spPr bwMode="auto">
                <a:xfrm>
                  <a:off x="2794" y="2674"/>
                  <a:ext cx="62" cy="62"/>
                </a:xfrm>
                <a:prstGeom prst="ellipse">
                  <a:avLst/>
                </a:prstGeom>
                <a:solidFill>
                  <a:srgbClr val="99CC00"/>
                </a:solidFill>
                <a:ln w="17526">
                  <a:solidFill>
                    <a:srgbClr val="808000"/>
                  </a:solidFill>
                  <a:round/>
                  <a:headEnd/>
                  <a:tailEnd/>
                </a:ln>
              </p:spPr>
              <p:txBody>
                <a:bodyPr/>
                <a:lstStyle/>
                <a:p>
                  <a:endParaRPr lang="cs-CZ"/>
                </a:p>
              </p:txBody>
            </p:sp>
            <p:sp>
              <p:nvSpPr>
                <p:cNvPr id="2176" name="Oval 106"/>
                <p:cNvSpPr>
                  <a:spLocks noChangeAspect="1" noChangeArrowheads="1"/>
                </p:cNvSpPr>
                <p:nvPr/>
              </p:nvSpPr>
              <p:spPr bwMode="auto">
                <a:xfrm>
                  <a:off x="2794" y="2779"/>
                  <a:ext cx="62" cy="62"/>
                </a:xfrm>
                <a:prstGeom prst="ellipse">
                  <a:avLst/>
                </a:prstGeom>
                <a:solidFill>
                  <a:srgbClr val="99CC00"/>
                </a:solidFill>
                <a:ln w="17526">
                  <a:solidFill>
                    <a:srgbClr val="808000"/>
                  </a:solidFill>
                  <a:round/>
                  <a:headEnd/>
                  <a:tailEnd/>
                </a:ln>
              </p:spPr>
              <p:txBody>
                <a:bodyPr/>
                <a:lstStyle/>
                <a:p>
                  <a:endParaRPr lang="cs-CZ"/>
                </a:p>
              </p:txBody>
            </p:sp>
            <p:sp>
              <p:nvSpPr>
                <p:cNvPr id="2177" name="Oval 107"/>
                <p:cNvSpPr>
                  <a:spLocks noChangeAspect="1" noChangeArrowheads="1"/>
                </p:cNvSpPr>
                <p:nvPr/>
              </p:nvSpPr>
              <p:spPr bwMode="auto">
                <a:xfrm>
                  <a:off x="2857" y="2663"/>
                  <a:ext cx="62" cy="64"/>
                </a:xfrm>
                <a:prstGeom prst="ellipse">
                  <a:avLst/>
                </a:prstGeom>
                <a:solidFill>
                  <a:srgbClr val="99CC00"/>
                </a:solidFill>
                <a:ln w="17526">
                  <a:solidFill>
                    <a:srgbClr val="808000"/>
                  </a:solidFill>
                  <a:round/>
                  <a:headEnd/>
                  <a:tailEnd/>
                </a:ln>
              </p:spPr>
              <p:txBody>
                <a:bodyPr/>
                <a:lstStyle/>
                <a:p>
                  <a:endParaRPr lang="cs-CZ"/>
                </a:p>
              </p:txBody>
            </p:sp>
            <p:sp>
              <p:nvSpPr>
                <p:cNvPr id="2178" name="Oval 108"/>
                <p:cNvSpPr>
                  <a:spLocks noChangeAspect="1" noChangeArrowheads="1"/>
                </p:cNvSpPr>
                <p:nvPr/>
              </p:nvSpPr>
              <p:spPr bwMode="auto">
                <a:xfrm>
                  <a:off x="2857" y="2453"/>
                  <a:ext cx="62" cy="64"/>
                </a:xfrm>
                <a:prstGeom prst="ellipse">
                  <a:avLst/>
                </a:prstGeom>
                <a:solidFill>
                  <a:srgbClr val="99CC00"/>
                </a:solidFill>
                <a:ln w="17526">
                  <a:solidFill>
                    <a:srgbClr val="808000"/>
                  </a:solidFill>
                  <a:round/>
                  <a:headEnd/>
                  <a:tailEnd/>
                </a:ln>
              </p:spPr>
              <p:txBody>
                <a:bodyPr/>
                <a:lstStyle/>
                <a:p>
                  <a:endParaRPr lang="cs-CZ"/>
                </a:p>
              </p:txBody>
            </p:sp>
            <p:sp>
              <p:nvSpPr>
                <p:cNvPr id="2179" name="Oval 109"/>
                <p:cNvSpPr>
                  <a:spLocks noChangeAspect="1" noChangeArrowheads="1"/>
                </p:cNvSpPr>
                <p:nvPr/>
              </p:nvSpPr>
              <p:spPr bwMode="auto">
                <a:xfrm>
                  <a:off x="2867" y="2611"/>
                  <a:ext cx="64" cy="62"/>
                </a:xfrm>
                <a:prstGeom prst="ellipse">
                  <a:avLst/>
                </a:prstGeom>
                <a:solidFill>
                  <a:srgbClr val="99CC00"/>
                </a:solidFill>
                <a:ln w="17526">
                  <a:solidFill>
                    <a:srgbClr val="808000"/>
                  </a:solidFill>
                  <a:round/>
                  <a:headEnd/>
                  <a:tailEnd/>
                </a:ln>
              </p:spPr>
              <p:txBody>
                <a:bodyPr/>
                <a:lstStyle/>
                <a:p>
                  <a:endParaRPr lang="cs-CZ"/>
                </a:p>
              </p:txBody>
            </p:sp>
            <p:sp>
              <p:nvSpPr>
                <p:cNvPr id="2180" name="Oval 110"/>
                <p:cNvSpPr>
                  <a:spLocks noChangeAspect="1" noChangeArrowheads="1"/>
                </p:cNvSpPr>
                <p:nvPr/>
              </p:nvSpPr>
              <p:spPr bwMode="auto">
                <a:xfrm>
                  <a:off x="2888" y="2317"/>
                  <a:ext cx="64" cy="62"/>
                </a:xfrm>
                <a:prstGeom prst="ellipse">
                  <a:avLst/>
                </a:prstGeom>
                <a:solidFill>
                  <a:srgbClr val="99CC00"/>
                </a:solidFill>
                <a:ln w="17526">
                  <a:solidFill>
                    <a:srgbClr val="808000"/>
                  </a:solidFill>
                  <a:round/>
                  <a:headEnd/>
                  <a:tailEnd/>
                </a:ln>
              </p:spPr>
              <p:txBody>
                <a:bodyPr/>
                <a:lstStyle/>
                <a:p>
                  <a:endParaRPr lang="cs-CZ"/>
                </a:p>
              </p:txBody>
            </p:sp>
            <p:sp>
              <p:nvSpPr>
                <p:cNvPr id="2181" name="Oval 111"/>
                <p:cNvSpPr>
                  <a:spLocks noChangeAspect="1" noChangeArrowheads="1"/>
                </p:cNvSpPr>
                <p:nvPr/>
              </p:nvSpPr>
              <p:spPr bwMode="auto">
                <a:xfrm>
                  <a:off x="2888" y="2621"/>
                  <a:ext cx="64" cy="64"/>
                </a:xfrm>
                <a:prstGeom prst="ellipse">
                  <a:avLst/>
                </a:prstGeom>
                <a:solidFill>
                  <a:srgbClr val="99CC00"/>
                </a:solidFill>
                <a:ln w="17526">
                  <a:solidFill>
                    <a:srgbClr val="808000"/>
                  </a:solidFill>
                  <a:round/>
                  <a:headEnd/>
                  <a:tailEnd/>
                </a:ln>
              </p:spPr>
              <p:txBody>
                <a:bodyPr/>
                <a:lstStyle/>
                <a:p>
                  <a:endParaRPr lang="cs-CZ"/>
                </a:p>
              </p:txBody>
            </p:sp>
            <p:sp>
              <p:nvSpPr>
                <p:cNvPr id="2182" name="Oval 112"/>
                <p:cNvSpPr>
                  <a:spLocks noChangeAspect="1" noChangeArrowheads="1"/>
                </p:cNvSpPr>
                <p:nvPr/>
              </p:nvSpPr>
              <p:spPr bwMode="auto">
                <a:xfrm>
                  <a:off x="2930" y="2926"/>
                  <a:ext cx="64" cy="62"/>
                </a:xfrm>
                <a:prstGeom prst="ellipse">
                  <a:avLst/>
                </a:prstGeom>
                <a:solidFill>
                  <a:srgbClr val="99CC00"/>
                </a:solidFill>
                <a:ln w="17526">
                  <a:solidFill>
                    <a:srgbClr val="808000"/>
                  </a:solidFill>
                  <a:round/>
                  <a:headEnd/>
                  <a:tailEnd/>
                </a:ln>
              </p:spPr>
              <p:txBody>
                <a:bodyPr/>
                <a:lstStyle/>
                <a:p>
                  <a:endParaRPr lang="cs-CZ"/>
                </a:p>
              </p:txBody>
            </p:sp>
            <p:sp>
              <p:nvSpPr>
                <p:cNvPr id="2183" name="Oval 113"/>
                <p:cNvSpPr>
                  <a:spLocks noChangeAspect="1" noChangeArrowheads="1"/>
                </p:cNvSpPr>
                <p:nvPr/>
              </p:nvSpPr>
              <p:spPr bwMode="auto">
                <a:xfrm>
                  <a:off x="2941" y="2453"/>
                  <a:ext cx="62" cy="64"/>
                </a:xfrm>
                <a:prstGeom prst="ellipse">
                  <a:avLst/>
                </a:prstGeom>
                <a:solidFill>
                  <a:srgbClr val="99CC00"/>
                </a:solidFill>
                <a:ln w="17526">
                  <a:solidFill>
                    <a:srgbClr val="808000"/>
                  </a:solidFill>
                  <a:round/>
                  <a:headEnd/>
                  <a:tailEnd/>
                </a:ln>
              </p:spPr>
              <p:txBody>
                <a:bodyPr/>
                <a:lstStyle/>
                <a:p>
                  <a:endParaRPr lang="cs-CZ"/>
                </a:p>
              </p:txBody>
            </p:sp>
            <p:sp>
              <p:nvSpPr>
                <p:cNvPr id="2184" name="Oval 114"/>
                <p:cNvSpPr>
                  <a:spLocks noChangeAspect="1" noChangeArrowheads="1"/>
                </p:cNvSpPr>
                <p:nvPr/>
              </p:nvSpPr>
              <p:spPr bwMode="auto">
                <a:xfrm>
                  <a:off x="2951" y="2653"/>
                  <a:ext cx="64" cy="62"/>
                </a:xfrm>
                <a:prstGeom prst="ellipse">
                  <a:avLst/>
                </a:prstGeom>
                <a:solidFill>
                  <a:srgbClr val="99CC00"/>
                </a:solidFill>
                <a:ln w="17526">
                  <a:solidFill>
                    <a:srgbClr val="808000"/>
                  </a:solidFill>
                  <a:round/>
                  <a:headEnd/>
                  <a:tailEnd/>
                </a:ln>
              </p:spPr>
              <p:txBody>
                <a:bodyPr/>
                <a:lstStyle/>
                <a:p>
                  <a:endParaRPr lang="cs-CZ"/>
                </a:p>
              </p:txBody>
            </p:sp>
            <p:sp>
              <p:nvSpPr>
                <p:cNvPr id="2185" name="Oval 115"/>
                <p:cNvSpPr>
                  <a:spLocks noChangeAspect="1" noChangeArrowheads="1"/>
                </p:cNvSpPr>
                <p:nvPr/>
              </p:nvSpPr>
              <p:spPr bwMode="auto">
                <a:xfrm>
                  <a:off x="2972" y="2495"/>
                  <a:ext cx="64" cy="64"/>
                </a:xfrm>
                <a:prstGeom prst="ellipse">
                  <a:avLst/>
                </a:prstGeom>
                <a:solidFill>
                  <a:srgbClr val="99CC00"/>
                </a:solidFill>
                <a:ln w="17526">
                  <a:solidFill>
                    <a:srgbClr val="808000"/>
                  </a:solidFill>
                  <a:round/>
                  <a:headEnd/>
                  <a:tailEnd/>
                </a:ln>
              </p:spPr>
              <p:txBody>
                <a:bodyPr/>
                <a:lstStyle/>
                <a:p>
                  <a:endParaRPr lang="cs-CZ"/>
                </a:p>
              </p:txBody>
            </p:sp>
            <p:sp>
              <p:nvSpPr>
                <p:cNvPr id="2186" name="Oval 116"/>
                <p:cNvSpPr>
                  <a:spLocks noChangeAspect="1" noChangeArrowheads="1"/>
                </p:cNvSpPr>
                <p:nvPr/>
              </p:nvSpPr>
              <p:spPr bwMode="auto">
                <a:xfrm>
                  <a:off x="2972" y="2789"/>
                  <a:ext cx="64" cy="64"/>
                </a:xfrm>
                <a:prstGeom prst="ellipse">
                  <a:avLst/>
                </a:prstGeom>
                <a:solidFill>
                  <a:srgbClr val="99CC00"/>
                </a:solidFill>
                <a:ln w="17526">
                  <a:solidFill>
                    <a:srgbClr val="808000"/>
                  </a:solidFill>
                  <a:round/>
                  <a:headEnd/>
                  <a:tailEnd/>
                </a:ln>
              </p:spPr>
              <p:txBody>
                <a:bodyPr/>
                <a:lstStyle/>
                <a:p>
                  <a:endParaRPr lang="cs-CZ"/>
                </a:p>
              </p:txBody>
            </p:sp>
            <p:sp>
              <p:nvSpPr>
                <p:cNvPr id="2187" name="Oval 117"/>
                <p:cNvSpPr>
                  <a:spLocks noChangeAspect="1" noChangeArrowheads="1"/>
                </p:cNvSpPr>
                <p:nvPr/>
              </p:nvSpPr>
              <p:spPr bwMode="auto">
                <a:xfrm>
                  <a:off x="2993" y="2621"/>
                  <a:ext cx="64" cy="64"/>
                </a:xfrm>
                <a:prstGeom prst="ellipse">
                  <a:avLst/>
                </a:prstGeom>
                <a:solidFill>
                  <a:srgbClr val="99CC00"/>
                </a:solidFill>
                <a:ln w="17526">
                  <a:solidFill>
                    <a:srgbClr val="808000"/>
                  </a:solidFill>
                  <a:round/>
                  <a:headEnd/>
                  <a:tailEnd/>
                </a:ln>
              </p:spPr>
              <p:txBody>
                <a:bodyPr/>
                <a:lstStyle/>
                <a:p>
                  <a:endParaRPr lang="cs-CZ"/>
                </a:p>
              </p:txBody>
            </p:sp>
            <p:sp>
              <p:nvSpPr>
                <p:cNvPr id="2188" name="Oval 118"/>
                <p:cNvSpPr>
                  <a:spLocks noChangeAspect="1" noChangeArrowheads="1"/>
                </p:cNvSpPr>
                <p:nvPr/>
              </p:nvSpPr>
              <p:spPr bwMode="auto">
                <a:xfrm>
                  <a:off x="3004" y="2569"/>
                  <a:ext cx="62" cy="62"/>
                </a:xfrm>
                <a:prstGeom prst="ellipse">
                  <a:avLst/>
                </a:prstGeom>
                <a:solidFill>
                  <a:srgbClr val="99CC00"/>
                </a:solidFill>
                <a:ln w="17526">
                  <a:solidFill>
                    <a:srgbClr val="808000"/>
                  </a:solidFill>
                  <a:round/>
                  <a:headEnd/>
                  <a:tailEnd/>
                </a:ln>
              </p:spPr>
              <p:txBody>
                <a:bodyPr/>
                <a:lstStyle/>
                <a:p>
                  <a:endParaRPr lang="cs-CZ"/>
                </a:p>
              </p:txBody>
            </p:sp>
            <p:sp>
              <p:nvSpPr>
                <p:cNvPr id="2189" name="Oval 119"/>
                <p:cNvSpPr>
                  <a:spLocks noChangeAspect="1" noChangeArrowheads="1"/>
                </p:cNvSpPr>
                <p:nvPr/>
              </p:nvSpPr>
              <p:spPr bwMode="auto">
                <a:xfrm>
                  <a:off x="3004" y="1991"/>
                  <a:ext cx="62" cy="64"/>
                </a:xfrm>
                <a:prstGeom prst="ellipse">
                  <a:avLst/>
                </a:prstGeom>
                <a:solidFill>
                  <a:srgbClr val="99CC00"/>
                </a:solidFill>
                <a:ln w="17526">
                  <a:solidFill>
                    <a:srgbClr val="808000"/>
                  </a:solidFill>
                  <a:round/>
                  <a:headEnd/>
                  <a:tailEnd/>
                </a:ln>
              </p:spPr>
              <p:txBody>
                <a:bodyPr/>
                <a:lstStyle/>
                <a:p>
                  <a:endParaRPr lang="cs-CZ"/>
                </a:p>
              </p:txBody>
            </p:sp>
            <p:sp>
              <p:nvSpPr>
                <p:cNvPr id="2190" name="Oval 120"/>
                <p:cNvSpPr>
                  <a:spLocks noChangeAspect="1" noChangeArrowheads="1"/>
                </p:cNvSpPr>
                <p:nvPr/>
              </p:nvSpPr>
              <p:spPr bwMode="auto">
                <a:xfrm>
                  <a:off x="3004" y="3062"/>
                  <a:ext cx="62" cy="64"/>
                </a:xfrm>
                <a:prstGeom prst="ellipse">
                  <a:avLst/>
                </a:prstGeom>
                <a:solidFill>
                  <a:srgbClr val="99CC00"/>
                </a:solidFill>
                <a:ln w="17526">
                  <a:solidFill>
                    <a:srgbClr val="808000"/>
                  </a:solidFill>
                  <a:round/>
                  <a:headEnd/>
                  <a:tailEnd/>
                </a:ln>
              </p:spPr>
              <p:txBody>
                <a:bodyPr/>
                <a:lstStyle/>
                <a:p>
                  <a:endParaRPr lang="cs-CZ"/>
                </a:p>
              </p:txBody>
            </p:sp>
            <p:sp>
              <p:nvSpPr>
                <p:cNvPr id="2191" name="Oval 121"/>
                <p:cNvSpPr>
                  <a:spLocks noChangeAspect="1" noChangeArrowheads="1"/>
                </p:cNvSpPr>
                <p:nvPr/>
              </p:nvSpPr>
              <p:spPr bwMode="auto">
                <a:xfrm>
                  <a:off x="3004" y="2527"/>
                  <a:ext cx="62" cy="62"/>
                </a:xfrm>
                <a:prstGeom prst="ellipse">
                  <a:avLst/>
                </a:prstGeom>
                <a:solidFill>
                  <a:srgbClr val="99CC00"/>
                </a:solidFill>
                <a:ln w="17526">
                  <a:solidFill>
                    <a:srgbClr val="808000"/>
                  </a:solidFill>
                  <a:round/>
                  <a:headEnd/>
                  <a:tailEnd/>
                </a:ln>
              </p:spPr>
              <p:txBody>
                <a:bodyPr/>
                <a:lstStyle/>
                <a:p>
                  <a:endParaRPr lang="cs-CZ"/>
                </a:p>
              </p:txBody>
            </p:sp>
            <p:sp>
              <p:nvSpPr>
                <p:cNvPr id="2192" name="Oval 122"/>
                <p:cNvSpPr>
                  <a:spLocks noChangeAspect="1" noChangeArrowheads="1"/>
                </p:cNvSpPr>
                <p:nvPr/>
              </p:nvSpPr>
              <p:spPr bwMode="auto">
                <a:xfrm>
                  <a:off x="3004" y="2674"/>
                  <a:ext cx="62" cy="62"/>
                </a:xfrm>
                <a:prstGeom prst="ellipse">
                  <a:avLst/>
                </a:prstGeom>
                <a:solidFill>
                  <a:srgbClr val="99CC00"/>
                </a:solidFill>
                <a:ln w="17526">
                  <a:solidFill>
                    <a:srgbClr val="808000"/>
                  </a:solidFill>
                  <a:round/>
                  <a:headEnd/>
                  <a:tailEnd/>
                </a:ln>
              </p:spPr>
              <p:txBody>
                <a:bodyPr/>
                <a:lstStyle/>
                <a:p>
                  <a:endParaRPr lang="cs-CZ"/>
                </a:p>
              </p:txBody>
            </p:sp>
            <p:sp>
              <p:nvSpPr>
                <p:cNvPr id="2193" name="Oval 123"/>
                <p:cNvSpPr>
                  <a:spLocks noChangeAspect="1" noChangeArrowheads="1"/>
                </p:cNvSpPr>
                <p:nvPr/>
              </p:nvSpPr>
              <p:spPr bwMode="auto">
                <a:xfrm>
                  <a:off x="3014"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94" name="Oval 124"/>
                <p:cNvSpPr>
                  <a:spLocks noChangeAspect="1" noChangeArrowheads="1"/>
                </p:cNvSpPr>
                <p:nvPr/>
              </p:nvSpPr>
              <p:spPr bwMode="auto">
                <a:xfrm>
                  <a:off x="3025" y="2936"/>
                  <a:ext cx="62" cy="64"/>
                </a:xfrm>
                <a:prstGeom prst="ellipse">
                  <a:avLst/>
                </a:prstGeom>
                <a:solidFill>
                  <a:srgbClr val="99CC00"/>
                </a:solidFill>
                <a:ln w="17526">
                  <a:solidFill>
                    <a:srgbClr val="808000"/>
                  </a:solidFill>
                  <a:round/>
                  <a:headEnd/>
                  <a:tailEnd/>
                </a:ln>
              </p:spPr>
              <p:txBody>
                <a:bodyPr/>
                <a:lstStyle/>
                <a:p>
                  <a:endParaRPr lang="cs-CZ"/>
                </a:p>
              </p:txBody>
            </p:sp>
            <p:sp>
              <p:nvSpPr>
                <p:cNvPr id="2195" name="Oval 125"/>
                <p:cNvSpPr>
                  <a:spLocks noChangeAspect="1" noChangeArrowheads="1"/>
                </p:cNvSpPr>
                <p:nvPr/>
              </p:nvSpPr>
              <p:spPr bwMode="auto">
                <a:xfrm>
                  <a:off x="3025" y="2411"/>
                  <a:ext cx="62" cy="64"/>
                </a:xfrm>
                <a:prstGeom prst="ellipse">
                  <a:avLst/>
                </a:prstGeom>
                <a:solidFill>
                  <a:srgbClr val="99CC00"/>
                </a:solidFill>
                <a:ln w="17526">
                  <a:solidFill>
                    <a:srgbClr val="808000"/>
                  </a:solidFill>
                  <a:round/>
                  <a:headEnd/>
                  <a:tailEnd/>
                </a:ln>
              </p:spPr>
              <p:txBody>
                <a:bodyPr/>
                <a:lstStyle/>
                <a:p>
                  <a:endParaRPr lang="cs-CZ"/>
                </a:p>
              </p:txBody>
            </p:sp>
            <p:sp>
              <p:nvSpPr>
                <p:cNvPr id="2196" name="Oval 126"/>
                <p:cNvSpPr>
                  <a:spLocks noChangeAspect="1" noChangeArrowheads="1"/>
                </p:cNvSpPr>
                <p:nvPr/>
              </p:nvSpPr>
              <p:spPr bwMode="auto">
                <a:xfrm>
                  <a:off x="3035" y="2926"/>
                  <a:ext cx="64" cy="62"/>
                </a:xfrm>
                <a:prstGeom prst="ellipse">
                  <a:avLst/>
                </a:prstGeom>
                <a:solidFill>
                  <a:srgbClr val="99CC00"/>
                </a:solidFill>
                <a:ln w="17526">
                  <a:solidFill>
                    <a:srgbClr val="808000"/>
                  </a:solidFill>
                  <a:round/>
                  <a:headEnd/>
                  <a:tailEnd/>
                </a:ln>
              </p:spPr>
              <p:txBody>
                <a:bodyPr/>
                <a:lstStyle/>
                <a:p>
                  <a:endParaRPr lang="cs-CZ"/>
                </a:p>
              </p:txBody>
            </p:sp>
            <p:sp>
              <p:nvSpPr>
                <p:cNvPr id="2197" name="Oval 127"/>
                <p:cNvSpPr>
                  <a:spLocks noChangeAspect="1" noChangeArrowheads="1"/>
                </p:cNvSpPr>
                <p:nvPr/>
              </p:nvSpPr>
              <p:spPr bwMode="auto">
                <a:xfrm>
                  <a:off x="3035" y="2380"/>
                  <a:ext cx="64" cy="62"/>
                </a:xfrm>
                <a:prstGeom prst="ellipse">
                  <a:avLst/>
                </a:prstGeom>
                <a:solidFill>
                  <a:srgbClr val="99CC00"/>
                </a:solidFill>
                <a:ln w="17526">
                  <a:solidFill>
                    <a:srgbClr val="808000"/>
                  </a:solidFill>
                  <a:round/>
                  <a:headEnd/>
                  <a:tailEnd/>
                </a:ln>
              </p:spPr>
              <p:txBody>
                <a:bodyPr/>
                <a:lstStyle/>
                <a:p>
                  <a:endParaRPr lang="cs-CZ"/>
                </a:p>
              </p:txBody>
            </p:sp>
            <p:sp>
              <p:nvSpPr>
                <p:cNvPr id="2198" name="Oval 128"/>
                <p:cNvSpPr>
                  <a:spLocks noChangeAspect="1" noChangeArrowheads="1"/>
                </p:cNvSpPr>
                <p:nvPr/>
              </p:nvSpPr>
              <p:spPr bwMode="auto">
                <a:xfrm>
                  <a:off x="3046" y="2947"/>
                  <a:ext cx="62" cy="62"/>
                </a:xfrm>
                <a:prstGeom prst="ellipse">
                  <a:avLst/>
                </a:prstGeom>
                <a:solidFill>
                  <a:srgbClr val="99CC00"/>
                </a:solidFill>
                <a:ln w="17526">
                  <a:solidFill>
                    <a:srgbClr val="808000"/>
                  </a:solidFill>
                  <a:round/>
                  <a:headEnd/>
                  <a:tailEnd/>
                </a:ln>
              </p:spPr>
              <p:txBody>
                <a:bodyPr/>
                <a:lstStyle/>
                <a:p>
                  <a:endParaRPr lang="cs-CZ"/>
                </a:p>
              </p:txBody>
            </p:sp>
            <p:sp>
              <p:nvSpPr>
                <p:cNvPr id="2199" name="Oval 129"/>
                <p:cNvSpPr>
                  <a:spLocks noChangeAspect="1" noChangeArrowheads="1"/>
                </p:cNvSpPr>
                <p:nvPr/>
              </p:nvSpPr>
              <p:spPr bwMode="auto">
                <a:xfrm>
                  <a:off x="3046" y="2705"/>
                  <a:ext cx="62" cy="64"/>
                </a:xfrm>
                <a:prstGeom prst="ellipse">
                  <a:avLst/>
                </a:prstGeom>
                <a:solidFill>
                  <a:srgbClr val="99CC00"/>
                </a:solidFill>
                <a:ln w="17526">
                  <a:solidFill>
                    <a:srgbClr val="808000"/>
                  </a:solidFill>
                  <a:round/>
                  <a:headEnd/>
                  <a:tailEnd/>
                </a:ln>
              </p:spPr>
              <p:txBody>
                <a:bodyPr/>
                <a:lstStyle/>
                <a:p>
                  <a:endParaRPr lang="cs-CZ"/>
                </a:p>
              </p:txBody>
            </p:sp>
            <p:sp>
              <p:nvSpPr>
                <p:cNvPr id="2200" name="Oval 130"/>
                <p:cNvSpPr>
                  <a:spLocks noChangeAspect="1" noChangeArrowheads="1"/>
                </p:cNvSpPr>
                <p:nvPr/>
              </p:nvSpPr>
              <p:spPr bwMode="auto">
                <a:xfrm>
                  <a:off x="3056" y="2590"/>
                  <a:ext cx="64" cy="62"/>
                </a:xfrm>
                <a:prstGeom prst="ellipse">
                  <a:avLst/>
                </a:prstGeom>
                <a:solidFill>
                  <a:srgbClr val="99CC00"/>
                </a:solidFill>
                <a:ln w="17526">
                  <a:solidFill>
                    <a:srgbClr val="808000"/>
                  </a:solidFill>
                  <a:round/>
                  <a:headEnd/>
                  <a:tailEnd/>
                </a:ln>
              </p:spPr>
              <p:txBody>
                <a:bodyPr/>
                <a:lstStyle/>
                <a:p>
                  <a:endParaRPr lang="cs-CZ"/>
                </a:p>
              </p:txBody>
            </p:sp>
            <p:sp>
              <p:nvSpPr>
                <p:cNvPr id="2201" name="Oval 131"/>
                <p:cNvSpPr>
                  <a:spLocks noChangeAspect="1" noChangeArrowheads="1"/>
                </p:cNvSpPr>
                <p:nvPr/>
              </p:nvSpPr>
              <p:spPr bwMode="auto">
                <a:xfrm>
                  <a:off x="3067" y="2149"/>
                  <a:ext cx="62" cy="62"/>
                </a:xfrm>
                <a:prstGeom prst="ellipse">
                  <a:avLst/>
                </a:prstGeom>
                <a:solidFill>
                  <a:srgbClr val="99CC00"/>
                </a:solidFill>
                <a:ln w="17526">
                  <a:solidFill>
                    <a:srgbClr val="808000"/>
                  </a:solidFill>
                  <a:round/>
                  <a:headEnd/>
                  <a:tailEnd/>
                </a:ln>
              </p:spPr>
              <p:txBody>
                <a:bodyPr/>
                <a:lstStyle/>
                <a:p>
                  <a:endParaRPr lang="cs-CZ"/>
                </a:p>
              </p:txBody>
            </p:sp>
            <p:sp>
              <p:nvSpPr>
                <p:cNvPr id="2202" name="Oval 132"/>
                <p:cNvSpPr>
                  <a:spLocks noChangeAspect="1" noChangeArrowheads="1"/>
                </p:cNvSpPr>
                <p:nvPr/>
              </p:nvSpPr>
              <p:spPr bwMode="auto">
                <a:xfrm>
                  <a:off x="3077" y="1666"/>
                  <a:ext cx="64" cy="62"/>
                </a:xfrm>
                <a:prstGeom prst="ellipse">
                  <a:avLst/>
                </a:prstGeom>
                <a:solidFill>
                  <a:srgbClr val="99CC00"/>
                </a:solidFill>
                <a:ln w="17526">
                  <a:solidFill>
                    <a:srgbClr val="808000"/>
                  </a:solidFill>
                  <a:round/>
                  <a:headEnd/>
                  <a:tailEnd/>
                </a:ln>
              </p:spPr>
              <p:txBody>
                <a:bodyPr/>
                <a:lstStyle/>
                <a:p>
                  <a:endParaRPr lang="cs-CZ"/>
                </a:p>
              </p:txBody>
            </p:sp>
            <p:sp>
              <p:nvSpPr>
                <p:cNvPr id="2203" name="Oval 133"/>
                <p:cNvSpPr>
                  <a:spLocks noChangeAspect="1" noChangeArrowheads="1"/>
                </p:cNvSpPr>
                <p:nvPr/>
              </p:nvSpPr>
              <p:spPr bwMode="auto">
                <a:xfrm>
                  <a:off x="3077" y="2117"/>
                  <a:ext cx="64" cy="64"/>
                </a:xfrm>
                <a:prstGeom prst="ellipse">
                  <a:avLst/>
                </a:prstGeom>
                <a:solidFill>
                  <a:srgbClr val="99CC00"/>
                </a:solidFill>
                <a:ln w="17526">
                  <a:solidFill>
                    <a:srgbClr val="808000"/>
                  </a:solidFill>
                  <a:round/>
                  <a:headEnd/>
                  <a:tailEnd/>
                </a:ln>
              </p:spPr>
              <p:txBody>
                <a:bodyPr/>
                <a:lstStyle/>
                <a:p>
                  <a:endParaRPr lang="cs-CZ"/>
                </a:p>
              </p:txBody>
            </p:sp>
            <p:sp>
              <p:nvSpPr>
                <p:cNvPr id="2204" name="Oval 134"/>
                <p:cNvSpPr>
                  <a:spLocks noChangeAspect="1" noChangeArrowheads="1"/>
                </p:cNvSpPr>
                <p:nvPr/>
              </p:nvSpPr>
              <p:spPr bwMode="auto">
                <a:xfrm>
                  <a:off x="3088" y="2800"/>
                  <a:ext cx="62" cy="62"/>
                </a:xfrm>
                <a:prstGeom prst="ellipse">
                  <a:avLst/>
                </a:prstGeom>
                <a:solidFill>
                  <a:srgbClr val="99CC00"/>
                </a:solidFill>
                <a:ln w="17526">
                  <a:solidFill>
                    <a:srgbClr val="808000"/>
                  </a:solidFill>
                  <a:round/>
                  <a:headEnd/>
                  <a:tailEnd/>
                </a:ln>
              </p:spPr>
              <p:txBody>
                <a:bodyPr/>
                <a:lstStyle/>
                <a:p>
                  <a:endParaRPr lang="cs-CZ"/>
                </a:p>
              </p:txBody>
            </p:sp>
            <p:sp>
              <p:nvSpPr>
                <p:cNvPr id="2205" name="Oval 135"/>
                <p:cNvSpPr>
                  <a:spLocks noChangeAspect="1" noChangeArrowheads="1"/>
                </p:cNvSpPr>
                <p:nvPr/>
              </p:nvSpPr>
              <p:spPr bwMode="auto">
                <a:xfrm>
                  <a:off x="3088" y="2726"/>
                  <a:ext cx="62" cy="64"/>
                </a:xfrm>
                <a:prstGeom prst="ellipse">
                  <a:avLst/>
                </a:prstGeom>
                <a:solidFill>
                  <a:srgbClr val="99CC00"/>
                </a:solidFill>
                <a:ln w="17526">
                  <a:solidFill>
                    <a:srgbClr val="808000"/>
                  </a:solidFill>
                  <a:round/>
                  <a:headEnd/>
                  <a:tailEnd/>
                </a:ln>
              </p:spPr>
              <p:txBody>
                <a:bodyPr/>
                <a:lstStyle/>
                <a:p>
                  <a:endParaRPr lang="cs-CZ"/>
                </a:p>
              </p:txBody>
            </p:sp>
            <p:sp>
              <p:nvSpPr>
                <p:cNvPr id="2206" name="Oval 136"/>
                <p:cNvSpPr>
                  <a:spLocks noChangeAspect="1" noChangeArrowheads="1"/>
                </p:cNvSpPr>
                <p:nvPr/>
              </p:nvSpPr>
              <p:spPr bwMode="auto">
                <a:xfrm>
                  <a:off x="3119" y="1477"/>
                  <a:ext cx="64" cy="62"/>
                </a:xfrm>
                <a:prstGeom prst="ellipse">
                  <a:avLst/>
                </a:prstGeom>
                <a:solidFill>
                  <a:srgbClr val="99CC00"/>
                </a:solidFill>
                <a:ln w="17526">
                  <a:solidFill>
                    <a:srgbClr val="808000"/>
                  </a:solidFill>
                  <a:round/>
                  <a:headEnd/>
                  <a:tailEnd/>
                </a:ln>
              </p:spPr>
              <p:txBody>
                <a:bodyPr/>
                <a:lstStyle/>
                <a:p>
                  <a:endParaRPr lang="cs-CZ"/>
                </a:p>
              </p:txBody>
            </p:sp>
            <p:sp>
              <p:nvSpPr>
                <p:cNvPr id="2207" name="Oval 137"/>
                <p:cNvSpPr>
                  <a:spLocks noChangeAspect="1" noChangeArrowheads="1"/>
                </p:cNvSpPr>
                <p:nvPr/>
              </p:nvSpPr>
              <p:spPr bwMode="auto">
                <a:xfrm>
                  <a:off x="3119" y="2117"/>
                  <a:ext cx="64" cy="64"/>
                </a:xfrm>
                <a:prstGeom prst="ellipse">
                  <a:avLst/>
                </a:prstGeom>
                <a:solidFill>
                  <a:srgbClr val="99CC00"/>
                </a:solidFill>
                <a:ln w="17526">
                  <a:solidFill>
                    <a:srgbClr val="808000"/>
                  </a:solidFill>
                  <a:round/>
                  <a:headEnd/>
                  <a:tailEnd/>
                </a:ln>
              </p:spPr>
              <p:txBody>
                <a:bodyPr/>
                <a:lstStyle/>
                <a:p>
                  <a:endParaRPr lang="cs-CZ"/>
                </a:p>
              </p:txBody>
            </p:sp>
            <p:sp>
              <p:nvSpPr>
                <p:cNvPr id="2208" name="Oval 138"/>
                <p:cNvSpPr>
                  <a:spLocks noChangeAspect="1" noChangeArrowheads="1"/>
                </p:cNvSpPr>
                <p:nvPr/>
              </p:nvSpPr>
              <p:spPr bwMode="auto">
                <a:xfrm>
                  <a:off x="3119" y="2705"/>
                  <a:ext cx="64" cy="64"/>
                </a:xfrm>
                <a:prstGeom prst="ellipse">
                  <a:avLst/>
                </a:prstGeom>
                <a:solidFill>
                  <a:srgbClr val="99CC00"/>
                </a:solidFill>
                <a:ln w="17526">
                  <a:solidFill>
                    <a:srgbClr val="808000"/>
                  </a:solidFill>
                  <a:round/>
                  <a:headEnd/>
                  <a:tailEnd/>
                </a:ln>
              </p:spPr>
              <p:txBody>
                <a:bodyPr/>
                <a:lstStyle/>
                <a:p>
                  <a:endParaRPr lang="cs-CZ"/>
                </a:p>
              </p:txBody>
            </p:sp>
            <p:sp>
              <p:nvSpPr>
                <p:cNvPr id="2209" name="Oval 139"/>
                <p:cNvSpPr>
                  <a:spLocks noChangeAspect="1" noChangeArrowheads="1"/>
                </p:cNvSpPr>
                <p:nvPr/>
              </p:nvSpPr>
              <p:spPr bwMode="auto">
                <a:xfrm>
                  <a:off x="3172" y="1718"/>
                  <a:ext cx="62" cy="64"/>
                </a:xfrm>
                <a:prstGeom prst="ellipse">
                  <a:avLst/>
                </a:prstGeom>
                <a:solidFill>
                  <a:srgbClr val="99CC00"/>
                </a:solidFill>
                <a:ln w="17526">
                  <a:solidFill>
                    <a:srgbClr val="808000"/>
                  </a:solidFill>
                  <a:round/>
                  <a:headEnd/>
                  <a:tailEnd/>
                </a:ln>
              </p:spPr>
              <p:txBody>
                <a:bodyPr/>
                <a:lstStyle/>
                <a:p>
                  <a:endParaRPr lang="cs-CZ"/>
                </a:p>
              </p:txBody>
            </p:sp>
            <p:sp>
              <p:nvSpPr>
                <p:cNvPr id="2210" name="Oval 140"/>
                <p:cNvSpPr>
                  <a:spLocks noChangeAspect="1" noChangeArrowheads="1"/>
                </p:cNvSpPr>
                <p:nvPr/>
              </p:nvSpPr>
              <p:spPr bwMode="auto">
                <a:xfrm>
                  <a:off x="3193" y="1613"/>
                  <a:ext cx="62" cy="64"/>
                </a:xfrm>
                <a:prstGeom prst="ellipse">
                  <a:avLst/>
                </a:prstGeom>
                <a:solidFill>
                  <a:srgbClr val="99CC00"/>
                </a:solidFill>
                <a:ln w="17526">
                  <a:solidFill>
                    <a:srgbClr val="808000"/>
                  </a:solidFill>
                  <a:round/>
                  <a:headEnd/>
                  <a:tailEnd/>
                </a:ln>
              </p:spPr>
              <p:txBody>
                <a:bodyPr/>
                <a:lstStyle/>
                <a:p>
                  <a:endParaRPr lang="cs-CZ"/>
                </a:p>
              </p:txBody>
            </p:sp>
            <p:sp>
              <p:nvSpPr>
                <p:cNvPr id="2211" name="Oval 141"/>
                <p:cNvSpPr>
                  <a:spLocks noChangeAspect="1" noChangeArrowheads="1"/>
                </p:cNvSpPr>
                <p:nvPr/>
              </p:nvSpPr>
              <p:spPr bwMode="auto">
                <a:xfrm>
                  <a:off x="3193" y="1004"/>
                  <a:ext cx="62" cy="64"/>
                </a:xfrm>
                <a:prstGeom prst="ellipse">
                  <a:avLst/>
                </a:prstGeom>
                <a:solidFill>
                  <a:srgbClr val="99CC00"/>
                </a:solidFill>
                <a:ln w="17526">
                  <a:solidFill>
                    <a:srgbClr val="808000"/>
                  </a:solidFill>
                  <a:round/>
                  <a:headEnd/>
                  <a:tailEnd/>
                </a:ln>
              </p:spPr>
              <p:txBody>
                <a:bodyPr/>
                <a:lstStyle/>
                <a:p>
                  <a:endParaRPr lang="cs-CZ"/>
                </a:p>
              </p:txBody>
            </p:sp>
            <p:sp>
              <p:nvSpPr>
                <p:cNvPr id="2212" name="Oval 142"/>
                <p:cNvSpPr>
                  <a:spLocks noChangeAspect="1" noChangeArrowheads="1"/>
                </p:cNvSpPr>
                <p:nvPr/>
              </p:nvSpPr>
              <p:spPr bwMode="auto">
                <a:xfrm>
                  <a:off x="3203" y="1204"/>
                  <a:ext cx="64" cy="62"/>
                </a:xfrm>
                <a:prstGeom prst="ellipse">
                  <a:avLst/>
                </a:prstGeom>
                <a:solidFill>
                  <a:srgbClr val="99CC00"/>
                </a:solidFill>
                <a:ln w="17526">
                  <a:solidFill>
                    <a:srgbClr val="808000"/>
                  </a:solidFill>
                  <a:round/>
                  <a:headEnd/>
                  <a:tailEnd/>
                </a:ln>
              </p:spPr>
              <p:txBody>
                <a:bodyPr/>
                <a:lstStyle/>
                <a:p>
                  <a:endParaRPr lang="cs-CZ"/>
                </a:p>
              </p:txBody>
            </p:sp>
            <p:sp>
              <p:nvSpPr>
                <p:cNvPr id="2213" name="Oval 143"/>
                <p:cNvSpPr>
                  <a:spLocks noChangeAspect="1" noChangeArrowheads="1"/>
                </p:cNvSpPr>
                <p:nvPr/>
              </p:nvSpPr>
              <p:spPr bwMode="auto">
                <a:xfrm>
                  <a:off x="3214" y="899"/>
                  <a:ext cx="62" cy="64"/>
                </a:xfrm>
                <a:prstGeom prst="ellipse">
                  <a:avLst/>
                </a:prstGeom>
                <a:solidFill>
                  <a:srgbClr val="99CC00"/>
                </a:solidFill>
                <a:ln w="17526">
                  <a:solidFill>
                    <a:srgbClr val="808000"/>
                  </a:solidFill>
                  <a:round/>
                  <a:headEnd/>
                  <a:tailEnd/>
                </a:ln>
              </p:spPr>
              <p:txBody>
                <a:bodyPr/>
                <a:lstStyle/>
                <a:p>
                  <a:endParaRPr lang="cs-CZ"/>
                </a:p>
              </p:txBody>
            </p:sp>
            <p:sp>
              <p:nvSpPr>
                <p:cNvPr id="2214" name="Oval 144"/>
                <p:cNvSpPr>
                  <a:spLocks noChangeAspect="1" noChangeArrowheads="1"/>
                </p:cNvSpPr>
                <p:nvPr/>
              </p:nvSpPr>
              <p:spPr bwMode="auto">
                <a:xfrm>
                  <a:off x="3214" y="1256"/>
                  <a:ext cx="62" cy="64"/>
                </a:xfrm>
                <a:prstGeom prst="ellipse">
                  <a:avLst/>
                </a:prstGeom>
                <a:solidFill>
                  <a:srgbClr val="99CC00"/>
                </a:solidFill>
                <a:ln w="17526">
                  <a:solidFill>
                    <a:srgbClr val="808000"/>
                  </a:solidFill>
                  <a:round/>
                  <a:headEnd/>
                  <a:tailEnd/>
                </a:ln>
              </p:spPr>
              <p:txBody>
                <a:bodyPr/>
                <a:lstStyle/>
                <a:p>
                  <a:endParaRPr lang="cs-CZ"/>
                </a:p>
              </p:txBody>
            </p:sp>
            <p:sp>
              <p:nvSpPr>
                <p:cNvPr id="2215" name="Oval 145"/>
                <p:cNvSpPr>
                  <a:spLocks noChangeAspect="1" noChangeArrowheads="1"/>
                </p:cNvSpPr>
                <p:nvPr/>
              </p:nvSpPr>
              <p:spPr bwMode="auto">
                <a:xfrm>
                  <a:off x="3224" y="1267"/>
                  <a:ext cx="64" cy="62"/>
                </a:xfrm>
                <a:prstGeom prst="ellipse">
                  <a:avLst/>
                </a:prstGeom>
                <a:solidFill>
                  <a:srgbClr val="99CC00"/>
                </a:solidFill>
                <a:ln w="17526">
                  <a:solidFill>
                    <a:srgbClr val="808000"/>
                  </a:solidFill>
                  <a:round/>
                  <a:headEnd/>
                  <a:tailEnd/>
                </a:ln>
              </p:spPr>
              <p:txBody>
                <a:bodyPr/>
                <a:lstStyle/>
                <a:p>
                  <a:endParaRPr lang="cs-CZ"/>
                </a:p>
              </p:txBody>
            </p:sp>
            <p:sp>
              <p:nvSpPr>
                <p:cNvPr id="2216" name="Oval 146"/>
                <p:cNvSpPr>
                  <a:spLocks noChangeAspect="1" noChangeArrowheads="1"/>
                </p:cNvSpPr>
                <p:nvPr/>
              </p:nvSpPr>
              <p:spPr bwMode="auto">
                <a:xfrm>
                  <a:off x="3224" y="1036"/>
                  <a:ext cx="64" cy="62"/>
                </a:xfrm>
                <a:prstGeom prst="ellipse">
                  <a:avLst/>
                </a:prstGeom>
                <a:solidFill>
                  <a:srgbClr val="99CC00"/>
                </a:solidFill>
                <a:ln w="17526">
                  <a:solidFill>
                    <a:srgbClr val="808000"/>
                  </a:solidFill>
                  <a:round/>
                  <a:headEnd/>
                  <a:tailEnd/>
                </a:ln>
              </p:spPr>
              <p:txBody>
                <a:bodyPr/>
                <a:lstStyle/>
                <a:p>
                  <a:endParaRPr lang="cs-CZ"/>
                </a:p>
              </p:txBody>
            </p:sp>
            <p:sp>
              <p:nvSpPr>
                <p:cNvPr id="2217" name="Oval 147"/>
                <p:cNvSpPr>
                  <a:spLocks noChangeAspect="1" noChangeArrowheads="1"/>
                </p:cNvSpPr>
                <p:nvPr/>
              </p:nvSpPr>
              <p:spPr bwMode="auto">
                <a:xfrm>
                  <a:off x="3224" y="1172"/>
                  <a:ext cx="64" cy="64"/>
                </a:xfrm>
                <a:prstGeom prst="ellipse">
                  <a:avLst/>
                </a:prstGeom>
                <a:solidFill>
                  <a:srgbClr val="99CC00"/>
                </a:solidFill>
                <a:ln w="17526">
                  <a:solidFill>
                    <a:srgbClr val="808000"/>
                  </a:solidFill>
                  <a:round/>
                  <a:headEnd/>
                  <a:tailEnd/>
                </a:ln>
              </p:spPr>
              <p:txBody>
                <a:bodyPr/>
                <a:lstStyle/>
                <a:p>
                  <a:endParaRPr lang="cs-CZ"/>
                </a:p>
              </p:txBody>
            </p:sp>
            <p:sp>
              <p:nvSpPr>
                <p:cNvPr id="2218" name="Oval 148"/>
                <p:cNvSpPr>
                  <a:spLocks noChangeAspect="1" noChangeArrowheads="1"/>
                </p:cNvSpPr>
                <p:nvPr/>
              </p:nvSpPr>
              <p:spPr bwMode="auto">
                <a:xfrm>
                  <a:off x="3235" y="1015"/>
                  <a:ext cx="62" cy="62"/>
                </a:xfrm>
                <a:prstGeom prst="ellipse">
                  <a:avLst/>
                </a:prstGeom>
                <a:solidFill>
                  <a:srgbClr val="99CC00"/>
                </a:solidFill>
                <a:ln w="17526">
                  <a:solidFill>
                    <a:srgbClr val="808000"/>
                  </a:solidFill>
                  <a:round/>
                  <a:headEnd/>
                  <a:tailEnd/>
                </a:ln>
              </p:spPr>
              <p:txBody>
                <a:bodyPr/>
                <a:lstStyle/>
                <a:p>
                  <a:endParaRPr lang="cs-CZ"/>
                </a:p>
              </p:txBody>
            </p:sp>
            <p:sp>
              <p:nvSpPr>
                <p:cNvPr id="2219" name="Oval 149"/>
                <p:cNvSpPr>
                  <a:spLocks noChangeAspect="1" noChangeArrowheads="1"/>
                </p:cNvSpPr>
                <p:nvPr/>
              </p:nvSpPr>
              <p:spPr bwMode="auto">
                <a:xfrm>
                  <a:off x="3235" y="1172"/>
                  <a:ext cx="62" cy="64"/>
                </a:xfrm>
                <a:prstGeom prst="ellipse">
                  <a:avLst/>
                </a:prstGeom>
                <a:solidFill>
                  <a:srgbClr val="99CC00"/>
                </a:solidFill>
                <a:ln w="17526">
                  <a:solidFill>
                    <a:srgbClr val="808000"/>
                  </a:solidFill>
                  <a:round/>
                  <a:headEnd/>
                  <a:tailEnd/>
                </a:ln>
              </p:spPr>
              <p:txBody>
                <a:bodyPr/>
                <a:lstStyle/>
                <a:p>
                  <a:endParaRPr lang="cs-CZ"/>
                </a:p>
              </p:txBody>
            </p:sp>
            <p:sp>
              <p:nvSpPr>
                <p:cNvPr id="2220" name="Oval 150"/>
                <p:cNvSpPr>
                  <a:spLocks noChangeAspect="1" noChangeArrowheads="1"/>
                </p:cNvSpPr>
                <p:nvPr/>
              </p:nvSpPr>
              <p:spPr bwMode="auto">
                <a:xfrm>
                  <a:off x="3245" y="1309"/>
                  <a:ext cx="64" cy="62"/>
                </a:xfrm>
                <a:prstGeom prst="ellipse">
                  <a:avLst/>
                </a:prstGeom>
                <a:solidFill>
                  <a:srgbClr val="99CC00"/>
                </a:solidFill>
                <a:ln w="17526">
                  <a:solidFill>
                    <a:srgbClr val="808000"/>
                  </a:solidFill>
                  <a:round/>
                  <a:headEnd/>
                  <a:tailEnd/>
                </a:ln>
              </p:spPr>
              <p:txBody>
                <a:bodyPr/>
                <a:lstStyle/>
                <a:p>
                  <a:endParaRPr lang="cs-CZ"/>
                </a:p>
              </p:txBody>
            </p:sp>
            <p:sp>
              <p:nvSpPr>
                <p:cNvPr id="2221" name="Oval 151"/>
                <p:cNvSpPr>
                  <a:spLocks noChangeAspect="1" noChangeArrowheads="1"/>
                </p:cNvSpPr>
                <p:nvPr/>
              </p:nvSpPr>
              <p:spPr bwMode="auto">
                <a:xfrm>
                  <a:off x="3245" y="1277"/>
                  <a:ext cx="64" cy="64"/>
                </a:xfrm>
                <a:prstGeom prst="ellipse">
                  <a:avLst/>
                </a:prstGeom>
                <a:solidFill>
                  <a:srgbClr val="99CC00"/>
                </a:solidFill>
                <a:ln w="17526">
                  <a:solidFill>
                    <a:srgbClr val="808000"/>
                  </a:solidFill>
                  <a:round/>
                  <a:headEnd/>
                  <a:tailEnd/>
                </a:ln>
              </p:spPr>
              <p:txBody>
                <a:bodyPr/>
                <a:lstStyle/>
                <a:p>
                  <a:endParaRPr lang="cs-CZ"/>
                </a:p>
              </p:txBody>
            </p:sp>
            <p:sp>
              <p:nvSpPr>
                <p:cNvPr id="2222" name="Oval 152"/>
                <p:cNvSpPr>
                  <a:spLocks noChangeAspect="1" noChangeArrowheads="1"/>
                </p:cNvSpPr>
                <p:nvPr/>
              </p:nvSpPr>
              <p:spPr bwMode="auto">
                <a:xfrm>
                  <a:off x="3245" y="983"/>
                  <a:ext cx="64" cy="64"/>
                </a:xfrm>
                <a:prstGeom prst="ellipse">
                  <a:avLst/>
                </a:prstGeom>
                <a:solidFill>
                  <a:srgbClr val="99CC00"/>
                </a:solidFill>
                <a:ln w="17526">
                  <a:solidFill>
                    <a:srgbClr val="808000"/>
                  </a:solidFill>
                  <a:round/>
                  <a:headEnd/>
                  <a:tailEnd/>
                </a:ln>
              </p:spPr>
              <p:txBody>
                <a:bodyPr/>
                <a:lstStyle/>
                <a:p>
                  <a:endParaRPr lang="cs-CZ"/>
                </a:p>
              </p:txBody>
            </p:sp>
            <p:sp>
              <p:nvSpPr>
                <p:cNvPr id="2223" name="Oval 153"/>
                <p:cNvSpPr>
                  <a:spLocks noChangeAspect="1" noChangeArrowheads="1"/>
                </p:cNvSpPr>
                <p:nvPr/>
              </p:nvSpPr>
              <p:spPr bwMode="auto">
                <a:xfrm>
                  <a:off x="3266" y="1004"/>
                  <a:ext cx="64" cy="64"/>
                </a:xfrm>
                <a:prstGeom prst="ellipse">
                  <a:avLst/>
                </a:prstGeom>
                <a:solidFill>
                  <a:srgbClr val="99CC00"/>
                </a:solidFill>
                <a:ln w="17526">
                  <a:solidFill>
                    <a:srgbClr val="808000"/>
                  </a:solidFill>
                  <a:round/>
                  <a:headEnd/>
                  <a:tailEnd/>
                </a:ln>
              </p:spPr>
              <p:txBody>
                <a:bodyPr/>
                <a:lstStyle/>
                <a:p>
                  <a:endParaRPr lang="cs-CZ"/>
                </a:p>
              </p:txBody>
            </p:sp>
            <p:sp>
              <p:nvSpPr>
                <p:cNvPr id="2224" name="Oval 154"/>
                <p:cNvSpPr>
                  <a:spLocks noChangeAspect="1" noChangeArrowheads="1"/>
                </p:cNvSpPr>
                <p:nvPr/>
              </p:nvSpPr>
              <p:spPr bwMode="auto">
                <a:xfrm>
                  <a:off x="3266"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25" name="Oval 155"/>
                <p:cNvSpPr>
                  <a:spLocks noChangeAspect="1" noChangeArrowheads="1"/>
                </p:cNvSpPr>
                <p:nvPr/>
              </p:nvSpPr>
              <p:spPr bwMode="auto">
                <a:xfrm>
                  <a:off x="3277" y="1718"/>
                  <a:ext cx="62" cy="64"/>
                </a:xfrm>
                <a:prstGeom prst="ellipse">
                  <a:avLst/>
                </a:prstGeom>
                <a:solidFill>
                  <a:srgbClr val="99CC00"/>
                </a:solidFill>
                <a:ln w="17526">
                  <a:solidFill>
                    <a:srgbClr val="808000"/>
                  </a:solidFill>
                  <a:round/>
                  <a:headEnd/>
                  <a:tailEnd/>
                </a:ln>
              </p:spPr>
              <p:txBody>
                <a:bodyPr/>
                <a:lstStyle/>
                <a:p>
                  <a:endParaRPr lang="cs-CZ"/>
                </a:p>
              </p:txBody>
            </p:sp>
            <p:sp>
              <p:nvSpPr>
                <p:cNvPr id="2226" name="Oval 156"/>
                <p:cNvSpPr>
                  <a:spLocks noChangeAspect="1" noChangeArrowheads="1"/>
                </p:cNvSpPr>
                <p:nvPr/>
              </p:nvSpPr>
              <p:spPr bwMode="auto">
                <a:xfrm>
                  <a:off x="3287"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27" name="Oval 157"/>
                <p:cNvSpPr>
                  <a:spLocks noChangeAspect="1" noChangeArrowheads="1"/>
                </p:cNvSpPr>
                <p:nvPr/>
              </p:nvSpPr>
              <p:spPr bwMode="auto">
                <a:xfrm>
                  <a:off x="3298" y="847"/>
                  <a:ext cx="62" cy="62"/>
                </a:xfrm>
                <a:prstGeom prst="ellipse">
                  <a:avLst/>
                </a:prstGeom>
                <a:solidFill>
                  <a:srgbClr val="99CC00"/>
                </a:solidFill>
                <a:ln w="17526">
                  <a:solidFill>
                    <a:srgbClr val="808000"/>
                  </a:solidFill>
                  <a:round/>
                  <a:headEnd/>
                  <a:tailEnd/>
                </a:ln>
              </p:spPr>
              <p:txBody>
                <a:bodyPr/>
                <a:lstStyle/>
                <a:p>
                  <a:endParaRPr lang="cs-CZ"/>
                </a:p>
              </p:txBody>
            </p:sp>
            <p:sp>
              <p:nvSpPr>
                <p:cNvPr id="2228" name="Oval 158"/>
                <p:cNvSpPr>
                  <a:spLocks noChangeAspect="1" noChangeArrowheads="1"/>
                </p:cNvSpPr>
                <p:nvPr/>
              </p:nvSpPr>
              <p:spPr bwMode="auto">
                <a:xfrm>
                  <a:off x="3298"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29" name="Oval 159"/>
                <p:cNvSpPr>
                  <a:spLocks noChangeAspect="1" noChangeArrowheads="1"/>
                </p:cNvSpPr>
                <p:nvPr/>
              </p:nvSpPr>
              <p:spPr bwMode="auto">
                <a:xfrm>
                  <a:off x="3298" y="910"/>
                  <a:ext cx="62" cy="62"/>
                </a:xfrm>
                <a:prstGeom prst="ellipse">
                  <a:avLst/>
                </a:prstGeom>
                <a:solidFill>
                  <a:srgbClr val="99CC00"/>
                </a:solidFill>
                <a:ln w="17526">
                  <a:solidFill>
                    <a:srgbClr val="808000"/>
                  </a:solidFill>
                  <a:round/>
                  <a:headEnd/>
                  <a:tailEnd/>
                </a:ln>
              </p:spPr>
              <p:txBody>
                <a:bodyPr/>
                <a:lstStyle/>
                <a:p>
                  <a:endParaRPr lang="cs-CZ"/>
                </a:p>
              </p:txBody>
            </p:sp>
            <p:sp>
              <p:nvSpPr>
                <p:cNvPr id="2230" name="Oval 160"/>
                <p:cNvSpPr>
                  <a:spLocks noChangeAspect="1" noChangeArrowheads="1"/>
                </p:cNvSpPr>
                <p:nvPr/>
              </p:nvSpPr>
              <p:spPr bwMode="auto">
                <a:xfrm>
                  <a:off x="3382" y="1256"/>
                  <a:ext cx="62" cy="64"/>
                </a:xfrm>
                <a:prstGeom prst="ellipse">
                  <a:avLst/>
                </a:prstGeom>
                <a:solidFill>
                  <a:srgbClr val="99CC00"/>
                </a:solidFill>
                <a:ln w="17526">
                  <a:solidFill>
                    <a:srgbClr val="808000"/>
                  </a:solidFill>
                  <a:round/>
                  <a:headEnd/>
                  <a:tailEnd/>
                </a:ln>
              </p:spPr>
              <p:txBody>
                <a:bodyPr/>
                <a:lstStyle/>
                <a:p>
                  <a:endParaRPr lang="cs-CZ"/>
                </a:p>
              </p:txBody>
            </p:sp>
            <p:sp>
              <p:nvSpPr>
                <p:cNvPr id="2231" name="Oval 161"/>
                <p:cNvSpPr>
                  <a:spLocks noChangeAspect="1" noChangeArrowheads="1"/>
                </p:cNvSpPr>
                <p:nvPr/>
              </p:nvSpPr>
              <p:spPr bwMode="auto">
                <a:xfrm>
                  <a:off x="3392" y="1025"/>
                  <a:ext cx="64" cy="64"/>
                </a:xfrm>
                <a:prstGeom prst="ellipse">
                  <a:avLst/>
                </a:prstGeom>
                <a:solidFill>
                  <a:srgbClr val="99CC00"/>
                </a:solidFill>
                <a:ln w="17526">
                  <a:solidFill>
                    <a:srgbClr val="808000"/>
                  </a:solidFill>
                  <a:round/>
                  <a:headEnd/>
                  <a:tailEnd/>
                </a:ln>
              </p:spPr>
              <p:txBody>
                <a:bodyPr/>
                <a:lstStyle/>
                <a:p>
                  <a:endParaRPr lang="cs-CZ"/>
                </a:p>
              </p:txBody>
            </p:sp>
            <p:sp>
              <p:nvSpPr>
                <p:cNvPr id="2232" name="Oval 162"/>
                <p:cNvSpPr>
                  <a:spLocks noChangeAspect="1" noChangeArrowheads="1"/>
                </p:cNvSpPr>
                <p:nvPr/>
              </p:nvSpPr>
              <p:spPr bwMode="auto">
                <a:xfrm>
                  <a:off x="3392"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33" name="Oval 163"/>
                <p:cNvSpPr>
                  <a:spLocks noChangeAspect="1" noChangeArrowheads="1"/>
                </p:cNvSpPr>
                <p:nvPr/>
              </p:nvSpPr>
              <p:spPr bwMode="auto">
                <a:xfrm>
                  <a:off x="3413"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34" name="Oval 164"/>
                <p:cNvSpPr>
                  <a:spLocks noChangeAspect="1" noChangeArrowheads="1"/>
                </p:cNvSpPr>
                <p:nvPr/>
              </p:nvSpPr>
              <p:spPr bwMode="auto">
                <a:xfrm>
                  <a:off x="3434" y="1382"/>
                  <a:ext cx="64" cy="64"/>
                </a:xfrm>
                <a:prstGeom prst="ellipse">
                  <a:avLst/>
                </a:prstGeom>
                <a:solidFill>
                  <a:srgbClr val="99CC00"/>
                </a:solidFill>
                <a:ln w="17526">
                  <a:solidFill>
                    <a:srgbClr val="808000"/>
                  </a:solidFill>
                  <a:round/>
                  <a:headEnd/>
                  <a:tailEnd/>
                </a:ln>
              </p:spPr>
              <p:txBody>
                <a:bodyPr/>
                <a:lstStyle/>
                <a:p>
                  <a:endParaRPr lang="cs-CZ"/>
                </a:p>
              </p:txBody>
            </p:sp>
            <p:sp>
              <p:nvSpPr>
                <p:cNvPr id="2235" name="Oval 165"/>
                <p:cNvSpPr>
                  <a:spLocks noChangeAspect="1" noChangeArrowheads="1"/>
                </p:cNvSpPr>
                <p:nvPr/>
              </p:nvSpPr>
              <p:spPr bwMode="auto">
                <a:xfrm>
                  <a:off x="3445" y="1036"/>
                  <a:ext cx="62" cy="62"/>
                </a:xfrm>
                <a:prstGeom prst="ellipse">
                  <a:avLst/>
                </a:prstGeom>
                <a:solidFill>
                  <a:srgbClr val="99CC00"/>
                </a:solidFill>
                <a:ln w="17526">
                  <a:solidFill>
                    <a:srgbClr val="808000"/>
                  </a:solidFill>
                  <a:round/>
                  <a:headEnd/>
                  <a:tailEnd/>
                </a:ln>
              </p:spPr>
              <p:txBody>
                <a:bodyPr/>
                <a:lstStyle/>
                <a:p>
                  <a:endParaRPr lang="cs-CZ"/>
                </a:p>
              </p:txBody>
            </p:sp>
            <p:sp>
              <p:nvSpPr>
                <p:cNvPr id="2236" name="Oval 166"/>
                <p:cNvSpPr>
                  <a:spLocks noChangeAspect="1" noChangeArrowheads="1"/>
                </p:cNvSpPr>
                <p:nvPr/>
              </p:nvSpPr>
              <p:spPr bwMode="auto">
                <a:xfrm>
                  <a:off x="3445" y="784"/>
                  <a:ext cx="62" cy="62"/>
                </a:xfrm>
                <a:prstGeom prst="ellipse">
                  <a:avLst/>
                </a:prstGeom>
                <a:solidFill>
                  <a:srgbClr val="99CC00"/>
                </a:solidFill>
                <a:ln w="17526">
                  <a:solidFill>
                    <a:srgbClr val="808000"/>
                  </a:solidFill>
                  <a:round/>
                  <a:headEnd/>
                  <a:tailEnd/>
                </a:ln>
              </p:spPr>
              <p:txBody>
                <a:bodyPr/>
                <a:lstStyle/>
                <a:p>
                  <a:endParaRPr lang="cs-CZ"/>
                </a:p>
              </p:txBody>
            </p:sp>
            <p:sp>
              <p:nvSpPr>
                <p:cNvPr id="2237" name="Oval 167"/>
                <p:cNvSpPr>
                  <a:spLocks noChangeAspect="1" noChangeArrowheads="1"/>
                </p:cNvSpPr>
                <p:nvPr/>
              </p:nvSpPr>
              <p:spPr bwMode="auto">
                <a:xfrm>
                  <a:off x="3466" y="763"/>
                  <a:ext cx="62" cy="62"/>
                </a:xfrm>
                <a:prstGeom prst="ellipse">
                  <a:avLst/>
                </a:prstGeom>
                <a:solidFill>
                  <a:srgbClr val="99CC00"/>
                </a:solidFill>
                <a:ln w="17526">
                  <a:solidFill>
                    <a:srgbClr val="808000"/>
                  </a:solidFill>
                  <a:round/>
                  <a:headEnd/>
                  <a:tailEnd/>
                </a:ln>
              </p:spPr>
              <p:txBody>
                <a:bodyPr/>
                <a:lstStyle/>
                <a:p>
                  <a:endParaRPr lang="cs-CZ"/>
                </a:p>
              </p:txBody>
            </p:sp>
            <p:sp>
              <p:nvSpPr>
                <p:cNvPr id="2238" name="Oval 168"/>
                <p:cNvSpPr>
                  <a:spLocks noChangeAspect="1" noChangeArrowheads="1"/>
                </p:cNvSpPr>
                <p:nvPr/>
              </p:nvSpPr>
              <p:spPr bwMode="auto">
                <a:xfrm>
                  <a:off x="3539"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39" name="Oval 169"/>
                <p:cNvSpPr>
                  <a:spLocks noChangeAspect="1" noChangeArrowheads="1"/>
                </p:cNvSpPr>
                <p:nvPr/>
              </p:nvSpPr>
              <p:spPr bwMode="auto">
                <a:xfrm>
                  <a:off x="3581" y="731"/>
                  <a:ext cx="64" cy="64"/>
                </a:xfrm>
                <a:prstGeom prst="ellipse">
                  <a:avLst/>
                </a:prstGeom>
                <a:solidFill>
                  <a:srgbClr val="99CC00"/>
                </a:solidFill>
                <a:ln w="17526">
                  <a:solidFill>
                    <a:srgbClr val="808000"/>
                  </a:solidFill>
                  <a:round/>
                  <a:headEnd/>
                  <a:tailEnd/>
                </a:ln>
              </p:spPr>
              <p:txBody>
                <a:bodyPr/>
                <a:lstStyle/>
                <a:p>
                  <a:endParaRPr lang="cs-CZ"/>
                </a:p>
              </p:txBody>
            </p:sp>
            <p:sp>
              <p:nvSpPr>
                <p:cNvPr id="2240" name="Oval 170"/>
                <p:cNvSpPr>
                  <a:spLocks noChangeAspect="1" noChangeArrowheads="1"/>
                </p:cNvSpPr>
                <p:nvPr/>
              </p:nvSpPr>
              <p:spPr bwMode="auto">
                <a:xfrm>
                  <a:off x="3644" y="1319"/>
                  <a:ext cx="64" cy="64"/>
                </a:xfrm>
                <a:prstGeom prst="ellipse">
                  <a:avLst/>
                </a:prstGeom>
                <a:solidFill>
                  <a:srgbClr val="99CC00"/>
                </a:solidFill>
                <a:ln w="17526">
                  <a:solidFill>
                    <a:srgbClr val="808000"/>
                  </a:solidFill>
                  <a:round/>
                  <a:headEnd/>
                  <a:tailEnd/>
                </a:ln>
              </p:spPr>
              <p:txBody>
                <a:bodyPr/>
                <a:lstStyle/>
                <a:p>
                  <a:endParaRPr lang="cs-CZ"/>
                </a:p>
              </p:txBody>
            </p:sp>
            <p:sp>
              <p:nvSpPr>
                <p:cNvPr id="2241" name="Oval 171"/>
                <p:cNvSpPr>
                  <a:spLocks noChangeAspect="1" noChangeArrowheads="1"/>
                </p:cNvSpPr>
                <p:nvPr/>
              </p:nvSpPr>
              <p:spPr bwMode="auto">
                <a:xfrm>
                  <a:off x="3676" y="815"/>
                  <a:ext cx="62" cy="64"/>
                </a:xfrm>
                <a:prstGeom prst="ellipse">
                  <a:avLst/>
                </a:prstGeom>
                <a:solidFill>
                  <a:srgbClr val="99CC00"/>
                </a:solidFill>
                <a:ln w="17526">
                  <a:solidFill>
                    <a:srgbClr val="808000"/>
                  </a:solidFill>
                  <a:round/>
                  <a:headEnd/>
                  <a:tailEnd/>
                </a:ln>
              </p:spPr>
              <p:txBody>
                <a:bodyPr/>
                <a:lstStyle/>
                <a:p>
                  <a:endParaRPr lang="cs-CZ"/>
                </a:p>
              </p:txBody>
            </p:sp>
            <p:sp>
              <p:nvSpPr>
                <p:cNvPr id="2242" name="Oval 172"/>
                <p:cNvSpPr>
                  <a:spLocks noChangeAspect="1" noChangeArrowheads="1"/>
                </p:cNvSpPr>
                <p:nvPr/>
              </p:nvSpPr>
              <p:spPr bwMode="auto">
                <a:xfrm>
                  <a:off x="3697" y="899"/>
                  <a:ext cx="62" cy="64"/>
                </a:xfrm>
                <a:prstGeom prst="ellipse">
                  <a:avLst/>
                </a:prstGeom>
                <a:solidFill>
                  <a:srgbClr val="99CC00"/>
                </a:solidFill>
                <a:ln w="17526">
                  <a:solidFill>
                    <a:srgbClr val="808000"/>
                  </a:solidFill>
                  <a:round/>
                  <a:headEnd/>
                  <a:tailEnd/>
                </a:ln>
              </p:spPr>
              <p:txBody>
                <a:bodyPr/>
                <a:lstStyle/>
                <a:p>
                  <a:endParaRPr lang="cs-CZ"/>
                </a:p>
              </p:txBody>
            </p:sp>
            <p:sp>
              <p:nvSpPr>
                <p:cNvPr id="2243" name="Oval 173"/>
                <p:cNvSpPr>
                  <a:spLocks noChangeAspect="1" noChangeArrowheads="1"/>
                </p:cNvSpPr>
                <p:nvPr/>
              </p:nvSpPr>
              <p:spPr bwMode="auto">
                <a:xfrm>
                  <a:off x="3697"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44" name="Oval 174"/>
                <p:cNvSpPr>
                  <a:spLocks noChangeAspect="1" noChangeArrowheads="1"/>
                </p:cNvSpPr>
                <p:nvPr/>
              </p:nvSpPr>
              <p:spPr bwMode="auto">
                <a:xfrm>
                  <a:off x="3749" y="721"/>
                  <a:ext cx="64" cy="62"/>
                </a:xfrm>
                <a:prstGeom prst="ellipse">
                  <a:avLst/>
                </a:prstGeom>
                <a:solidFill>
                  <a:srgbClr val="99CC00"/>
                </a:solidFill>
                <a:ln w="17526">
                  <a:solidFill>
                    <a:srgbClr val="808000"/>
                  </a:solidFill>
                  <a:round/>
                  <a:headEnd/>
                  <a:tailEnd/>
                </a:ln>
              </p:spPr>
              <p:txBody>
                <a:bodyPr/>
                <a:lstStyle/>
                <a:p>
                  <a:endParaRPr lang="cs-CZ"/>
                </a:p>
              </p:txBody>
            </p:sp>
            <p:sp>
              <p:nvSpPr>
                <p:cNvPr id="2245" name="Oval 175"/>
                <p:cNvSpPr>
                  <a:spLocks noChangeAspect="1" noChangeArrowheads="1"/>
                </p:cNvSpPr>
                <p:nvPr/>
              </p:nvSpPr>
              <p:spPr bwMode="auto">
                <a:xfrm>
                  <a:off x="3770" y="742"/>
                  <a:ext cx="32" cy="31"/>
                </a:xfrm>
                <a:prstGeom prst="ellipse">
                  <a:avLst/>
                </a:prstGeom>
                <a:solidFill>
                  <a:srgbClr val="99CC00"/>
                </a:solidFill>
                <a:ln w="17463">
                  <a:solidFill>
                    <a:srgbClr val="808000"/>
                  </a:solidFill>
                  <a:round/>
                  <a:headEnd/>
                  <a:tailEnd/>
                </a:ln>
              </p:spPr>
              <p:txBody>
                <a:bodyPr/>
                <a:lstStyle/>
                <a:p>
                  <a:endParaRPr lang="cs-CZ"/>
                </a:p>
              </p:txBody>
            </p:sp>
            <p:sp>
              <p:nvSpPr>
                <p:cNvPr id="2246" name="Oval 176"/>
                <p:cNvSpPr>
                  <a:spLocks noChangeAspect="1" noChangeArrowheads="1"/>
                </p:cNvSpPr>
                <p:nvPr/>
              </p:nvSpPr>
              <p:spPr bwMode="auto">
                <a:xfrm>
                  <a:off x="3781"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47" name="Oval 177"/>
                <p:cNvSpPr>
                  <a:spLocks noChangeAspect="1" noChangeArrowheads="1"/>
                </p:cNvSpPr>
                <p:nvPr/>
              </p:nvSpPr>
              <p:spPr bwMode="auto">
                <a:xfrm>
                  <a:off x="3781" y="742"/>
                  <a:ext cx="62" cy="62"/>
                </a:xfrm>
                <a:prstGeom prst="ellipse">
                  <a:avLst/>
                </a:prstGeom>
                <a:solidFill>
                  <a:srgbClr val="99CC00"/>
                </a:solidFill>
                <a:ln w="17526">
                  <a:solidFill>
                    <a:srgbClr val="808000"/>
                  </a:solidFill>
                  <a:round/>
                  <a:headEnd/>
                  <a:tailEnd/>
                </a:ln>
              </p:spPr>
              <p:txBody>
                <a:bodyPr/>
                <a:lstStyle/>
                <a:p>
                  <a:endParaRPr lang="cs-CZ"/>
                </a:p>
              </p:txBody>
            </p:sp>
            <p:sp>
              <p:nvSpPr>
                <p:cNvPr id="2248" name="Oval 178"/>
                <p:cNvSpPr>
                  <a:spLocks noChangeAspect="1" noChangeArrowheads="1"/>
                </p:cNvSpPr>
                <p:nvPr/>
              </p:nvSpPr>
              <p:spPr bwMode="auto">
                <a:xfrm>
                  <a:off x="3854"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49" name="Oval 179"/>
                <p:cNvSpPr>
                  <a:spLocks noChangeAspect="1" noChangeArrowheads="1"/>
                </p:cNvSpPr>
                <p:nvPr/>
              </p:nvSpPr>
              <p:spPr bwMode="auto">
                <a:xfrm>
                  <a:off x="3970" y="878"/>
                  <a:ext cx="62" cy="64"/>
                </a:xfrm>
                <a:prstGeom prst="ellipse">
                  <a:avLst/>
                </a:prstGeom>
                <a:solidFill>
                  <a:srgbClr val="99CC00"/>
                </a:solidFill>
                <a:ln w="17526">
                  <a:solidFill>
                    <a:srgbClr val="808000"/>
                  </a:solidFill>
                  <a:round/>
                  <a:headEnd/>
                  <a:tailEnd/>
                </a:ln>
              </p:spPr>
              <p:txBody>
                <a:bodyPr/>
                <a:lstStyle/>
                <a:p>
                  <a:endParaRPr lang="cs-CZ"/>
                </a:p>
              </p:txBody>
            </p:sp>
            <p:sp>
              <p:nvSpPr>
                <p:cNvPr id="2250" name="Oval 180"/>
                <p:cNvSpPr>
                  <a:spLocks noChangeAspect="1" noChangeArrowheads="1"/>
                </p:cNvSpPr>
                <p:nvPr/>
              </p:nvSpPr>
              <p:spPr bwMode="auto">
                <a:xfrm>
                  <a:off x="4001" y="773"/>
                  <a:ext cx="64" cy="64"/>
                </a:xfrm>
                <a:prstGeom prst="ellipse">
                  <a:avLst/>
                </a:prstGeom>
                <a:solidFill>
                  <a:srgbClr val="99CC00"/>
                </a:solidFill>
                <a:ln w="17526">
                  <a:solidFill>
                    <a:srgbClr val="808000"/>
                  </a:solidFill>
                  <a:round/>
                  <a:headEnd/>
                  <a:tailEnd/>
                </a:ln>
              </p:spPr>
              <p:txBody>
                <a:bodyPr/>
                <a:lstStyle/>
                <a:p>
                  <a:endParaRPr lang="cs-CZ"/>
                </a:p>
              </p:txBody>
            </p:sp>
            <p:sp>
              <p:nvSpPr>
                <p:cNvPr id="2251" name="Oval 181"/>
                <p:cNvSpPr>
                  <a:spLocks noChangeAspect="1" noChangeArrowheads="1"/>
                </p:cNvSpPr>
                <p:nvPr/>
              </p:nvSpPr>
              <p:spPr bwMode="auto">
                <a:xfrm>
                  <a:off x="4022"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52" name="Oval 182"/>
                <p:cNvSpPr>
                  <a:spLocks noChangeAspect="1" noChangeArrowheads="1"/>
                </p:cNvSpPr>
                <p:nvPr/>
              </p:nvSpPr>
              <p:spPr bwMode="auto">
                <a:xfrm>
                  <a:off x="4243"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53" name="Oval 183"/>
                <p:cNvSpPr>
                  <a:spLocks noChangeAspect="1" noChangeArrowheads="1"/>
                </p:cNvSpPr>
                <p:nvPr/>
              </p:nvSpPr>
              <p:spPr bwMode="auto">
                <a:xfrm>
                  <a:off x="4274"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54" name="Oval 184"/>
                <p:cNvSpPr>
                  <a:spLocks noChangeAspect="1" noChangeArrowheads="1"/>
                </p:cNvSpPr>
                <p:nvPr/>
              </p:nvSpPr>
              <p:spPr bwMode="auto">
                <a:xfrm>
                  <a:off x="4442" y="868"/>
                  <a:ext cx="64" cy="62"/>
                </a:xfrm>
                <a:prstGeom prst="ellipse">
                  <a:avLst/>
                </a:prstGeom>
                <a:solidFill>
                  <a:srgbClr val="99CC00"/>
                </a:solidFill>
                <a:ln w="17526">
                  <a:solidFill>
                    <a:srgbClr val="808000"/>
                  </a:solidFill>
                  <a:round/>
                  <a:headEnd/>
                  <a:tailEnd/>
                </a:ln>
              </p:spPr>
              <p:txBody>
                <a:bodyPr/>
                <a:lstStyle/>
                <a:p>
                  <a:endParaRPr lang="cs-CZ"/>
                </a:p>
              </p:txBody>
            </p:sp>
            <p:sp>
              <p:nvSpPr>
                <p:cNvPr id="2255" name="Oval 185"/>
                <p:cNvSpPr>
                  <a:spLocks noChangeAspect="1" noChangeArrowheads="1"/>
                </p:cNvSpPr>
                <p:nvPr/>
              </p:nvSpPr>
              <p:spPr bwMode="auto">
                <a:xfrm>
                  <a:off x="4442" y="815"/>
                  <a:ext cx="64" cy="64"/>
                </a:xfrm>
                <a:prstGeom prst="ellipse">
                  <a:avLst/>
                </a:prstGeom>
                <a:solidFill>
                  <a:srgbClr val="99CC00"/>
                </a:solidFill>
                <a:ln w="17526">
                  <a:solidFill>
                    <a:srgbClr val="808000"/>
                  </a:solidFill>
                  <a:round/>
                  <a:headEnd/>
                  <a:tailEnd/>
                </a:ln>
              </p:spPr>
              <p:txBody>
                <a:bodyPr/>
                <a:lstStyle/>
                <a:p>
                  <a:endParaRPr lang="cs-CZ"/>
                </a:p>
              </p:txBody>
            </p:sp>
            <p:sp>
              <p:nvSpPr>
                <p:cNvPr id="2256" name="Oval 186"/>
                <p:cNvSpPr>
                  <a:spLocks noChangeAspect="1" noChangeArrowheads="1"/>
                </p:cNvSpPr>
                <p:nvPr/>
              </p:nvSpPr>
              <p:spPr bwMode="auto">
                <a:xfrm>
                  <a:off x="4547" y="815"/>
                  <a:ext cx="64" cy="64"/>
                </a:xfrm>
                <a:prstGeom prst="ellipse">
                  <a:avLst/>
                </a:prstGeom>
                <a:solidFill>
                  <a:srgbClr val="99CC00"/>
                </a:solidFill>
                <a:ln w="17526">
                  <a:solidFill>
                    <a:srgbClr val="808000"/>
                  </a:solidFill>
                  <a:round/>
                  <a:headEnd/>
                  <a:tailEnd/>
                </a:ln>
              </p:spPr>
              <p:txBody>
                <a:bodyPr/>
                <a:lstStyle/>
                <a:p>
                  <a:endParaRPr lang="cs-CZ"/>
                </a:p>
              </p:txBody>
            </p:sp>
            <p:sp>
              <p:nvSpPr>
                <p:cNvPr id="2257" name="Oval 187"/>
                <p:cNvSpPr>
                  <a:spLocks noChangeAspect="1" noChangeArrowheads="1"/>
                </p:cNvSpPr>
                <p:nvPr/>
              </p:nvSpPr>
              <p:spPr bwMode="auto">
                <a:xfrm>
                  <a:off x="4632"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58" name="Oval 188"/>
                <p:cNvSpPr>
                  <a:spLocks noChangeAspect="1" noChangeArrowheads="1"/>
                </p:cNvSpPr>
                <p:nvPr/>
              </p:nvSpPr>
              <p:spPr bwMode="auto">
                <a:xfrm>
                  <a:off x="4726" y="721"/>
                  <a:ext cx="64" cy="62"/>
                </a:xfrm>
                <a:prstGeom prst="ellipse">
                  <a:avLst/>
                </a:prstGeom>
                <a:solidFill>
                  <a:srgbClr val="99CC00"/>
                </a:solidFill>
                <a:ln w="17526">
                  <a:solidFill>
                    <a:srgbClr val="808000"/>
                  </a:solidFill>
                  <a:round/>
                  <a:headEnd/>
                  <a:tailEnd/>
                </a:ln>
              </p:spPr>
              <p:txBody>
                <a:bodyPr/>
                <a:lstStyle/>
                <a:p>
                  <a:endParaRPr lang="cs-CZ"/>
                </a:p>
              </p:txBody>
            </p:sp>
            <p:sp>
              <p:nvSpPr>
                <p:cNvPr id="2259" name="Rectangle 189"/>
                <p:cNvSpPr>
                  <a:spLocks noChangeAspect="1" noChangeArrowheads="1"/>
                </p:cNvSpPr>
                <p:nvPr/>
              </p:nvSpPr>
              <p:spPr bwMode="auto">
                <a:xfrm>
                  <a:off x="977" y="3063"/>
                  <a:ext cx="230" cy="208"/>
                </a:xfrm>
                <a:prstGeom prst="rect">
                  <a:avLst/>
                </a:prstGeom>
                <a:noFill/>
                <a:ln w="9525">
                  <a:noFill/>
                  <a:miter lim="800000"/>
                  <a:headEnd/>
                  <a:tailEnd/>
                </a:ln>
              </p:spPr>
              <p:txBody>
                <a:bodyPr wrap="none" lIns="0" tIns="0" rIns="0" bIns="0">
                  <a:spAutoFit/>
                </a:bodyPr>
                <a:lstStyle/>
                <a:p>
                  <a:r>
                    <a:rPr lang="cs-CZ" sz="1600">
                      <a:solidFill>
                        <a:srgbClr val="000000"/>
                      </a:solidFill>
                    </a:rPr>
                    <a:t>0.0</a:t>
                  </a:r>
                  <a:endParaRPr lang="cs-CZ"/>
                </a:p>
              </p:txBody>
            </p:sp>
            <p:sp>
              <p:nvSpPr>
                <p:cNvPr id="2260" name="Rectangle 190"/>
                <p:cNvSpPr>
                  <a:spLocks noChangeAspect="1" noChangeArrowheads="1"/>
                </p:cNvSpPr>
                <p:nvPr/>
              </p:nvSpPr>
              <p:spPr bwMode="auto">
                <a:xfrm>
                  <a:off x="977" y="2579"/>
                  <a:ext cx="228" cy="207"/>
                </a:xfrm>
                <a:prstGeom prst="rect">
                  <a:avLst/>
                </a:prstGeom>
                <a:noFill/>
                <a:ln w="9525">
                  <a:noFill/>
                  <a:miter lim="800000"/>
                  <a:headEnd/>
                  <a:tailEnd/>
                </a:ln>
              </p:spPr>
              <p:txBody>
                <a:bodyPr wrap="none" lIns="0" tIns="0" rIns="0" bIns="0">
                  <a:spAutoFit/>
                </a:bodyPr>
                <a:lstStyle/>
                <a:p>
                  <a:r>
                    <a:rPr lang="cs-CZ" sz="1600">
                      <a:solidFill>
                        <a:srgbClr val="000000"/>
                      </a:solidFill>
                    </a:rPr>
                    <a:t>0.2</a:t>
                  </a:r>
                  <a:endParaRPr lang="cs-CZ"/>
                </a:p>
              </p:txBody>
            </p:sp>
            <p:sp>
              <p:nvSpPr>
                <p:cNvPr id="2261" name="Rectangle 191"/>
                <p:cNvSpPr>
                  <a:spLocks noChangeAspect="1" noChangeArrowheads="1"/>
                </p:cNvSpPr>
                <p:nvPr/>
              </p:nvSpPr>
              <p:spPr bwMode="auto">
                <a:xfrm>
                  <a:off x="977" y="2096"/>
                  <a:ext cx="228" cy="207"/>
                </a:xfrm>
                <a:prstGeom prst="rect">
                  <a:avLst/>
                </a:prstGeom>
                <a:noFill/>
                <a:ln w="9525">
                  <a:noFill/>
                  <a:miter lim="800000"/>
                  <a:headEnd/>
                  <a:tailEnd/>
                </a:ln>
              </p:spPr>
              <p:txBody>
                <a:bodyPr wrap="none" lIns="0" tIns="0" rIns="0" bIns="0">
                  <a:spAutoFit/>
                </a:bodyPr>
                <a:lstStyle/>
                <a:p>
                  <a:r>
                    <a:rPr lang="cs-CZ" sz="1600">
                      <a:solidFill>
                        <a:srgbClr val="000000"/>
                      </a:solidFill>
                    </a:rPr>
                    <a:t>0.4</a:t>
                  </a:r>
                  <a:endParaRPr lang="cs-CZ"/>
                </a:p>
              </p:txBody>
            </p:sp>
            <p:sp>
              <p:nvSpPr>
                <p:cNvPr id="2262" name="Rectangle 192"/>
                <p:cNvSpPr>
                  <a:spLocks noChangeAspect="1" noChangeArrowheads="1"/>
                </p:cNvSpPr>
                <p:nvPr/>
              </p:nvSpPr>
              <p:spPr bwMode="auto">
                <a:xfrm>
                  <a:off x="977" y="1614"/>
                  <a:ext cx="230" cy="208"/>
                </a:xfrm>
                <a:prstGeom prst="rect">
                  <a:avLst/>
                </a:prstGeom>
                <a:noFill/>
                <a:ln w="9525">
                  <a:noFill/>
                  <a:miter lim="800000"/>
                  <a:headEnd/>
                  <a:tailEnd/>
                </a:ln>
              </p:spPr>
              <p:txBody>
                <a:bodyPr wrap="none" lIns="0" tIns="0" rIns="0" bIns="0">
                  <a:spAutoFit/>
                </a:bodyPr>
                <a:lstStyle/>
                <a:p>
                  <a:r>
                    <a:rPr lang="cs-CZ" sz="1600">
                      <a:solidFill>
                        <a:srgbClr val="000000"/>
                      </a:solidFill>
                    </a:rPr>
                    <a:t>0.6</a:t>
                  </a:r>
                  <a:endParaRPr lang="cs-CZ"/>
                </a:p>
              </p:txBody>
            </p:sp>
            <p:sp>
              <p:nvSpPr>
                <p:cNvPr id="2263" name="Rectangle 193"/>
                <p:cNvSpPr>
                  <a:spLocks noChangeAspect="1" noChangeArrowheads="1"/>
                </p:cNvSpPr>
                <p:nvPr/>
              </p:nvSpPr>
              <p:spPr bwMode="auto">
                <a:xfrm>
                  <a:off x="977" y="1130"/>
                  <a:ext cx="228" cy="207"/>
                </a:xfrm>
                <a:prstGeom prst="rect">
                  <a:avLst/>
                </a:prstGeom>
                <a:noFill/>
                <a:ln w="9525">
                  <a:noFill/>
                  <a:miter lim="800000"/>
                  <a:headEnd/>
                  <a:tailEnd/>
                </a:ln>
              </p:spPr>
              <p:txBody>
                <a:bodyPr wrap="none" lIns="0" tIns="0" rIns="0" bIns="0">
                  <a:spAutoFit/>
                </a:bodyPr>
                <a:lstStyle/>
                <a:p>
                  <a:r>
                    <a:rPr lang="cs-CZ" sz="1600">
                      <a:solidFill>
                        <a:srgbClr val="000000"/>
                      </a:solidFill>
                    </a:rPr>
                    <a:t>0.8</a:t>
                  </a:r>
                  <a:endParaRPr lang="cs-CZ"/>
                </a:p>
              </p:txBody>
            </p:sp>
            <p:sp>
              <p:nvSpPr>
                <p:cNvPr id="2264" name="Rectangle 194"/>
                <p:cNvSpPr>
                  <a:spLocks noChangeAspect="1" noChangeArrowheads="1"/>
                </p:cNvSpPr>
                <p:nvPr/>
              </p:nvSpPr>
              <p:spPr bwMode="auto">
                <a:xfrm>
                  <a:off x="977" y="647"/>
                  <a:ext cx="230" cy="208"/>
                </a:xfrm>
                <a:prstGeom prst="rect">
                  <a:avLst/>
                </a:prstGeom>
                <a:noFill/>
                <a:ln w="9525">
                  <a:noFill/>
                  <a:miter lim="800000"/>
                  <a:headEnd/>
                  <a:tailEnd/>
                </a:ln>
              </p:spPr>
              <p:txBody>
                <a:bodyPr wrap="none" lIns="0" tIns="0" rIns="0" bIns="0">
                  <a:spAutoFit/>
                </a:bodyPr>
                <a:lstStyle/>
                <a:p>
                  <a:r>
                    <a:rPr lang="cs-CZ" sz="1600" dirty="0">
                      <a:solidFill>
                        <a:srgbClr val="000000"/>
                      </a:solidFill>
                    </a:rPr>
                    <a:t>1.0</a:t>
                  </a:r>
                  <a:endParaRPr lang="cs-CZ" dirty="0"/>
                </a:p>
              </p:txBody>
            </p:sp>
            <p:sp>
              <p:nvSpPr>
                <p:cNvPr id="2273" name="Rectangle 203"/>
                <p:cNvSpPr>
                  <a:spLocks noChangeAspect="1" noChangeArrowheads="1"/>
                </p:cNvSpPr>
                <p:nvPr/>
              </p:nvSpPr>
              <p:spPr bwMode="auto">
                <a:xfrm>
                  <a:off x="2145" y="3418"/>
                  <a:ext cx="1944" cy="260"/>
                </a:xfrm>
                <a:prstGeom prst="rect">
                  <a:avLst/>
                </a:prstGeom>
                <a:noFill/>
                <a:ln w="9525">
                  <a:noFill/>
                  <a:miter lim="800000"/>
                  <a:headEnd/>
                  <a:tailEnd/>
                </a:ln>
              </p:spPr>
              <p:txBody>
                <a:bodyPr wrap="none" lIns="0" tIns="0" rIns="0" bIns="0">
                  <a:spAutoFit/>
                </a:bodyPr>
                <a:lstStyle/>
                <a:p>
                  <a:r>
                    <a:rPr lang="cs-CZ" dirty="0">
                      <a:solidFill>
                        <a:srgbClr val="000000"/>
                      </a:solidFill>
                    </a:rPr>
                    <a:t>Distance </a:t>
                  </a:r>
                  <a:r>
                    <a:rPr lang="cs-CZ" dirty="0" err="1">
                      <a:solidFill>
                        <a:srgbClr val="000000"/>
                      </a:solidFill>
                    </a:rPr>
                    <a:t>along</a:t>
                  </a:r>
                  <a:r>
                    <a:rPr lang="cs-CZ" dirty="0">
                      <a:solidFill>
                        <a:srgbClr val="000000"/>
                      </a:solidFill>
                    </a:rPr>
                    <a:t> </a:t>
                  </a:r>
                  <a:r>
                    <a:rPr lang="cs-CZ" dirty="0" err="1">
                      <a:solidFill>
                        <a:srgbClr val="000000"/>
                      </a:solidFill>
                    </a:rPr>
                    <a:t>transect</a:t>
                  </a:r>
                  <a:endParaRPr lang="cs-CZ" sz="2000" dirty="0"/>
                </a:p>
              </p:txBody>
            </p:sp>
            <p:sp>
              <p:nvSpPr>
                <p:cNvPr id="2274" name="Rectangle 204"/>
                <p:cNvSpPr>
                  <a:spLocks noChangeAspect="1" noChangeArrowheads="1"/>
                </p:cNvSpPr>
                <p:nvPr/>
              </p:nvSpPr>
              <p:spPr bwMode="auto">
                <a:xfrm rot="16200000">
                  <a:off x="342" y="1805"/>
                  <a:ext cx="922" cy="248"/>
                </a:xfrm>
                <a:prstGeom prst="rect">
                  <a:avLst/>
                </a:prstGeom>
                <a:noFill/>
                <a:ln w="9525">
                  <a:noFill/>
                  <a:miter lim="800000"/>
                  <a:headEnd/>
                  <a:tailEnd/>
                </a:ln>
              </p:spPr>
              <p:txBody>
                <a:bodyPr wrap="none" lIns="0" tIns="0" rIns="0" bIns="0">
                  <a:spAutoFit/>
                </a:bodyPr>
                <a:lstStyle/>
                <a:p>
                  <a:r>
                    <a:rPr lang="cs-CZ" dirty="0" err="1">
                      <a:solidFill>
                        <a:srgbClr val="000000"/>
                      </a:solidFill>
                    </a:rPr>
                    <a:t>Frequency</a:t>
                  </a:r>
                  <a:endParaRPr lang="cs-CZ" sz="2000" dirty="0"/>
                </a:p>
              </p:txBody>
            </p:sp>
            <p:sp>
              <p:nvSpPr>
                <p:cNvPr id="2275" name="Rectangle 205"/>
                <p:cNvSpPr>
                  <a:spLocks noChangeAspect="1" noChangeArrowheads="1"/>
                </p:cNvSpPr>
                <p:nvPr/>
              </p:nvSpPr>
              <p:spPr bwMode="auto">
                <a:xfrm>
                  <a:off x="610" y="511"/>
                  <a:ext cx="4599" cy="3297"/>
                </a:xfrm>
                <a:prstGeom prst="rect">
                  <a:avLst/>
                </a:prstGeom>
                <a:noFill/>
                <a:ln w="0">
                  <a:solidFill>
                    <a:srgbClr val="000000"/>
                  </a:solidFill>
                  <a:miter lim="800000"/>
                  <a:headEnd/>
                  <a:tailEnd/>
                </a:ln>
              </p:spPr>
              <p:txBody>
                <a:bodyPr/>
                <a:lstStyle/>
                <a:p>
                  <a:endParaRPr lang="cs-CZ"/>
                </a:p>
              </p:txBody>
            </p:sp>
          </p:grpSp>
          <p:sp>
            <p:nvSpPr>
              <p:cNvPr id="2072" name="Rectangle 425"/>
              <p:cNvSpPr>
                <a:spLocks noChangeAspect="1" noChangeArrowheads="1"/>
              </p:cNvSpPr>
              <p:nvPr/>
            </p:nvSpPr>
            <p:spPr bwMode="auto">
              <a:xfrm>
                <a:off x="3203" y="2285"/>
                <a:ext cx="133" cy="108"/>
              </a:xfrm>
              <a:prstGeom prst="rect">
                <a:avLst/>
              </a:prstGeom>
              <a:solidFill>
                <a:schemeClr val="bg1"/>
              </a:solidFill>
              <a:ln w="9525">
                <a:noFill/>
                <a:miter lim="800000"/>
                <a:headEnd/>
                <a:tailEnd/>
              </a:ln>
            </p:spPr>
            <p:txBody>
              <a:bodyPr wrap="none" anchor="ctr"/>
              <a:lstStyle/>
              <a:p>
                <a:endParaRPr lang="cs-CZ"/>
              </a:p>
            </p:txBody>
          </p:sp>
        </p:grpSp>
        <p:sp>
          <p:nvSpPr>
            <p:cNvPr id="2058" name="Freeform 206"/>
            <p:cNvSpPr>
              <a:spLocks noChangeAspect="1"/>
            </p:cNvSpPr>
            <p:nvPr/>
          </p:nvSpPr>
          <p:spPr bwMode="auto">
            <a:xfrm>
              <a:off x="1367" y="1025"/>
              <a:ext cx="3581" cy="2194"/>
            </a:xfrm>
            <a:custGeom>
              <a:avLst/>
              <a:gdLst>
                <a:gd name="T0" fmla="*/ 0 w 3730"/>
                <a:gd name="T1" fmla="*/ 1682 h 2397"/>
                <a:gd name="T2" fmla="*/ 408 w 3730"/>
                <a:gd name="T3" fmla="*/ 1680 h 2397"/>
                <a:gd name="T4" fmla="*/ 985 w 3730"/>
                <a:gd name="T5" fmla="*/ 1606 h 2397"/>
                <a:gd name="T6" fmla="*/ 1337 w 3730"/>
                <a:gd name="T7" fmla="*/ 1467 h 2397"/>
                <a:gd name="T8" fmla="*/ 1534 w 3730"/>
                <a:gd name="T9" fmla="*/ 1321 h 2397"/>
                <a:gd name="T10" fmla="*/ 1534 w 3730"/>
                <a:gd name="T11" fmla="*/ 1321 h 2397"/>
                <a:gd name="T12" fmla="*/ 1604 w 3730"/>
                <a:gd name="T13" fmla="*/ 789 h 2397"/>
                <a:gd name="T14" fmla="*/ 1670 w 3730"/>
                <a:gd name="T15" fmla="*/ 356 h 2397"/>
                <a:gd name="T16" fmla="*/ 2088 w 3730"/>
                <a:gd name="T17" fmla="*/ 104 h 2397"/>
                <a:gd name="T18" fmla="*/ 2663 w 3730"/>
                <a:gd name="T19" fmla="*/ 12 h 2397"/>
                <a:gd name="T20" fmla="*/ 3169 w 3730"/>
                <a:gd name="T21" fmla="*/ 0 h 23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30"/>
                <a:gd name="T34" fmla="*/ 0 h 2397"/>
                <a:gd name="T35" fmla="*/ 3730 w 3730"/>
                <a:gd name="T36" fmla="*/ 2397 h 23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30" h="2397">
                  <a:moveTo>
                    <a:pt x="0" y="2397"/>
                  </a:moveTo>
                  <a:cubicBezTo>
                    <a:pt x="80" y="2396"/>
                    <a:pt x="281" y="2397"/>
                    <a:pt x="480" y="2394"/>
                  </a:cubicBezTo>
                  <a:cubicBezTo>
                    <a:pt x="724" y="2384"/>
                    <a:pt x="934" y="2354"/>
                    <a:pt x="1160" y="2288"/>
                  </a:cubicBezTo>
                  <a:cubicBezTo>
                    <a:pt x="1386" y="2222"/>
                    <a:pt x="1473" y="2155"/>
                    <a:pt x="1574" y="2090"/>
                  </a:cubicBezTo>
                  <a:cubicBezTo>
                    <a:pt x="1675" y="2025"/>
                    <a:pt x="1767" y="1917"/>
                    <a:pt x="1806" y="1882"/>
                  </a:cubicBezTo>
                  <a:cubicBezTo>
                    <a:pt x="1820" y="1756"/>
                    <a:pt x="1842" y="1632"/>
                    <a:pt x="1888" y="1124"/>
                  </a:cubicBezTo>
                  <a:cubicBezTo>
                    <a:pt x="1934" y="616"/>
                    <a:pt x="1918" y="668"/>
                    <a:pt x="1964" y="507"/>
                  </a:cubicBezTo>
                  <a:cubicBezTo>
                    <a:pt x="2060" y="364"/>
                    <a:pt x="2258" y="234"/>
                    <a:pt x="2458" y="150"/>
                  </a:cubicBezTo>
                  <a:cubicBezTo>
                    <a:pt x="2653" y="68"/>
                    <a:pt x="2926" y="32"/>
                    <a:pt x="3134" y="16"/>
                  </a:cubicBezTo>
                  <a:cubicBezTo>
                    <a:pt x="3342" y="0"/>
                    <a:pt x="3606" y="3"/>
                    <a:pt x="3730" y="0"/>
                  </a:cubicBezTo>
                </a:path>
              </a:pathLst>
            </a:custGeom>
            <a:noFill/>
            <a:ln w="76200" cmpd="sng">
              <a:solidFill>
                <a:srgbClr val="FF0000"/>
              </a:solidFill>
              <a:prstDash val="solid"/>
              <a:round/>
              <a:headEnd/>
              <a:tailEnd/>
            </a:ln>
          </p:spPr>
          <p:txBody>
            <a:bodyPr/>
            <a:lstStyle/>
            <a:p>
              <a:endParaRPr lang="cs-CZ"/>
            </a:p>
          </p:txBody>
        </p:sp>
        <p:grpSp>
          <p:nvGrpSpPr>
            <p:cNvPr id="2059" name="Group 207"/>
            <p:cNvGrpSpPr>
              <a:grpSpLocks noChangeAspect="1"/>
            </p:cNvGrpSpPr>
            <p:nvPr/>
          </p:nvGrpSpPr>
          <p:grpSpPr bwMode="auto">
            <a:xfrm>
              <a:off x="3082" y="1492"/>
              <a:ext cx="938" cy="2008"/>
              <a:chOff x="3057" y="1252"/>
              <a:chExt cx="978" cy="2193"/>
            </a:xfrm>
          </p:grpSpPr>
          <p:sp>
            <p:nvSpPr>
              <p:cNvPr id="30928" name="Line 208"/>
              <p:cNvSpPr>
                <a:spLocks noChangeAspect="1" noChangeShapeType="1"/>
              </p:cNvSpPr>
              <p:nvPr/>
            </p:nvSpPr>
            <p:spPr bwMode="auto">
              <a:xfrm>
                <a:off x="3057" y="2613"/>
                <a:ext cx="623" cy="0"/>
              </a:xfrm>
              <a:prstGeom prst="line">
                <a:avLst/>
              </a:prstGeom>
              <a:noFill/>
              <a:ln w="19050">
                <a:solidFill>
                  <a:schemeClr val="tx1"/>
                </a:solidFill>
                <a:prstDash val="sysDot"/>
                <a:round/>
                <a:headEnd/>
                <a:tailEnd/>
              </a:ln>
              <a:effectLst>
                <a:outerShdw algn="ctr" rotWithShape="0">
                  <a:schemeClr val="bg2"/>
                </a:outerShdw>
              </a:effectLst>
            </p:spPr>
            <p:txBody>
              <a:bodyPr/>
              <a:lstStyle/>
              <a:p>
                <a:pPr>
                  <a:defRPr/>
                </a:pPr>
                <a:endParaRPr lang="cs-CZ">
                  <a:latin typeface="Arial" charset="0"/>
                  <a:cs typeface="Arial" charset="0"/>
                </a:endParaRPr>
              </a:p>
            </p:txBody>
          </p:sp>
          <p:sp>
            <p:nvSpPr>
              <p:cNvPr id="30929" name="Line 209"/>
              <p:cNvSpPr>
                <a:spLocks noChangeAspect="1" noChangeShapeType="1"/>
              </p:cNvSpPr>
              <p:nvPr/>
            </p:nvSpPr>
            <p:spPr bwMode="auto">
              <a:xfrm>
                <a:off x="3227" y="1252"/>
                <a:ext cx="450" cy="0"/>
              </a:xfrm>
              <a:prstGeom prst="line">
                <a:avLst/>
              </a:prstGeom>
              <a:noFill/>
              <a:ln w="19050">
                <a:solidFill>
                  <a:schemeClr val="tx1"/>
                </a:solidFill>
                <a:prstDash val="sysDot"/>
                <a:round/>
                <a:headEnd/>
                <a:tailEnd/>
              </a:ln>
              <a:effectLst>
                <a:outerShdw algn="ctr" rotWithShape="0">
                  <a:schemeClr val="bg2"/>
                </a:outerShdw>
              </a:effectLst>
            </p:spPr>
            <p:txBody>
              <a:bodyPr/>
              <a:lstStyle/>
              <a:p>
                <a:pPr>
                  <a:defRPr/>
                </a:pPr>
                <a:endParaRPr lang="cs-CZ">
                  <a:latin typeface="Arial" charset="0"/>
                  <a:cs typeface="Arial" charset="0"/>
                </a:endParaRPr>
              </a:p>
            </p:txBody>
          </p:sp>
          <p:sp>
            <p:nvSpPr>
              <p:cNvPr id="30930" name="Line 210"/>
              <p:cNvSpPr>
                <a:spLocks noChangeAspect="1" noChangeShapeType="1"/>
              </p:cNvSpPr>
              <p:nvPr/>
            </p:nvSpPr>
            <p:spPr bwMode="auto">
              <a:xfrm>
                <a:off x="3623" y="1252"/>
                <a:ext cx="0" cy="1361"/>
              </a:xfrm>
              <a:prstGeom prst="line">
                <a:avLst/>
              </a:prstGeom>
              <a:noFill/>
              <a:ln w="28575">
                <a:solidFill>
                  <a:schemeClr val="tx1"/>
                </a:solidFill>
                <a:round/>
                <a:headEnd type="triangle" w="med" len="me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sp>
            <p:nvSpPr>
              <p:cNvPr id="30931" name="Line 211"/>
              <p:cNvSpPr>
                <a:spLocks noChangeAspect="1" noChangeShapeType="1"/>
              </p:cNvSpPr>
              <p:nvPr/>
            </p:nvSpPr>
            <p:spPr bwMode="auto">
              <a:xfrm>
                <a:off x="3142" y="1904"/>
                <a:ext cx="0" cy="1247"/>
              </a:xfrm>
              <a:prstGeom prst="line">
                <a:avLst/>
              </a:prstGeom>
              <a:noFill/>
              <a:ln w="19050">
                <a:solidFill>
                  <a:schemeClr val="tx1"/>
                </a:solidFill>
                <a:prstDash val="sysDot"/>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sp>
            <p:nvSpPr>
              <p:cNvPr id="30932" name="Text Box 212"/>
              <p:cNvSpPr txBox="1">
                <a:spLocks noChangeAspect="1" noChangeArrowheads="1"/>
              </p:cNvSpPr>
              <p:nvPr/>
            </p:nvSpPr>
            <p:spPr bwMode="auto">
              <a:xfrm>
                <a:off x="3057" y="3110"/>
                <a:ext cx="240" cy="337"/>
              </a:xfrm>
              <a:prstGeom prst="rect">
                <a:avLst/>
              </a:prstGeom>
              <a:noFill/>
              <a:ln w="9525">
                <a:noFill/>
                <a:miter lim="800000"/>
                <a:headEnd/>
                <a:tailEnd/>
              </a:ln>
              <a:effectLst>
                <a:outerShdw algn="ctr" rotWithShape="0">
                  <a:schemeClr val="bg2"/>
                </a:outerShdw>
              </a:effectLst>
            </p:spPr>
            <p:txBody>
              <a:bodyPr wrap="none">
                <a:spAutoFit/>
              </a:bodyPr>
              <a:lstStyle/>
              <a:p>
                <a:pPr>
                  <a:defRPr/>
                </a:pPr>
                <a:r>
                  <a:rPr lang="en-US" sz="2000" b="1" i="1">
                    <a:latin typeface="Times New Roman" pitchFamily="18" charset="0"/>
                    <a:cs typeface="Arial" charset="0"/>
                  </a:rPr>
                  <a:t>c</a:t>
                </a:r>
                <a:endParaRPr lang="cs-CZ" sz="2000" b="1" i="1">
                  <a:latin typeface="Times New Roman" pitchFamily="18" charset="0"/>
                  <a:cs typeface="Arial" charset="0"/>
                </a:endParaRPr>
              </a:p>
            </p:txBody>
          </p:sp>
          <p:sp>
            <p:nvSpPr>
              <p:cNvPr id="2070" name="Text Box 213"/>
              <p:cNvSpPr txBox="1">
                <a:spLocks noChangeAspect="1" noChangeArrowheads="1"/>
              </p:cNvSpPr>
              <p:nvPr/>
            </p:nvSpPr>
            <p:spPr bwMode="auto">
              <a:xfrm>
                <a:off x="3659" y="1809"/>
                <a:ext cx="376" cy="336"/>
              </a:xfrm>
              <a:prstGeom prst="rect">
                <a:avLst/>
              </a:prstGeom>
              <a:noFill/>
              <a:ln w="9525">
                <a:noFill/>
                <a:miter lim="800000"/>
                <a:headEnd/>
                <a:tailEnd/>
              </a:ln>
            </p:spPr>
            <p:txBody>
              <a:bodyPr wrap="none">
                <a:spAutoFit/>
              </a:bodyPr>
              <a:lstStyle/>
              <a:p>
                <a:r>
                  <a:rPr lang="cs-CZ" sz="2000" b="1" i="1">
                    <a:latin typeface="Times New Roman" pitchFamily="18" charset="0"/>
                    <a:sym typeface="Symbol" pitchFamily="18" charset="2"/>
                  </a:rPr>
                  <a:t>p</a:t>
                </a:r>
              </a:p>
            </p:txBody>
          </p:sp>
        </p:grpSp>
        <p:grpSp>
          <p:nvGrpSpPr>
            <p:cNvPr id="2060" name="Group 214"/>
            <p:cNvGrpSpPr>
              <a:grpSpLocks noChangeAspect="1"/>
            </p:cNvGrpSpPr>
            <p:nvPr/>
          </p:nvGrpSpPr>
          <p:grpSpPr bwMode="auto">
            <a:xfrm>
              <a:off x="1570" y="1401"/>
              <a:ext cx="1606" cy="622"/>
              <a:chOff x="1469" y="1110"/>
              <a:chExt cx="1673" cy="680"/>
            </a:xfrm>
          </p:grpSpPr>
          <p:graphicFrame>
            <p:nvGraphicFramePr>
              <p:cNvPr id="2052" name="Object 215"/>
              <p:cNvGraphicFramePr>
                <a:graphicFrameLocks noChangeAspect="1"/>
              </p:cNvGraphicFramePr>
              <p:nvPr/>
            </p:nvGraphicFramePr>
            <p:xfrm>
              <a:off x="1469" y="1110"/>
              <a:ext cx="1428" cy="345"/>
            </p:xfrm>
            <a:graphic>
              <a:graphicData uri="http://schemas.openxmlformats.org/presentationml/2006/ole">
                <p:oleObj spid="_x0000_s2052" name="Rovnice" r:id="rId4" imgW="1892300" imgH="457200" progId="Equation.3">
                  <p:embed/>
                </p:oleObj>
              </a:graphicData>
            </a:graphic>
          </p:graphicFrame>
          <p:sp>
            <p:nvSpPr>
              <p:cNvPr id="30936" name="Line 216"/>
              <p:cNvSpPr>
                <a:spLocks noChangeAspect="1" noChangeShapeType="1"/>
              </p:cNvSpPr>
              <p:nvPr/>
            </p:nvSpPr>
            <p:spPr bwMode="auto">
              <a:xfrm>
                <a:off x="2688" y="1420"/>
                <a:ext cx="453" cy="368"/>
              </a:xfrm>
              <a:prstGeom prst="line">
                <a:avLst/>
              </a:prstGeom>
              <a:noFill/>
              <a:ln w="28575">
                <a:solidFill>
                  <a:schemeClr val="tx1"/>
                </a:solidFill>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grpSp>
        <p:grpSp>
          <p:nvGrpSpPr>
            <p:cNvPr id="2061" name="Group 217"/>
            <p:cNvGrpSpPr>
              <a:grpSpLocks noChangeAspect="1"/>
            </p:cNvGrpSpPr>
            <p:nvPr/>
          </p:nvGrpSpPr>
          <p:grpSpPr bwMode="auto">
            <a:xfrm>
              <a:off x="1509" y="1146"/>
              <a:ext cx="3413" cy="2024"/>
              <a:chOff x="1408" y="855"/>
              <a:chExt cx="3555" cy="2211"/>
            </a:xfrm>
          </p:grpSpPr>
          <p:graphicFrame>
            <p:nvGraphicFramePr>
              <p:cNvPr id="2050" name="Object 218"/>
              <p:cNvGraphicFramePr>
                <a:graphicFrameLocks noChangeAspect="1"/>
              </p:cNvGraphicFramePr>
              <p:nvPr/>
            </p:nvGraphicFramePr>
            <p:xfrm>
              <a:off x="1408" y="2535"/>
              <a:ext cx="1124" cy="202"/>
            </p:xfrm>
            <a:graphic>
              <a:graphicData uri="http://schemas.openxmlformats.org/presentationml/2006/ole">
                <p:oleObj spid="_x0000_s2050" name="Rovnice" r:id="rId5" imgW="1485255" imgH="266584" progId="Equation.3">
                  <p:embed/>
                </p:oleObj>
              </a:graphicData>
            </a:graphic>
          </p:graphicFrame>
          <p:sp>
            <p:nvSpPr>
              <p:cNvPr id="30939" name="Line 219"/>
              <p:cNvSpPr>
                <a:spLocks noChangeAspect="1" noChangeShapeType="1"/>
              </p:cNvSpPr>
              <p:nvPr/>
            </p:nvSpPr>
            <p:spPr bwMode="auto">
              <a:xfrm>
                <a:off x="1921" y="2758"/>
                <a:ext cx="88" cy="308"/>
              </a:xfrm>
              <a:prstGeom prst="line">
                <a:avLst/>
              </a:prstGeom>
              <a:noFill/>
              <a:ln w="28575">
                <a:solidFill>
                  <a:schemeClr val="tx1"/>
                </a:solidFill>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graphicFrame>
            <p:nvGraphicFramePr>
              <p:cNvPr id="2051" name="Object 220"/>
              <p:cNvGraphicFramePr>
                <a:graphicFrameLocks noChangeAspect="1"/>
              </p:cNvGraphicFramePr>
              <p:nvPr/>
            </p:nvGraphicFramePr>
            <p:xfrm>
              <a:off x="3752" y="1235"/>
              <a:ext cx="1211" cy="202"/>
            </p:xfrm>
            <a:graphic>
              <a:graphicData uri="http://schemas.openxmlformats.org/presentationml/2006/ole">
                <p:oleObj spid="_x0000_s2051" name="Rovnice" r:id="rId6" imgW="1600200" imgH="266700" progId="Equation.3">
                  <p:embed/>
                </p:oleObj>
              </a:graphicData>
            </a:graphic>
          </p:graphicFrame>
          <p:sp>
            <p:nvSpPr>
              <p:cNvPr id="30941" name="Line 221"/>
              <p:cNvSpPr>
                <a:spLocks noChangeAspect="1" noChangeShapeType="1"/>
              </p:cNvSpPr>
              <p:nvPr/>
            </p:nvSpPr>
            <p:spPr bwMode="auto">
              <a:xfrm flipH="1" flipV="1">
                <a:off x="3852" y="855"/>
                <a:ext cx="225" cy="368"/>
              </a:xfrm>
              <a:prstGeom prst="line">
                <a:avLst/>
              </a:prstGeom>
              <a:noFill/>
              <a:ln w="28575">
                <a:solidFill>
                  <a:schemeClr val="tx1"/>
                </a:solidFill>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grpSp>
      </p:grpSp>
      <p:sp>
        <p:nvSpPr>
          <p:cNvPr id="2054" name="Text Box 423"/>
          <p:cNvSpPr txBox="1">
            <a:spLocks noChangeArrowheads="1"/>
          </p:cNvSpPr>
          <p:nvPr/>
        </p:nvSpPr>
        <p:spPr bwMode="auto">
          <a:xfrm>
            <a:off x="3712256" y="282575"/>
            <a:ext cx="1656223" cy="461665"/>
          </a:xfrm>
          <a:prstGeom prst="rect">
            <a:avLst/>
          </a:prstGeom>
          <a:noFill/>
          <a:ln w="9525">
            <a:noFill/>
            <a:miter lim="800000"/>
            <a:headEnd/>
            <a:tailEnd/>
          </a:ln>
        </p:spPr>
        <p:txBody>
          <a:bodyPr wrap="none">
            <a:spAutoFit/>
          </a:bodyPr>
          <a:lstStyle/>
          <a:p>
            <a:r>
              <a:rPr lang="cs-CZ" sz="2400" dirty="0">
                <a:solidFill>
                  <a:srgbClr val="E60000"/>
                </a:solidFill>
              </a:rPr>
              <a:t>Více genů:</a:t>
            </a:r>
          </a:p>
        </p:txBody>
      </p:sp>
      <p:sp>
        <p:nvSpPr>
          <p:cNvPr id="2055" name="Text Box 424"/>
          <p:cNvSpPr txBox="1">
            <a:spLocks noChangeArrowheads="1"/>
          </p:cNvSpPr>
          <p:nvPr/>
        </p:nvSpPr>
        <p:spPr bwMode="auto">
          <a:xfrm>
            <a:off x="2047875" y="4822825"/>
            <a:ext cx="4933950" cy="396875"/>
          </a:xfrm>
          <a:prstGeom prst="rect">
            <a:avLst/>
          </a:prstGeom>
          <a:noFill/>
          <a:ln w="9525">
            <a:noFill/>
            <a:miter lim="800000"/>
            <a:headEnd/>
            <a:tailEnd/>
          </a:ln>
        </p:spPr>
        <p:txBody>
          <a:bodyPr wrap="none">
            <a:spAutoFit/>
          </a:bodyPr>
          <a:lstStyle/>
          <a:p>
            <a:r>
              <a:rPr lang="cs-CZ" sz="2000">
                <a:solidFill>
                  <a:srgbClr val="E60000"/>
                </a:solidFill>
              </a:rPr>
              <a:t>„stepped“ model (symetrický, asymetrický)</a:t>
            </a:r>
          </a:p>
        </p:txBody>
      </p:sp>
      <p:sp>
        <p:nvSpPr>
          <p:cNvPr id="2056" name="Text Box 427"/>
          <p:cNvSpPr txBox="1">
            <a:spLocks noChangeArrowheads="1"/>
          </p:cNvSpPr>
          <p:nvPr/>
        </p:nvSpPr>
        <p:spPr bwMode="auto">
          <a:xfrm>
            <a:off x="963613" y="5380038"/>
            <a:ext cx="7221537" cy="1077912"/>
          </a:xfrm>
          <a:prstGeom prst="rect">
            <a:avLst/>
          </a:prstGeom>
          <a:noFill/>
          <a:ln w="9525">
            <a:noFill/>
            <a:miter lim="800000"/>
            <a:headEnd/>
            <a:tailEnd/>
          </a:ln>
        </p:spPr>
        <p:txBody>
          <a:bodyPr wrap="none">
            <a:spAutoFit/>
          </a:bodyPr>
          <a:lstStyle/>
          <a:p>
            <a:pPr>
              <a:spcAft>
                <a:spcPts val="600"/>
              </a:spcAft>
            </a:pPr>
            <a:r>
              <a:rPr lang="cs-CZ"/>
              <a:t> vazbová nerovnováha v důsledku přílivu rodičovských kombinací </a:t>
            </a:r>
            <a:r>
              <a:rPr lang="cs-CZ">
                <a:sym typeface="Symbol" pitchFamily="18" charset="2"/>
              </a:rPr>
              <a:t> </a:t>
            </a:r>
            <a:endParaRPr lang="cs-CZ"/>
          </a:p>
          <a:p>
            <a:pPr>
              <a:spcAft>
                <a:spcPts val="600"/>
              </a:spcAft>
            </a:pPr>
            <a:r>
              <a:rPr lang="cs-CZ"/>
              <a:t> zesílení selekce ve středu zóny </a:t>
            </a:r>
            <a:r>
              <a:rPr lang="cs-CZ">
                <a:sym typeface="Symbol" pitchFamily="18" charset="2"/>
              </a:rPr>
              <a:t> centrální schod</a:t>
            </a:r>
          </a:p>
          <a:p>
            <a:pPr>
              <a:spcAft>
                <a:spcPts val="600"/>
              </a:spcAft>
            </a:pPr>
            <a:r>
              <a:rPr lang="cs-CZ"/>
              <a:t> introgresní „ocasy“ vypovídají o selekci na jednotlivé lokusy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2"/>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cs-CZ"/>
          </a:p>
        </p:txBody>
      </p:sp>
      <p:graphicFrame>
        <p:nvGraphicFramePr>
          <p:cNvPr id="3074" name="Object 3"/>
          <p:cNvGraphicFramePr>
            <a:graphicFrameLocks noChangeAspect="1"/>
          </p:cNvGraphicFramePr>
          <p:nvPr/>
        </p:nvGraphicFramePr>
        <p:xfrm>
          <a:off x="2466975" y="1538288"/>
          <a:ext cx="1216025" cy="647700"/>
        </p:xfrm>
        <a:graphic>
          <a:graphicData uri="http://schemas.openxmlformats.org/presentationml/2006/ole">
            <p:oleObj spid="_x0000_s3074" name="Rovnice" r:id="rId4" imgW="812520" imgH="431640" progId="Equation.3">
              <p:embed/>
            </p:oleObj>
          </a:graphicData>
        </a:graphic>
      </p:graphicFrame>
      <p:sp>
        <p:nvSpPr>
          <p:cNvPr id="3081" name="Rectangle 4"/>
          <p:cNvSpPr>
            <a:spLocks noChangeArrowheads="1"/>
          </p:cNvSpPr>
          <p:nvPr/>
        </p:nvSpPr>
        <p:spPr bwMode="auto">
          <a:xfrm>
            <a:off x="0" y="3195638"/>
            <a:ext cx="9144000" cy="0"/>
          </a:xfrm>
          <a:prstGeom prst="rect">
            <a:avLst/>
          </a:prstGeom>
          <a:noFill/>
          <a:ln w="9525">
            <a:noFill/>
            <a:miter lim="800000"/>
            <a:headEnd/>
            <a:tailEnd/>
          </a:ln>
        </p:spPr>
        <p:txBody>
          <a:bodyPr wrap="none" anchor="ctr">
            <a:spAutoFit/>
          </a:bodyPr>
          <a:lstStyle/>
          <a:p>
            <a:endParaRPr lang="cs-CZ"/>
          </a:p>
        </p:txBody>
      </p:sp>
      <p:graphicFrame>
        <p:nvGraphicFramePr>
          <p:cNvPr id="3075" name="Object 5"/>
          <p:cNvGraphicFramePr>
            <a:graphicFrameLocks noChangeAspect="1"/>
          </p:cNvGraphicFramePr>
          <p:nvPr/>
        </p:nvGraphicFramePr>
        <p:xfrm>
          <a:off x="3681413" y="2309813"/>
          <a:ext cx="1101725" cy="711200"/>
        </p:xfrm>
        <a:graphic>
          <a:graphicData uri="http://schemas.openxmlformats.org/presentationml/2006/ole">
            <p:oleObj spid="_x0000_s3075" name="Rovnice" r:id="rId5" imgW="723586" imgH="469696" progId="Equation.3">
              <p:embed/>
            </p:oleObj>
          </a:graphicData>
        </a:graphic>
      </p:graphicFrame>
      <p:graphicFrame>
        <p:nvGraphicFramePr>
          <p:cNvPr id="3076" name="Object 6"/>
          <p:cNvGraphicFramePr>
            <a:graphicFrameLocks noChangeAspect="1"/>
          </p:cNvGraphicFramePr>
          <p:nvPr/>
        </p:nvGraphicFramePr>
        <p:xfrm>
          <a:off x="4446588" y="3827463"/>
          <a:ext cx="1954212" cy="741362"/>
        </p:xfrm>
        <a:graphic>
          <a:graphicData uri="http://schemas.openxmlformats.org/presentationml/2006/ole">
            <p:oleObj spid="_x0000_s3076" name="Rovnice" r:id="rId6" imgW="1307532" imgH="495085" progId="Equation.3">
              <p:embed/>
            </p:oleObj>
          </a:graphicData>
        </a:graphic>
      </p:graphicFrame>
      <p:graphicFrame>
        <p:nvGraphicFramePr>
          <p:cNvPr id="3077" name="Object 7"/>
          <p:cNvGraphicFramePr>
            <a:graphicFrameLocks noChangeAspect="1"/>
          </p:cNvGraphicFramePr>
          <p:nvPr/>
        </p:nvGraphicFramePr>
        <p:xfrm>
          <a:off x="5111750" y="5337175"/>
          <a:ext cx="1443038" cy="985838"/>
        </p:xfrm>
        <a:graphic>
          <a:graphicData uri="http://schemas.openxmlformats.org/presentationml/2006/ole">
            <p:oleObj spid="_x0000_s3077" name="Rovnice" r:id="rId7" imgW="965200" imgH="660400" progId="Equation.3">
              <p:embed/>
            </p:oleObj>
          </a:graphicData>
        </a:graphic>
      </p:graphicFrame>
      <p:graphicFrame>
        <p:nvGraphicFramePr>
          <p:cNvPr id="3078" name="Object 8"/>
          <p:cNvGraphicFramePr>
            <a:graphicFrameLocks noChangeAspect="1"/>
          </p:cNvGraphicFramePr>
          <p:nvPr/>
        </p:nvGraphicFramePr>
        <p:xfrm>
          <a:off x="3681413" y="4592638"/>
          <a:ext cx="1403350" cy="708025"/>
        </p:xfrm>
        <a:graphic>
          <a:graphicData uri="http://schemas.openxmlformats.org/presentationml/2006/ole">
            <p:oleObj spid="_x0000_s3078" name="Rovnice" r:id="rId8" imgW="927100" imgH="469900" progId="Equation.3">
              <p:embed/>
            </p:oleObj>
          </a:graphicData>
        </a:graphic>
      </p:graphicFrame>
      <p:sp>
        <p:nvSpPr>
          <p:cNvPr id="3082" name="Rectangle 9"/>
          <p:cNvSpPr>
            <a:spLocks noChangeArrowheads="1"/>
          </p:cNvSpPr>
          <p:nvPr/>
        </p:nvSpPr>
        <p:spPr bwMode="auto">
          <a:xfrm>
            <a:off x="0" y="3309938"/>
            <a:ext cx="9144000" cy="0"/>
          </a:xfrm>
          <a:prstGeom prst="rect">
            <a:avLst/>
          </a:prstGeom>
          <a:noFill/>
          <a:ln w="9525">
            <a:noFill/>
            <a:miter lim="800000"/>
            <a:headEnd/>
            <a:tailEnd/>
          </a:ln>
        </p:spPr>
        <p:txBody>
          <a:bodyPr wrap="none" anchor="ctr">
            <a:spAutoFit/>
          </a:bodyPr>
          <a:lstStyle/>
          <a:p>
            <a:endParaRPr lang="cs-CZ"/>
          </a:p>
        </p:txBody>
      </p:sp>
      <p:graphicFrame>
        <p:nvGraphicFramePr>
          <p:cNvPr id="3079" name="Object 10"/>
          <p:cNvGraphicFramePr>
            <a:graphicFrameLocks noChangeAspect="1"/>
          </p:cNvGraphicFramePr>
          <p:nvPr/>
        </p:nvGraphicFramePr>
        <p:xfrm>
          <a:off x="4356100" y="3236913"/>
          <a:ext cx="871538" cy="388937"/>
        </p:xfrm>
        <a:graphic>
          <a:graphicData uri="http://schemas.openxmlformats.org/presentationml/2006/ole">
            <p:oleObj spid="_x0000_s3079" name="Rovnice" r:id="rId9" imgW="533169" imgH="241195" progId="Equation.3">
              <p:embed/>
            </p:oleObj>
          </a:graphicData>
        </a:graphic>
      </p:graphicFrame>
      <p:sp>
        <p:nvSpPr>
          <p:cNvPr id="3083" name="Text Box 11"/>
          <p:cNvSpPr txBox="1">
            <a:spLocks noChangeArrowheads="1"/>
          </p:cNvSpPr>
          <p:nvPr/>
        </p:nvSpPr>
        <p:spPr bwMode="auto">
          <a:xfrm>
            <a:off x="0" y="293688"/>
            <a:ext cx="9144000" cy="822325"/>
          </a:xfrm>
          <a:prstGeom prst="rect">
            <a:avLst/>
          </a:prstGeom>
          <a:noFill/>
          <a:ln w="9525">
            <a:noFill/>
            <a:miter lim="800000"/>
            <a:headEnd/>
            <a:tailEnd/>
          </a:ln>
        </p:spPr>
        <p:txBody>
          <a:bodyPr>
            <a:spAutoFit/>
          </a:bodyPr>
          <a:lstStyle/>
          <a:p>
            <a:pPr algn="ctr"/>
            <a:r>
              <a:rPr lang="cs-CZ" sz="2400" dirty="0"/>
              <a:t>Z hodnot LD a klinálních parametrů můžeme odhadnout</a:t>
            </a:r>
          </a:p>
          <a:p>
            <a:pPr algn="ctr"/>
            <a:r>
              <a:rPr lang="cs-CZ" sz="2400" dirty="0"/>
              <a:t>některé další klíčové evoluční p</a:t>
            </a:r>
            <a:r>
              <a:rPr lang="en-US" sz="2400" dirty="0" err="1"/>
              <a:t>arametr</a:t>
            </a:r>
            <a:r>
              <a:rPr lang="cs-CZ" sz="2400" dirty="0"/>
              <a:t>y</a:t>
            </a:r>
            <a:r>
              <a:rPr lang="en-US" sz="2400" dirty="0"/>
              <a:t>:</a:t>
            </a:r>
            <a:endParaRPr lang="cs-CZ" sz="2400" dirty="0"/>
          </a:p>
        </p:txBody>
      </p:sp>
      <p:sp>
        <p:nvSpPr>
          <p:cNvPr id="3084" name="Text Box 12"/>
          <p:cNvSpPr txBox="1">
            <a:spLocks noChangeArrowheads="1"/>
          </p:cNvSpPr>
          <p:nvPr/>
        </p:nvSpPr>
        <p:spPr bwMode="auto">
          <a:xfrm>
            <a:off x="801688" y="1651000"/>
            <a:ext cx="1314450" cy="400050"/>
          </a:xfrm>
          <a:prstGeom prst="rect">
            <a:avLst/>
          </a:prstGeom>
          <a:noFill/>
          <a:ln w="9525">
            <a:noFill/>
            <a:miter lim="800000"/>
            <a:headEnd/>
            <a:tailEnd/>
          </a:ln>
        </p:spPr>
        <p:txBody>
          <a:bodyPr wrap="none">
            <a:spAutoFit/>
          </a:bodyPr>
          <a:lstStyle/>
          <a:p>
            <a:r>
              <a:rPr lang="en-US" sz="2000" b="1">
                <a:latin typeface="Times New Roman" pitchFamily="18" charset="0"/>
              </a:rPr>
              <a:t> dispersal:</a:t>
            </a:r>
            <a:endParaRPr lang="en-US" sz="2000" b="1" baseline="-25000">
              <a:latin typeface="Times New Roman" pitchFamily="18" charset="0"/>
              <a:sym typeface="Symbol" pitchFamily="18" charset="2"/>
            </a:endParaRPr>
          </a:p>
        </p:txBody>
      </p:sp>
      <p:sp>
        <p:nvSpPr>
          <p:cNvPr id="3085" name="Text Box 13"/>
          <p:cNvSpPr txBox="1">
            <a:spLocks noChangeArrowheads="1"/>
          </p:cNvSpPr>
          <p:nvPr/>
        </p:nvSpPr>
        <p:spPr bwMode="auto">
          <a:xfrm>
            <a:off x="801688" y="2441575"/>
            <a:ext cx="2312987" cy="396875"/>
          </a:xfrm>
          <a:prstGeom prst="rect">
            <a:avLst/>
          </a:prstGeom>
          <a:noFill/>
          <a:ln w="9525">
            <a:noFill/>
            <a:miter lim="800000"/>
            <a:headEnd/>
            <a:tailEnd/>
          </a:ln>
        </p:spPr>
        <p:txBody>
          <a:bodyPr wrap="none">
            <a:spAutoFit/>
          </a:bodyPr>
          <a:lstStyle/>
          <a:p>
            <a:r>
              <a:rPr lang="en-US" sz="2000" b="1">
                <a:latin typeface="Times New Roman" pitchFamily="18" charset="0"/>
              </a:rPr>
              <a:t> effective selection:</a:t>
            </a:r>
            <a:endParaRPr lang="en-US" sz="2000" b="1" baseline="-25000">
              <a:latin typeface="Times New Roman" pitchFamily="18" charset="0"/>
              <a:sym typeface="Symbol" pitchFamily="18" charset="2"/>
            </a:endParaRPr>
          </a:p>
        </p:txBody>
      </p:sp>
      <p:sp>
        <p:nvSpPr>
          <p:cNvPr id="3086" name="Text Box 14"/>
          <p:cNvSpPr txBox="1">
            <a:spLocks noChangeArrowheads="1"/>
          </p:cNvSpPr>
          <p:nvPr/>
        </p:nvSpPr>
        <p:spPr bwMode="auto">
          <a:xfrm>
            <a:off x="801688" y="3187700"/>
            <a:ext cx="3005137" cy="396875"/>
          </a:xfrm>
          <a:prstGeom prst="rect">
            <a:avLst/>
          </a:prstGeom>
          <a:noFill/>
          <a:ln w="9525">
            <a:noFill/>
            <a:miter lim="800000"/>
            <a:headEnd/>
            <a:tailEnd/>
          </a:ln>
        </p:spPr>
        <p:txBody>
          <a:bodyPr wrap="none">
            <a:spAutoFit/>
          </a:bodyPr>
          <a:lstStyle/>
          <a:p>
            <a:r>
              <a:rPr lang="en-US" sz="2000" b="1">
                <a:latin typeface="Times New Roman" pitchFamily="18" charset="0"/>
              </a:rPr>
              <a:t> selection on marker loci:</a:t>
            </a:r>
            <a:endParaRPr lang="en-US" sz="2000" b="1" baseline="-25000">
              <a:latin typeface="Times New Roman" pitchFamily="18" charset="0"/>
              <a:sym typeface="Symbol" pitchFamily="18" charset="2"/>
            </a:endParaRPr>
          </a:p>
        </p:txBody>
      </p:sp>
      <p:sp>
        <p:nvSpPr>
          <p:cNvPr id="3087" name="Text Box 15"/>
          <p:cNvSpPr txBox="1">
            <a:spLocks noChangeArrowheads="1"/>
          </p:cNvSpPr>
          <p:nvPr/>
        </p:nvSpPr>
        <p:spPr bwMode="auto">
          <a:xfrm>
            <a:off x="801688" y="3959225"/>
            <a:ext cx="3032125" cy="396875"/>
          </a:xfrm>
          <a:prstGeom prst="rect">
            <a:avLst/>
          </a:prstGeom>
          <a:noFill/>
          <a:ln w="9525">
            <a:noFill/>
            <a:miter lim="800000"/>
            <a:headEnd/>
            <a:tailEnd/>
          </a:ln>
        </p:spPr>
        <p:txBody>
          <a:bodyPr wrap="none">
            <a:spAutoFit/>
          </a:bodyPr>
          <a:lstStyle/>
          <a:p>
            <a:r>
              <a:rPr lang="en-US" sz="2000" b="1">
                <a:latin typeface="Times New Roman" pitchFamily="18" charset="0"/>
              </a:rPr>
              <a:t> selection on selected loci:</a:t>
            </a:r>
            <a:endParaRPr lang="en-US" sz="2000" b="1" baseline="-25000">
              <a:latin typeface="Times New Roman" pitchFamily="18" charset="0"/>
              <a:sym typeface="Symbol" pitchFamily="18" charset="2"/>
            </a:endParaRPr>
          </a:p>
        </p:txBody>
      </p:sp>
      <p:sp>
        <p:nvSpPr>
          <p:cNvPr id="3088" name="Text Box 16"/>
          <p:cNvSpPr txBox="1">
            <a:spLocks noChangeArrowheads="1"/>
          </p:cNvSpPr>
          <p:nvPr/>
        </p:nvSpPr>
        <p:spPr bwMode="auto">
          <a:xfrm>
            <a:off x="801688" y="5418138"/>
            <a:ext cx="3703637" cy="396875"/>
          </a:xfrm>
          <a:prstGeom prst="rect">
            <a:avLst/>
          </a:prstGeom>
          <a:noFill/>
          <a:ln w="9525">
            <a:noFill/>
            <a:miter lim="800000"/>
            <a:headEnd/>
            <a:tailEnd/>
          </a:ln>
        </p:spPr>
        <p:txBody>
          <a:bodyPr wrap="none">
            <a:spAutoFit/>
          </a:bodyPr>
          <a:lstStyle/>
          <a:p>
            <a:r>
              <a:rPr lang="en-US" sz="2000" b="1">
                <a:latin typeface="Times New Roman" pitchFamily="18" charset="0"/>
              </a:rPr>
              <a:t> number of loci under selection:</a:t>
            </a:r>
            <a:endParaRPr lang="en-US" sz="2000" b="1" baseline="-25000">
              <a:latin typeface="Times New Roman" pitchFamily="18" charset="0"/>
              <a:sym typeface="Symbol" pitchFamily="18" charset="2"/>
            </a:endParaRPr>
          </a:p>
        </p:txBody>
      </p:sp>
      <p:sp>
        <p:nvSpPr>
          <p:cNvPr id="3089" name="Text Box 17"/>
          <p:cNvSpPr txBox="1">
            <a:spLocks noChangeArrowheads="1"/>
          </p:cNvSpPr>
          <p:nvPr/>
        </p:nvSpPr>
        <p:spPr bwMode="auto">
          <a:xfrm>
            <a:off x="801688" y="4725988"/>
            <a:ext cx="2279650" cy="396875"/>
          </a:xfrm>
          <a:prstGeom prst="rect">
            <a:avLst/>
          </a:prstGeom>
          <a:noFill/>
          <a:ln w="9525">
            <a:noFill/>
            <a:miter lim="800000"/>
            <a:headEnd/>
            <a:tailEnd/>
          </a:ln>
        </p:spPr>
        <p:txBody>
          <a:bodyPr wrap="none">
            <a:spAutoFit/>
          </a:bodyPr>
          <a:lstStyle/>
          <a:p>
            <a:r>
              <a:rPr lang="en-US" sz="2000" b="1">
                <a:latin typeface="Times New Roman" pitchFamily="18" charset="0"/>
              </a:rPr>
              <a:t> fitness of hybrids:</a:t>
            </a:r>
            <a:endParaRPr lang="en-US" sz="2000" b="1" baseline="-25000">
              <a:latin typeface="Times New Roman" pitchFamily="18" charset="0"/>
              <a:sym typeface="Symbol" pitchFamily="18" charset="2"/>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1" descr="nový-1"/>
          <p:cNvPicPr>
            <a:picLocks noChangeAspect="1" noChangeArrowheads="1"/>
          </p:cNvPicPr>
          <p:nvPr/>
        </p:nvPicPr>
        <p:blipFill>
          <a:blip r:embed="rId3" cstate="print">
            <a:lum bright="-10000" contrast="30000"/>
          </a:blip>
          <a:srcRect l="8080" t="15019" r="12236" b="10782"/>
          <a:stretch>
            <a:fillRect/>
          </a:stretch>
        </p:blipFill>
        <p:spPr bwMode="auto">
          <a:xfrm>
            <a:off x="799193" y="1502002"/>
            <a:ext cx="7262813" cy="3779837"/>
          </a:xfrm>
          <a:prstGeom prst="rect">
            <a:avLst/>
          </a:prstGeom>
          <a:noFill/>
          <a:ln w="9525">
            <a:noFill/>
            <a:miter lim="800000"/>
            <a:headEnd/>
            <a:tailEnd/>
          </a:ln>
        </p:spPr>
      </p:pic>
      <p:sp>
        <p:nvSpPr>
          <p:cNvPr id="49155" name="Text Box 32"/>
          <p:cNvSpPr txBox="1">
            <a:spLocks noChangeArrowheads="1"/>
          </p:cNvSpPr>
          <p:nvPr/>
        </p:nvSpPr>
        <p:spPr bwMode="auto">
          <a:xfrm>
            <a:off x="509588" y="282575"/>
            <a:ext cx="8473795" cy="784830"/>
          </a:xfrm>
          <a:prstGeom prst="rect">
            <a:avLst/>
          </a:prstGeom>
          <a:noFill/>
          <a:ln w="9525">
            <a:noFill/>
            <a:miter lim="800000"/>
            <a:headEnd/>
            <a:tailEnd/>
          </a:ln>
        </p:spPr>
        <p:txBody>
          <a:bodyPr wrap="none">
            <a:spAutoFit/>
          </a:bodyPr>
          <a:lstStyle/>
          <a:p>
            <a:pPr>
              <a:spcAft>
                <a:spcPts val="600"/>
              </a:spcAft>
            </a:pPr>
            <a:r>
              <a:rPr lang="cs-CZ" sz="2000" dirty="0"/>
              <a:t>srovnání modelů: LRT (jsou „</a:t>
            </a:r>
            <a:r>
              <a:rPr lang="cs-CZ" sz="2000" dirty="0" err="1"/>
              <a:t>nestované</a:t>
            </a:r>
            <a:r>
              <a:rPr lang="cs-CZ" sz="2000" dirty="0"/>
              <a:t>“); </a:t>
            </a:r>
            <a:r>
              <a:rPr lang="cs-CZ" sz="2000" dirty="0" err="1"/>
              <a:t>d.f</a:t>
            </a:r>
            <a:r>
              <a:rPr lang="cs-CZ" sz="2000" dirty="0"/>
              <a:t>. = rozdíl počtu parametrů</a:t>
            </a:r>
          </a:p>
          <a:p>
            <a:pPr>
              <a:spcAft>
                <a:spcPts val="600"/>
              </a:spcAft>
            </a:pPr>
            <a:r>
              <a:rPr lang="cs-CZ" sz="2000" dirty="0" err="1"/>
              <a:t>likelihood</a:t>
            </a:r>
            <a:r>
              <a:rPr lang="cs-CZ" sz="2000" dirty="0"/>
              <a:t> </a:t>
            </a:r>
            <a:r>
              <a:rPr lang="cs-CZ" sz="2000" dirty="0" err="1"/>
              <a:t>profiles</a:t>
            </a:r>
            <a:r>
              <a:rPr lang="cs-CZ" sz="2000" dirty="0" smtClean="0"/>
              <a:t>:</a:t>
            </a:r>
            <a:endParaRPr lang="cs-CZ" sz="2000" dirty="0"/>
          </a:p>
        </p:txBody>
      </p:sp>
      <p:sp>
        <p:nvSpPr>
          <p:cNvPr id="4" name="Text Box 32"/>
          <p:cNvSpPr txBox="1">
            <a:spLocks noChangeArrowheads="1"/>
          </p:cNvSpPr>
          <p:nvPr/>
        </p:nvSpPr>
        <p:spPr bwMode="auto">
          <a:xfrm>
            <a:off x="509588" y="5649231"/>
            <a:ext cx="5954002" cy="400110"/>
          </a:xfrm>
          <a:prstGeom prst="rect">
            <a:avLst/>
          </a:prstGeom>
          <a:noFill/>
          <a:ln w="9525">
            <a:noFill/>
            <a:miter lim="800000"/>
            <a:headEnd/>
            <a:tailEnd/>
          </a:ln>
        </p:spPr>
        <p:txBody>
          <a:bodyPr wrap="none">
            <a:spAutoFit/>
          </a:bodyPr>
          <a:lstStyle/>
          <a:p>
            <a:pPr>
              <a:spcAft>
                <a:spcPts val="600"/>
              </a:spcAft>
            </a:pPr>
            <a:r>
              <a:rPr lang="cs-CZ" sz="2000" dirty="0" smtClean="0"/>
              <a:t>koincidence: LL</a:t>
            </a:r>
            <a:r>
              <a:rPr lang="cs-CZ" sz="2000" dirty="0" smtClean="0">
                <a:sym typeface="Symbol"/>
              </a:rPr>
              <a:t> </a:t>
            </a:r>
            <a:r>
              <a:rPr lang="en-US" sz="2000" dirty="0" smtClean="0">
                <a:sym typeface="Symbol"/>
              </a:rPr>
              <a:t>&lt; </a:t>
            </a:r>
            <a:r>
              <a:rPr lang="cs-CZ" sz="2000" dirty="0" smtClean="0">
                <a:sym typeface="Symbol"/>
              </a:rPr>
              <a:t></a:t>
            </a:r>
            <a:r>
              <a:rPr lang="en-US" sz="2000" dirty="0" smtClean="0">
                <a:sym typeface="Symbol"/>
              </a:rPr>
              <a:t>LL</a:t>
            </a:r>
            <a:r>
              <a:rPr lang="cs-CZ" sz="2000" dirty="0" smtClean="0">
                <a:sym typeface="Symbol"/>
              </a:rPr>
              <a:t>  signifikantní rozdíl pozic</a:t>
            </a:r>
            <a:endParaRPr lang="cs-CZ" sz="2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line1"/>
          <p:cNvPicPr>
            <a:picLocks noChangeAspect="1" noChangeArrowheads="1"/>
          </p:cNvPicPr>
          <p:nvPr/>
        </p:nvPicPr>
        <p:blipFill>
          <a:blip r:embed="rId3" cstate="print"/>
          <a:srcRect/>
          <a:stretch>
            <a:fillRect/>
          </a:stretch>
        </p:blipFill>
        <p:spPr bwMode="auto">
          <a:xfrm>
            <a:off x="5638800" y="411163"/>
            <a:ext cx="2857500" cy="2138362"/>
          </a:xfrm>
          <a:prstGeom prst="rect">
            <a:avLst/>
          </a:prstGeom>
          <a:noFill/>
          <a:ln w="9525">
            <a:noFill/>
            <a:miter lim="800000"/>
            <a:headEnd/>
            <a:tailEnd/>
          </a:ln>
        </p:spPr>
      </p:pic>
      <p:sp>
        <p:nvSpPr>
          <p:cNvPr id="50179" name="Rectangle 3"/>
          <p:cNvSpPr>
            <a:spLocks noChangeArrowheads="1"/>
          </p:cNvSpPr>
          <p:nvPr/>
        </p:nvSpPr>
        <p:spPr bwMode="auto">
          <a:xfrm>
            <a:off x="2627313" y="698500"/>
            <a:ext cx="322262" cy="2044700"/>
          </a:xfrm>
          <a:prstGeom prst="rect">
            <a:avLst/>
          </a:prstGeom>
          <a:solidFill>
            <a:srgbClr val="996633"/>
          </a:solidFill>
          <a:ln w="9525">
            <a:solidFill>
              <a:schemeClr val="tx1"/>
            </a:solidFill>
            <a:miter lim="800000"/>
            <a:headEnd/>
            <a:tailEnd/>
          </a:ln>
        </p:spPr>
        <p:txBody>
          <a:bodyPr wrap="none" anchor="ctr"/>
          <a:lstStyle/>
          <a:p>
            <a:endParaRPr lang="cs-CZ"/>
          </a:p>
        </p:txBody>
      </p:sp>
      <p:sp>
        <p:nvSpPr>
          <p:cNvPr id="20484" name="AutoShape 4"/>
          <p:cNvSpPr>
            <a:spLocks noChangeArrowheads="1"/>
          </p:cNvSpPr>
          <p:nvPr/>
        </p:nvSpPr>
        <p:spPr bwMode="auto">
          <a:xfrm>
            <a:off x="1333500" y="1917700"/>
            <a:ext cx="1466850" cy="304800"/>
          </a:xfrm>
          <a:prstGeom prst="rightArrow">
            <a:avLst>
              <a:gd name="adj1" fmla="val 50000"/>
              <a:gd name="adj2" fmla="val 120313"/>
            </a:avLst>
          </a:prstGeom>
          <a:solidFill>
            <a:srgbClr val="00CC00"/>
          </a:solidFill>
          <a:ln w="9525">
            <a:solidFill>
              <a:schemeClr val="tx1"/>
            </a:solidFill>
            <a:miter lim="800000"/>
            <a:headEnd/>
            <a:tailEnd/>
          </a:ln>
        </p:spPr>
        <p:txBody>
          <a:bodyPr wrap="none" anchor="ctr"/>
          <a:lstStyle/>
          <a:p>
            <a:endParaRPr lang="cs-CZ"/>
          </a:p>
        </p:txBody>
      </p:sp>
      <p:sp>
        <p:nvSpPr>
          <p:cNvPr id="20485" name="AutoShape 5"/>
          <p:cNvSpPr>
            <a:spLocks noChangeArrowheads="1"/>
          </p:cNvSpPr>
          <p:nvPr/>
        </p:nvSpPr>
        <p:spPr bwMode="auto">
          <a:xfrm rot="10799992">
            <a:off x="1706563" y="1249363"/>
            <a:ext cx="2863850" cy="304800"/>
          </a:xfrm>
          <a:prstGeom prst="rightArrow">
            <a:avLst>
              <a:gd name="adj1" fmla="val 50000"/>
              <a:gd name="adj2" fmla="val 234896"/>
            </a:avLst>
          </a:prstGeom>
          <a:solidFill>
            <a:srgbClr val="FF0000"/>
          </a:solidFill>
          <a:ln w="9525">
            <a:solidFill>
              <a:schemeClr val="tx1"/>
            </a:solidFill>
            <a:miter lim="800000"/>
            <a:headEnd/>
            <a:tailEnd/>
          </a:ln>
        </p:spPr>
        <p:txBody>
          <a:bodyPr wrap="none" anchor="ctr"/>
          <a:lstStyle/>
          <a:p>
            <a:endParaRPr lang="cs-CZ"/>
          </a:p>
        </p:txBody>
      </p:sp>
      <p:sp>
        <p:nvSpPr>
          <p:cNvPr id="20486" name="AutoShape 6"/>
          <p:cNvSpPr>
            <a:spLocks noChangeArrowheads="1"/>
          </p:cNvSpPr>
          <p:nvPr/>
        </p:nvSpPr>
        <p:spPr bwMode="auto">
          <a:xfrm rot="10800000">
            <a:off x="2838450" y="2184400"/>
            <a:ext cx="1484313" cy="304800"/>
          </a:xfrm>
          <a:prstGeom prst="rightArrow">
            <a:avLst>
              <a:gd name="adj1" fmla="val 50000"/>
              <a:gd name="adj2" fmla="val 121745"/>
            </a:avLst>
          </a:prstGeom>
          <a:solidFill>
            <a:srgbClr val="FF0000"/>
          </a:solidFill>
          <a:ln w="9525">
            <a:solidFill>
              <a:schemeClr val="tx1"/>
            </a:solidFill>
            <a:miter lim="800000"/>
            <a:headEnd/>
            <a:tailEnd/>
          </a:ln>
        </p:spPr>
        <p:txBody>
          <a:bodyPr wrap="none" anchor="ctr"/>
          <a:lstStyle/>
          <a:p>
            <a:endParaRPr lang="cs-CZ"/>
          </a:p>
        </p:txBody>
      </p:sp>
      <p:sp>
        <p:nvSpPr>
          <p:cNvPr id="20487" name="AutoShape 7"/>
          <p:cNvSpPr>
            <a:spLocks noChangeArrowheads="1"/>
          </p:cNvSpPr>
          <p:nvPr/>
        </p:nvSpPr>
        <p:spPr bwMode="auto">
          <a:xfrm>
            <a:off x="877888" y="939800"/>
            <a:ext cx="3070225" cy="300038"/>
          </a:xfrm>
          <a:prstGeom prst="rightArrow">
            <a:avLst>
              <a:gd name="adj1" fmla="val 50000"/>
              <a:gd name="adj2" fmla="val 255820"/>
            </a:avLst>
          </a:prstGeom>
          <a:solidFill>
            <a:srgbClr val="00CC00"/>
          </a:solidFill>
          <a:ln w="9525">
            <a:solidFill>
              <a:schemeClr val="tx1"/>
            </a:solidFill>
            <a:miter lim="800000"/>
            <a:headEnd/>
            <a:tailEnd/>
          </a:ln>
        </p:spPr>
        <p:txBody>
          <a:bodyPr wrap="none" anchor="ctr"/>
          <a:lstStyle/>
          <a:p>
            <a:endParaRPr lang="cs-CZ"/>
          </a:p>
        </p:txBody>
      </p:sp>
      <p:sp>
        <p:nvSpPr>
          <p:cNvPr id="20488" name="AutoShape 8"/>
          <p:cNvSpPr>
            <a:spLocks noChangeAspect="1" noChangeArrowheads="1"/>
          </p:cNvSpPr>
          <p:nvPr/>
        </p:nvSpPr>
        <p:spPr bwMode="auto">
          <a:xfrm flipV="1">
            <a:off x="2201863" y="3440113"/>
            <a:ext cx="266700" cy="250825"/>
          </a:xfrm>
          <a:prstGeom prst="upArrow">
            <a:avLst>
              <a:gd name="adj1" fmla="val 50000"/>
              <a:gd name="adj2" fmla="val 25000"/>
            </a:avLst>
          </a:prstGeom>
          <a:solidFill>
            <a:srgbClr val="0066FF"/>
          </a:solidFill>
          <a:ln w="9525">
            <a:solidFill>
              <a:schemeClr val="tx1"/>
            </a:solidFill>
            <a:miter lim="800000"/>
            <a:headEnd/>
            <a:tailEnd/>
          </a:ln>
        </p:spPr>
        <p:txBody>
          <a:bodyPr wrap="none" anchor="ctr"/>
          <a:lstStyle/>
          <a:p>
            <a:endParaRPr lang="cs-CZ"/>
          </a:p>
        </p:txBody>
      </p:sp>
      <p:sp>
        <p:nvSpPr>
          <p:cNvPr id="20489" name="AutoShape 9"/>
          <p:cNvSpPr>
            <a:spLocks noChangeAspect="1" noChangeArrowheads="1"/>
          </p:cNvSpPr>
          <p:nvPr/>
        </p:nvSpPr>
        <p:spPr bwMode="auto">
          <a:xfrm flipV="1">
            <a:off x="3343275" y="3440113"/>
            <a:ext cx="268288" cy="250825"/>
          </a:xfrm>
          <a:prstGeom prst="upArrow">
            <a:avLst>
              <a:gd name="adj1" fmla="val 50000"/>
              <a:gd name="adj2" fmla="val 25000"/>
            </a:avLst>
          </a:prstGeom>
          <a:solidFill>
            <a:srgbClr val="0066FF"/>
          </a:solidFill>
          <a:ln w="9525">
            <a:solidFill>
              <a:schemeClr val="tx1"/>
            </a:solidFill>
            <a:miter lim="800000"/>
            <a:headEnd/>
            <a:tailEnd/>
          </a:ln>
        </p:spPr>
        <p:txBody>
          <a:bodyPr wrap="none" anchor="ctr"/>
          <a:lstStyle/>
          <a:p>
            <a:endParaRPr lang="cs-CZ"/>
          </a:p>
        </p:txBody>
      </p:sp>
      <p:grpSp>
        <p:nvGrpSpPr>
          <p:cNvPr id="2" name="Group 10"/>
          <p:cNvGrpSpPr>
            <a:grpSpLocks/>
          </p:cNvGrpSpPr>
          <p:nvPr/>
        </p:nvGrpSpPr>
        <p:grpSpPr bwMode="auto">
          <a:xfrm>
            <a:off x="887413" y="3597275"/>
            <a:ext cx="3549650" cy="1549400"/>
            <a:chOff x="559" y="2266"/>
            <a:chExt cx="2236" cy="976"/>
          </a:xfrm>
        </p:grpSpPr>
        <p:sp>
          <p:nvSpPr>
            <p:cNvPr id="50211" name="Freeform 11"/>
            <p:cNvSpPr>
              <a:spLocks noChangeAspect="1"/>
            </p:cNvSpPr>
            <p:nvPr/>
          </p:nvSpPr>
          <p:spPr bwMode="auto">
            <a:xfrm>
              <a:off x="831" y="2285"/>
              <a:ext cx="1964" cy="719"/>
            </a:xfrm>
            <a:custGeom>
              <a:avLst/>
              <a:gdLst>
                <a:gd name="T0" fmla="*/ 0 w 2761"/>
                <a:gd name="T1" fmla="*/ 0 h 1012"/>
                <a:gd name="T2" fmla="*/ 0 w 2761"/>
                <a:gd name="T3" fmla="*/ 258 h 1012"/>
                <a:gd name="T4" fmla="*/ 707 w 2761"/>
                <a:gd name="T5" fmla="*/ 258 h 1012"/>
                <a:gd name="T6" fmla="*/ 0 60000 65536"/>
                <a:gd name="T7" fmla="*/ 0 60000 65536"/>
                <a:gd name="T8" fmla="*/ 0 60000 65536"/>
                <a:gd name="T9" fmla="*/ 0 w 2761"/>
                <a:gd name="T10" fmla="*/ 0 h 1012"/>
                <a:gd name="T11" fmla="*/ 2761 w 2761"/>
                <a:gd name="T12" fmla="*/ 1012 h 1012"/>
              </a:gdLst>
              <a:ahLst/>
              <a:cxnLst>
                <a:cxn ang="T6">
                  <a:pos x="T0" y="T1"/>
                </a:cxn>
                <a:cxn ang="T7">
                  <a:pos x="T2" y="T3"/>
                </a:cxn>
                <a:cxn ang="T8">
                  <a:pos x="T4" y="T5"/>
                </a:cxn>
              </a:cxnLst>
              <a:rect l="T9" t="T10" r="T11" b="T12"/>
              <a:pathLst>
                <a:path w="2761" h="1012">
                  <a:moveTo>
                    <a:pt x="0" y="0"/>
                  </a:moveTo>
                  <a:lnTo>
                    <a:pt x="0" y="1012"/>
                  </a:lnTo>
                  <a:lnTo>
                    <a:pt x="2761" y="1012"/>
                  </a:lnTo>
                </a:path>
              </a:pathLst>
            </a:custGeom>
            <a:noFill/>
            <a:ln w="38100" cmpd="sng">
              <a:solidFill>
                <a:schemeClr val="accent2"/>
              </a:solidFill>
              <a:round/>
              <a:headEnd type="none" w="med" len="med"/>
              <a:tailEnd type="none" w="med" len="med"/>
            </a:ln>
          </p:spPr>
          <p:txBody>
            <a:bodyPr wrap="none" anchor="ctr"/>
            <a:lstStyle/>
            <a:p>
              <a:endParaRPr lang="cs-CZ"/>
            </a:p>
          </p:txBody>
        </p:sp>
        <p:sp>
          <p:nvSpPr>
            <p:cNvPr id="50212" name="Text Box 12"/>
            <p:cNvSpPr txBox="1">
              <a:spLocks noChangeAspect="1" noChangeArrowheads="1"/>
            </p:cNvSpPr>
            <p:nvPr/>
          </p:nvSpPr>
          <p:spPr bwMode="auto">
            <a:xfrm rot="-5400000">
              <a:off x="293" y="2532"/>
              <a:ext cx="743" cy="212"/>
            </a:xfrm>
            <a:prstGeom prst="rect">
              <a:avLst/>
            </a:prstGeom>
            <a:noFill/>
            <a:ln w="9525">
              <a:noFill/>
              <a:miter lim="800000"/>
              <a:headEnd/>
              <a:tailEnd/>
            </a:ln>
          </p:spPr>
          <p:txBody>
            <a:bodyPr wrap="none">
              <a:spAutoFit/>
            </a:bodyPr>
            <a:lstStyle/>
            <a:p>
              <a:pPr eaLnBrk="0" hangingPunct="0"/>
              <a:r>
                <a:rPr lang="cs-CZ" sz="1600" b="1">
                  <a:solidFill>
                    <a:schemeClr val="accent2"/>
                  </a:solidFill>
                </a:rPr>
                <a:t>šířka kliny</a:t>
              </a:r>
            </a:p>
          </p:txBody>
        </p:sp>
        <p:sp>
          <p:nvSpPr>
            <p:cNvPr id="50213" name="Freeform 13"/>
            <p:cNvSpPr>
              <a:spLocks noChangeAspect="1"/>
            </p:cNvSpPr>
            <p:nvPr/>
          </p:nvSpPr>
          <p:spPr bwMode="auto">
            <a:xfrm>
              <a:off x="951" y="2358"/>
              <a:ext cx="1599" cy="477"/>
            </a:xfrm>
            <a:custGeom>
              <a:avLst/>
              <a:gdLst>
                <a:gd name="T0" fmla="*/ 0 w 2671"/>
                <a:gd name="T1" fmla="*/ 3 h 797"/>
                <a:gd name="T2" fmla="*/ 46 w 2671"/>
                <a:gd name="T3" fmla="*/ 15 h 797"/>
                <a:gd name="T4" fmla="*/ 87 w 2671"/>
                <a:gd name="T5" fmla="*/ 10 h 797"/>
                <a:gd name="T6" fmla="*/ 108 w 2671"/>
                <a:gd name="T7" fmla="*/ 87 h 797"/>
                <a:gd name="T8" fmla="*/ 128 w 2671"/>
                <a:gd name="T9" fmla="*/ 62 h 797"/>
                <a:gd name="T10" fmla="*/ 142 w 2671"/>
                <a:gd name="T11" fmla="*/ 0 h 797"/>
                <a:gd name="T12" fmla="*/ 198 w 2671"/>
                <a:gd name="T13" fmla="*/ 30 h 797"/>
                <a:gd name="T14" fmla="*/ 224 w 2671"/>
                <a:gd name="T15" fmla="*/ 10 h 797"/>
                <a:gd name="T16" fmla="*/ 249 w 2671"/>
                <a:gd name="T17" fmla="*/ 75 h 797"/>
                <a:gd name="T18" fmla="*/ 266 w 2671"/>
                <a:gd name="T19" fmla="*/ 102 h 797"/>
                <a:gd name="T20" fmla="*/ 296 w 2671"/>
                <a:gd name="T21" fmla="*/ 16 h 797"/>
                <a:gd name="T22" fmla="*/ 343 w 2671"/>
                <a:gd name="T23" fmla="*/ 25 h 7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
                <a:gd name="T37" fmla="*/ 0 h 797"/>
                <a:gd name="T38" fmla="*/ 2671 w 2671"/>
                <a:gd name="T39" fmla="*/ 797 h 7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 h="797">
                  <a:moveTo>
                    <a:pt x="0" y="21"/>
                  </a:moveTo>
                  <a:lnTo>
                    <a:pt x="356" y="115"/>
                  </a:lnTo>
                  <a:lnTo>
                    <a:pt x="681" y="74"/>
                  </a:lnTo>
                  <a:lnTo>
                    <a:pt x="838" y="682"/>
                  </a:lnTo>
                  <a:lnTo>
                    <a:pt x="996" y="482"/>
                  </a:lnTo>
                  <a:lnTo>
                    <a:pt x="1111" y="0"/>
                  </a:lnTo>
                  <a:lnTo>
                    <a:pt x="1540" y="232"/>
                  </a:lnTo>
                  <a:lnTo>
                    <a:pt x="1750" y="74"/>
                  </a:lnTo>
                  <a:lnTo>
                    <a:pt x="1939" y="587"/>
                  </a:lnTo>
                  <a:lnTo>
                    <a:pt x="2074" y="797"/>
                  </a:lnTo>
                  <a:lnTo>
                    <a:pt x="2304" y="126"/>
                  </a:lnTo>
                  <a:lnTo>
                    <a:pt x="2671" y="189"/>
                  </a:lnTo>
                </a:path>
              </a:pathLst>
            </a:custGeom>
            <a:noFill/>
            <a:ln w="57150" cmpd="sng">
              <a:solidFill>
                <a:srgbClr val="E60000"/>
              </a:solidFill>
              <a:round/>
              <a:headEnd type="none" w="med" len="med"/>
              <a:tailEnd type="none" w="med" len="med"/>
            </a:ln>
          </p:spPr>
          <p:txBody>
            <a:bodyPr wrap="none" anchor="ctr"/>
            <a:lstStyle/>
            <a:p>
              <a:endParaRPr lang="cs-CZ"/>
            </a:p>
          </p:txBody>
        </p:sp>
        <p:sp>
          <p:nvSpPr>
            <p:cNvPr id="50214" name="Text Box 14"/>
            <p:cNvSpPr txBox="1">
              <a:spLocks noChangeAspect="1" noChangeArrowheads="1"/>
            </p:cNvSpPr>
            <p:nvPr/>
          </p:nvSpPr>
          <p:spPr bwMode="auto">
            <a:xfrm>
              <a:off x="902" y="3030"/>
              <a:ext cx="1808" cy="212"/>
            </a:xfrm>
            <a:prstGeom prst="rect">
              <a:avLst/>
            </a:prstGeom>
            <a:noFill/>
            <a:ln w="9525">
              <a:noFill/>
              <a:miter lim="800000"/>
              <a:headEnd/>
              <a:tailEnd/>
            </a:ln>
          </p:spPr>
          <p:txBody>
            <a:bodyPr wrap="none">
              <a:spAutoFit/>
            </a:bodyPr>
            <a:lstStyle/>
            <a:p>
              <a:pPr eaLnBrk="0" hangingPunct="0"/>
              <a:r>
                <a:rPr lang="cs-CZ" sz="1600" b="1">
                  <a:solidFill>
                    <a:schemeClr val="accent2"/>
                  </a:solidFill>
                </a:rPr>
                <a:t>vzdálenost na</a:t>
              </a:r>
              <a:r>
                <a:rPr lang="en-US" sz="1600" b="1">
                  <a:solidFill>
                    <a:schemeClr val="accent2"/>
                  </a:solidFill>
                </a:rPr>
                <a:t> chromosom</a:t>
              </a:r>
              <a:r>
                <a:rPr lang="cs-CZ" sz="1600" b="1">
                  <a:solidFill>
                    <a:schemeClr val="accent2"/>
                  </a:solidFill>
                </a:rPr>
                <a:t>u</a:t>
              </a:r>
            </a:p>
          </p:txBody>
        </p:sp>
      </p:grpSp>
      <p:sp>
        <p:nvSpPr>
          <p:cNvPr id="20495" name="Text Box 15"/>
          <p:cNvSpPr txBox="1">
            <a:spLocks noChangeAspect="1" noChangeArrowheads="1"/>
          </p:cNvSpPr>
          <p:nvPr/>
        </p:nvSpPr>
        <p:spPr bwMode="auto">
          <a:xfrm>
            <a:off x="1836738" y="3017838"/>
            <a:ext cx="2228850" cy="366712"/>
          </a:xfrm>
          <a:prstGeom prst="rect">
            <a:avLst/>
          </a:prstGeom>
          <a:noFill/>
          <a:ln w="9525">
            <a:noFill/>
            <a:miter lim="800000"/>
            <a:headEnd/>
            <a:tailEnd/>
          </a:ln>
        </p:spPr>
        <p:txBody>
          <a:bodyPr wrap="none">
            <a:spAutoFit/>
          </a:bodyPr>
          <a:lstStyle/>
          <a:p>
            <a:r>
              <a:rPr lang="cs-CZ" b="1">
                <a:solidFill>
                  <a:srgbClr val="0066FF"/>
                </a:solidFill>
              </a:rPr>
              <a:t>oblasti pod selekcí</a:t>
            </a:r>
          </a:p>
        </p:txBody>
      </p:sp>
      <p:pic>
        <p:nvPicPr>
          <p:cNvPr id="20496" name="Picture 16" descr="Cline2"/>
          <p:cNvPicPr>
            <a:picLocks noChangeAspect="1" noChangeArrowheads="1"/>
          </p:cNvPicPr>
          <p:nvPr/>
        </p:nvPicPr>
        <p:blipFill>
          <a:blip r:embed="rId4" cstate="print"/>
          <a:srcRect/>
          <a:stretch>
            <a:fillRect/>
          </a:stretch>
        </p:blipFill>
        <p:spPr bwMode="auto">
          <a:xfrm>
            <a:off x="5638800" y="3024188"/>
            <a:ext cx="2857500" cy="2138362"/>
          </a:xfrm>
          <a:prstGeom prst="rect">
            <a:avLst/>
          </a:prstGeom>
          <a:noFill/>
          <a:ln w="9525">
            <a:noFill/>
            <a:miter lim="800000"/>
            <a:headEnd/>
            <a:tailEnd/>
          </a:ln>
        </p:spPr>
      </p:pic>
      <p:grpSp>
        <p:nvGrpSpPr>
          <p:cNvPr id="3" name="Group 17"/>
          <p:cNvGrpSpPr>
            <a:grpSpLocks/>
          </p:cNvGrpSpPr>
          <p:nvPr/>
        </p:nvGrpSpPr>
        <p:grpSpPr bwMode="auto">
          <a:xfrm>
            <a:off x="661988" y="5759450"/>
            <a:ext cx="4960937" cy="658813"/>
            <a:chOff x="417" y="3628"/>
            <a:chExt cx="3125" cy="415"/>
          </a:xfrm>
        </p:grpSpPr>
        <p:grpSp>
          <p:nvGrpSpPr>
            <p:cNvPr id="50193" name="Group 18"/>
            <p:cNvGrpSpPr>
              <a:grpSpLocks noChangeAspect="1"/>
            </p:cNvGrpSpPr>
            <p:nvPr/>
          </p:nvGrpSpPr>
          <p:grpSpPr bwMode="auto">
            <a:xfrm>
              <a:off x="841" y="3649"/>
              <a:ext cx="2701" cy="144"/>
              <a:chOff x="1377" y="3662"/>
              <a:chExt cx="2911" cy="203"/>
            </a:xfrm>
          </p:grpSpPr>
          <p:sp>
            <p:nvSpPr>
              <p:cNvPr id="50209" name="Line 19"/>
              <p:cNvSpPr>
                <a:spLocks noChangeAspect="1" noChangeShapeType="1"/>
              </p:cNvSpPr>
              <p:nvPr/>
            </p:nvSpPr>
            <p:spPr bwMode="auto">
              <a:xfrm>
                <a:off x="1512" y="3758"/>
                <a:ext cx="2776" cy="0"/>
              </a:xfrm>
              <a:prstGeom prst="line">
                <a:avLst/>
              </a:prstGeom>
              <a:noFill/>
              <a:ln w="76200">
                <a:solidFill>
                  <a:srgbClr val="008000"/>
                </a:solidFill>
                <a:round/>
                <a:headEnd/>
                <a:tailEnd/>
              </a:ln>
            </p:spPr>
            <p:txBody>
              <a:bodyPr wrap="none" anchor="ctr"/>
              <a:lstStyle/>
              <a:p>
                <a:endParaRPr lang="cs-CZ"/>
              </a:p>
            </p:txBody>
          </p:sp>
          <p:sp>
            <p:nvSpPr>
              <p:cNvPr id="50210" name="Oval 20"/>
              <p:cNvSpPr>
                <a:spLocks noChangeAspect="1" noChangeArrowheads="1"/>
              </p:cNvSpPr>
              <p:nvPr/>
            </p:nvSpPr>
            <p:spPr bwMode="auto">
              <a:xfrm>
                <a:off x="1377" y="3662"/>
                <a:ext cx="256" cy="203"/>
              </a:xfrm>
              <a:prstGeom prst="ellipse">
                <a:avLst/>
              </a:prstGeom>
              <a:gradFill rotWithShape="0">
                <a:gsLst>
                  <a:gs pos="0">
                    <a:srgbClr val="99CCFF"/>
                  </a:gs>
                  <a:gs pos="100000">
                    <a:schemeClr val="accent2"/>
                  </a:gs>
                </a:gsLst>
                <a:path path="shape">
                  <a:fillToRect l="50000" t="50000" r="50000" b="50000"/>
                </a:path>
              </a:gradFill>
              <a:ln w="19050">
                <a:solidFill>
                  <a:schemeClr val="tx1"/>
                </a:solidFill>
                <a:round/>
                <a:headEnd/>
                <a:tailEnd/>
              </a:ln>
            </p:spPr>
            <p:txBody>
              <a:bodyPr wrap="none" anchor="ctr"/>
              <a:lstStyle/>
              <a:p>
                <a:endParaRPr lang="cs-CZ"/>
              </a:p>
            </p:txBody>
          </p:sp>
        </p:grpSp>
        <p:sp>
          <p:nvSpPr>
            <p:cNvPr id="50194" name="Text Box 21"/>
            <p:cNvSpPr txBox="1">
              <a:spLocks noChangeAspect="1" noChangeArrowheads="1"/>
            </p:cNvSpPr>
            <p:nvPr/>
          </p:nvSpPr>
          <p:spPr bwMode="auto">
            <a:xfrm>
              <a:off x="3326" y="3831"/>
              <a:ext cx="116" cy="212"/>
            </a:xfrm>
            <a:prstGeom prst="rect">
              <a:avLst/>
            </a:prstGeom>
            <a:noFill/>
            <a:ln w="9525">
              <a:noFill/>
              <a:miter lim="800000"/>
              <a:headEnd/>
              <a:tailEnd/>
            </a:ln>
          </p:spPr>
          <p:txBody>
            <a:bodyPr wrap="none">
              <a:spAutoFit/>
            </a:bodyPr>
            <a:lstStyle/>
            <a:p>
              <a:pPr eaLnBrk="0" hangingPunct="0"/>
              <a:endParaRPr lang="cs-CZ" sz="1600" b="1">
                <a:solidFill>
                  <a:srgbClr val="66FF33"/>
                </a:solidFill>
              </a:endParaRPr>
            </a:p>
          </p:txBody>
        </p:sp>
        <p:sp>
          <p:nvSpPr>
            <p:cNvPr id="50195" name="Text Box 22"/>
            <p:cNvSpPr txBox="1">
              <a:spLocks noChangeAspect="1" noChangeArrowheads="1"/>
            </p:cNvSpPr>
            <p:nvPr/>
          </p:nvSpPr>
          <p:spPr bwMode="auto">
            <a:xfrm>
              <a:off x="417" y="3851"/>
              <a:ext cx="725" cy="192"/>
            </a:xfrm>
            <a:prstGeom prst="rect">
              <a:avLst/>
            </a:prstGeom>
            <a:noFill/>
            <a:ln w="9525">
              <a:noFill/>
              <a:miter lim="800000"/>
              <a:headEnd/>
              <a:tailEnd/>
            </a:ln>
          </p:spPr>
          <p:txBody>
            <a:bodyPr wrap="none">
              <a:spAutoFit/>
            </a:bodyPr>
            <a:lstStyle/>
            <a:p>
              <a:pPr eaLnBrk="0" hangingPunct="0"/>
              <a:r>
                <a:rPr lang="cs-CZ" sz="1400" b="1">
                  <a:solidFill>
                    <a:schemeClr val="accent2"/>
                  </a:solidFill>
                </a:rPr>
                <a:t>centromera</a:t>
              </a:r>
            </a:p>
          </p:txBody>
        </p:sp>
        <p:sp>
          <p:nvSpPr>
            <p:cNvPr id="50196" name="Text Box 23"/>
            <p:cNvSpPr txBox="1">
              <a:spLocks noChangeAspect="1" noChangeArrowheads="1"/>
            </p:cNvSpPr>
            <p:nvPr/>
          </p:nvSpPr>
          <p:spPr bwMode="auto">
            <a:xfrm>
              <a:off x="1399" y="3830"/>
              <a:ext cx="1369" cy="212"/>
            </a:xfrm>
            <a:prstGeom prst="rect">
              <a:avLst/>
            </a:prstGeom>
            <a:noFill/>
            <a:ln w="9525">
              <a:noFill/>
              <a:miter lim="800000"/>
              <a:headEnd/>
              <a:tailEnd/>
            </a:ln>
          </p:spPr>
          <p:txBody>
            <a:bodyPr wrap="none">
              <a:spAutoFit/>
            </a:bodyPr>
            <a:lstStyle/>
            <a:p>
              <a:pPr algn="r" eaLnBrk="0" hangingPunct="0"/>
              <a:r>
                <a:rPr lang="cs-CZ" sz="1600" b="1">
                  <a:solidFill>
                    <a:srgbClr val="E60000"/>
                  </a:solidFill>
                </a:rPr>
                <a:t>molekulární markery</a:t>
              </a:r>
            </a:p>
          </p:txBody>
        </p:sp>
        <p:sp>
          <p:nvSpPr>
            <p:cNvPr id="50197" name="Line 24"/>
            <p:cNvSpPr>
              <a:spLocks noChangeAspect="1" noChangeShapeType="1"/>
            </p:cNvSpPr>
            <p:nvPr/>
          </p:nvSpPr>
          <p:spPr bwMode="auto">
            <a:xfrm>
              <a:off x="1124" y="3628"/>
              <a:ext cx="0" cy="186"/>
            </a:xfrm>
            <a:prstGeom prst="line">
              <a:avLst/>
            </a:prstGeom>
            <a:noFill/>
            <a:ln w="57150">
              <a:solidFill>
                <a:srgbClr val="FF0000"/>
              </a:solidFill>
              <a:round/>
              <a:headEnd/>
              <a:tailEnd/>
            </a:ln>
          </p:spPr>
          <p:txBody>
            <a:bodyPr/>
            <a:lstStyle/>
            <a:p>
              <a:endParaRPr lang="cs-CZ"/>
            </a:p>
          </p:txBody>
        </p:sp>
        <p:sp>
          <p:nvSpPr>
            <p:cNvPr id="50198" name="Line 25"/>
            <p:cNvSpPr>
              <a:spLocks noChangeAspect="1" noChangeShapeType="1"/>
            </p:cNvSpPr>
            <p:nvPr/>
          </p:nvSpPr>
          <p:spPr bwMode="auto">
            <a:xfrm>
              <a:off x="2740" y="3628"/>
              <a:ext cx="0" cy="186"/>
            </a:xfrm>
            <a:prstGeom prst="line">
              <a:avLst/>
            </a:prstGeom>
            <a:noFill/>
            <a:ln w="57150">
              <a:solidFill>
                <a:srgbClr val="FF0000"/>
              </a:solidFill>
              <a:round/>
              <a:headEnd/>
              <a:tailEnd/>
            </a:ln>
          </p:spPr>
          <p:txBody>
            <a:bodyPr/>
            <a:lstStyle/>
            <a:p>
              <a:endParaRPr lang="cs-CZ"/>
            </a:p>
          </p:txBody>
        </p:sp>
        <p:sp>
          <p:nvSpPr>
            <p:cNvPr id="50199" name="Line 26"/>
            <p:cNvSpPr>
              <a:spLocks noChangeAspect="1" noChangeShapeType="1"/>
            </p:cNvSpPr>
            <p:nvPr/>
          </p:nvSpPr>
          <p:spPr bwMode="auto">
            <a:xfrm>
              <a:off x="1412" y="3628"/>
              <a:ext cx="0" cy="186"/>
            </a:xfrm>
            <a:prstGeom prst="line">
              <a:avLst/>
            </a:prstGeom>
            <a:noFill/>
            <a:ln w="57150">
              <a:solidFill>
                <a:srgbClr val="FF0000"/>
              </a:solidFill>
              <a:round/>
              <a:headEnd/>
              <a:tailEnd/>
            </a:ln>
          </p:spPr>
          <p:txBody>
            <a:bodyPr/>
            <a:lstStyle/>
            <a:p>
              <a:endParaRPr lang="cs-CZ"/>
            </a:p>
          </p:txBody>
        </p:sp>
        <p:sp>
          <p:nvSpPr>
            <p:cNvPr id="50200" name="Line 27"/>
            <p:cNvSpPr>
              <a:spLocks noChangeAspect="1" noChangeShapeType="1"/>
            </p:cNvSpPr>
            <p:nvPr/>
          </p:nvSpPr>
          <p:spPr bwMode="auto">
            <a:xfrm>
              <a:off x="2917" y="3628"/>
              <a:ext cx="0" cy="186"/>
            </a:xfrm>
            <a:prstGeom prst="line">
              <a:avLst/>
            </a:prstGeom>
            <a:noFill/>
            <a:ln w="57150">
              <a:solidFill>
                <a:srgbClr val="FF0000"/>
              </a:solidFill>
              <a:round/>
              <a:headEnd/>
              <a:tailEnd/>
            </a:ln>
          </p:spPr>
          <p:txBody>
            <a:bodyPr/>
            <a:lstStyle/>
            <a:p>
              <a:endParaRPr lang="cs-CZ"/>
            </a:p>
          </p:txBody>
        </p:sp>
        <p:sp>
          <p:nvSpPr>
            <p:cNvPr id="50201" name="Line 28"/>
            <p:cNvSpPr>
              <a:spLocks noChangeAspect="1" noChangeShapeType="1"/>
            </p:cNvSpPr>
            <p:nvPr/>
          </p:nvSpPr>
          <p:spPr bwMode="auto">
            <a:xfrm>
              <a:off x="1656" y="3628"/>
              <a:ext cx="0" cy="186"/>
            </a:xfrm>
            <a:prstGeom prst="line">
              <a:avLst/>
            </a:prstGeom>
            <a:noFill/>
            <a:ln w="57150">
              <a:solidFill>
                <a:srgbClr val="FF0000"/>
              </a:solidFill>
              <a:round/>
              <a:headEnd/>
              <a:tailEnd/>
            </a:ln>
          </p:spPr>
          <p:txBody>
            <a:bodyPr/>
            <a:lstStyle/>
            <a:p>
              <a:endParaRPr lang="cs-CZ"/>
            </a:p>
          </p:txBody>
        </p:sp>
        <p:sp>
          <p:nvSpPr>
            <p:cNvPr id="50202" name="Line 29"/>
            <p:cNvSpPr>
              <a:spLocks noChangeAspect="1" noChangeShapeType="1"/>
            </p:cNvSpPr>
            <p:nvPr/>
          </p:nvSpPr>
          <p:spPr bwMode="auto">
            <a:xfrm>
              <a:off x="1788" y="3628"/>
              <a:ext cx="0" cy="186"/>
            </a:xfrm>
            <a:prstGeom prst="line">
              <a:avLst/>
            </a:prstGeom>
            <a:noFill/>
            <a:ln w="57150">
              <a:solidFill>
                <a:srgbClr val="FF0000"/>
              </a:solidFill>
              <a:round/>
              <a:headEnd/>
              <a:tailEnd/>
            </a:ln>
          </p:spPr>
          <p:txBody>
            <a:bodyPr/>
            <a:lstStyle/>
            <a:p>
              <a:endParaRPr lang="cs-CZ"/>
            </a:p>
          </p:txBody>
        </p:sp>
        <p:sp>
          <p:nvSpPr>
            <p:cNvPr id="50203" name="Line 30"/>
            <p:cNvSpPr>
              <a:spLocks noChangeAspect="1" noChangeShapeType="1"/>
            </p:cNvSpPr>
            <p:nvPr/>
          </p:nvSpPr>
          <p:spPr bwMode="auto">
            <a:xfrm>
              <a:off x="1899" y="3628"/>
              <a:ext cx="0" cy="186"/>
            </a:xfrm>
            <a:prstGeom prst="line">
              <a:avLst/>
            </a:prstGeom>
            <a:noFill/>
            <a:ln w="57150">
              <a:solidFill>
                <a:srgbClr val="FF0000"/>
              </a:solidFill>
              <a:round/>
              <a:headEnd/>
              <a:tailEnd/>
            </a:ln>
          </p:spPr>
          <p:txBody>
            <a:bodyPr/>
            <a:lstStyle/>
            <a:p>
              <a:endParaRPr lang="cs-CZ"/>
            </a:p>
          </p:txBody>
        </p:sp>
        <p:sp>
          <p:nvSpPr>
            <p:cNvPr id="50204" name="Line 31"/>
            <p:cNvSpPr>
              <a:spLocks noChangeAspect="1" noChangeShapeType="1"/>
            </p:cNvSpPr>
            <p:nvPr/>
          </p:nvSpPr>
          <p:spPr bwMode="auto">
            <a:xfrm>
              <a:off x="1987" y="3628"/>
              <a:ext cx="0" cy="186"/>
            </a:xfrm>
            <a:prstGeom prst="line">
              <a:avLst/>
            </a:prstGeom>
            <a:noFill/>
            <a:ln w="57150">
              <a:solidFill>
                <a:srgbClr val="FF0000"/>
              </a:solidFill>
              <a:round/>
              <a:headEnd/>
              <a:tailEnd/>
            </a:ln>
          </p:spPr>
          <p:txBody>
            <a:bodyPr/>
            <a:lstStyle/>
            <a:p>
              <a:endParaRPr lang="cs-CZ"/>
            </a:p>
          </p:txBody>
        </p:sp>
        <p:sp>
          <p:nvSpPr>
            <p:cNvPr id="50205" name="Line 32"/>
            <p:cNvSpPr>
              <a:spLocks noChangeAspect="1" noChangeShapeType="1"/>
            </p:cNvSpPr>
            <p:nvPr/>
          </p:nvSpPr>
          <p:spPr bwMode="auto">
            <a:xfrm>
              <a:off x="3206" y="3628"/>
              <a:ext cx="0" cy="186"/>
            </a:xfrm>
            <a:prstGeom prst="line">
              <a:avLst/>
            </a:prstGeom>
            <a:noFill/>
            <a:ln w="57150">
              <a:solidFill>
                <a:srgbClr val="FF0000"/>
              </a:solidFill>
              <a:round/>
              <a:headEnd/>
              <a:tailEnd/>
            </a:ln>
          </p:spPr>
          <p:txBody>
            <a:bodyPr/>
            <a:lstStyle/>
            <a:p>
              <a:endParaRPr lang="cs-CZ"/>
            </a:p>
          </p:txBody>
        </p:sp>
        <p:sp>
          <p:nvSpPr>
            <p:cNvPr id="50206" name="Line 33"/>
            <p:cNvSpPr>
              <a:spLocks noChangeAspect="1" noChangeShapeType="1"/>
            </p:cNvSpPr>
            <p:nvPr/>
          </p:nvSpPr>
          <p:spPr bwMode="auto">
            <a:xfrm>
              <a:off x="2319" y="3628"/>
              <a:ext cx="0" cy="186"/>
            </a:xfrm>
            <a:prstGeom prst="line">
              <a:avLst/>
            </a:prstGeom>
            <a:noFill/>
            <a:ln w="57150">
              <a:solidFill>
                <a:srgbClr val="FF0000"/>
              </a:solidFill>
              <a:round/>
              <a:headEnd/>
              <a:tailEnd/>
            </a:ln>
          </p:spPr>
          <p:txBody>
            <a:bodyPr/>
            <a:lstStyle/>
            <a:p>
              <a:endParaRPr lang="cs-CZ"/>
            </a:p>
          </p:txBody>
        </p:sp>
        <p:sp>
          <p:nvSpPr>
            <p:cNvPr id="50207" name="Line 34"/>
            <p:cNvSpPr>
              <a:spLocks noChangeAspect="1" noChangeShapeType="1"/>
            </p:cNvSpPr>
            <p:nvPr/>
          </p:nvSpPr>
          <p:spPr bwMode="auto">
            <a:xfrm>
              <a:off x="2497" y="3628"/>
              <a:ext cx="0" cy="186"/>
            </a:xfrm>
            <a:prstGeom prst="line">
              <a:avLst/>
            </a:prstGeom>
            <a:noFill/>
            <a:ln w="57150">
              <a:solidFill>
                <a:srgbClr val="FF0000"/>
              </a:solidFill>
              <a:round/>
              <a:headEnd/>
              <a:tailEnd/>
            </a:ln>
          </p:spPr>
          <p:txBody>
            <a:bodyPr/>
            <a:lstStyle/>
            <a:p>
              <a:endParaRPr lang="cs-CZ"/>
            </a:p>
          </p:txBody>
        </p:sp>
        <p:sp>
          <p:nvSpPr>
            <p:cNvPr id="50208" name="Line 35"/>
            <p:cNvSpPr>
              <a:spLocks noChangeAspect="1" noChangeShapeType="1"/>
            </p:cNvSpPr>
            <p:nvPr/>
          </p:nvSpPr>
          <p:spPr bwMode="auto">
            <a:xfrm>
              <a:off x="2629" y="3628"/>
              <a:ext cx="0" cy="186"/>
            </a:xfrm>
            <a:prstGeom prst="line">
              <a:avLst/>
            </a:prstGeom>
            <a:noFill/>
            <a:ln w="57150">
              <a:solidFill>
                <a:srgbClr val="FF0000"/>
              </a:solidFill>
              <a:round/>
              <a:headEnd/>
              <a:tailEnd/>
            </a:ln>
          </p:spPr>
          <p:txBody>
            <a:bodyPr/>
            <a:lstStyle/>
            <a:p>
              <a:endParaRPr lang="cs-CZ"/>
            </a:p>
          </p:txBody>
        </p:sp>
      </p:grpSp>
      <p:sp>
        <p:nvSpPr>
          <p:cNvPr id="50190" name="Text Box 36"/>
          <p:cNvSpPr txBox="1">
            <a:spLocks noChangeArrowheads="1"/>
          </p:cNvSpPr>
          <p:nvPr/>
        </p:nvSpPr>
        <p:spPr bwMode="auto">
          <a:xfrm>
            <a:off x="2051050" y="303213"/>
            <a:ext cx="1504950" cy="336550"/>
          </a:xfrm>
          <a:prstGeom prst="rect">
            <a:avLst/>
          </a:prstGeom>
          <a:noFill/>
          <a:ln w="9525">
            <a:noFill/>
            <a:miter lim="800000"/>
            <a:headEnd/>
            <a:tailEnd/>
          </a:ln>
        </p:spPr>
        <p:txBody>
          <a:bodyPr wrap="none">
            <a:spAutoFit/>
          </a:bodyPr>
          <a:lstStyle/>
          <a:p>
            <a:r>
              <a:rPr lang="cs-CZ" sz="1600" b="1"/>
              <a:t>hybridní zóna</a:t>
            </a:r>
          </a:p>
        </p:txBody>
      </p:sp>
      <p:sp>
        <p:nvSpPr>
          <p:cNvPr id="20517" name="Rectangle 37"/>
          <p:cNvSpPr>
            <a:spLocks noChangeArrowheads="1"/>
          </p:cNvSpPr>
          <p:nvPr/>
        </p:nvSpPr>
        <p:spPr bwMode="auto">
          <a:xfrm>
            <a:off x="6800850" y="709613"/>
            <a:ext cx="523875" cy="1566862"/>
          </a:xfrm>
          <a:prstGeom prst="rect">
            <a:avLst/>
          </a:prstGeom>
          <a:solidFill>
            <a:srgbClr val="C0C0C0">
              <a:alpha val="50195"/>
            </a:srgbClr>
          </a:solidFill>
          <a:ln w="9525">
            <a:noFill/>
            <a:miter lim="800000"/>
            <a:headEnd/>
            <a:tailEnd/>
          </a:ln>
        </p:spPr>
        <p:txBody>
          <a:bodyPr wrap="none" anchor="ctr"/>
          <a:lstStyle/>
          <a:p>
            <a:endParaRPr lang="cs-CZ"/>
          </a:p>
        </p:txBody>
      </p:sp>
      <p:sp>
        <p:nvSpPr>
          <p:cNvPr id="20518" name="Rectangle 38"/>
          <p:cNvSpPr>
            <a:spLocks noChangeArrowheads="1"/>
          </p:cNvSpPr>
          <p:nvPr/>
        </p:nvSpPr>
        <p:spPr bwMode="auto">
          <a:xfrm>
            <a:off x="6989763" y="3332163"/>
            <a:ext cx="142875" cy="1566862"/>
          </a:xfrm>
          <a:prstGeom prst="rect">
            <a:avLst/>
          </a:prstGeom>
          <a:solidFill>
            <a:srgbClr val="C0C0C0">
              <a:alpha val="50195"/>
            </a:srgbClr>
          </a:solidFill>
          <a:ln w="9525">
            <a:no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additive="base">
                                        <p:cTn id="7" dur="500" fill="hold"/>
                                        <p:tgtEl>
                                          <p:spTgt spid="20487"/>
                                        </p:tgtEl>
                                        <p:attrNameLst>
                                          <p:attrName>ppt_x</p:attrName>
                                        </p:attrNameLst>
                                      </p:cBhvr>
                                      <p:tavLst>
                                        <p:tav tm="0">
                                          <p:val>
                                            <p:strVal val="0-#ppt_w/2"/>
                                          </p:val>
                                        </p:tav>
                                        <p:tav tm="100000">
                                          <p:val>
                                            <p:strVal val="#ppt_x"/>
                                          </p:val>
                                        </p:tav>
                                      </p:tavLst>
                                    </p:anim>
                                    <p:anim calcmode="lin" valueType="num">
                                      <p:cBhvr additive="base">
                                        <p:cTn id="8" dur="500" fill="hold"/>
                                        <p:tgtEl>
                                          <p:spTgt spid="2048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0485"/>
                                        </p:tgtEl>
                                        <p:attrNameLst>
                                          <p:attrName>style.visibility</p:attrName>
                                        </p:attrNameLst>
                                      </p:cBhvr>
                                      <p:to>
                                        <p:strVal val="visible"/>
                                      </p:to>
                                    </p:set>
                                    <p:anim calcmode="lin" valueType="num">
                                      <p:cBhvr additive="base">
                                        <p:cTn id="12" dur="500" fill="hold"/>
                                        <p:tgtEl>
                                          <p:spTgt spid="20485"/>
                                        </p:tgtEl>
                                        <p:attrNameLst>
                                          <p:attrName>ppt_x</p:attrName>
                                        </p:attrNameLst>
                                      </p:cBhvr>
                                      <p:tavLst>
                                        <p:tav tm="0">
                                          <p:val>
                                            <p:strVal val="1+#ppt_w/2"/>
                                          </p:val>
                                        </p:tav>
                                        <p:tav tm="100000">
                                          <p:val>
                                            <p:strVal val="#ppt_x"/>
                                          </p:val>
                                        </p:tav>
                                      </p:tavLst>
                                    </p:anim>
                                    <p:anim calcmode="lin" valueType="num">
                                      <p:cBhvr additive="base">
                                        <p:cTn id="13" dur="500" fill="hold"/>
                                        <p:tgtEl>
                                          <p:spTgt spid="2048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 presetClass="entr" presetSubtype="32" fill="hold" nodeType="afterEffect">
                                  <p:stCondLst>
                                    <p:cond delay="0"/>
                                  </p:stCondLst>
                                  <p:childTnLst>
                                    <p:set>
                                      <p:cBhvr>
                                        <p:cTn id="16" dur="1" fill="hold">
                                          <p:stCondLst>
                                            <p:cond delay="0"/>
                                          </p:stCondLst>
                                        </p:cTn>
                                        <p:tgtEl>
                                          <p:spTgt spid="20482"/>
                                        </p:tgtEl>
                                        <p:attrNameLst>
                                          <p:attrName>style.visibility</p:attrName>
                                        </p:attrNameLst>
                                      </p:cBhvr>
                                      <p:to>
                                        <p:strVal val="visible"/>
                                      </p:to>
                                    </p:set>
                                    <p:animEffect transition="in" filter="box(out)">
                                      <p:cBhvr>
                                        <p:cTn id="17" dur="500"/>
                                        <p:tgtEl>
                                          <p:spTgt spid="2048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0484"/>
                                        </p:tgtEl>
                                        <p:attrNameLst>
                                          <p:attrName>style.visibility</p:attrName>
                                        </p:attrNameLst>
                                      </p:cBhvr>
                                      <p:to>
                                        <p:strVal val="visible"/>
                                      </p:to>
                                    </p:set>
                                    <p:anim calcmode="lin" valueType="num">
                                      <p:cBhvr additive="base">
                                        <p:cTn id="22" dur="500" fill="hold"/>
                                        <p:tgtEl>
                                          <p:spTgt spid="20484"/>
                                        </p:tgtEl>
                                        <p:attrNameLst>
                                          <p:attrName>ppt_x</p:attrName>
                                        </p:attrNameLst>
                                      </p:cBhvr>
                                      <p:tavLst>
                                        <p:tav tm="0">
                                          <p:val>
                                            <p:strVal val="0-#ppt_w/2"/>
                                          </p:val>
                                        </p:tav>
                                        <p:tav tm="100000">
                                          <p:val>
                                            <p:strVal val="#ppt_x"/>
                                          </p:val>
                                        </p:tav>
                                      </p:tavLst>
                                    </p:anim>
                                    <p:anim calcmode="lin" valueType="num">
                                      <p:cBhvr additive="base">
                                        <p:cTn id="23" dur="500" fill="hold"/>
                                        <p:tgtEl>
                                          <p:spTgt spid="2048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20486"/>
                                        </p:tgtEl>
                                        <p:attrNameLst>
                                          <p:attrName>style.visibility</p:attrName>
                                        </p:attrNameLst>
                                      </p:cBhvr>
                                      <p:to>
                                        <p:strVal val="visible"/>
                                      </p:to>
                                    </p:set>
                                    <p:anim calcmode="lin" valueType="num">
                                      <p:cBhvr additive="base">
                                        <p:cTn id="27" dur="500" fill="hold"/>
                                        <p:tgtEl>
                                          <p:spTgt spid="20486"/>
                                        </p:tgtEl>
                                        <p:attrNameLst>
                                          <p:attrName>ppt_x</p:attrName>
                                        </p:attrNameLst>
                                      </p:cBhvr>
                                      <p:tavLst>
                                        <p:tav tm="0">
                                          <p:val>
                                            <p:strVal val="1+#ppt_w/2"/>
                                          </p:val>
                                        </p:tav>
                                        <p:tav tm="100000">
                                          <p:val>
                                            <p:strVal val="#ppt_x"/>
                                          </p:val>
                                        </p:tav>
                                      </p:tavLst>
                                    </p:anim>
                                    <p:anim calcmode="lin" valueType="num">
                                      <p:cBhvr additive="base">
                                        <p:cTn id="28" dur="500" fill="hold"/>
                                        <p:tgtEl>
                                          <p:spTgt spid="20486"/>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4" presetClass="entr" presetSubtype="32" fill="hold" nodeType="afterEffect">
                                  <p:stCondLst>
                                    <p:cond delay="0"/>
                                  </p:stCondLst>
                                  <p:childTnLst>
                                    <p:set>
                                      <p:cBhvr>
                                        <p:cTn id="31" dur="1" fill="hold">
                                          <p:stCondLst>
                                            <p:cond delay="0"/>
                                          </p:stCondLst>
                                        </p:cTn>
                                        <p:tgtEl>
                                          <p:spTgt spid="20496"/>
                                        </p:tgtEl>
                                        <p:attrNameLst>
                                          <p:attrName>style.visibility</p:attrName>
                                        </p:attrNameLst>
                                      </p:cBhvr>
                                      <p:to>
                                        <p:strVal val="visible"/>
                                      </p:to>
                                    </p:set>
                                    <p:animEffect transition="in" filter="box(out)">
                                      <p:cBhvr>
                                        <p:cTn id="32" dur="500"/>
                                        <p:tgtEl>
                                          <p:spTgt spid="2049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517"/>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205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par>
                          <p:cTn id="44" fill="hold">
                            <p:stCondLst>
                              <p:cond delay="0"/>
                            </p:stCondLst>
                            <p:childTnLst>
                              <p:par>
                                <p:cTn id="45" presetID="4" presetClass="entr" presetSubtype="32"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ox(out)">
                                      <p:cBhvr>
                                        <p:cTn id="47" dur="500"/>
                                        <p:tgtEl>
                                          <p:spTgt spid="2"/>
                                        </p:tgtEl>
                                      </p:cBhvr>
                                    </p:animEffect>
                                  </p:childTnLst>
                                </p:cTn>
                              </p:par>
                            </p:childTnLst>
                          </p:cTn>
                        </p:par>
                        <p:par>
                          <p:cTn id="48" fill="hold">
                            <p:stCondLst>
                              <p:cond delay="500"/>
                            </p:stCondLst>
                            <p:childTnLst>
                              <p:par>
                                <p:cTn id="49" presetID="2" presetClass="entr" presetSubtype="1" fill="hold" grpId="0" nodeType="afterEffect">
                                  <p:stCondLst>
                                    <p:cond delay="0"/>
                                  </p:stCondLst>
                                  <p:childTnLst>
                                    <p:set>
                                      <p:cBhvr>
                                        <p:cTn id="50" dur="1" fill="hold">
                                          <p:stCondLst>
                                            <p:cond delay="0"/>
                                          </p:stCondLst>
                                        </p:cTn>
                                        <p:tgtEl>
                                          <p:spTgt spid="20488"/>
                                        </p:tgtEl>
                                        <p:attrNameLst>
                                          <p:attrName>style.visibility</p:attrName>
                                        </p:attrNameLst>
                                      </p:cBhvr>
                                      <p:to>
                                        <p:strVal val="visible"/>
                                      </p:to>
                                    </p:set>
                                    <p:anim calcmode="lin" valueType="num">
                                      <p:cBhvr additive="base">
                                        <p:cTn id="51" dur="500" fill="hold"/>
                                        <p:tgtEl>
                                          <p:spTgt spid="20488"/>
                                        </p:tgtEl>
                                        <p:attrNameLst>
                                          <p:attrName>ppt_x</p:attrName>
                                        </p:attrNameLst>
                                      </p:cBhvr>
                                      <p:tavLst>
                                        <p:tav tm="0">
                                          <p:val>
                                            <p:strVal val="#ppt_x"/>
                                          </p:val>
                                        </p:tav>
                                        <p:tav tm="100000">
                                          <p:val>
                                            <p:strVal val="#ppt_x"/>
                                          </p:val>
                                        </p:tav>
                                      </p:tavLst>
                                    </p:anim>
                                    <p:anim calcmode="lin" valueType="num">
                                      <p:cBhvr additive="base">
                                        <p:cTn id="52" dur="500" fill="hold"/>
                                        <p:tgtEl>
                                          <p:spTgt spid="20488"/>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0489"/>
                                        </p:tgtEl>
                                        <p:attrNameLst>
                                          <p:attrName>style.visibility</p:attrName>
                                        </p:attrNameLst>
                                      </p:cBhvr>
                                      <p:to>
                                        <p:strVal val="visible"/>
                                      </p:to>
                                    </p:set>
                                    <p:anim calcmode="lin" valueType="num">
                                      <p:cBhvr additive="base">
                                        <p:cTn id="55" dur="500" fill="hold"/>
                                        <p:tgtEl>
                                          <p:spTgt spid="20489"/>
                                        </p:tgtEl>
                                        <p:attrNameLst>
                                          <p:attrName>ppt_x</p:attrName>
                                        </p:attrNameLst>
                                      </p:cBhvr>
                                      <p:tavLst>
                                        <p:tav tm="0">
                                          <p:val>
                                            <p:strVal val="#ppt_x"/>
                                          </p:val>
                                        </p:tav>
                                        <p:tav tm="100000">
                                          <p:val>
                                            <p:strVal val="#ppt_x"/>
                                          </p:val>
                                        </p:tav>
                                      </p:tavLst>
                                    </p:anim>
                                    <p:anim calcmode="lin" valueType="num">
                                      <p:cBhvr additive="base">
                                        <p:cTn id="56" dur="500" fill="hold"/>
                                        <p:tgtEl>
                                          <p:spTgt spid="20489"/>
                                        </p:tgtEl>
                                        <p:attrNameLst>
                                          <p:attrName>ppt_y</p:attrName>
                                        </p:attrNameLst>
                                      </p:cBhvr>
                                      <p:tavLst>
                                        <p:tav tm="0">
                                          <p:val>
                                            <p:strVal val="0-#ppt_h/2"/>
                                          </p:val>
                                        </p:tav>
                                        <p:tav tm="100000">
                                          <p:val>
                                            <p:strVal val="#ppt_y"/>
                                          </p:val>
                                        </p:tav>
                                      </p:tavLst>
                                    </p:anim>
                                  </p:childTnLst>
                                </p:cTn>
                              </p:par>
                            </p:childTnLst>
                          </p:cTn>
                        </p:par>
                        <p:par>
                          <p:cTn id="57" fill="hold">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20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85" grpId="0" animBg="1"/>
      <p:bldP spid="20486" grpId="0" animBg="1"/>
      <p:bldP spid="20487" grpId="0" animBg="1"/>
      <p:bldP spid="20488" grpId="0" animBg="1"/>
      <p:bldP spid="20489" grpId="0" animBg="1"/>
      <p:bldP spid="20495" grpId="0"/>
      <p:bldP spid="20517" grpId="0" animBg="1"/>
      <p:bldP spid="205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2" descr="Y1"/>
          <p:cNvPicPr>
            <a:picLocks noChangeAspect="1" noChangeArrowheads="1"/>
          </p:cNvPicPr>
          <p:nvPr/>
        </p:nvPicPr>
        <p:blipFill>
          <a:blip r:embed="rId3" cstate="print"/>
          <a:srcRect/>
          <a:stretch>
            <a:fillRect/>
          </a:stretch>
        </p:blipFill>
        <p:spPr bwMode="auto">
          <a:xfrm>
            <a:off x="798513" y="4064000"/>
            <a:ext cx="7504112" cy="2579688"/>
          </a:xfrm>
          <a:prstGeom prst="rect">
            <a:avLst/>
          </a:prstGeom>
          <a:noFill/>
          <a:ln w="9525">
            <a:noFill/>
            <a:miter lim="800000"/>
            <a:headEnd/>
            <a:tailEnd/>
          </a:ln>
        </p:spPr>
      </p:pic>
      <p:pic>
        <p:nvPicPr>
          <p:cNvPr id="51203" name="Picture 53" descr="Btk"/>
          <p:cNvPicPr>
            <a:picLocks noChangeAspect="1" noChangeArrowheads="1"/>
          </p:cNvPicPr>
          <p:nvPr/>
        </p:nvPicPr>
        <p:blipFill>
          <a:blip r:embed="rId4" cstate="print"/>
          <a:srcRect/>
          <a:stretch>
            <a:fillRect/>
          </a:stretch>
        </p:blipFill>
        <p:spPr bwMode="auto">
          <a:xfrm>
            <a:off x="777875" y="1233488"/>
            <a:ext cx="7510463" cy="2584450"/>
          </a:xfrm>
          <a:prstGeom prst="rect">
            <a:avLst/>
          </a:prstGeom>
          <a:noFill/>
          <a:ln w="9525">
            <a:noFill/>
            <a:miter lim="800000"/>
            <a:headEnd/>
            <a:tailEnd/>
          </a:ln>
        </p:spPr>
      </p:pic>
      <p:sp>
        <p:nvSpPr>
          <p:cNvPr id="18486" name="Line 54"/>
          <p:cNvSpPr>
            <a:spLocks noChangeShapeType="1"/>
          </p:cNvSpPr>
          <p:nvPr/>
        </p:nvSpPr>
        <p:spPr bwMode="auto">
          <a:xfrm flipH="1" flipV="1">
            <a:off x="3654425" y="4673600"/>
            <a:ext cx="1109663" cy="633413"/>
          </a:xfrm>
          <a:prstGeom prst="line">
            <a:avLst/>
          </a:prstGeom>
          <a:noFill/>
          <a:ln w="57150">
            <a:solidFill>
              <a:srgbClr val="FF0000"/>
            </a:solidFill>
            <a:round/>
            <a:headEnd/>
            <a:tailEnd type="triangle" w="med" len="med"/>
          </a:ln>
        </p:spPr>
        <p:txBody>
          <a:bodyPr/>
          <a:lstStyle/>
          <a:p>
            <a:endParaRPr lang="cs-CZ"/>
          </a:p>
        </p:txBody>
      </p:sp>
      <p:sp>
        <p:nvSpPr>
          <p:cNvPr id="18487" name="Text Box 55"/>
          <p:cNvSpPr txBox="1">
            <a:spLocks noChangeArrowheads="1"/>
          </p:cNvSpPr>
          <p:nvPr/>
        </p:nvSpPr>
        <p:spPr bwMode="auto">
          <a:xfrm>
            <a:off x="3708400" y="4283075"/>
            <a:ext cx="965200" cy="366713"/>
          </a:xfrm>
          <a:prstGeom prst="rect">
            <a:avLst/>
          </a:prstGeom>
          <a:noFill/>
          <a:ln w="9525">
            <a:noFill/>
            <a:miter lim="800000"/>
            <a:headEnd/>
            <a:tailEnd/>
          </a:ln>
        </p:spPr>
        <p:txBody>
          <a:bodyPr wrap="none">
            <a:spAutoFit/>
          </a:bodyPr>
          <a:lstStyle/>
          <a:p>
            <a:r>
              <a:rPr lang="en-US">
                <a:solidFill>
                  <a:srgbClr val="FF0000"/>
                </a:solidFill>
              </a:rPr>
              <a:t>&gt;20 km</a:t>
            </a:r>
            <a:endParaRPr lang="cs-CZ">
              <a:solidFill>
                <a:srgbClr val="FF0000"/>
              </a:solidFill>
            </a:endParaRPr>
          </a:p>
        </p:txBody>
      </p:sp>
      <p:sp>
        <p:nvSpPr>
          <p:cNvPr id="18488" name="Oval 56"/>
          <p:cNvSpPr>
            <a:spLocks noChangeArrowheads="1"/>
          </p:cNvSpPr>
          <p:nvPr/>
        </p:nvSpPr>
        <p:spPr bwMode="auto">
          <a:xfrm rot="-1755842">
            <a:off x="3205163" y="5310188"/>
            <a:ext cx="1601787" cy="925512"/>
          </a:xfrm>
          <a:prstGeom prst="ellipse">
            <a:avLst/>
          </a:prstGeom>
          <a:solidFill>
            <a:srgbClr val="FFFF00">
              <a:alpha val="30196"/>
            </a:srgbClr>
          </a:solidFill>
          <a:ln w="38100">
            <a:solidFill>
              <a:srgbClr val="FFFF00"/>
            </a:solidFill>
            <a:round/>
            <a:headEnd/>
            <a:tailEnd/>
          </a:ln>
        </p:spPr>
        <p:txBody>
          <a:bodyPr wrap="none" anchor="ctr"/>
          <a:lstStyle/>
          <a:p>
            <a:endParaRPr lang="cs-CZ"/>
          </a:p>
        </p:txBody>
      </p:sp>
      <p:sp>
        <p:nvSpPr>
          <p:cNvPr id="51207" name="TextovéPole 8"/>
          <p:cNvSpPr txBox="1">
            <a:spLocks noChangeArrowheads="1"/>
          </p:cNvSpPr>
          <p:nvPr/>
        </p:nvSpPr>
        <p:spPr bwMode="auto">
          <a:xfrm>
            <a:off x="2525713" y="327025"/>
            <a:ext cx="3722687" cy="461963"/>
          </a:xfrm>
          <a:prstGeom prst="rect">
            <a:avLst/>
          </a:prstGeom>
          <a:noFill/>
          <a:ln w="9525">
            <a:noFill/>
            <a:miter lim="800000"/>
            <a:headEnd/>
            <a:tailEnd/>
          </a:ln>
        </p:spPr>
        <p:txBody>
          <a:bodyPr wrap="none">
            <a:spAutoFit/>
          </a:bodyPr>
          <a:lstStyle/>
          <a:p>
            <a:r>
              <a:rPr lang="cs-CZ" sz="2400"/>
              <a:t>Problémy – chromozom 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8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487"/>
                                        </p:tgtEl>
                                        <p:attrNameLst>
                                          <p:attrName>style.visibility</p:attrName>
                                        </p:attrNameLst>
                                      </p:cBhvr>
                                      <p:to>
                                        <p:strVal val="visible"/>
                                      </p:to>
                                    </p:set>
                                  </p:childTnLst>
                                </p:cTn>
                              </p:par>
                            </p:childTnLst>
                          </p:cTn>
                        </p:par>
                        <p:par>
                          <p:cTn id="10" fill="hold">
                            <p:stCondLst>
                              <p:cond delay="0"/>
                            </p:stCondLst>
                            <p:childTnLst>
                              <p:par>
                                <p:cTn id="11" presetID="4" presetClass="entr" presetSubtype="32" fill="hold" grpId="0" nodeType="afterEffect">
                                  <p:stCondLst>
                                    <p:cond delay="0"/>
                                  </p:stCondLst>
                                  <p:childTnLst>
                                    <p:set>
                                      <p:cBhvr>
                                        <p:cTn id="12" dur="1" fill="hold">
                                          <p:stCondLst>
                                            <p:cond delay="0"/>
                                          </p:stCondLst>
                                        </p:cTn>
                                        <p:tgtEl>
                                          <p:spTgt spid="18488"/>
                                        </p:tgtEl>
                                        <p:attrNameLst>
                                          <p:attrName>style.visibility</p:attrName>
                                        </p:attrNameLst>
                                      </p:cBhvr>
                                      <p:to>
                                        <p:strVal val="visible"/>
                                      </p:to>
                                    </p:set>
                                    <p:animEffect transition="in" filter="box(out)">
                                      <p:cBhvr>
                                        <p:cTn id="13" dur="500"/>
                                        <p:tgtEl>
                                          <p:spTgt spid="18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86" grpId="0" animBg="1"/>
      <p:bldP spid="18487" grpId="0"/>
      <p:bldP spid="1848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819275" y="3771900"/>
            <a:ext cx="4686300" cy="2930525"/>
            <a:chOff x="1146" y="2376"/>
            <a:chExt cx="2952" cy="1846"/>
          </a:xfrm>
        </p:grpSpPr>
        <p:sp>
          <p:nvSpPr>
            <p:cNvPr id="59395" name="Rectangle 3"/>
            <p:cNvSpPr>
              <a:spLocks noChangeAspect="1" noChangeArrowheads="1"/>
            </p:cNvSpPr>
            <p:nvPr/>
          </p:nvSpPr>
          <p:spPr bwMode="auto">
            <a:xfrm>
              <a:off x="1338" y="2376"/>
              <a:ext cx="2759" cy="1641"/>
            </a:xfrm>
            <a:prstGeom prst="rect">
              <a:avLst/>
            </a:prstGeom>
            <a:solidFill>
              <a:schemeClr val="bg1"/>
            </a:solidFill>
            <a:ln w="12700">
              <a:solidFill>
                <a:schemeClr val="tx1"/>
              </a:solidFill>
              <a:miter lim="800000"/>
              <a:headEnd/>
              <a:tailEnd/>
            </a:ln>
            <a:effectLst>
              <a:outerShdw dist="17961" dir="2700000" algn="ctr" rotWithShape="0">
                <a:schemeClr val="tx2"/>
              </a:outerShdw>
            </a:effectLst>
          </p:spPr>
          <p:txBody>
            <a:bodyPr wrap="none" anchor="ctr"/>
            <a:lstStyle/>
            <a:p>
              <a:pPr>
                <a:defRPr/>
              </a:pPr>
              <a:endParaRPr lang="cs-CZ">
                <a:latin typeface="Arial" charset="0"/>
                <a:cs typeface="Arial" charset="0"/>
              </a:endParaRPr>
            </a:p>
          </p:txBody>
        </p:sp>
        <p:sp>
          <p:nvSpPr>
            <p:cNvPr id="52250" name="Rectangle 4"/>
            <p:cNvSpPr>
              <a:spLocks noChangeArrowheads="1"/>
            </p:cNvSpPr>
            <p:nvPr/>
          </p:nvSpPr>
          <p:spPr bwMode="auto">
            <a:xfrm>
              <a:off x="1773" y="3116"/>
              <a:ext cx="924" cy="500"/>
            </a:xfrm>
            <a:prstGeom prst="rect">
              <a:avLst/>
            </a:prstGeom>
            <a:solidFill>
              <a:srgbClr val="FFFF99"/>
            </a:solidFill>
            <a:ln w="28575">
              <a:solidFill>
                <a:srgbClr val="FFFF99"/>
              </a:solidFill>
              <a:miter lim="800000"/>
              <a:headEnd/>
              <a:tailEnd/>
            </a:ln>
          </p:spPr>
          <p:txBody>
            <a:bodyPr wrap="none" anchor="ctr"/>
            <a:lstStyle/>
            <a:p>
              <a:endParaRPr lang="cs-CZ"/>
            </a:p>
          </p:txBody>
        </p:sp>
        <p:sp>
          <p:nvSpPr>
            <p:cNvPr id="52251" name="Oval 5"/>
            <p:cNvSpPr>
              <a:spLocks noChangeAspect="1" noChangeArrowheads="1"/>
            </p:cNvSpPr>
            <p:nvPr/>
          </p:nvSpPr>
          <p:spPr bwMode="auto">
            <a:xfrm>
              <a:off x="1425" y="3659"/>
              <a:ext cx="127" cy="126"/>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52" name="Oval 6"/>
            <p:cNvSpPr>
              <a:spLocks noChangeAspect="1" noChangeArrowheads="1"/>
            </p:cNvSpPr>
            <p:nvPr/>
          </p:nvSpPr>
          <p:spPr bwMode="auto">
            <a:xfrm>
              <a:off x="1482" y="3437"/>
              <a:ext cx="194" cy="193"/>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53" name="Oval 7"/>
            <p:cNvSpPr>
              <a:spLocks noChangeAspect="1" noChangeArrowheads="1"/>
            </p:cNvSpPr>
            <p:nvPr/>
          </p:nvSpPr>
          <p:spPr bwMode="auto">
            <a:xfrm>
              <a:off x="1803" y="3168"/>
              <a:ext cx="68" cy="67"/>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54" name="Oval 8"/>
            <p:cNvSpPr>
              <a:spLocks noChangeAspect="1" noChangeArrowheads="1"/>
            </p:cNvSpPr>
            <p:nvPr/>
          </p:nvSpPr>
          <p:spPr bwMode="auto">
            <a:xfrm>
              <a:off x="2643" y="3260"/>
              <a:ext cx="139" cy="138"/>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55" name="Oval 9"/>
            <p:cNvSpPr>
              <a:spLocks noChangeAspect="1" noChangeArrowheads="1"/>
            </p:cNvSpPr>
            <p:nvPr/>
          </p:nvSpPr>
          <p:spPr bwMode="auto">
            <a:xfrm>
              <a:off x="2994" y="3122"/>
              <a:ext cx="292" cy="292"/>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56" name="Oval 10"/>
            <p:cNvSpPr>
              <a:spLocks noChangeAspect="1" noChangeArrowheads="1"/>
            </p:cNvSpPr>
            <p:nvPr/>
          </p:nvSpPr>
          <p:spPr bwMode="auto">
            <a:xfrm>
              <a:off x="3515" y="2687"/>
              <a:ext cx="213" cy="212"/>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57" name="Oval 11"/>
            <p:cNvSpPr>
              <a:spLocks noChangeAspect="1" noChangeArrowheads="1"/>
            </p:cNvSpPr>
            <p:nvPr/>
          </p:nvSpPr>
          <p:spPr bwMode="auto">
            <a:xfrm>
              <a:off x="3255" y="2788"/>
              <a:ext cx="96" cy="96"/>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58" name="Oval 12"/>
            <p:cNvSpPr>
              <a:spLocks noChangeAspect="1" noChangeArrowheads="1"/>
            </p:cNvSpPr>
            <p:nvPr/>
          </p:nvSpPr>
          <p:spPr bwMode="auto">
            <a:xfrm>
              <a:off x="3778" y="2573"/>
              <a:ext cx="159" cy="157"/>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59" name="Oval 13"/>
            <p:cNvSpPr>
              <a:spLocks noChangeAspect="1" noChangeArrowheads="1"/>
            </p:cNvSpPr>
            <p:nvPr/>
          </p:nvSpPr>
          <p:spPr bwMode="auto">
            <a:xfrm>
              <a:off x="2557" y="3436"/>
              <a:ext cx="120" cy="120"/>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60" name="Line 14"/>
            <p:cNvSpPr>
              <a:spLocks noChangeShapeType="1"/>
            </p:cNvSpPr>
            <p:nvPr/>
          </p:nvSpPr>
          <p:spPr bwMode="auto">
            <a:xfrm>
              <a:off x="1543" y="3545"/>
              <a:ext cx="0" cy="182"/>
            </a:xfrm>
            <a:prstGeom prst="line">
              <a:avLst/>
            </a:prstGeom>
            <a:noFill/>
            <a:ln w="28575">
              <a:solidFill>
                <a:schemeClr val="tx1"/>
              </a:solidFill>
              <a:prstDash val="sysDot"/>
              <a:round/>
              <a:headEnd/>
              <a:tailEnd/>
            </a:ln>
          </p:spPr>
          <p:txBody>
            <a:bodyPr/>
            <a:lstStyle/>
            <a:p>
              <a:endParaRPr lang="cs-CZ"/>
            </a:p>
          </p:txBody>
        </p:sp>
        <p:sp>
          <p:nvSpPr>
            <p:cNvPr id="52261" name="Line 15"/>
            <p:cNvSpPr>
              <a:spLocks noChangeAspect="1" noChangeShapeType="1"/>
            </p:cNvSpPr>
            <p:nvPr/>
          </p:nvSpPr>
          <p:spPr bwMode="auto">
            <a:xfrm>
              <a:off x="1338" y="3722"/>
              <a:ext cx="206" cy="0"/>
            </a:xfrm>
            <a:prstGeom prst="line">
              <a:avLst/>
            </a:prstGeom>
            <a:noFill/>
            <a:ln w="28575">
              <a:solidFill>
                <a:schemeClr val="tx1"/>
              </a:solidFill>
              <a:round/>
              <a:headEnd/>
              <a:tailEnd/>
            </a:ln>
          </p:spPr>
          <p:txBody>
            <a:bodyPr/>
            <a:lstStyle/>
            <a:p>
              <a:endParaRPr lang="cs-CZ"/>
            </a:p>
          </p:txBody>
        </p:sp>
        <p:sp>
          <p:nvSpPr>
            <p:cNvPr id="52262" name="Freeform 16"/>
            <p:cNvSpPr>
              <a:spLocks noChangeAspect="1"/>
            </p:cNvSpPr>
            <p:nvPr/>
          </p:nvSpPr>
          <p:spPr bwMode="auto">
            <a:xfrm>
              <a:off x="1533" y="3540"/>
              <a:ext cx="180" cy="1"/>
            </a:xfrm>
            <a:custGeom>
              <a:avLst/>
              <a:gdLst>
                <a:gd name="T0" fmla="*/ 0 w 180"/>
                <a:gd name="T1" fmla="*/ 0 h 1"/>
                <a:gd name="T2" fmla="*/ 180 w 180"/>
                <a:gd name="T3" fmla="*/ 0 h 1"/>
                <a:gd name="T4" fmla="*/ 0 60000 65536"/>
                <a:gd name="T5" fmla="*/ 0 60000 65536"/>
                <a:gd name="T6" fmla="*/ 0 w 180"/>
                <a:gd name="T7" fmla="*/ 0 h 1"/>
                <a:gd name="T8" fmla="*/ 180 w 180"/>
                <a:gd name="T9" fmla="*/ 1 h 1"/>
              </a:gdLst>
              <a:ahLst/>
              <a:cxnLst>
                <a:cxn ang="T4">
                  <a:pos x="T0" y="T1"/>
                </a:cxn>
                <a:cxn ang="T5">
                  <a:pos x="T2" y="T3"/>
                </a:cxn>
              </a:cxnLst>
              <a:rect l="T6" t="T7" r="T8" b="T9"/>
              <a:pathLst>
                <a:path w="180" h="1">
                  <a:moveTo>
                    <a:pt x="0" y="0"/>
                  </a:moveTo>
                  <a:lnTo>
                    <a:pt x="180" y="0"/>
                  </a:lnTo>
                </a:path>
              </a:pathLst>
            </a:custGeom>
            <a:noFill/>
            <a:ln w="28575" cmpd="sng">
              <a:solidFill>
                <a:schemeClr val="tx1"/>
              </a:solidFill>
              <a:round/>
              <a:headEnd type="none" w="med" len="med"/>
              <a:tailEnd type="none" w="med" len="med"/>
            </a:ln>
          </p:spPr>
          <p:txBody>
            <a:bodyPr/>
            <a:lstStyle/>
            <a:p>
              <a:endParaRPr lang="cs-CZ"/>
            </a:p>
          </p:txBody>
        </p:sp>
        <p:sp>
          <p:nvSpPr>
            <p:cNvPr id="52263" name="Freeform 17"/>
            <p:cNvSpPr>
              <a:spLocks noChangeAspect="1"/>
            </p:cNvSpPr>
            <p:nvPr/>
          </p:nvSpPr>
          <p:spPr bwMode="auto">
            <a:xfrm>
              <a:off x="1698" y="3359"/>
              <a:ext cx="963" cy="1"/>
            </a:xfrm>
            <a:custGeom>
              <a:avLst/>
              <a:gdLst>
                <a:gd name="T0" fmla="*/ 0 w 963"/>
                <a:gd name="T1" fmla="*/ 0 h 1"/>
                <a:gd name="T2" fmla="*/ 963 w 963"/>
                <a:gd name="T3" fmla="*/ 0 h 1"/>
                <a:gd name="T4" fmla="*/ 0 60000 65536"/>
                <a:gd name="T5" fmla="*/ 0 60000 65536"/>
                <a:gd name="T6" fmla="*/ 0 w 963"/>
                <a:gd name="T7" fmla="*/ 0 h 1"/>
                <a:gd name="T8" fmla="*/ 963 w 963"/>
                <a:gd name="T9" fmla="*/ 1 h 1"/>
              </a:gdLst>
              <a:ahLst/>
              <a:cxnLst>
                <a:cxn ang="T4">
                  <a:pos x="T0" y="T1"/>
                </a:cxn>
                <a:cxn ang="T5">
                  <a:pos x="T2" y="T3"/>
                </a:cxn>
              </a:cxnLst>
              <a:rect l="T6" t="T7" r="T8" b="T9"/>
              <a:pathLst>
                <a:path w="963" h="1">
                  <a:moveTo>
                    <a:pt x="0" y="0"/>
                  </a:moveTo>
                  <a:lnTo>
                    <a:pt x="963" y="0"/>
                  </a:lnTo>
                </a:path>
              </a:pathLst>
            </a:custGeom>
            <a:noFill/>
            <a:ln w="28575" cmpd="sng">
              <a:solidFill>
                <a:schemeClr val="tx1"/>
              </a:solidFill>
              <a:round/>
              <a:headEnd type="none" w="med" len="med"/>
              <a:tailEnd type="none" w="med" len="med"/>
            </a:ln>
          </p:spPr>
          <p:txBody>
            <a:bodyPr/>
            <a:lstStyle/>
            <a:p>
              <a:endParaRPr lang="cs-CZ"/>
            </a:p>
          </p:txBody>
        </p:sp>
        <p:sp>
          <p:nvSpPr>
            <p:cNvPr id="52264" name="Freeform 18"/>
            <p:cNvSpPr>
              <a:spLocks noChangeAspect="1"/>
            </p:cNvSpPr>
            <p:nvPr/>
          </p:nvSpPr>
          <p:spPr bwMode="auto">
            <a:xfrm>
              <a:off x="2646" y="3332"/>
              <a:ext cx="303" cy="1"/>
            </a:xfrm>
            <a:custGeom>
              <a:avLst/>
              <a:gdLst>
                <a:gd name="T0" fmla="*/ 0 w 303"/>
                <a:gd name="T1" fmla="*/ 0 h 1"/>
                <a:gd name="T2" fmla="*/ 303 w 303"/>
                <a:gd name="T3" fmla="*/ 0 h 1"/>
                <a:gd name="T4" fmla="*/ 0 60000 65536"/>
                <a:gd name="T5" fmla="*/ 0 60000 65536"/>
                <a:gd name="T6" fmla="*/ 0 w 303"/>
                <a:gd name="T7" fmla="*/ 0 h 1"/>
                <a:gd name="T8" fmla="*/ 303 w 303"/>
                <a:gd name="T9" fmla="*/ 1 h 1"/>
              </a:gdLst>
              <a:ahLst/>
              <a:cxnLst>
                <a:cxn ang="T4">
                  <a:pos x="T0" y="T1"/>
                </a:cxn>
                <a:cxn ang="T5">
                  <a:pos x="T2" y="T3"/>
                </a:cxn>
              </a:cxnLst>
              <a:rect l="T6" t="T7" r="T8" b="T9"/>
              <a:pathLst>
                <a:path w="303" h="1">
                  <a:moveTo>
                    <a:pt x="0" y="0"/>
                  </a:moveTo>
                  <a:lnTo>
                    <a:pt x="303" y="0"/>
                  </a:lnTo>
                </a:path>
              </a:pathLst>
            </a:custGeom>
            <a:noFill/>
            <a:ln w="28575" cmpd="sng">
              <a:solidFill>
                <a:schemeClr val="tx1"/>
              </a:solidFill>
              <a:round/>
              <a:headEnd type="none" w="med" len="med"/>
              <a:tailEnd type="none" w="med" len="med"/>
            </a:ln>
          </p:spPr>
          <p:txBody>
            <a:bodyPr/>
            <a:lstStyle/>
            <a:p>
              <a:endParaRPr lang="cs-CZ"/>
            </a:p>
          </p:txBody>
        </p:sp>
        <p:sp>
          <p:nvSpPr>
            <p:cNvPr id="52265" name="Freeform 19"/>
            <p:cNvSpPr>
              <a:spLocks noChangeAspect="1"/>
            </p:cNvSpPr>
            <p:nvPr/>
          </p:nvSpPr>
          <p:spPr bwMode="auto">
            <a:xfrm>
              <a:off x="2946" y="3273"/>
              <a:ext cx="261" cy="1"/>
            </a:xfrm>
            <a:custGeom>
              <a:avLst/>
              <a:gdLst>
                <a:gd name="T0" fmla="*/ 0 w 261"/>
                <a:gd name="T1" fmla="*/ 0 h 1"/>
                <a:gd name="T2" fmla="*/ 261 w 261"/>
                <a:gd name="T3" fmla="*/ 0 h 1"/>
                <a:gd name="T4" fmla="*/ 0 60000 65536"/>
                <a:gd name="T5" fmla="*/ 0 60000 65536"/>
                <a:gd name="T6" fmla="*/ 0 w 261"/>
                <a:gd name="T7" fmla="*/ 0 h 1"/>
                <a:gd name="T8" fmla="*/ 261 w 261"/>
                <a:gd name="T9" fmla="*/ 1 h 1"/>
              </a:gdLst>
              <a:ahLst/>
              <a:cxnLst>
                <a:cxn ang="T4">
                  <a:pos x="T0" y="T1"/>
                </a:cxn>
                <a:cxn ang="T5">
                  <a:pos x="T2" y="T3"/>
                </a:cxn>
              </a:cxnLst>
              <a:rect l="T6" t="T7" r="T8" b="T9"/>
              <a:pathLst>
                <a:path w="261" h="1">
                  <a:moveTo>
                    <a:pt x="0" y="0"/>
                  </a:moveTo>
                  <a:lnTo>
                    <a:pt x="261" y="0"/>
                  </a:lnTo>
                </a:path>
              </a:pathLst>
            </a:custGeom>
            <a:noFill/>
            <a:ln w="28575" cmpd="sng">
              <a:solidFill>
                <a:schemeClr val="tx1"/>
              </a:solidFill>
              <a:round/>
              <a:headEnd type="none" w="med" len="med"/>
              <a:tailEnd type="none" w="med" len="med"/>
            </a:ln>
          </p:spPr>
          <p:txBody>
            <a:bodyPr/>
            <a:lstStyle/>
            <a:p>
              <a:endParaRPr lang="cs-CZ"/>
            </a:p>
          </p:txBody>
        </p:sp>
        <p:sp>
          <p:nvSpPr>
            <p:cNvPr id="52266" name="Line 20"/>
            <p:cNvSpPr>
              <a:spLocks noChangeShapeType="1"/>
            </p:cNvSpPr>
            <p:nvPr/>
          </p:nvSpPr>
          <p:spPr bwMode="auto">
            <a:xfrm>
              <a:off x="1707" y="3358"/>
              <a:ext cx="0" cy="176"/>
            </a:xfrm>
            <a:prstGeom prst="line">
              <a:avLst/>
            </a:prstGeom>
            <a:noFill/>
            <a:ln w="28575">
              <a:solidFill>
                <a:schemeClr val="tx1"/>
              </a:solidFill>
              <a:prstDash val="sysDot"/>
              <a:round/>
              <a:headEnd/>
              <a:tailEnd/>
            </a:ln>
          </p:spPr>
          <p:txBody>
            <a:bodyPr/>
            <a:lstStyle/>
            <a:p>
              <a:endParaRPr lang="cs-CZ"/>
            </a:p>
          </p:txBody>
        </p:sp>
        <p:sp>
          <p:nvSpPr>
            <p:cNvPr id="52267" name="Freeform 21"/>
            <p:cNvSpPr>
              <a:spLocks/>
            </p:cNvSpPr>
            <p:nvPr/>
          </p:nvSpPr>
          <p:spPr bwMode="auto">
            <a:xfrm>
              <a:off x="2655" y="3329"/>
              <a:ext cx="1" cy="37"/>
            </a:xfrm>
            <a:custGeom>
              <a:avLst/>
              <a:gdLst>
                <a:gd name="T0" fmla="*/ 0 w 1"/>
                <a:gd name="T1" fmla="*/ 0 h 37"/>
                <a:gd name="T2" fmla="*/ 0 w 1"/>
                <a:gd name="T3" fmla="*/ 37 h 37"/>
                <a:gd name="T4" fmla="*/ 0 60000 65536"/>
                <a:gd name="T5" fmla="*/ 0 60000 65536"/>
                <a:gd name="T6" fmla="*/ 0 w 1"/>
                <a:gd name="T7" fmla="*/ 0 h 37"/>
                <a:gd name="T8" fmla="*/ 1 w 1"/>
                <a:gd name="T9" fmla="*/ 37 h 37"/>
              </a:gdLst>
              <a:ahLst/>
              <a:cxnLst>
                <a:cxn ang="T4">
                  <a:pos x="T0" y="T1"/>
                </a:cxn>
                <a:cxn ang="T5">
                  <a:pos x="T2" y="T3"/>
                </a:cxn>
              </a:cxnLst>
              <a:rect l="T6" t="T7" r="T8" b="T9"/>
              <a:pathLst>
                <a:path w="1" h="37">
                  <a:moveTo>
                    <a:pt x="0" y="0"/>
                  </a:moveTo>
                  <a:lnTo>
                    <a:pt x="0" y="37"/>
                  </a:lnTo>
                </a:path>
              </a:pathLst>
            </a:custGeom>
            <a:noFill/>
            <a:ln w="28575" cap="flat" cmpd="sng">
              <a:solidFill>
                <a:schemeClr val="tx1"/>
              </a:solidFill>
              <a:prstDash val="sysDot"/>
              <a:round/>
              <a:headEnd type="none" w="med" len="med"/>
              <a:tailEnd type="none" w="med" len="med"/>
            </a:ln>
          </p:spPr>
          <p:txBody>
            <a:bodyPr/>
            <a:lstStyle/>
            <a:p>
              <a:endParaRPr lang="cs-CZ"/>
            </a:p>
          </p:txBody>
        </p:sp>
        <p:sp>
          <p:nvSpPr>
            <p:cNvPr id="52268" name="Freeform 22"/>
            <p:cNvSpPr>
              <a:spLocks/>
            </p:cNvSpPr>
            <p:nvPr/>
          </p:nvSpPr>
          <p:spPr bwMode="auto">
            <a:xfrm>
              <a:off x="2944" y="3263"/>
              <a:ext cx="27" cy="77"/>
            </a:xfrm>
            <a:custGeom>
              <a:avLst/>
              <a:gdLst>
                <a:gd name="T0" fmla="*/ 0 w 1"/>
                <a:gd name="T1" fmla="*/ 0 h 30"/>
                <a:gd name="T2" fmla="*/ 0 w 1"/>
                <a:gd name="T3" fmla="*/ 1304 h 30"/>
                <a:gd name="T4" fmla="*/ 0 60000 65536"/>
                <a:gd name="T5" fmla="*/ 0 60000 65536"/>
                <a:gd name="T6" fmla="*/ 0 w 1"/>
                <a:gd name="T7" fmla="*/ 0 h 30"/>
                <a:gd name="T8" fmla="*/ 1 w 1"/>
                <a:gd name="T9" fmla="*/ 30 h 30"/>
              </a:gdLst>
              <a:ahLst/>
              <a:cxnLst>
                <a:cxn ang="T4">
                  <a:pos x="T0" y="T1"/>
                </a:cxn>
                <a:cxn ang="T5">
                  <a:pos x="T2" y="T3"/>
                </a:cxn>
              </a:cxnLst>
              <a:rect l="T6" t="T7" r="T8" b="T9"/>
              <a:pathLst>
                <a:path w="1" h="30">
                  <a:moveTo>
                    <a:pt x="0" y="0"/>
                  </a:moveTo>
                  <a:lnTo>
                    <a:pt x="0" y="30"/>
                  </a:lnTo>
                </a:path>
              </a:pathLst>
            </a:custGeom>
            <a:noFill/>
            <a:ln w="28575" cap="flat" cmpd="sng">
              <a:solidFill>
                <a:schemeClr val="tx1"/>
              </a:solidFill>
              <a:prstDash val="sysDot"/>
              <a:round/>
              <a:headEnd type="none" w="med" len="med"/>
              <a:tailEnd type="none" w="med" len="med"/>
            </a:ln>
          </p:spPr>
          <p:txBody>
            <a:bodyPr/>
            <a:lstStyle/>
            <a:p>
              <a:endParaRPr lang="cs-CZ"/>
            </a:p>
          </p:txBody>
        </p:sp>
        <p:sp>
          <p:nvSpPr>
            <p:cNvPr id="52269" name="Freeform 23"/>
            <p:cNvSpPr>
              <a:spLocks/>
            </p:cNvSpPr>
            <p:nvPr/>
          </p:nvSpPr>
          <p:spPr bwMode="auto">
            <a:xfrm>
              <a:off x="3199" y="2828"/>
              <a:ext cx="27" cy="451"/>
            </a:xfrm>
            <a:custGeom>
              <a:avLst/>
              <a:gdLst>
                <a:gd name="T0" fmla="*/ 0 w 1"/>
                <a:gd name="T1" fmla="*/ 0 h 30"/>
                <a:gd name="T2" fmla="*/ 0 w 1"/>
                <a:gd name="T3" fmla="*/ 1532288 h 30"/>
                <a:gd name="T4" fmla="*/ 0 60000 65536"/>
                <a:gd name="T5" fmla="*/ 0 60000 65536"/>
                <a:gd name="T6" fmla="*/ 0 w 1"/>
                <a:gd name="T7" fmla="*/ 0 h 30"/>
                <a:gd name="T8" fmla="*/ 1 w 1"/>
                <a:gd name="T9" fmla="*/ 30 h 30"/>
              </a:gdLst>
              <a:ahLst/>
              <a:cxnLst>
                <a:cxn ang="T4">
                  <a:pos x="T0" y="T1"/>
                </a:cxn>
                <a:cxn ang="T5">
                  <a:pos x="T2" y="T3"/>
                </a:cxn>
              </a:cxnLst>
              <a:rect l="T6" t="T7" r="T8" b="T9"/>
              <a:pathLst>
                <a:path w="1" h="30">
                  <a:moveTo>
                    <a:pt x="0" y="0"/>
                  </a:moveTo>
                  <a:lnTo>
                    <a:pt x="0" y="30"/>
                  </a:lnTo>
                </a:path>
              </a:pathLst>
            </a:custGeom>
            <a:noFill/>
            <a:ln w="28575" cap="flat" cmpd="sng">
              <a:solidFill>
                <a:schemeClr val="tx1"/>
              </a:solidFill>
              <a:prstDash val="sysDot"/>
              <a:round/>
              <a:headEnd type="none" w="med" len="med"/>
              <a:tailEnd type="none" w="med" len="med"/>
            </a:ln>
          </p:spPr>
          <p:txBody>
            <a:bodyPr/>
            <a:lstStyle/>
            <a:p>
              <a:endParaRPr lang="cs-CZ"/>
            </a:p>
          </p:txBody>
        </p:sp>
        <p:sp>
          <p:nvSpPr>
            <p:cNvPr id="52270" name="Freeform 24"/>
            <p:cNvSpPr>
              <a:spLocks/>
            </p:cNvSpPr>
            <p:nvPr/>
          </p:nvSpPr>
          <p:spPr bwMode="auto">
            <a:xfrm>
              <a:off x="3459" y="2781"/>
              <a:ext cx="27" cy="66"/>
            </a:xfrm>
            <a:custGeom>
              <a:avLst/>
              <a:gdLst>
                <a:gd name="T0" fmla="*/ 0 w 1"/>
                <a:gd name="T1" fmla="*/ 0 h 30"/>
                <a:gd name="T2" fmla="*/ 0 w 1"/>
                <a:gd name="T3" fmla="*/ 702 h 30"/>
                <a:gd name="T4" fmla="*/ 0 60000 65536"/>
                <a:gd name="T5" fmla="*/ 0 60000 65536"/>
                <a:gd name="T6" fmla="*/ 0 w 1"/>
                <a:gd name="T7" fmla="*/ 0 h 30"/>
                <a:gd name="T8" fmla="*/ 1 w 1"/>
                <a:gd name="T9" fmla="*/ 30 h 30"/>
              </a:gdLst>
              <a:ahLst/>
              <a:cxnLst>
                <a:cxn ang="T4">
                  <a:pos x="T0" y="T1"/>
                </a:cxn>
                <a:cxn ang="T5">
                  <a:pos x="T2" y="T3"/>
                </a:cxn>
              </a:cxnLst>
              <a:rect l="T6" t="T7" r="T8" b="T9"/>
              <a:pathLst>
                <a:path w="1" h="30">
                  <a:moveTo>
                    <a:pt x="0" y="0"/>
                  </a:moveTo>
                  <a:lnTo>
                    <a:pt x="0" y="30"/>
                  </a:lnTo>
                </a:path>
              </a:pathLst>
            </a:custGeom>
            <a:noFill/>
            <a:ln w="28575" cap="flat" cmpd="sng">
              <a:solidFill>
                <a:schemeClr val="tx1"/>
              </a:solidFill>
              <a:prstDash val="sysDot"/>
              <a:round/>
              <a:headEnd type="none" w="med" len="med"/>
              <a:tailEnd type="none" w="med" len="med"/>
            </a:ln>
          </p:spPr>
          <p:txBody>
            <a:bodyPr/>
            <a:lstStyle/>
            <a:p>
              <a:endParaRPr lang="cs-CZ"/>
            </a:p>
          </p:txBody>
        </p:sp>
        <p:sp>
          <p:nvSpPr>
            <p:cNvPr id="52271" name="Freeform 25"/>
            <p:cNvSpPr>
              <a:spLocks noChangeAspect="1"/>
            </p:cNvSpPr>
            <p:nvPr/>
          </p:nvSpPr>
          <p:spPr bwMode="auto">
            <a:xfrm>
              <a:off x="3192" y="2838"/>
              <a:ext cx="269" cy="1"/>
            </a:xfrm>
            <a:custGeom>
              <a:avLst/>
              <a:gdLst>
                <a:gd name="T0" fmla="*/ 0 w 269"/>
                <a:gd name="T1" fmla="*/ 0 h 1"/>
                <a:gd name="T2" fmla="*/ 269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0" y="0"/>
                  </a:moveTo>
                  <a:lnTo>
                    <a:pt x="269" y="0"/>
                  </a:lnTo>
                </a:path>
              </a:pathLst>
            </a:custGeom>
            <a:noFill/>
            <a:ln w="28575" cmpd="sng">
              <a:solidFill>
                <a:schemeClr val="tx1"/>
              </a:solidFill>
              <a:round/>
              <a:headEnd type="none" w="med" len="med"/>
              <a:tailEnd type="none" w="med" len="med"/>
            </a:ln>
          </p:spPr>
          <p:txBody>
            <a:bodyPr/>
            <a:lstStyle/>
            <a:p>
              <a:endParaRPr lang="cs-CZ"/>
            </a:p>
          </p:txBody>
        </p:sp>
        <p:sp>
          <p:nvSpPr>
            <p:cNvPr id="52272" name="Freeform 26"/>
            <p:cNvSpPr>
              <a:spLocks noChangeAspect="1"/>
            </p:cNvSpPr>
            <p:nvPr/>
          </p:nvSpPr>
          <p:spPr bwMode="auto">
            <a:xfrm>
              <a:off x="3458" y="2787"/>
              <a:ext cx="288" cy="1"/>
            </a:xfrm>
            <a:custGeom>
              <a:avLst/>
              <a:gdLst>
                <a:gd name="T0" fmla="*/ 0 w 288"/>
                <a:gd name="T1" fmla="*/ 0 h 1"/>
                <a:gd name="T2" fmla="*/ 288 w 288"/>
                <a:gd name="T3" fmla="*/ 0 h 1"/>
                <a:gd name="T4" fmla="*/ 0 60000 65536"/>
                <a:gd name="T5" fmla="*/ 0 60000 65536"/>
                <a:gd name="T6" fmla="*/ 0 w 288"/>
                <a:gd name="T7" fmla="*/ 0 h 1"/>
                <a:gd name="T8" fmla="*/ 288 w 288"/>
                <a:gd name="T9" fmla="*/ 1 h 1"/>
              </a:gdLst>
              <a:ahLst/>
              <a:cxnLst>
                <a:cxn ang="T4">
                  <a:pos x="T0" y="T1"/>
                </a:cxn>
                <a:cxn ang="T5">
                  <a:pos x="T2" y="T3"/>
                </a:cxn>
              </a:cxnLst>
              <a:rect l="T6" t="T7" r="T8" b="T9"/>
              <a:pathLst>
                <a:path w="288" h="1">
                  <a:moveTo>
                    <a:pt x="0" y="0"/>
                  </a:moveTo>
                  <a:lnTo>
                    <a:pt x="288" y="0"/>
                  </a:lnTo>
                </a:path>
              </a:pathLst>
            </a:custGeom>
            <a:noFill/>
            <a:ln w="28575" cmpd="sng">
              <a:solidFill>
                <a:schemeClr val="tx1"/>
              </a:solidFill>
              <a:round/>
              <a:headEnd type="none" w="med" len="med"/>
              <a:tailEnd type="none" w="med" len="med"/>
            </a:ln>
          </p:spPr>
          <p:txBody>
            <a:bodyPr/>
            <a:lstStyle/>
            <a:p>
              <a:endParaRPr lang="cs-CZ"/>
            </a:p>
          </p:txBody>
        </p:sp>
        <p:sp>
          <p:nvSpPr>
            <p:cNvPr id="52273" name="Freeform 27"/>
            <p:cNvSpPr>
              <a:spLocks noChangeAspect="1"/>
            </p:cNvSpPr>
            <p:nvPr/>
          </p:nvSpPr>
          <p:spPr bwMode="auto">
            <a:xfrm>
              <a:off x="3732" y="2651"/>
              <a:ext cx="366" cy="1"/>
            </a:xfrm>
            <a:custGeom>
              <a:avLst/>
              <a:gdLst>
                <a:gd name="T0" fmla="*/ 0 w 366"/>
                <a:gd name="T1" fmla="*/ 0 h 1"/>
                <a:gd name="T2" fmla="*/ 366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0" y="0"/>
                  </a:moveTo>
                  <a:lnTo>
                    <a:pt x="366" y="0"/>
                  </a:lnTo>
                </a:path>
              </a:pathLst>
            </a:custGeom>
            <a:noFill/>
            <a:ln w="28575" cmpd="sng">
              <a:solidFill>
                <a:schemeClr val="tx1"/>
              </a:solidFill>
              <a:round/>
              <a:headEnd type="none" w="med" len="med"/>
              <a:tailEnd type="none" w="med" len="med"/>
            </a:ln>
          </p:spPr>
          <p:txBody>
            <a:bodyPr/>
            <a:lstStyle/>
            <a:p>
              <a:endParaRPr lang="cs-CZ"/>
            </a:p>
          </p:txBody>
        </p:sp>
        <p:sp>
          <p:nvSpPr>
            <p:cNvPr id="52274" name="Freeform 28"/>
            <p:cNvSpPr>
              <a:spLocks/>
            </p:cNvSpPr>
            <p:nvPr/>
          </p:nvSpPr>
          <p:spPr bwMode="auto">
            <a:xfrm>
              <a:off x="3734" y="2645"/>
              <a:ext cx="27" cy="148"/>
            </a:xfrm>
            <a:custGeom>
              <a:avLst/>
              <a:gdLst>
                <a:gd name="T0" fmla="*/ 0 w 1"/>
                <a:gd name="T1" fmla="*/ 0 h 30"/>
                <a:gd name="T2" fmla="*/ 0 w 1"/>
                <a:gd name="T3" fmla="*/ 17765 h 30"/>
                <a:gd name="T4" fmla="*/ 0 60000 65536"/>
                <a:gd name="T5" fmla="*/ 0 60000 65536"/>
                <a:gd name="T6" fmla="*/ 0 w 1"/>
                <a:gd name="T7" fmla="*/ 0 h 30"/>
                <a:gd name="T8" fmla="*/ 1 w 1"/>
                <a:gd name="T9" fmla="*/ 30 h 30"/>
              </a:gdLst>
              <a:ahLst/>
              <a:cxnLst>
                <a:cxn ang="T4">
                  <a:pos x="T0" y="T1"/>
                </a:cxn>
                <a:cxn ang="T5">
                  <a:pos x="T2" y="T3"/>
                </a:cxn>
              </a:cxnLst>
              <a:rect l="T6" t="T7" r="T8" b="T9"/>
              <a:pathLst>
                <a:path w="1" h="30">
                  <a:moveTo>
                    <a:pt x="0" y="0"/>
                  </a:moveTo>
                  <a:lnTo>
                    <a:pt x="0" y="30"/>
                  </a:lnTo>
                </a:path>
              </a:pathLst>
            </a:custGeom>
            <a:noFill/>
            <a:ln w="28575" cap="flat" cmpd="sng">
              <a:solidFill>
                <a:schemeClr val="tx1"/>
              </a:solidFill>
              <a:prstDash val="sysDot"/>
              <a:round/>
              <a:headEnd type="none" w="med" len="med"/>
              <a:tailEnd type="none" w="med" len="med"/>
            </a:ln>
          </p:spPr>
          <p:txBody>
            <a:bodyPr/>
            <a:lstStyle/>
            <a:p>
              <a:endParaRPr lang="cs-CZ"/>
            </a:p>
          </p:txBody>
        </p:sp>
        <p:sp>
          <p:nvSpPr>
            <p:cNvPr id="52275" name="Text Box 29"/>
            <p:cNvSpPr txBox="1">
              <a:spLocks noChangeArrowheads="1"/>
            </p:cNvSpPr>
            <p:nvPr/>
          </p:nvSpPr>
          <p:spPr bwMode="auto">
            <a:xfrm>
              <a:off x="2035" y="4030"/>
              <a:ext cx="1374" cy="192"/>
            </a:xfrm>
            <a:prstGeom prst="rect">
              <a:avLst/>
            </a:prstGeom>
            <a:noFill/>
            <a:ln w="9525">
              <a:noFill/>
              <a:miter lim="800000"/>
              <a:headEnd/>
              <a:tailEnd/>
            </a:ln>
          </p:spPr>
          <p:txBody>
            <a:bodyPr wrap="none">
              <a:spAutoFit/>
            </a:bodyPr>
            <a:lstStyle/>
            <a:p>
              <a:r>
                <a:rPr lang="cs-CZ" sz="1400" b="1"/>
                <a:t>Distance along transect</a:t>
              </a:r>
            </a:p>
          </p:txBody>
        </p:sp>
        <p:sp>
          <p:nvSpPr>
            <p:cNvPr id="52276" name="Text Box 30"/>
            <p:cNvSpPr txBox="1">
              <a:spLocks noChangeArrowheads="1"/>
            </p:cNvSpPr>
            <p:nvPr/>
          </p:nvSpPr>
          <p:spPr bwMode="auto">
            <a:xfrm rot="-5400000">
              <a:off x="631" y="3066"/>
              <a:ext cx="1221" cy="192"/>
            </a:xfrm>
            <a:prstGeom prst="rect">
              <a:avLst/>
            </a:prstGeom>
            <a:noFill/>
            <a:ln w="9525">
              <a:noFill/>
              <a:miter lim="800000"/>
              <a:headEnd/>
              <a:tailEnd/>
            </a:ln>
          </p:spPr>
          <p:txBody>
            <a:bodyPr wrap="none">
              <a:spAutoFit/>
            </a:bodyPr>
            <a:lstStyle/>
            <a:p>
              <a:r>
                <a:rPr lang="cs-CZ" sz="1400" b="1"/>
                <a:t>Frequency of marker</a:t>
              </a:r>
            </a:p>
          </p:txBody>
        </p:sp>
      </p:grpSp>
      <p:sp>
        <p:nvSpPr>
          <p:cNvPr id="59423" name="Rectangle 31"/>
          <p:cNvSpPr>
            <a:spLocks noChangeAspect="1" noChangeArrowheads="1"/>
          </p:cNvSpPr>
          <p:nvPr/>
        </p:nvSpPr>
        <p:spPr bwMode="auto">
          <a:xfrm>
            <a:off x="2124075" y="754063"/>
            <a:ext cx="4379913" cy="2605087"/>
          </a:xfrm>
          <a:prstGeom prst="rect">
            <a:avLst/>
          </a:prstGeom>
          <a:solidFill>
            <a:schemeClr val="bg1"/>
          </a:solidFill>
          <a:ln w="12700">
            <a:solidFill>
              <a:schemeClr val="tx1"/>
            </a:solidFill>
            <a:miter lim="800000"/>
            <a:headEnd/>
            <a:tailEnd/>
          </a:ln>
          <a:effectLst>
            <a:outerShdw dist="17961" dir="2700000" algn="ctr" rotWithShape="0">
              <a:schemeClr val="tx2"/>
            </a:outerShdw>
          </a:effectLst>
        </p:spPr>
        <p:txBody>
          <a:bodyPr wrap="none" anchor="ctr"/>
          <a:lstStyle/>
          <a:p>
            <a:pPr algn="ctr">
              <a:defRPr/>
            </a:pPr>
            <a:endParaRPr lang="cs-CZ" sz="1600">
              <a:latin typeface="Arial" charset="0"/>
              <a:cs typeface="Arial" charset="0"/>
            </a:endParaRPr>
          </a:p>
        </p:txBody>
      </p:sp>
      <p:sp>
        <p:nvSpPr>
          <p:cNvPr id="59424" name="Rectangle 32"/>
          <p:cNvSpPr>
            <a:spLocks noChangeArrowheads="1"/>
          </p:cNvSpPr>
          <p:nvPr/>
        </p:nvSpPr>
        <p:spPr bwMode="auto">
          <a:xfrm>
            <a:off x="2814638" y="1890713"/>
            <a:ext cx="1466850" cy="793750"/>
          </a:xfrm>
          <a:prstGeom prst="rect">
            <a:avLst/>
          </a:prstGeom>
          <a:solidFill>
            <a:srgbClr val="FFFF99"/>
          </a:solidFill>
          <a:ln w="28575">
            <a:solidFill>
              <a:srgbClr val="FFFF99"/>
            </a:solidFill>
            <a:miter lim="800000"/>
            <a:headEnd/>
            <a:tailEnd/>
          </a:ln>
        </p:spPr>
        <p:txBody>
          <a:bodyPr wrap="none" anchor="ctr"/>
          <a:lstStyle/>
          <a:p>
            <a:endParaRPr lang="cs-CZ"/>
          </a:p>
        </p:txBody>
      </p:sp>
      <p:sp>
        <p:nvSpPr>
          <p:cNvPr id="52229" name="Oval 33"/>
          <p:cNvSpPr>
            <a:spLocks noChangeAspect="1" noChangeArrowheads="1"/>
          </p:cNvSpPr>
          <p:nvPr/>
        </p:nvSpPr>
        <p:spPr bwMode="auto">
          <a:xfrm>
            <a:off x="2262188" y="2790825"/>
            <a:ext cx="201612" cy="200025"/>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30" name="Oval 34"/>
          <p:cNvSpPr>
            <a:spLocks noChangeAspect="1" noChangeArrowheads="1"/>
          </p:cNvSpPr>
          <p:nvPr/>
        </p:nvSpPr>
        <p:spPr bwMode="auto">
          <a:xfrm>
            <a:off x="2352675" y="2438400"/>
            <a:ext cx="307975" cy="306388"/>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31" name="Oval 35"/>
          <p:cNvSpPr>
            <a:spLocks noChangeAspect="1" noChangeArrowheads="1"/>
          </p:cNvSpPr>
          <p:nvPr/>
        </p:nvSpPr>
        <p:spPr bwMode="auto">
          <a:xfrm>
            <a:off x="2846388" y="2008188"/>
            <a:ext cx="107950" cy="106362"/>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32" name="Oval 36"/>
          <p:cNvSpPr>
            <a:spLocks noChangeAspect="1" noChangeArrowheads="1"/>
          </p:cNvSpPr>
          <p:nvPr/>
        </p:nvSpPr>
        <p:spPr bwMode="auto">
          <a:xfrm>
            <a:off x="4195763" y="2157413"/>
            <a:ext cx="220662" cy="219075"/>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33" name="Oval 37"/>
          <p:cNvSpPr>
            <a:spLocks noChangeAspect="1" noChangeArrowheads="1"/>
          </p:cNvSpPr>
          <p:nvPr/>
        </p:nvSpPr>
        <p:spPr bwMode="auto">
          <a:xfrm>
            <a:off x="4752975" y="1938338"/>
            <a:ext cx="463550" cy="463550"/>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34" name="Oval 38"/>
          <p:cNvSpPr>
            <a:spLocks noChangeAspect="1" noChangeArrowheads="1"/>
          </p:cNvSpPr>
          <p:nvPr/>
        </p:nvSpPr>
        <p:spPr bwMode="auto">
          <a:xfrm>
            <a:off x="5580063" y="1247775"/>
            <a:ext cx="338137" cy="336550"/>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35" name="Oval 39"/>
          <p:cNvSpPr>
            <a:spLocks noChangeAspect="1" noChangeArrowheads="1"/>
          </p:cNvSpPr>
          <p:nvPr/>
        </p:nvSpPr>
        <p:spPr bwMode="auto">
          <a:xfrm>
            <a:off x="5167313" y="1408113"/>
            <a:ext cx="152400" cy="152400"/>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36" name="Oval 40"/>
          <p:cNvSpPr>
            <a:spLocks noChangeAspect="1" noChangeArrowheads="1"/>
          </p:cNvSpPr>
          <p:nvPr/>
        </p:nvSpPr>
        <p:spPr bwMode="auto">
          <a:xfrm>
            <a:off x="5997575" y="1066800"/>
            <a:ext cx="252413" cy="249238"/>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37" name="Oval 41"/>
          <p:cNvSpPr>
            <a:spLocks noChangeAspect="1" noChangeArrowheads="1"/>
          </p:cNvSpPr>
          <p:nvPr/>
        </p:nvSpPr>
        <p:spPr bwMode="auto">
          <a:xfrm>
            <a:off x="4059238" y="2408238"/>
            <a:ext cx="190500" cy="190500"/>
          </a:xfrm>
          <a:prstGeom prst="ellipse">
            <a:avLst/>
          </a:prstGeom>
          <a:solidFill>
            <a:srgbClr val="66FF33"/>
          </a:solidFill>
          <a:ln w="9525">
            <a:solidFill>
              <a:schemeClr val="tx1"/>
            </a:solidFill>
            <a:round/>
            <a:headEnd/>
            <a:tailEnd/>
          </a:ln>
        </p:spPr>
        <p:txBody>
          <a:bodyPr wrap="none" anchor="ctr"/>
          <a:lstStyle/>
          <a:p>
            <a:endParaRPr lang="cs-CZ"/>
          </a:p>
        </p:txBody>
      </p:sp>
      <p:sp>
        <p:nvSpPr>
          <p:cNvPr id="59434" name="Line 42"/>
          <p:cNvSpPr>
            <a:spLocks noChangeShapeType="1"/>
          </p:cNvSpPr>
          <p:nvPr/>
        </p:nvSpPr>
        <p:spPr bwMode="auto">
          <a:xfrm flipV="1">
            <a:off x="2609850" y="2157413"/>
            <a:ext cx="238125" cy="271462"/>
          </a:xfrm>
          <a:prstGeom prst="line">
            <a:avLst/>
          </a:prstGeom>
          <a:noFill/>
          <a:ln w="57150">
            <a:solidFill>
              <a:srgbClr val="E60000"/>
            </a:solidFill>
            <a:round/>
            <a:headEnd/>
            <a:tailEnd type="triangle" w="med" len="med"/>
          </a:ln>
        </p:spPr>
        <p:txBody>
          <a:bodyPr/>
          <a:lstStyle/>
          <a:p>
            <a:endParaRPr lang="cs-CZ"/>
          </a:p>
        </p:txBody>
      </p:sp>
      <p:sp>
        <p:nvSpPr>
          <p:cNvPr id="59435" name="Line 43"/>
          <p:cNvSpPr>
            <a:spLocks noChangeShapeType="1"/>
          </p:cNvSpPr>
          <p:nvPr/>
        </p:nvSpPr>
        <p:spPr bwMode="auto">
          <a:xfrm>
            <a:off x="3027363" y="2103438"/>
            <a:ext cx="1019175" cy="328612"/>
          </a:xfrm>
          <a:prstGeom prst="line">
            <a:avLst/>
          </a:prstGeom>
          <a:noFill/>
          <a:ln w="57150">
            <a:solidFill>
              <a:srgbClr val="E60000"/>
            </a:solidFill>
            <a:round/>
            <a:headEnd/>
            <a:tailEnd type="triangle" w="med" len="med"/>
          </a:ln>
        </p:spPr>
        <p:txBody>
          <a:bodyPr/>
          <a:lstStyle/>
          <a:p>
            <a:endParaRPr lang="cs-CZ"/>
          </a:p>
        </p:txBody>
      </p:sp>
      <p:sp>
        <p:nvSpPr>
          <p:cNvPr id="59436" name="Line 44"/>
          <p:cNvSpPr>
            <a:spLocks noChangeShapeType="1"/>
          </p:cNvSpPr>
          <p:nvPr/>
        </p:nvSpPr>
        <p:spPr bwMode="auto">
          <a:xfrm flipV="1">
            <a:off x="2205038" y="5226050"/>
            <a:ext cx="346075" cy="379413"/>
          </a:xfrm>
          <a:prstGeom prst="line">
            <a:avLst/>
          </a:prstGeom>
          <a:noFill/>
          <a:ln w="57150">
            <a:solidFill>
              <a:srgbClr val="E60000"/>
            </a:solidFill>
            <a:round/>
            <a:headEnd/>
            <a:tailEnd type="triangle" w="med" len="med"/>
          </a:ln>
        </p:spPr>
        <p:txBody>
          <a:bodyPr/>
          <a:lstStyle/>
          <a:p>
            <a:endParaRPr lang="cs-CZ"/>
          </a:p>
        </p:txBody>
      </p:sp>
      <p:sp>
        <p:nvSpPr>
          <p:cNvPr id="59437" name="Line 45"/>
          <p:cNvSpPr>
            <a:spLocks noChangeShapeType="1"/>
          </p:cNvSpPr>
          <p:nvPr/>
        </p:nvSpPr>
        <p:spPr bwMode="auto">
          <a:xfrm flipV="1">
            <a:off x="4346575" y="4846638"/>
            <a:ext cx="600075" cy="233362"/>
          </a:xfrm>
          <a:prstGeom prst="line">
            <a:avLst/>
          </a:prstGeom>
          <a:noFill/>
          <a:ln w="57150">
            <a:solidFill>
              <a:srgbClr val="E60000"/>
            </a:solidFill>
            <a:round/>
            <a:headEnd/>
            <a:tailEnd type="triangle" w="med" len="med"/>
          </a:ln>
        </p:spPr>
        <p:txBody>
          <a:bodyPr/>
          <a:lstStyle/>
          <a:p>
            <a:endParaRPr lang="cs-CZ"/>
          </a:p>
        </p:txBody>
      </p:sp>
      <p:sp>
        <p:nvSpPr>
          <p:cNvPr id="59438" name="Line 46"/>
          <p:cNvSpPr>
            <a:spLocks noChangeShapeType="1"/>
          </p:cNvSpPr>
          <p:nvPr/>
        </p:nvSpPr>
        <p:spPr bwMode="auto">
          <a:xfrm flipV="1">
            <a:off x="5192713" y="4057650"/>
            <a:ext cx="600075" cy="233363"/>
          </a:xfrm>
          <a:prstGeom prst="line">
            <a:avLst/>
          </a:prstGeom>
          <a:noFill/>
          <a:ln w="57150">
            <a:solidFill>
              <a:srgbClr val="E60000"/>
            </a:solidFill>
            <a:round/>
            <a:headEnd/>
            <a:tailEnd type="triangle" w="med" len="med"/>
          </a:ln>
        </p:spPr>
        <p:txBody>
          <a:bodyPr/>
          <a:lstStyle/>
          <a:p>
            <a:endParaRPr lang="cs-CZ"/>
          </a:p>
        </p:txBody>
      </p:sp>
      <p:sp>
        <p:nvSpPr>
          <p:cNvPr id="59439" name="Freeform 47"/>
          <p:cNvSpPr>
            <a:spLocks/>
          </p:cNvSpPr>
          <p:nvPr/>
        </p:nvSpPr>
        <p:spPr bwMode="auto">
          <a:xfrm>
            <a:off x="3194050" y="5141913"/>
            <a:ext cx="792163" cy="1587"/>
          </a:xfrm>
          <a:custGeom>
            <a:avLst/>
            <a:gdLst>
              <a:gd name="T0" fmla="*/ 0 w 499"/>
              <a:gd name="T1" fmla="*/ 0 h 1"/>
              <a:gd name="T2" fmla="*/ 2147483647 w 499"/>
              <a:gd name="T3" fmla="*/ 0 h 1"/>
              <a:gd name="T4" fmla="*/ 0 60000 65536"/>
              <a:gd name="T5" fmla="*/ 0 60000 65536"/>
              <a:gd name="T6" fmla="*/ 0 w 499"/>
              <a:gd name="T7" fmla="*/ 0 h 1"/>
              <a:gd name="T8" fmla="*/ 499 w 499"/>
              <a:gd name="T9" fmla="*/ 1 h 1"/>
            </a:gdLst>
            <a:ahLst/>
            <a:cxnLst>
              <a:cxn ang="T4">
                <a:pos x="T0" y="T1"/>
              </a:cxn>
              <a:cxn ang="T5">
                <a:pos x="T2" y="T3"/>
              </a:cxn>
            </a:cxnLst>
            <a:rect l="T6" t="T7" r="T8" b="T9"/>
            <a:pathLst>
              <a:path w="499" h="1">
                <a:moveTo>
                  <a:pt x="0" y="0"/>
                </a:moveTo>
                <a:lnTo>
                  <a:pt x="499" y="0"/>
                </a:lnTo>
              </a:path>
            </a:pathLst>
          </a:custGeom>
          <a:noFill/>
          <a:ln w="57150" cmpd="sng">
            <a:solidFill>
              <a:srgbClr val="E60000"/>
            </a:solidFill>
            <a:round/>
            <a:headEnd type="none" w="med" len="med"/>
            <a:tailEnd type="triangle" w="med" len="med"/>
          </a:ln>
        </p:spPr>
        <p:txBody>
          <a:bodyPr/>
          <a:lstStyle/>
          <a:p>
            <a:endParaRPr lang="cs-CZ"/>
          </a:p>
        </p:txBody>
      </p:sp>
      <p:sp>
        <p:nvSpPr>
          <p:cNvPr id="52244" name="Text Box 48"/>
          <p:cNvSpPr txBox="1">
            <a:spLocks noChangeArrowheads="1"/>
          </p:cNvSpPr>
          <p:nvPr/>
        </p:nvSpPr>
        <p:spPr bwMode="auto">
          <a:xfrm>
            <a:off x="3230563" y="3360738"/>
            <a:ext cx="2181225" cy="304800"/>
          </a:xfrm>
          <a:prstGeom prst="rect">
            <a:avLst/>
          </a:prstGeom>
          <a:noFill/>
          <a:ln w="9525">
            <a:noFill/>
            <a:miter lim="800000"/>
            <a:headEnd/>
            <a:tailEnd/>
          </a:ln>
        </p:spPr>
        <p:txBody>
          <a:bodyPr wrap="none">
            <a:spAutoFit/>
          </a:bodyPr>
          <a:lstStyle/>
          <a:p>
            <a:r>
              <a:rPr lang="cs-CZ" sz="1400" b="1"/>
              <a:t>Distance along transect</a:t>
            </a:r>
          </a:p>
        </p:txBody>
      </p:sp>
      <p:sp>
        <p:nvSpPr>
          <p:cNvPr id="52245" name="Text Box 49"/>
          <p:cNvSpPr txBox="1">
            <a:spLocks noChangeArrowheads="1"/>
          </p:cNvSpPr>
          <p:nvPr/>
        </p:nvSpPr>
        <p:spPr bwMode="auto">
          <a:xfrm rot="-5400000">
            <a:off x="1002506" y="1862932"/>
            <a:ext cx="1938337" cy="304800"/>
          </a:xfrm>
          <a:prstGeom prst="rect">
            <a:avLst/>
          </a:prstGeom>
          <a:noFill/>
          <a:ln w="9525">
            <a:noFill/>
            <a:miter lim="800000"/>
            <a:headEnd/>
            <a:tailEnd/>
          </a:ln>
        </p:spPr>
        <p:txBody>
          <a:bodyPr wrap="none">
            <a:spAutoFit/>
          </a:bodyPr>
          <a:lstStyle/>
          <a:p>
            <a:r>
              <a:rPr lang="cs-CZ" sz="1400" b="1"/>
              <a:t>Frequency of marker</a:t>
            </a:r>
          </a:p>
        </p:txBody>
      </p:sp>
      <p:sp>
        <p:nvSpPr>
          <p:cNvPr id="59442" name="Text Box 50"/>
          <p:cNvSpPr txBox="1">
            <a:spLocks noChangeArrowheads="1"/>
          </p:cNvSpPr>
          <p:nvPr/>
        </p:nvSpPr>
        <p:spPr bwMode="auto">
          <a:xfrm>
            <a:off x="1792288" y="192088"/>
            <a:ext cx="5545137" cy="396875"/>
          </a:xfrm>
          <a:prstGeom prst="rect">
            <a:avLst/>
          </a:prstGeom>
          <a:solidFill>
            <a:srgbClr val="FFFF99"/>
          </a:solidFill>
          <a:ln w="9525">
            <a:noFill/>
            <a:miter lim="800000"/>
            <a:headEnd/>
            <a:tailEnd/>
          </a:ln>
          <a:effectLst>
            <a:outerShdw algn="ctr" rotWithShape="0">
              <a:schemeClr val="tx2"/>
            </a:outerShdw>
          </a:effectLst>
        </p:spPr>
        <p:txBody>
          <a:bodyPr wrap="none">
            <a:spAutoFit/>
          </a:bodyPr>
          <a:lstStyle/>
          <a:p>
            <a:pPr>
              <a:defRPr/>
            </a:pPr>
            <a:r>
              <a:rPr lang="cs-CZ" sz="2000" b="1">
                <a:solidFill>
                  <a:srgbClr val="E60000"/>
                </a:solidFill>
                <a:latin typeface="Arial" charset="0"/>
                <a:cs typeface="Arial" charset="0"/>
              </a:rPr>
              <a:t>Pooled Adjacent Violator</a:t>
            </a:r>
            <a:r>
              <a:rPr lang="en-US" sz="2000" b="1">
                <a:solidFill>
                  <a:srgbClr val="E60000"/>
                </a:solidFill>
                <a:latin typeface="Arial" charset="0"/>
                <a:cs typeface="Arial" charset="0"/>
              </a:rPr>
              <a:t>s</a:t>
            </a:r>
            <a:r>
              <a:rPr lang="cs-CZ" sz="2000" b="1">
                <a:solidFill>
                  <a:srgbClr val="E60000"/>
                </a:solidFill>
                <a:latin typeface="Arial" charset="0"/>
                <a:cs typeface="Arial" charset="0"/>
              </a:rPr>
              <a:t> Algorithm (</a:t>
            </a:r>
            <a:r>
              <a:rPr lang="en-US" sz="2000" b="1">
                <a:solidFill>
                  <a:srgbClr val="E60000"/>
                </a:solidFill>
                <a:latin typeface="Arial" charset="0"/>
                <a:cs typeface="Arial" charset="0"/>
              </a:rPr>
              <a:t>PAVA</a:t>
            </a:r>
            <a:r>
              <a:rPr lang="cs-CZ" sz="2000" b="1">
                <a:solidFill>
                  <a:srgbClr val="E60000"/>
                </a:solidFill>
                <a:latin typeface="Arial" charset="0"/>
                <a:cs typeface="Arial" charset="0"/>
              </a:rPr>
              <a:t>)</a:t>
            </a:r>
          </a:p>
        </p:txBody>
      </p:sp>
      <p:sp>
        <p:nvSpPr>
          <p:cNvPr id="52247" name="Text Box 51"/>
          <p:cNvSpPr txBox="1">
            <a:spLocks noChangeArrowheads="1"/>
          </p:cNvSpPr>
          <p:nvPr/>
        </p:nvSpPr>
        <p:spPr bwMode="auto">
          <a:xfrm>
            <a:off x="6562725" y="2508250"/>
            <a:ext cx="1946275" cy="730250"/>
          </a:xfrm>
          <a:prstGeom prst="rect">
            <a:avLst/>
          </a:prstGeom>
          <a:noFill/>
          <a:ln w="9525">
            <a:noFill/>
            <a:miter lim="800000"/>
            <a:headEnd/>
            <a:tailEnd/>
          </a:ln>
        </p:spPr>
        <p:txBody>
          <a:bodyPr wrap="none">
            <a:spAutoFit/>
          </a:bodyPr>
          <a:lstStyle/>
          <a:p>
            <a:r>
              <a:rPr lang="cs-CZ" sz="1400"/>
              <a:t>Brunk </a:t>
            </a:r>
            <a:r>
              <a:rPr lang="en-US" sz="1400"/>
              <a:t>(</a:t>
            </a:r>
            <a:r>
              <a:rPr lang="cs-CZ" sz="1400"/>
              <a:t>1955</a:t>
            </a:r>
            <a:r>
              <a:rPr lang="en-US" sz="1400"/>
              <a:t>)</a:t>
            </a:r>
          </a:p>
          <a:p>
            <a:r>
              <a:rPr lang="cs-CZ" sz="1400"/>
              <a:t>Barlow et al. </a:t>
            </a:r>
            <a:r>
              <a:rPr lang="en-US" sz="1400"/>
              <a:t>(</a:t>
            </a:r>
            <a:r>
              <a:rPr lang="cs-CZ" sz="1400"/>
              <a:t>1972</a:t>
            </a:r>
            <a:r>
              <a:rPr lang="en-US" sz="1400"/>
              <a:t>)</a:t>
            </a:r>
          </a:p>
          <a:p>
            <a:r>
              <a:rPr lang="cs-CZ" sz="1400"/>
              <a:t>Macholán et al. </a:t>
            </a:r>
            <a:r>
              <a:rPr lang="en-US" sz="1400"/>
              <a:t>(</a:t>
            </a:r>
            <a:r>
              <a:rPr lang="cs-CZ" sz="1400"/>
              <a:t>2008</a:t>
            </a:r>
            <a:r>
              <a:rPr lang="en-US" sz="1400"/>
              <a:t>)</a:t>
            </a:r>
            <a:endParaRPr lang="cs-CZ" sz="1400"/>
          </a:p>
        </p:txBody>
      </p:sp>
      <p:sp>
        <p:nvSpPr>
          <p:cNvPr id="59444" name="Text Box 52"/>
          <p:cNvSpPr txBox="1">
            <a:spLocks noChangeArrowheads="1"/>
          </p:cNvSpPr>
          <p:nvPr/>
        </p:nvSpPr>
        <p:spPr bwMode="auto">
          <a:xfrm>
            <a:off x="2616200" y="1312863"/>
            <a:ext cx="1866900" cy="517525"/>
          </a:xfrm>
          <a:prstGeom prst="rect">
            <a:avLst/>
          </a:prstGeom>
          <a:noFill/>
          <a:ln w="9525">
            <a:noFill/>
            <a:miter lim="800000"/>
            <a:headEnd/>
            <a:tailEnd/>
          </a:ln>
        </p:spPr>
        <p:txBody>
          <a:bodyPr wrap="none">
            <a:spAutoFit/>
          </a:bodyPr>
          <a:lstStyle/>
          <a:p>
            <a:pPr algn="ctr"/>
            <a:r>
              <a:rPr lang="en-US" sz="1400" b="1"/>
              <a:t>non-monotonic </a:t>
            </a:r>
            <a:r>
              <a:rPr lang="en-US" sz="1400" b="1">
                <a:sym typeface="Symbol" pitchFamily="18" charset="2"/>
              </a:rPr>
              <a:t></a:t>
            </a:r>
          </a:p>
          <a:p>
            <a:pPr algn="ctr"/>
            <a:r>
              <a:rPr lang="en-US" sz="1400" b="1"/>
              <a:t>“adjacent violators”</a:t>
            </a:r>
            <a:endParaRPr lang="cs-CZ" sz="1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3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943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594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5944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5943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59439"/>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59437"/>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59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24" grpId="0" animBg="1"/>
      <p:bldP spid="59434" grpId="0" animBg="1"/>
      <p:bldP spid="59435" grpId="0" animBg="1"/>
      <p:bldP spid="59436" grpId="0" animBg="1"/>
      <p:bldP spid="59437" grpId="0" animBg="1"/>
      <p:bldP spid="59438" grpId="0" animBg="1"/>
      <p:bldP spid="59439" grpId="0" animBg="1"/>
      <p:bldP spid="594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509588" y="2903311"/>
            <a:ext cx="8437563" cy="2630488"/>
          </a:xfrm>
          <a:prstGeom prst="rect">
            <a:avLst/>
          </a:prstGeom>
          <a:noFill/>
          <a:ln w="9525">
            <a:noFill/>
            <a:miter lim="800000"/>
            <a:headEnd/>
            <a:tailEnd/>
          </a:ln>
        </p:spPr>
        <p:txBody>
          <a:bodyPr wrap="none">
            <a:spAutoFit/>
          </a:bodyPr>
          <a:lstStyle/>
          <a:p>
            <a:pPr>
              <a:spcAft>
                <a:spcPts val="600"/>
              </a:spcAft>
            </a:pPr>
            <a:r>
              <a:rPr lang="cs-CZ" sz="2000" dirty="0"/>
              <a:t>primární</a:t>
            </a:r>
          </a:p>
          <a:p>
            <a:pPr>
              <a:spcAft>
                <a:spcPts val="600"/>
              </a:spcAft>
            </a:pPr>
            <a:r>
              <a:rPr lang="cs-CZ" sz="2000" dirty="0"/>
              <a:t>sekundární</a:t>
            </a:r>
          </a:p>
          <a:p>
            <a:pPr>
              <a:spcAft>
                <a:spcPts val="600"/>
              </a:spcAft>
            </a:pPr>
            <a:endParaRPr lang="cs-CZ" sz="2000" dirty="0"/>
          </a:p>
          <a:p>
            <a:pPr>
              <a:spcAft>
                <a:spcPts val="600"/>
              </a:spcAft>
            </a:pPr>
            <a:r>
              <a:rPr lang="cs-CZ" sz="2000" dirty="0"/>
              <a:t>tenzní (</a:t>
            </a:r>
            <a:r>
              <a:rPr lang="cs-CZ" sz="2000" i="1" dirty="0" err="1"/>
              <a:t>tension</a:t>
            </a:r>
            <a:r>
              <a:rPr lang="cs-CZ" sz="2000" dirty="0"/>
              <a:t>), mozaikové (</a:t>
            </a:r>
            <a:r>
              <a:rPr lang="cs-CZ" sz="2000" i="1" dirty="0" err="1"/>
              <a:t>mosaic</a:t>
            </a:r>
            <a:r>
              <a:rPr lang="cs-CZ" sz="2000" dirty="0"/>
              <a:t>), odsazené (</a:t>
            </a:r>
            <a:r>
              <a:rPr lang="cs-CZ" sz="2000" i="1" dirty="0" err="1"/>
              <a:t>staggered</a:t>
            </a:r>
            <a:r>
              <a:rPr lang="cs-CZ" sz="2000" dirty="0"/>
              <a:t>), „</a:t>
            </a:r>
            <a:r>
              <a:rPr lang="cs-CZ" sz="2000" i="1" dirty="0" err="1"/>
              <a:t>mottled</a:t>
            </a:r>
            <a:r>
              <a:rPr lang="cs-CZ" sz="2000" dirty="0"/>
              <a:t>“ ...</a:t>
            </a:r>
            <a:br>
              <a:rPr lang="cs-CZ" sz="2000" dirty="0"/>
            </a:br>
            <a:endParaRPr lang="cs-CZ" sz="2000" dirty="0"/>
          </a:p>
          <a:p>
            <a:pPr>
              <a:spcAft>
                <a:spcPts val="600"/>
              </a:spcAft>
            </a:pPr>
            <a:r>
              <a:rPr lang="cs-CZ" sz="2000" dirty="0" err="1"/>
              <a:t>extrinsic</a:t>
            </a:r>
            <a:r>
              <a:rPr lang="cs-CZ" sz="2000" dirty="0"/>
              <a:t> </a:t>
            </a:r>
            <a:r>
              <a:rPr lang="cs-CZ" sz="2000" dirty="0" err="1"/>
              <a:t>selection</a:t>
            </a:r>
            <a:r>
              <a:rPr lang="cs-CZ" sz="2000" dirty="0"/>
              <a:t> (vnější prostředí)</a:t>
            </a:r>
          </a:p>
          <a:p>
            <a:pPr>
              <a:spcAft>
                <a:spcPts val="600"/>
              </a:spcAft>
            </a:pPr>
            <a:r>
              <a:rPr lang="cs-CZ" sz="2000" dirty="0" err="1"/>
              <a:t>intrinsic</a:t>
            </a:r>
            <a:r>
              <a:rPr lang="cs-CZ" sz="2000" dirty="0"/>
              <a:t> </a:t>
            </a:r>
            <a:r>
              <a:rPr lang="cs-CZ" sz="2000" dirty="0" err="1"/>
              <a:t>selection</a:t>
            </a:r>
            <a:r>
              <a:rPr lang="cs-CZ" sz="2000" dirty="0"/>
              <a:t> (</a:t>
            </a:r>
            <a:r>
              <a:rPr lang="cs-CZ" sz="2000" dirty="0" err="1"/>
              <a:t>prezygotické</a:t>
            </a:r>
            <a:r>
              <a:rPr lang="cs-CZ" sz="2000" dirty="0"/>
              <a:t> nebo </a:t>
            </a:r>
            <a:r>
              <a:rPr lang="cs-CZ" sz="2000" dirty="0" err="1"/>
              <a:t>postzygotické</a:t>
            </a:r>
            <a:r>
              <a:rPr lang="cs-CZ" sz="2000" dirty="0"/>
              <a:t> bariéry)</a:t>
            </a:r>
          </a:p>
        </p:txBody>
      </p:sp>
      <p:sp>
        <p:nvSpPr>
          <p:cNvPr id="11267" name="Text Box 3"/>
          <p:cNvSpPr txBox="1">
            <a:spLocks noChangeArrowheads="1"/>
          </p:cNvSpPr>
          <p:nvPr/>
        </p:nvSpPr>
        <p:spPr bwMode="auto">
          <a:xfrm>
            <a:off x="509588" y="1941286"/>
            <a:ext cx="3773790" cy="400110"/>
          </a:xfrm>
          <a:prstGeom prst="rect">
            <a:avLst/>
          </a:prstGeom>
          <a:noFill/>
          <a:ln w="9525">
            <a:noFill/>
            <a:miter lim="800000"/>
            <a:headEnd/>
            <a:tailEnd/>
          </a:ln>
        </p:spPr>
        <p:txBody>
          <a:bodyPr wrap="none">
            <a:spAutoFit/>
          </a:bodyPr>
          <a:lstStyle/>
          <a:p>
            <a:r>
              <a:rPr lang="cs-CZ" sz="2000" dirty="0">
                <a:solidFill>
                  <a:srgbClr val="E60000"/>
                </a:solidFill>
              </a:rPr>
              <a:t>Hybridní zóny můžeme dělit na:</a:t>
            </a:r>
          </a:p>
        </p:txBody>
      </p:sp>
      <p:sp>
        <p:nvSpPr>
          <p:cNvPr id="11268" name="Text Box 4"/>
          <p:cNvSpPr txBox="1">
            <a:spLocks noChangeArrowheads="1"/>
          </p:cNvSpPr>
          <p:nvPr/>
        </p:nvSpPr>
        <p:spPr bwMode="auto">
          <a:xfrm>
            <a:off x="509588" y="273050"/>
            <a:ext cx="7893508" cy="1143903"/>
          </a:xfrm>
          <a:prstGeom prst="rect">
            <a:avLst/>
          </a:prstGeom>
          <a:noFill/>
          <a:ln w="9525">
            <a:noFill/>
            <a:miter lim="800000"/>
            <a:headEnd/>
            <a:tailEnd/>
          </a:ln>
        </p:spPr>
        <p:txBody>
          <a:bodyPr wrap="none">
            <a:spAutoFit/>
          </a:bodyPr>
          <a:lstStyle/>
          <a:p>
            <a:pPr defTabSz="360000">
              <a:spcAft>
                <a:spcPts val="1000"/>
              </a:spcAft>
            </a:pPr>
            <a:r>
              <a:rPr lang="cs-CZ" sz="2000" dirty="0">
                <a:solidFill>
                  <a:srgbClr val="E60000"/>
                </a:solidFill>
              </a:rPr>
              <a:t>Hybridní zóna </a:t>
            </a:r>
            <a:r>
              <a:rPr lang="cs-CZ" sz="2000" dirty="0" smtClean="0"/>
              <a:t>(</a:t>
            </a:r>
            <a:r>
              <a:rPr lang="cs-CZ" sz="2000" dirty="0" err="1" smtClean="0"/>
              <a:t>Barton</a:t>
            </a:r>
            <a:r>
              <a:rPr lang="cs-CZ" sz="2000" dirty="0" smtClean="0"/>
              <a:t> a </a:t>
            </a:r>
            <a:r>
              <a:rPr lang="cs-CZ" sz="2000" dirty="0" err="1" smtClean="0"/>
              <a:t>Hewitt</a:t>
            </a:r>
            <a:r>
              <a:rPr lang="cs-CZ" sz="2000" dirty="0" smtClean="0"/>
              <a:t> 1985)</a:t>
            </a:r>
          </a:p>
          <a:p>
            <a:pPr defTabSz="360000">
              <a:spcAft>
                <a:spcPts val="1000"/>
              </a:spcAft>
            </a:pPr>
            <a:r>
              <a:rPr lang="cs-CZ" sz="2000" dirty="0" smtClean="0"/>
              <a:t>= </a:t>
            </a:r>
            <a:r>
              <a:rPr lang="cs-CZ" sz="2000" dirty="0"/>
              <a:t>oblast, ve které se dvě geneticky odlišné </a:t>
            </a:r>
            <a:r>
              <a:rPr lang="cs-CZ" sz="2000" dirty="0" smtClean="0"/>
              <a:t>populace setkávají</a:t>
            </a:r>
            <a:r>
              <a:rPr lang="cs-CZ" sz="2000" dirty="0"/>
              <a:t>, kříží </a:t>
            </a:r>
            <a:r>
              <a:rPr lang="cs-CZ" sz="2000" dirty="0" smtClean="0"/>
              <a:t/>
            </a:r>
            <a:br>
              <a:rPr lang="cs-CZ" sz="2000" dirty="0" smtClean="0"/>
            </a:br>
            <a:r>
              <a:rPr lang="cs-CZ" sz="2000" dirty="0" smtClean="0"/>
              <a:t>	a </a:t>
            </a:r>
            <a:r>
              <a:rPr lang="cs-CZ" sz="2000" dirty="0"/>
              <a:t>dávají vzniknout alespoň nějakému hybridnímu </a:t>
            </a:r>
            <a:r>
              <a:rPr lang="cs-CZ" sz="2000" dirty="0" smtClean="0"/>
              <a:t>potomstvu</a:t>
            </a:r>
            <a:endParaRPr lang="cs-CZ" sz="2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Obrázek1"/>
          <p:cNvPicPr>
            <a:picLocks noChangeAspect="1" noChangeArrowheads="1"/>
          </p:cNvPicPr>
          <p:nvPr/>
        </p:nvPicPr>
        <p:blipFill>
          <a:blip r:embed="rId3" cstate="print"/>
          <a:srcRect/>
          <a:stretch>
            <a:fillRect/>
          </a:stretch>
        </p:blipFill>
        <p:spPr bwMode="auto">
          <a:xfrm>
            <a:off x="1471613" y="819150"/>
            <a:ext cx="3919537" cy="5675313"/>
          </a:xfrm>
          <a:prstGeom prst="rect">
            <a:avLst/>
          </a:prstGeom>
          <a:noFill/>
          <a:ln w="9525">
            <a:noFill/>
            <a:miter lim="800000"/>
            <a:headEnd/>
            <a:tailEnd/>
          </a:ln>
        </p:spPr>
      </p:pic>
      <p:sp>
        <p:nvSpPr>
          <p:cNvPr id="53251" name="Text Box 3"/>
          <p:cNvSpPr txBox="1">
            <a:spLocks noChangeArrowheads="1"/>
          </p:cNvSpPr>
          <p:nvPr/>
        </p:nvSpPr>
        <p:spPr bwMode="auto">
          <a:xfrm>
            <a:off x="2136775" y="282575"/>
            <a:ext cx="4234172" cy="461665"/>
          </a:xfrm>
          <a:prstGeom prst="rect">
            <a:avLst/>
          </a:prstGeom>
          <a:noFill/>
          <a:ln w="9525">
            <a:noFill/>
            <a:miter lim="800000"/>
            <a:headEnd/>
            <a:tailEnd/>
          </a:ln>
        </p:spPr>
        <p:txBody>
          <a:bodyPr wrap="none">
            <a:spAutoFit/>
          </a:bodyPr>
          <a:lstStyle/>
          <a:p>
            <a:r>
              <a:rPr lang="en-US" sz="2400">
                <a:solidFill>
                  <a:srgbClr val="E60000"/>
                </a:solidFill>
              </a:rPr>
              <a:t>PAVA for different orientations</a:t>
            </a:r>
            <a:endParaRPr lang="cs-CZ" sz="2400">
              <a:solidFill>
                <a:srgbClr val="E60000"/>
              </a:solidFill>
            </a:endParaRPr>
          </a:p>
        </p:txBody>
      </p:sp>
      <p:sp>
        <p:nvSpPr>
          <p:cNvPr id="61444" name="Line 4"/>
          <p:cNvSpPr>
            <a:spLocks noChangeShapeType="1"/>
          </p:cNvSpPr>
          <p:nvPr/>
        </p:nvSpPr>
        <p:spPr bwMode="auto">
          <a:xfrm flipV="1">
            <a:off x="4503738" y="5057775"/>
            <a:ext cx="384175" cy="619125"/>
          </a:xfrm>
          <a:prstGeom prst="line">
            <a:avLst/>
          </a:prstGeom>
          <a:noFill/>
          <a:ln w="57150">
            <a:solidFill>
              <a:srgbClr val="FF0000"/>
            </a:solidFill>
            <a:round/>
            <a:headEnd/>
            <a:tailEnd type="triangle" w="med" len="med"/>
          </a:ln>
        </p:spPr>
        <p:txBody>
          <a:bodyPr/>
          <a:lstStyle/>
          <a:p>
            <a:endParaRPr lang="cs-CZ"/>
          </a:p>
        </p:txBody>
      </p:sp>
      <p:sp>
        <p:nvSpPr>
          <p:cNvPr id="53253" name="Text Box 5"/>
          <p:cNvSpPr txBox="1">
            <a:spLocks noChangeArrowheads="1"/>
          </p:cNvSpPr>
          <p:nvPr/>
        </p:nvSpPr>
        <p:spPr bwMode="auto">
          <a:xfrm>
            <a:off x="5422900" y="2346325"/>
            <a:ext cx="3317875" cy="1739900"/>
          </a:xfrm>
          <a:prstGeom prst="rect">
            <a:avLst/>
          </a:prstGeom>
          <a:noFill/>
          <a:ln w="9525">
            <a:noFill/>
            <a:miter lim="800000"/>
            <a:headEnd/>
            <a:tailEnd/>
          </a:ln>
        </p:spPr>
        <p:txBody>
          <a:bodyPr wrap="none">
            <a:spAutoFit/>
          </a:bodyPr>
          <a:lstStyle/>
          <a:p>
            <a:r>
              <a:rPr lang="en-US"/>
              <a:t>No. orientations = </a:t>
            </a:r>
            <a:r>
              <a:rPr lang="en-US" i="1"/>
              <a:t>N</a:t>
            </a:r>
            <a:r>
              <a:rPr lang="en-US"/>
              <a:t>(</a:t>
            </a:r>
            <a:r>
              <a:rPr lang="en-US" i="1"/>
              <a:t>N</a:t>
            </a:r>
            <a:r>
              <a:rPr lang="en-US"/>
              <a:t> – 1)</a:t>
            </a:r>
          </a:p>
          <a:p>
            <a:endParaRPr lang="en-US"/>
          </a:p>
          <a:p>
            <a:pPr>
              <a:buFont typeface="Symbol" pitchFamily="18" charset="2"/>
              <a:buChar char="Þ"/>
            </a:pPr>
            <a:r>
              <a:rPr lang="en-US"/>
              <a:t> 3 sites: 6 different directions</a:t>
            </a:r>
          </a:p>
          <a:p>
            <a:pPr>
              <a:buFont typeface="Symbol" pitchFamily="18" charset="2"/>
              <a:buChar char="Þ"/>
            </a:pPr>
            <a:endParaRPr lang="en-US"/>
          </a:p>
          <a:p>
            <a:pPr>
              <a:buFont typeface="Symbol" pitchFamily="18" charset="2"/>
              <a:buNone/>
            </a:pPr>
            <a:r>
              <a:rPr lang="en-US">
                <a:sym typeface="Symbol" pitchFamily="18" charset="2"/>
              </a:rPr>
              <a:t> 20 sites: 380 directions</a:t>
            </a:r>
            <a:br>
              <a:rPr lang="en-US">
                <a:sym typeface="Symbol" pitchFamily="18" charset="2"/>
              </a:rPr>
            </a:br>
            <a:r>
              <a:rPr lang="en-US">
                <a:sym typeface="Symbol" pitchFamily="18" charset="2"/>
              </a:rPr>
              <a:t>     accuracy  1 </a:t>
            </a:r>
            <a:endParaRPr lang="cs-CZ">
              <a:sym typeface="Symbol" pitchFamily="18" charset="2"/>
            </a:endParaRPr>
          </a:p>
        </p:txBody>
      </p:sp>
      <p:sp>
        <p:nvSpPr>
          <p:cNvPr id="61446" name="Line 6"/>
          <p:cNvSpPr>
            <a:spLocks noChangeShapeType="1"/>
          </p:cNvSpPr>
          <p:nvPr/>
        </p:nvSpPr>
        <p:spPr bwMode="auto">
          <a:xfrm flipV="1">
            <a:off x="4503738" y="5229225"/>
            <a:ext cx="571500" cy="447675"/>
          </a:xfrm>
          <a:prstGeom prst="line">
            <a:avLst/>
          </a:prstGeom>
          <a:noFill/>
          <a:ln w="57150">
            <a:solidFill>
              <a:srgbClr val="FF0000"/>
            </a:solidFill>
            <a:round/>
            <a:headEnd/>
            <a:tailEnd type="triangle" w="med" len="med"/>
          </a:ln>
        </p:spPr>
        <p:txBody>
          <a:bodyPr/>
          <a:lstStyle/>
          <a:p>
            <a:endParaRPr lang="cs-CZ"/>
          </a:p>
        </p:txBody>
      </p:sp>
      <p:sp>
        <p:nvSpPr>
          <p:cNvPr id="61447" name="Line 7"/>
          <p:cNvSpPr>
            <a:spLocks noChangeShapeType="1"/>
          </p:cNvSpPr>
          <p:nvPr/>
        </p:nvSpPr>
        <p:spPr bwMode="auto">
          <a:xfrm flipV="1">
            <a:off x="4503738" y="4962525"/>
            <a:ext cx="150812" cy="714375"/>
          </a:xfrm>
          <a:prstGeom prst="line">
            <a:avLst/>
          </a:prstGeom>
          <a:noFill/>
          <a:ln w="57150">
            <a:solidFill>
              <a:srgbClr val="FF0000"/>
            </a:solidFill>
            <a:round/>
            <a:headEnd/>
            <a:tailEnd type="triangle" w="med" len="med"/>
          </a:ln>
        </p:spPr>
        <p:txBody>
          <a:bodyPr/>
          <a:lstStyle/>
          <a:p>
            <a:endParaRPr lang="cs-CZ"/>
          </a:p>
        </p:txBody>
      </p:sp>
      <p:sp>
        <p:nvSpPr>
          <p:cNvPr id="61448" name="Text Box 8"/>
          <p:cNvSpPr txBox="1">
            <a:spLocks noChangeArrowheads="1"/>
          </p:cNvSpPr>
          <p:nvPr/>
        </p:nvSpPr>
        <p:spPr bwMode="auto">
          <a:xfrm>
            <a:off x="4632325" y="4586288"/>
            <a:ext cx="2152650" cy="336550"/>
          </a:xfrm>
          <a:prstGeom prst="rect">
            <a:avLst/>
          </a:prstGeom>
          <a:solidFill>
            <a:srgbClr val="FFFF66"/>
          </a:solidFill>
          <a:ln w="9525">
            <a:noFill/>
            <a:miter lim="800000"/>
            <a:headEnd/>
            <a:tailEnd/>
          </a:ln>
        </p:spPr>
        <p:txBody>
          <a:bodyPr wrap="none">
            <a:spAutoFit/>
          </a:bodyPr>
          <a:lstStyle/>
          <a:p>
            <a:r>
              <a:rPr lang="en-US" sz="1600" b="1">
                <a:solidFill>
                  <a:srgbClr val="E60000"/>
                </a:solidFill>
              </a:rPr>
              <a:t>most likely direction</a:t>
            </a:r>
            <a:endParaRPr lang="cs-CZ" sz="1600" b="1">
              <a:solidFill>
                <a:srgbClr val="E6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44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61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nimBg="1"/>
      <p:bldP spid="61446" grpId="0" animBg="1"/>
      <p:bldP spid="61447" grpId="0" animBg="1"/>
      <p:bldP spid="6144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9" name="Group 2"/>
          <p:cNvGrpSpPr>
            <a:grpSpLocks noChangeAspect="1"/>
          </p:cNvGrpSpPr>
          <p:nvPr/>
        </p:nvGrpSpPr>
        <p:grpSpPr bwMode="auto">
          <a:xfrm>
            <a:off x="249238" y="376238"/>
            <a:ext cx="4111625" cy="3509962"/>
            <a:chOff x="7634" y="12896"/>
            <a:chExt cx="3350" cy="2859"/>
          </a:xfrm>
        </p:grpSpPr>
        <p:graphicFrame>
          <p:nvGraphicFramePr>
            <p:cNvPr id="4098" name="Object 3"/>
            <p:cNvGraphicFramePr>
              <a:graphicFrameLocks noChangeAspect="1"/>
            </p:cNvGraphicFramePr>
            <p:nvPr/>
          </p:nvGraphicFramePr>
          <p:xfrm>
            <a:off x="9503" y="13500"/>
            <a:ext cx="67" cy="127"/>
          </p:xfrm>
          <a:graphic>
            <a:graphicData uri="http://schemas.openxmlformats.org/presentationml/2006/ole">
              <p:oleObj spid="_x0000_s4098" name="Rovnice" r:id="rId4" imgW="114120" imgH="215640" progId="Equation.3">
                <p:embed/>
              </p:oleObj>
            </a:graphicData>
          </a:graphic>
        </p:graphicFrame>
        <p:pic>
          <p:nvPicPr>
            <p:cNvPr id="4115" name="Picture 4" descr="PAVAallpies"/>
            <p:cNvPicPr>
              <a:picLocks noChangeAspect="1" noChangeArrowheads="1"/>
            </p:cNvPicPr>
            <p:nvPr/>
          </p:nvPicPr>
          <p:blipFill>
            <a:blip r:embed="rId5" cstate="print"/>
            <a:srcRect/>
            <a:stretch>
              <a:fillRect/>
            </a:stretch>
          </p:blipFill>
          <p:spPr bwMode="auto">
            <a:xfrm>
              <a:off x="7634" y="12896"/>
              <a:ext cx="3350" cy="2859"/>
            </a:xfrm>
            <a:prstGeom prst="rect">
              <a:avLst/>
            </a:prstGeom>
            <a:noFill/>
            <a:ln w="9525">
              <a:noFill/>
              <a:miter lim="800000"/>
              <a:headEnd/>
              <a:tailEnd/>
            </a:ln>
          </p:spPr>
        </p:pic>
        <p:sp>
          <p:nvSpPr>
            <p:cNvPr id="4116" name="Text Box 5"/>
            <p:cNvSpPr txBox="1">
              <a:spLocks noChangeAspect="1" noChangeArrowheads="1"/>
            </p:cNvSpPr>
            <p:nvPr/>
          </p:nvSpPr>
          <p:spPr bwMode="auto">
            <a:xfrm>
              <a:off x="8351" y="13643"/>
              <a:ext cx="404" cy="224"/>
            </a:xfrm>
            <a:prstGeom prst="rect">
              <a:avLst/>
            </a:prstGeom>
            <a:noFill/>
            <a:ln w="9525">
              <a:noFill/>
              <a:miter lim="800000"/>
              <a:headEnd/>
              <a:tailEnd/>
            </a:ln>
          </p:spPr>
          <p:txBody>
            <a:bodyPr wrap="none">
              <a:spAutoFit/>
            </a:bodyPr>
            <a:lstStyle/>
            <a:p>
              <a:pPr defTabSz="835025" eaLnBrk="0" hangingPunct="0"/>
              <a:r>
                <a:rPr lang="en-US" sz="1200" b="1" i="1"/>
                <a:t>Zfy2</a:t>
              </a:r>
              <a:endParaRPr lang="cs-CZ" sz="1200" b="1" i="1"/>
            </a:p>
          </p:txBody>
        </p:sp>
        <p:sp>
          <p:nvSpPr>
            <p:cNvPr id="4117" name="Text Box 6"/>
            <p:cNvSpPr txBox="1">
              <a:spLocks noChangeAspect="1" noChangeArrowheads="1"/>
            </p:cNvSpPr>
            <p:nvPr/>
          </p:nvSpPr>
          <p:spPr bwMode="auto">
            <a:xfrm>
              <a:off x="9207" y="13643"/>
              <a:ext cx="349" cy="224"/>
            </a:xfrm>
            <a:prstGeom prst="rect">
              <a:avLst/>
            </a:prstGeom>
            <a:noFill/>
            <a:ln w="9525">
              <a:noFill/>
              <a:miter lim="800000"/>
              <a:headEnd/>
              <a:tailEnd/>
            </a:ln>
          </p:spPr>
          <p:txBody>
            <a:bodyPr wrap="none">
              <a:spAutoFit/>
            </a:bodyPr>
            <a:lstStyle/>
            <a:p>
              <a:pPr defTabSz="835025" eaLnBrk="0" hangingPunct="0"/>
              <a:r>
                <a:rPr lang="en-US" sz="1200" b="1" i="1"/>
                <a:t>Btk</a:t>
              </a:r>
              <a:endParaRPr lang="cs-CZ" sz="1200" b="1" i="1"/>
            </a:p>
          </p:txBody>
        </p:sp>
        <p:sp>
          <p:nvSpPr>
            <p:cNvPr id="4118" name="Text Box 7"/>
            <p:cNvSpPr txBox="1">
              <a:spLocks noChangeAspect="1" noChangeArrowheads="1"/>
            </p:cNvSpPr>
            <p:nvPr/>
          </p:nvSpPr>
          <p:spPr bwMode="auto">
            <a:xfrm>
              <a:off x="10020" y="13643"/>
              <a:ext cx="461" cy="224"/>
            </a:xfrm>
            <a:prstGeom prst="rect">
              <a:avLst/>
            </a:prstGeom>
            <a:noFill/>
            <a:ln w="9525">
              <a:noFill/>
              <a:miter lim="800000"/>
              <a:headEnd/>
              <a:tailEnd/>
            </a:ln>
          </p:spPr>
          <p:txBody>
            <a:bodyPr wrap="none">
              <a:spAutoFit/>
            </a:bodyPr>
            <a:lstStyle/>
            <a:p>
              <a:pPr defTabSz="835025" eaLnBrk="0" hangingPunct="0"/>
              <a:r>
                <a:rPr lang="en-US" sz="1200" b="1" i="1"/>
                <a:t>Abpa</a:t>
              </a:r>
              <a:endParaRPr lang="cs-CZ" sz="1200" b="1" i="1"/>
            </a:p>
          </p:txBody>
        </p:sp>
        <p:sp>
          <p:nvSpPr>
            <p:cNvPr id="4119" name="Text Box 8"/>
            <p:cNvSpPr txBox="1">
              <a:spLocks noChangeAspect="1" noChangeArrowheads="1"/>
            </p:cNvSpPr>
            <p:nvPr/>
          </p:nvSpPr>
          <p:spPr bwMode="auto">
            <a:xfrm>
              <a:off x="8388" y="14508"/>
              <a:ext cx="370" cy="224"/>
            </a:xfrm>
            <a:prstGeom prst="rect">
              <a:avLst/>
            </a:prstGeom>
            <a:noFill/>
            <a:ln w="9525">
              <a:noFill/>
              <a:miter lim="800000"/>
              <a:headEnd/>
              <a:tailEnd/>
            </a:ln>
          </p:spPr>
          <p:txBody>
            <a:bodyPr wrap="none">
              <a:spAutoFit/>
            </a:bodyPr>
            <a:lstStyle/>
            <a:p>
              <a:pPr defTabSz="835025" eaLnBrk="0" hangingPunct="0"/>
              <a:r>
                <a:rPr lang="en-US" sz="1200" b="1" i="1"/>
                <a:t>Es1</a:t>
              </a:r>
              <a:endParaRPr lang="cs-CZ" sz="1200" b="1" i="1"/>
            </a:p>
          </p:txBody>
        </p:sp>
        <p:sp>
          <p:nvSpPr>
            <p:cNvPr id="4120" name="Text Box 9"/>
            <p:cNvSpPr txBox="1">
              <a:spLocks noChangeAspect="1" noChangeArrowheads="1"/>
            </p:cNvSpPr>
            <p:nvPr/>
          </p:nvSpPr>
          <p:spPr bwMode="auto">
            <a:xfrm>
              <a:off x="9165" y="14508"/>
              <a:ext cx="469" cy="224"/>
            </a:xfrm>
            <a:prstGeom prst="rect">
              <a:avLst/>
            </a:prstGeom>
            <a:noFill/>
            <a:ln w="9525">
              <a:noFill/>
              <a:miter lim="800000"/>
              <a:headEnd/>
              <a:tailEnd/>
            </a:ln>
          </p:spPr>
          <p:txBody>
            <a:bodyPr wrap="none">
              <a:spAutoFit/>
            </a:bodyPr>
            <a:lstStyle/>
            <a:p>
              <a:pPr defTabSz="835025" eaLnBrk="0" hangingPunct="0"/>
              <a:r>
                <a:rPr lang="en-US" sz="1200" b="1" i="1"/>
                <a:t>Gpd1</a:t>
              </a:r>
              <a:endParaRPr lang="cs-CZ" sz="1200" b="1" i="1"/>
            </a:p>
          </p:txBody>
        </p:sp>
        <p:sp>
          <p:nvSpPr>
            <p:cNvPr id="4121" name="Text Box 10"/>
            <p:cNvSpPr txBox="1">
              <a:spLocks noChangeAspect="1" noChangeArrowheads="1"/>
            </p:cNvSpPr>
            <p:nvPr/>
          </p:nvSpPr>
          <p:spPr bwMode="auto">
            <a:xfrm>
              <a:off x="10020" y="14508"/>
              <a:ext cx="407" cy="224"/>
            </a:xfrm>
            <a:prstGeom prst="rect">
              <a:avLst/>
            </a:prstGeom>
            <a:noFill/>
            <a:ln w="9525">
              <a:noFill/>
              <a:miter lim="800000"/>
              <a:headEnd/>
              <a:tailEnd/>
            </a:ln>
          </p:spPr>
          <p:txBody>
            <a:bodyPr wrap="none">
              <a:spAutoFit/>
            </a:bodyPr>
            <a:lstStyle/>
            <a:p>
              <a:pPr defTabSz="835025" eaLnBrk="0" hangingPunct="0"/>
              <a:r>
                <a:rPr lang="en-US" sz="1200" b="1" i="1"/>
                <a:t>Idh1</a:t>
              </a:r>
              <a:endParaRPr lang="cs-CZ" sz="1200" b="1" i="1"/>
            </a:p>
          </p:txBody>
        </p:sp>
        <p:sp>
          <p:nvSpPr>
            <p:cNvPr id="4122" name="Text Box 11"/>
            <p:cNvSpPr txBox="1">
              <a:spLocks noChangeAspect="1" noChangeArrowheads="1"/>
            </p:cNvSpPr>
            <p:nvPr/>
          </p:nvSpPr>
          <p:spPr bwMode="auto">
            <a:xfrm>
              <a:off x="8351" y="15371"/>
              <a:ext cx="364" cy="224"/>
            </a:xfrm>
            <a:prstGeom prst="rect">
              <a:avLst/>
            </a:prstGeom>
            <a:noFill/>
            <a:ln w="9525">
              <a:noFill/>
              <a:miter lim="800000"/>
              <a:headEnd/>
              <a:tailEnd/>
            </a:ln>
          </p:spPr>
          <p:txBody>
            <a:bodyPr wrap="none">
              <a:spAutoFit/>
            </a:bodyPr>
            <a:lstStyle/>
            <a:p>
              <a:pPr defTabSz="835025" eaLnBrk="0" hangingPunct="0"/>
              <a:r>
                <a:rPr lang="en-US" sz="1200" b="1" i="1"/>
                <a:t>Mpi</a:t>
              </a:r>
              <a:endParaRPr lang="cs-CZ" sz="1200" b="1" i="1"/>
            </a:p>
          </p:txBody>
        </p:sp>
        <p:sp>
          <p:nvSpPr>
            <p:cNvPr id="4123" name="Text Box 12"/>
            <p:cNvSpPr txBox="1">
              <a:spLocks noChangeAspect="1" noChangeArrowheads="1"/>
            </p:cNvSpPr>
            <p:nvPr/>
          </p:nvSpPr>
          <p:spPr bwMode="auto">
            <a:xfrm>
              <a:off x="9221" y="15371"/>
              <a:ext cx="316" cy="224"/>
            </a:xfrm>
            <a:prstGeom prst="rect">
              <a:avLst/>
            </a:prstGeom>
            <a:noFill/>
            <a:ln w="9525">
              <a:noFill/>
              <a:miter lim="800000"/>
              <a:headEnd/>
              <a:tailEnd/>
            </a:ln>
          </p:spPr>
          <p:txBody>
            <a:bodyPr wrap="none">
              <a:spAutoFit/>
            </a:bodyPr>
            <a:lstStyle/>
            <a:p>
              <a:pPr defTabSz="835025" eaLnBrk="0" hangingPunct="0"/>
              <a:r>
                <a:rPr lang="en-US" sz="1200" b="1" i="1"/>
                <a:t>Np</a:t>
              </a:r>
              <a:endParaRPr lang="cs-CZ" sz="1200" b="1" i="1"/>
            </a:p>
          </p:txBody>
        </p:sp>
        <p:sp>
          <p:nvSpPr>
            <p:cNvPr id="4124" name="Text Box 13"/>
            <p:cNvSpPr txBox="1">
              <a:spLocks noChangeAspect="1" noChangeArrowheads="1"/>
            </p:cNvSpPr>
            <p:nvPr/>
          </p:nvSpPr>
          <p:spPr bwMode="auto">
            <a:xfrm>
              <a:off x="10020" y="15371"/>
              <a:ext cx="454" cy="224"/>
            </a:xfrm>
            <a:prstGeom prst="rect">
              <a:avLst/>
            </a:prstGeom>
            <a:noFill/>
            <a:ln w="9525">
              <a:noFill/>
              <a:miter lim="800000"/>
              <a:headEnd/>
              <a:tailEnd/>
            </a:ln>
          </p:spPr>
          <p:txBody>
            <a:bodyPr wrap="none">
              <a:spAutoFit/>
            </a:bodyPr>
            <a:lstStyle/>
            <a:p>
              <a:pPr defTabSz="835025" eaLnBrk="0" hangingPunct="0"/>
              <a:r>
                <a:rPr lang="en-US" sz="1200" b="1" i="1"/>
                <a:t>Sod1</a:t>
              </a:r>
              <a:endParaRPr lang="cs-CZ" sz="1200" b="1" i="1"/>
            </a:p>
          </p:txBody>
        </p:sp>
      </p:grpSp>
      <p:pic>
        <p:nvPicPr>
          <p:cNvPr id="63502" name="Picture 14"/>
          <p:cNvPicPr>
            <a:picLocks noChangeAspect="1" noChangeArrowheads="1"/>
          </p:cNvPicPr>
          <p:nvPr/>
        </p:nvPicPr>
        <p:blipFill>
          <a:blip r:embed="rId6" cstate="print"/>
          <a:srcRect/>
          <a:stretch>
            <a:fillRect/>
          </a:stretch>
        </p:blipFill>
        <p:spPr bwMode="auto">
          <a:xfrm>
            <a:off x="4165600" y="3130550"/>
            <a:ext cx="4816475" cy="3590925"/>
          </a:xfrm>
          <a:prstGeom prst="rect">
            <a:avLst/>
          </a:prstGeom>
          <a:noFill/>
          <a:ln w="9525">
            <a:noFill/>
            <a:miter lim="800000"/>
            <a:headEnd/>
            <a:tailEnd/>
          </a:ln>
        </p:spPr>
      </p:pic>
      <p:sp>
        <p:nvSpPr>
          <p:cNvPr id="63503" name="Line 15"/>
          <p:cNvSpPr>
            <a:spLocks noChangeShapeType="1"/>
          </p:cNvSpPr>
          <p:nvPr/>
        </p:nvSpPr>
        <p:spPr bwMode="auto">
          <a:xfrm>
            <a:off x="1998663" y="842963"/>
            <a:ext cx="457200" cy="223837"/>
          </a:xfrm>
          <a:prstGeom prst="line">
            <a:avLst/>
          </a:prstGeom>
          <a:noFill/>
          <a:ln w="57150">
            <a:solidFill>
              <a:srgbClr val="FF0000"/>
            </a:solidFill>
            <a:round/>
            <a:headEnd type="triangle" w="med" len="med"/>
            <a:tailEnd/>
          </a:ln>
        </p:spPr>
        <p:txBody>
          <a:bodyPr/>
          <a:lstStyle/>
          <a:p>
            <a:endParaRPr lang="cs-CZ"/>
          </a:p>
        </p:txBody>
      </p:sp>
      <p:sp>
        <p:nvSpPr>
          <p:cNvPr id="63504" name="Line 16"/>
          <p:cNvSpPr>
            <a:spLocks noChangeShapeType="1"/>
          </p:cNvSpPr>
          <p:nvPr/>
        </p:nvSpPr>
        <p:spPr bwMode="auto">
          <a:xfrm>
            <a:off x="3038475" y="852488"/>
            <a:ext cx="457200" cy="223837"/>
          </a:xfrm>
          <a:prstGeom prst="line">
            <a:avLst/>
          </a:prstGeom>
          <a:noFill/>
          <a:ln w="57150">
            <a:solidFill>
              <a:srgbClr val="FF0000"/>
            </a:solidFill>
            <a:round/>
            <a:headEnd type="triangle" w="med" len="med"/>
            <a:tailEnd/>
          </a:ln>
        </p:spPr>
        <p:txBody>
          <a:bodyPr/>
          <a:lstStyle/>
          <a:p>
            <a:endParaRPr lang="cs-CZ"/>
          </a:p>
        </p:txBody>
      </p:sp>
      <p:sp>
        <p:nvSpPr>
          <p:cNvPr id="63505" name="Line 17"/>
          <p:cNvSpPr>
            <a:spLocks noChangeShapeType="1"/>
          </p:cNvSpPr>
          <p:nvPr/>
        </p:nvSpPr>
        <p:spPr bwMode="auto">
          <a:xfrm>
            <a:off x="981075" y="1908175"/>
            <a:ext cx="452438" cy="252413"/>
          </a:xfrm>
          <a:prstGeom prst="line">
            <a:avLst/>
          </a:prstGeom>
          <a:noFill/>
          <a:ln w="57150">
            <a:solidFill>
              <a:srgbClr val="FF0000"/>
            </a:solidFill>
            <a:round/>
            <a:headEnd type="triangle" w="med" len="med"/>
            <a:tailEnd/>
          </a:ln>
        </p:spPr>
        <p:txBody>
          <a:bodyPr/>
          <a:lstStyle/>
          <a:p>
            <a:endParaRPr lang="cs-CZ"/>
          </a:p>
        </p:txBody>
      </p:sp>
      <p:sp>
        <p:nvSpPr>
          <p:cNvPr id="63506" name="Line 18"/>
          <p:cNvSpPr>
            <a:spLocks noChangeShapeType="1"/>
          </p:cNvSpPr>
          <p:nvPr/>
        </p:nvSpPr>
        <p:spPr bwMode="auto">
          <a:xfrm>
            <a:off x="1973263" y="1984375"/>
            <a:ext cx="519112" cy="161925"/>
          </a:xfrm>
          <a:prstGeom prst="line">
            <a:avLst/>
          </a:prstGeom>
          <a:noFill/>
          <a:ln w="57150">
            <a:solidFill>
              <a:srgbClr val="FF0000"/>
            </a:solidFill>
            <a:round/>
            <a:headEnd type="triangle" w="med" len="med"/>
            <a:tailEnd/>
          </a:ln>
        </p:spPr>
        <p:txBody>
          <a:bodyPr/>
          <a:lstStyle/>
          <a:p>
            <a:endParaRPr lang="cs-CZ"/>
          </a:p>
        </p:txBody>
      </p:sp>
      <p:sp>
        <p:nvSpPr>
          <p:cNvPr id="63507" name="Line 19"/>
          <p:cNvSpPr>
            <a:spLocks noChangeShapeType="1"/>
          </p:cNvSpPr>
          <p:nvPr/>
        </p:nvSpPr>
        <p:spPr bwMode="auto">
          <a:xfrm>
            <a:off x="3040063" y="1870075"/>
            <a:ext cx="452437" cy="266700"/>
          </a:xfrm>
          <a:prstGeom prst="line">
            <a:avLst/>
          </a:prstGeom>
          <a:noFill/>
          <a:ln w="57150">
            <a:solidFill>
              <a:srgbClr val="FF0000"/>
            </a:solidFill>
            <a:round/>
            <a:headEnd type="triangle" w="med" len="med"/>
            <a:tailEnd/>
          </a:ln>
        </p:spPr>
        <p:txBody>
          <a:bodyPr/>
          <a:lstStyle/>
          <a:p>
            <a:endParaRPr lang="cs-CZ"/>
          </a:p>
        </p:txBody>
      </p:sp>
      <p:sp>
        <p:nvSpPr>
          <p:cNvPr id="63508" name="Line 20"/>
          <p:cNvSpPr>
            <a:spLocks noChangeShapeType="1"/>
          </p:cNvSpPr>
          <p:nvPr/>
        </p:nvSpPr>
        <p:spPr bwMode="auto">
          <a:xfrm>
            <a:off x="996950" y="2946400"/>
            <a:ext cx="447675" cy="228600"/>
          </a:xfrm>
          <a:prstGeom prst="line">
            <a:avLst/>
          </a:prstGeom>
          <a:noFill/>
          <a:ln w="57150">
            <a:solidFill>
              <a:srgbClr val="FF0000"/>
            </a:solidFill>
            <a:round/>
            <a:headEnd type="triangle" w="med" len="med"/>
            <a:tailEnd/>
          </a:ln>
        </p:spPr>
        <p:txBody>
          <a:bodyPr/>
          <a:lstStyle/>
          <a:p>
            <a:endParaRPr lang="cs-CZ"/>
          </a:p>
        </p:txBody>
      </p:sp>
      <p:sp>
        <p:nvSpPr>
          <p:cNvPr id="63509" name="Line 21"/>
          <p:cNvSpPr>
            <a:spLocks noChangeShapeType="1"/>
          </p:cNvSpPr>
          <p:nvPr/>
        </p:nvSpPr>
        <p:spPr bwMode="auto">
          <a:xfrm>
            <a:off x="2025650" y="2917825"/>
            <a:ext cx="433388" cy="276225"/>
          </a:xfrm>
          <a:prstGeom prst="line">
            <a:avLst/>
          </a:prstGeom>
          <a:noFill/>
          <a:ln w="57150">
            <a:solidFill>
              <a:srgbClr val="FF0000"/>
            </a:solidFill>
            <a:round/>
            <a:headEnd type="triangle" w="med" len="med"/>
            <a:tailEnd/>
          </a:ln>
        </p:spPr>
        <p:txBody>
          <a:bodyPr/>
          <a:lstStyle/>
          <a:p>
            <a:endParaRPr lang="cs-CZ"/>
          </a:p>
        </p:txBody>
      </p:sp>
      <p:sp>
        <p:nvSpPr>
          <p:cNvPr id="63510" name="Line 22"/>
          <p:cNvSpPr>
            <a:spLocks noChangeShapeType="1"/>
          </p:cNvSpPr>
          <p:nvPr/>
        </p:nvSpPr>
        <p:spPr bwMode="auto">
          <a:xfrm>
            <a:off x="3054350" y="2917825"/>
            <a:ext cx="438150" cy="285750"/>
          </a:xfrm>
          <a:prstGeom prst="line">
            <a:avLst/>
          </a:prstGeom>
          <a:noFill/>
          <a:ln w="57150">
            <a:solidFill>
              <a:srgbClr val="FF0000"/>
            </a:solidFill>
            <a:round/>
            <a:headEnd type="triangle" w="med" len="med"/>
            <a:tailEnd/>
          </a:ln>
        </p:spPr>
        <p:txBody>
          <a:bodyPr/>
          <a:lstStyle/>
          <a:p>
            <a:endParaRPr lang="cs-CZ"/>
          </a:p>
        </p:txBody>
      </p:sp>
      <p:sp>
        <p:nvSpPr>
          <p:cNvPr id="63511" name="Line 23"/>
          <p:cNvSpPr>
            <a:spLocks noChangeShapeType="1"/>
          </p:cNvSpPr>
          <p:nvPr/>
        </p:nvSpPr>
        <p:spPr bwMode="auto">
          <a:xfrm>
            <a:off x="1187450" y="598488"/>
            <a:ext cx="261938" cy="466725"/>
          </a:xfrm>
          <a:prstGeom prst="line">
            <a:avLst/>
          </a:prstGeom>
          <a:noFill/>
          <a:ln w="57150">
            <a:solidFill>
              <a:srgbClr val="0000CC"/>
            </a:solidFill>
            <a:round/>
            <a:headEnd type="triangle" w="med" len="med"/>
            <a:tailEnd/>
          </a:ln>
        </p:spPr>
        <p:txBody>
          <a:bodyPr/>
          <a:lstStyle/>
          <a:p>
            <a:endParaRPr lang="cs-CZ"/>
          </a:p>
        </p:txBody>
      </p:sp>
      <p:sp>
        <p:nvSpPr>
          <p:cNvPr id="63512" name="AutoShape 24"/>
          <p:cNvSpPr>
            <a:spLocks noChangeArrowheads="1"/>
          </p:cNvSpPr>
          <p:nvPr/>
        </p:nvSpPr>
        <p:spPr bwMode="auto">
          <a:xfrm>
            <a:off x="8193088" y="3022600"/>
            <a:ext cx="457200" cy="447675"/>
          </a:xfrm>
          <a:prstGeom prst="downArrow">
            <a:avLst>
              <a:gd name="adj1" fmla="val 50000"/>
              <a:gd name="adj2" fmla="val 25000"/>
            </a:avLst>
          </a:prstGeom>
          <a:solidFill>
            <a:srgbClr val="0000CC"/>
          </a:solidFill>
          <a:ln w="9525">
            <a:solidFill>
              <a:schemeClr val="tx1"/>
            </a:solidFill>
            <a:miter lim="800000"/>
            <a:headEnd/>
            <a:tailEnd/>
          </a:ln>
        </p:spPr>
        <p:txBody>
          <a:bodyPr wrap="none" anchor="ctr"/>
          <a:lstStyle/>
          <a:p>
            <a:endParaRPr lang="cs-CZ"/>
          </a:p>
        </p:txBody>
      </p:sp>
      <p:sp>
        <p:nvSpPr>
          <p:cNvPr id="63513" name="Text Box 25"/>
          <p:cNvSpPr txBox="1">
            <a:spLocks noChangeArrowheads="1"/>
          </p:cNvSpPr>
          <p:nvPr/>
        </p:nvSpPr>
        <p:spPr bwMode="auto">
          <a:xfrm>
            <a:off x="8191500" y="2405063"/>
            <a:ext cx="420688" cy="457200"/>
          </a:xfrm>
          <a:prstGeom prst="rect">
            <a:avLst/>
          </a:prstGeom>
          <a:noFill/>
          <a:ln w="9525">
            <a:noFill/>
            <a:miter lim="800000"/>
            <a:headEnd/>
            <a:tailEnd/>
          </a:ln>
        </p:spPr>
        <p:txBody>
          <a:bodyPr wrap="none">
            <a:spAutoFit/>
          </a:bodyPr>
          <a:lstStyle/>
          <a:p>
            <a:r>
              <a:rPr lang="en-US" sz="2400">
                <a:solidFill>
                  <a:srgbClr val="0000CC"/>
                </a:solidFill>
                <a:latin typeface="Arial Black" pitchFamily="34" charset="0"/>
              </a:rPr>
              <a:t>Y</a:t>
            </a:r>
            <a:endParaRPr lang="cs-CZ" sz="2400">
              <a:solidFill>
                <a:srgbClr val="0000CC"/>
              </a:solidFill>
              <a:latin typeface="Arial Black" pitchFamily="34" charset="0"/>
            </a:endParaRPr>
          </a:p>
        </p:txBody>
      </p:sp>
      <p:sp>
        <p:nvSpPr>
          <p:cNvPr id="63514" name="AutoShape 26"/>
          <p:cNvSpPr>
            <a:spLocks noChangeArrowheads="1"/>
          </p:cNvSpPr>
          <p:nvPr/>
        </p:nvSpPr>
        <p:spPr bwMode="auto">
          <a:xfrm>
            <a:off x="6338888" y="3021013"/>
            <a:ext cx="457200" cy="447675"/>
          </a:xfrm>
          <a:prstGeom prst="downArrow">
            <a:avLst>
              <a:gd name="adj1" fmla="val 50000"/>
              <a:gd name="adj2" fmla="val 25000"/>
            </a:avLst>
          </a:prstGeom>
          <a:solidFill>
            <a:schemeClr val="bg1"/>
          </a:solidFill>
          <a:ln w="19050">
            <a:solidFill>
              <a:schemeClr val="tx1"/>
            </a:solidFill>
            <a:miter lim="800000"/>
            <a:headEnd/>
            <a:tailEnd/>
          </a:ln>
        </p:spPr>
        <p:txBody>
          <a:bodyPr wrap="none" anchor="ctr"/>
          <a:lstStyle/>
          <a:p>
            <a:pPr algn="ctr"/>
            <a:endParaRPr lang="cs-CZ" sz="2000">
              <a:latin typeface="Arial Black" pitchFamily="34" charset="0"/>
            </a:endParaRPr>
          </a:p>
        </p:txBody>
      </p:sp>
      <p:sp>
        <p:nvSpPr>
          <p:cNvPr id="63515" name="Text Box 27"/>
          <p:cNvSpPr txBox="1">
            <a:spLocks noChangeArrowheads="1"/>
          </p:cNvSpPr>
          <p:nvPr/>
        </p:nvSpPr>
        <p:spPr bwMode="auto">
          <a:xfrm rot="-5400000">
            <a:off x="5703094" y="1815306"/>
            <a:ext cx="1697038" cy="396875"/>
          </a:xfrm>
          <a:prstGeom prst="rect">
            <a:avLst/>
          </a:prstGeom>
          <a:noFill/>
          <a:ln w="9525">
            <a:noFill/>
            <a:miter lim="800000"/>
            <a:headEnd/>
            <a:tailEnd/>
          </a:ln>
        </p:spPr>
        <p:txBody>
          <a:bodyPr wrap="none">
            <a:spAutoFit/>
          </a:bodyPr>
          <a:lstStyle/>
          <a:p>
            <a:r>
              <a:rPr lang="en-US" sz="2000">
                <a:latin typeface="Arial Black" pitchFamily="34" charset="0"/>
              </a:rPr>
              <a:t>Consensus</a:t>
            </a:r>
            <a:endParaRPr lang="cs-CZ" sz="2000">
              <a:latin typeface="Arial Black" pitchFamily="34" charset="0"/>
            </a:endParaRPr>
          </a:p>
        </p:txBody>
      </p:sp>
      <p:sp>
        <p:nvSpPr>
          <p:cNvPr id="63516" name="Line 28"/>
          <p:cNvSpPr>
            <a:spLocks noChangeShapeType="1"/>
          </p:cNvSpPr>
          <p:nvPr/>
        </p:nvSpPr>
        <p:spPr bwMode="auto">
          <a:xfrm>
            <a:off x="6553200" y="3654425"/>
            <a:ext cx="1874838" cy="0"/>
          </a:xfrm>
          <a:prstGeom prst="line">
            <a:avLst/>
          </a:prstGeom>
          <a:noFill/>
          <a:ln w="76200">
            <a:solidFill>
              <a:srgbClr val="00CC00"/>
            </a:solidFill>
            <a:round/>
            <a:headEnd type="triangle" w="med" len="med"/>
            <a:tailEnd type="triangle" w="med" len="med"/>
          </a:ln>
        </p:spPr>
        <p:txBody>
          <a:bodyP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5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350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350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350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6350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3507"/>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63510"/>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63509"/>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6350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nodeType="clickEffect">
                                  <p:stCondLst>
                                    <p:cond delay="0"/>
                                  </p:stCondLst>
                                  <p:childTnLst>
                                    <p:set>
                                      <p:cBhvr>
                                        <p:cTn id="34" dur="1" fill="hold">
                                          <p:stCondLst>
                                            <p:cond delay="0"/>
                                          </p:stCondLst>
                                        </p:cTn>
                                        <p:tgtEl>
                                          <p:spTgt spid="63502"/>
                                        </p:tgtEl>
                                        <p:attrNameLst>
                                          <p:attrName>style.visibility</p:attrName>
                                        </p:attrNameLst>
                                      </p:cBhvr>
                                      <p:to>
                                        <p:strVal val="visible"/>
                                      </p:to>
                                    </p:set>
                                    <p:animEffect transition="in" filter="box(out)">
                                      <p:cBhvr>
                                        <p:cTn id="35" dur="500"/>
                                        <p:tgtEl>
                                          <p:spTgt spid="63502"/>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635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3515"/>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63512"/>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63513"/>
                                        </p:tgtEl>
                                        <p:attrNameLst>
                                          <p:attrName>style.visibility</p:attrName>
                                        </p:attrNameLst>
                                      </p:cBhvr>
                                      <p:to>
                                        <p:strVal val="visible"/>
                                      </p:to>
                                    </p:set>
                                  </p:childTnLst>
                                </p:cTn>
                              </p:par>
                            </p:childTnLst>
                          </p:cTn>
                        </p:par>
                        <p:par>
                          <p:cTn id="47" fill="hold">
                            <p:stCondLst>
                              <p:cond delay="500"/>
                            </p:stCondLst>
                            <p:childTnLst>
                              <p:par>
                                <p:cTn id="48" presetID="4" presetClass="entr" presetSubtype="32" fill="hold" grpId="0" nodeType="afterEffect">
                                  <p:stCondLst>
                                    <p:cond delay="0"/>
                                  </p:stCondLst>
                                  <p:childTnLst>
                                    <p:set>
                                      <p:cBhvr>
                                        <p:cTn id="49" dur="1" fill="hold">
                                          <p:stCondLst>
                                            <p:cond delay="0"/>
                                          </p:stCondLst>
                                        </p:cTn>
                                        <p:tgtEl>
                                          <p:spTgt spid="63516"/>
                                        </p:tgtEl>
                                        <p:attrNameLst>
                                          <p:attrName>style.visibility</p:attrName>
                                        </p:attrNameLst>
                                      </p:cBhvr>
                                      <p:to>
                                        <p:strVal val="visible"/>
                                      </p:to>
                                    </p:set>
                                    <p:animEffect transition="in" filter="box(out)">
                                      <p:cBhvr>
                                        <p:cTn id="50" dur="500"/>
                                        <p:tgtEl>
                                          <p:spTgt spid="63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3" grpId="0" animBg="1"/>
      <p:bldP spid="63504" grpId="0" animBg="1"/>
      <p:bldP spid="63505" grpId="0" animBg="1"/>
      <p:bldP spid="63506" grpId="0" animBg="1"/>
      <p:bldP spid="63507" grpId="0" animBg="1"/>
      <p:bldP spid="63508" grpId="0" animBg="1"/>
      <p:bldP spid="63509" grpId="0" animBg="1"/>
      <p:bldP spid="63510" grpId="0" animBg="1"/>
      <p:bldP spid="63511" grpId="0" animBg="1"/>
      <p:bldP spid="63512" grpId="0" animBg="1"/>
      <p:bldP spid="63513" grpId="0"/>
      <p:bldP spid="635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srcRect t="797"/>
          <a:stretch>
            <a:fillRect/>
          </a:stretch>
        </p:blipFill>
        <p:spPr bwMode="auto">
          <a:xfrm>
            <a:off x="544513" y="1431925"/>
            <a:ext cx="8093075" cy="4938713"/>
          </a:xfrm>
          <a:prstGeom prst="rect">
            <a:avLst/>
          </a:prstGeom>
          <a:noFill/>
          <a:ln w="9525">
            <a:noFill/>
            <a:miter lim="800000"/>
            <a:headEnd/>
            <a:tailEnd/>
          </a:ln>
        </p:spPr>
      </p:pic>
      <p:sp>
        <p:nvSpPr>
          <p:cNvPr id="54275" name="Text Box 3"/>
          <p:cNvSpPr txBox="1">
            <a:spLocks noChangeArrowheads="1"/>
          </p:cNvSpPr>
          <p:nvPr/>
        </p:nvSpPr>
        <p:spPr bwMode="auto">
          <a:xfrm>
            <a:off x="1715408" y="282575"/>
            <a:ext cx="5819222" cy="461665"/>
          </a:xfrm>
          <a:prstGeom prst="rect">
            <a:avLst/>
          </a:prstGeom>
          <a:noFill/>
          <a:ln w="9525">
            <a:noFill/>
            <a:miter lim="800000"/>
            <a:headEnd/>
            <a:tailEnd/>
          </a:ln>
        </p:spPr>
        <p:txBody>
          <a:bodyPr wrap="none">
            <a:spAutoFit/>
          </a:bodyPr>
          <a:lstStyle/>
          <a:p>
            <a:r>
              <a:rPr lang="en-US" sz="2400">
                <a:solidFill>
                  <a:srgbClr val="E60000"/>
                </a:solidFill>
              </a:rPr>
              <a:t>Monotonic clines – consensus orientation</a:t>
            </a:r>
            <a:endParaRPr lang="cs-CZ" sz="2400">
              <a:solidFill>
                <a:srgbClr val="E60000"/>
              </a:solidFill>
            </a:endParaRPr>
          </a:p>
        </p:txBody>
      </p:sp>
      <p:sp>
        <p:nvSpPr>
          <p:cNvPr id="65540" name="AutoShape 4"/>
          <p:cNvSpPr>
            <a:spLocks noChangeArrowheads="1"/>
          </p:cNvSpPr>
          <p:nvPr/>
        </p:nvSpPr>
        <p:spPr bwMode="auto">
          <a:xfrm>
            <a:off x="3146425" y="2798763"/>
            <a:ext cx="415925" cy="384175"/>
          </a:xfrm>
          <a:prstGeom prst="rightArrow">
            <a:avLst>
              <a:gd name="adj1" fmla="val 50000"/>
              <a:gd name="adj2" fmla="val 27066"/>
            </a:avLst>
          </a:prstGeom>
          <a:solidFill>
            <a:srgbClr val="0000CC"/>
          </a:solidFill>
          <a:ln w="9525">
            <a:solidFill>
              <a:schemeClr val="tx1"/>
            </a:solidFill>
            <a:miter lim="800000"/>
            <a:headEnd/>
            <a:tailEnd/>
          </a:ln>
        </p:spPr>
        <p:txBody>
          <a:bodyPr wrap="none" anchor="ctr"/>
          <a:lstStyle/>
          <a:p>
            <a:endParaRPr lang="cs-CZ"/>
          </a:p>
        </p:txBody>
      </p:sp>
      <p:sp>
        <p:nvSpPr>
          <p:cNvPr id="65541" name="Text Box 5"/>
          <p:cNvSpPr txBox="1">
            <a:spLocks noChangeArrowheads="1"/>
          </p:cNvSpPr>
          <p:nvPr/>
        </p:nvSpPr>
        <p:spPr bwMode="auto">
          <a:xfrm>
            <a:off x="2570163" y="2778125"/>
            <a:ext cx="420687" cy="457200"/>
          </a:xfrm>
          <a:prstGeom prst="rect">
            <a:avLst/>
          </a:prstGeom>
          <a:noFill/>
          <a:ln w="9525">
            <a:noFill/>
            <a:miter lim="800000"/>
            <a:headEnd/>
            <a:tailEnd/>
          </a:ln>
        </p:spPr>
        <p:txBody>
          <a:bodyPr wrap="none">
            <a:spAutoFit/>
          </a:bodyPr>
          <a:lstStyle/>
          <a:p>
            <a:r>
              <a:rPr lang="en-US" sz="2400">
                <a:solidFill>
                  <a:srgbClr val="0000CC"/>
                </a:solidFill>
                <a:latin typeface="Arial Black" pitchFamily="34" charset="0"/>
              </a:rPr>
              <a:t>Y</a:t>
            </a:r>
            <a:endParaRPr lang="cs-CZ" sz="2400">
              <a:solidFill>
                <a:srgbClr val="0000CC"/>
              </a:solidFill>
              <a:latin typeface="Arial Black" pitchFamily="34" charset="0"/>
            </a:endParaRPr>
          </a:p>
        </p:txBody>
      </p:sp>
      <p:sp>
        <p:nvSpPr>
          <p:cNvPr id="65542" name="Rectangle 6"/>
          <p:cNvSpPr>
            <a:spLocks noChangeArrowheads="1"/>
          </p:cNvSpPr>
          <p:nvPr/>
        </p:nvSpPr>
        <p:spPr bwMode="auto">
          <a:xfrm>
            <a:off x="4746625" y="1522413"/>
            <a:ext cx="150813" cy="4611687"/>
          </a:xfrm>
          <a:prstGeom prst="rect">
            <a:avLst/>
          </a:prstGeom>
          <a:solidFill>
            <a:srgbClr val="777777">
              <a:alpha val="50195"/>
            </a:srgbClr>
          </a:solidFill>
          <a:ln w="9525">
            <a:no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dissolve">
                                      <p:cBhvr>
                                        <p:cTn id="7" dur="500"/>
                                        <p:tgtEl>
                                          <p:spTgt spid="655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5542"/>
                                        </p:tgtEl>
                                        <p:attrNameLst>
                                          <p:attrName>style.visibility</p:attrName>
                                        </p:attrNameLst>
                                      </p:cBhvr>
                                      <p:to>
                                        <p:strVal val="visible"/>
                                      </p:to>
                                    </p:set>
                                    <p:animEffect transition="in" filter="dissolve">
                                      <p:cBhvr>
                                        <p:cTn id="12" dur="500"/>
                                        <p:tgtEl>
                                          <p:spTgt spid="6554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5540"/>
                                        </p:tgtEl>
                                        <p:attrNameLst>
                                          <p:attrName>style.visibility</p:attrName>
                                        </p:attrNameLst>
                                      </p:cBhvr>
                                      <p:to>
                                        <p:strVal val="visible"/>
                                      </p:to>
                                    </p:set>
                                    <p:anim calcmode="lin" valueType="num">
                                      <p:cBhvr additive="base">
                                        <p:cTn id="17" dur="500" fill="hold"/>
                                        <p:tgtEl>
                                          <p:spTgt spid="65540"/>
                                        </p:tgtEl>
                                        <p:attrNameLst>
                                          <p:attrName>ppt_x</p:attrName>
                                        </p:attrNameLst>
                                      </p:cBhvr>
                                      <p:tavLst>
                                        <p:tav tm="0">
                                          <p:val>
                                            <p:strVal val="0-#ppt_w/2"/>
                                          </p:val>
                                        </p:tav>
                                        <p:tav tm="100000">
                                          <p:val>
                                            <p:strVal val="#ppt_x"/>
                                          </p:val>
                                        </p:tav>
                                      </p:tavLst>
                                    </p:anim>
                                    <p:anim calcmode="lin" valueType="num">
                                      <p:cBhvr additive="base">
                                        <p:cTn id="18" dur="500" fill="hold"/>
                                        <p:tgtEl>
                                          <p:spTgt spid="6554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655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nimBg="1"/>
      <p:bldP spid="65541" grpId="0"/>
      <p:bldP spid="6554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p:cNvPicPr>
            <a:picLocks noChangeAspect="1" noChangeArrowheads="1"/>
          </p:cNvPicPr>
          <p:nvPr/>
        </p:nvPicPr>
        <p:blipFill>
          <a:blip r:embed="rId3" cstate="print"/>
          <a:srcRect/>
          <a:stretch>
            <a:fillRect/>
          </a:stretch>
        </p:blipFill>
        <p:spPr bwMode="auto">
          <a:xfrm>
            <a:off x="509588" y="1043895"/>
            <a:ext cx="8216900" cy="5003800"/>
          </a:xfrm>
          <a:prstGeom prst="rect">
            <a:avLst/>
          </a:prstGeom>
          <a:noFill/>
          <a:ln w="9525">
            <a:noFill/>
            <a:miter lim="800000"/>
            <a:headEnd/>
            <a:tailEnd/>
          </a:ln>
          <a:effectLst/>
        </p:spPr>
      </p:pic>
      <p:sp>
        <p:nvSpPr>
          <p:cNvPr id="55300" name="Line 4"/>
          <p:cNvSpPr>
            <a:spLocks noChangeShapeType="1"/>
          </p:cNvSpPr>
          <p:nvPr/>
        </p:nvSpPr>
        <p:spPr bwMode="auto">
          <a:xfrm>
            <a:off x="3427413" y="4717370"/>
            <a:ext cx="1074738" cy="735012"/>
          </a:xfrm>
          <a:prstGeom prst="line">
            <a:avLst/>
          </a:prstGeom>
          <a:noFill/>
          <a:ln w="76200">
            <a:solidFill>
              <a:srgbClr val="E60000"/>
            </a:solidFill>
            <a:round/>
            <a:headEnd/>
            <a:tailEnd type="triangle" w="med" len="med"/>
          </a:ln>
        </p:spPr>
        <p:txBody>
          <a:bodyPr/>
          <a:lstStyle/>
          <a:p>
            <a:endParaRPr lang="cs-CZ"/>
          </a:p>
        </p:txBody>
      </p:sp>
      <p:sp>
        <p:nvSpPr>
          <p:cNvPr id="55301" name="Text Box 5"/>
          <p:cNvSpPr txBox="1">
            <a:spLocks noChangeArrowheads="1"/>
          </p:cNvSpPr>
          <p:nvPr/>
        </p:nvSpPr>
        <p:spPr bwMode="auto">
          <a:xfrm>
            <a:off x="1789113" y="4223657"/>
            <a:ext cx="1231900" cy="457200"/>
          </a:xfrm>
          <a:prstGeom prst="rect">
            <a:avLst/>
          </a:prstGeom>
          <a:noFill/>
          <a:ln w="9525">
            <a:noFill/>
            <a:miter lim="800000"/>
            <a:headEnd/>
            <a:tailEnd/>
          </a:ln>
        </p:spPr>
        <p:txBody>
          <a:bodyPr wrap="none">
            <a:spAutoFit/>
          </a:bodyPr>
          <a:lstStyle/>
          <a:p>
            <a:r>
              <a:rPr lang="en-US" sz="2400" i="1">
                <a:solidFill>
                  <a:srgbClr val="E60000"/>
                </a:solidFill>
                <a:latin typeface="Arial Black" pitchFamily="34" charset="0"/>
              </a:rPr>
              <a:t>Btk</a:t>
            </a:r>
            <a:r>
              <a:rPr lang="en-US" sz="2400" b="1" baseline="-25000">
                <a:solidFill>
                  <a:srgbClr val="E60000"/>
                </a:solidFill>
              </a:rPr>
              <a:t>cons</a:t>
            </a:r>
            <a:endParaRPr lang="cs-CZ" sz="2400" baseline="-25000">
              <a:solidFill>
                <a:srgbClr val="E60000"/>
              </a:solidFill>
              <a:latin typeface="Arial Black" pitchFamily="34" charset="0"/>
            </a:endParaRPr>
          </a:p>
        </p:txBody>
      </p:sp>
      <p:sp>
        <p:nvSpPr>
          <p:cNvPr id="55302" name="Line 6"/>
          <p:cNvSpPr>
            <a:spLocks noChangeShapeType="1"/>
          </p:cNvSpPr>
          <p:nvPr/>
        </p:nvSpPr>
        <p:spPr bwMode="auto">
          <a:xfrm flipH="1" flipV="1">
            <a:off x="5345113" y="1561420"/>
            <a:ext cx="781050" cy="1147762"/>
          </a:xfrm>
          <a:prstGeom prst="line">
            <a:avLst/>
          </a:prstGeom>
          <a:noFill/>
          <a:ln w="76200">
            <a:solidFill>
              <a:srgbClr val="0000CC"/>
            </a:solidFill>
            <a:round/>
            <a:headEnd/>
            <a:tailEnd type="triangle" w="med" len="med"/>
          </a:ln>
        </p:spPr>
        <p:txBody>
          <a:bodyPr/>
          <a:lstStyle/>
          <a:p>
            <a:endParaRPr lang="cs-CZ"/>
          </a:p>
        </p:txBody>
      </p:sp>
      <p:sp>
        <p:nvSpPr>
          <p:cNvPr id="55303" name="Text Box 7"/>
          <p:cNvSpPr txBox="1">
            <a:spLocks noChangeArrowheads="1"/>
          </p:cNvSpPr>
          <p:nvPr/>
        </p:nvSpPr>
        <p:spPr bwMode="auto">
          <a:xfrm>
            <a:off x="6069013" y="2699657"/>
            <a:ext cx="555625" cy="457200"/>
          </a:xfrm>
          <a:prstGeom prst="rect">
            <a:avLst/>
          </a:prstGeom>
          <a:noFill/>
          <a:ln w="9525">
            <a:noFill/>
            <a:miter lim="800000"/>
            <a:headEnd/>
            <a:tailEnd/>
          </a:ln>
        </p:spPr>
        <p:txBody>
          <a:bodyPr wrap="none">
            <a:spAutoFit/>
          </a:bodyPr>
          <a:lstStyle/>
          <a:p>
            <a:r>
              <a:rPr lang="en-US" sz="2400">
                <a:solidFill>
                  <a:srgbClr val="0000CC"/>
                </a:solidFill>
                <a:latin typeface="Arial Black" pitchFamily="34" charset="0"/>
              </a:rPr>
              <a:t>Y</a:t>
            </a:r>
            <a:r>
              <a:rPr lang="en-US" sz="2400" b="1" baseline="-25000">
                <a:solidFill>
                  <a:srgbClr val="0000CC"/>
                </a:solidFill>
              </a:rPr>
              <a:t>Y</a:t>
            </a:r>
            <a:endParaRPr lang="cs-CZ" sz="2400" b="1" baseline="-25000">
              <a:solidFill>
                <a:srgbClr val="0000CC"/>
              </a:solidFill>
            </a:endParaRPr>
          </a:p>
        </p:txBody>
      </p:sp>
      <p:sp>
        <p:nvSpPr>
          <p:cNvPr id="67592" name="Line 8"/>
          <p:cNvSpPr>
            <a:spLocks noChangeShapeType="1"/>
          </p:cNvSpPr>
          <p:nvPr/>
        </p:nvSpPr>
        <p:spPr bwMode="auto">
          <a:xfrm flipH="1" flipV="1">
            <a:off x="5819776" y="1632857"/>
            <a:ext cx="996950" cy="296863"/>
          </a:xfrm>
          <a:prstGeom prst="line">
            <a:avLst/>
          </a:prstGeom>
          <a:noFill/>
          <a:ln w="76200">
            <a:solidFill>
              <a:srgbClr val="0000CC"/>
            </a:solidFill>
            <a:prstDash val="sysDot"/>
            <a:round/>
            <a:headEnd/>
            <a:tailEnd type="triangle" w="med" len="med"/>
          </a:ln>
        </p:spPr>
        <p:txBody>
          <a:bodyPr/>
          <a:lstStyle/>
          <a:p>
            <a:endParaRPr lang="cs-CZ"/>
          </a:p>
        </p:txBody>
      </p:sp>
      <p:sp>
        <p:nvSpPr>
          <p:cNvPr id="67593" name="Text Box 9"/>
          <p:cNvSpPr txBox="1">
            <a:spLocks noChangeArrowheads="1"/>
          </p:cNvSpPr>
          <p:nvPr/>
        </p:nvSpPr>
        <p:spPr bwMode="auto">
          <a:xfrm>
            <a:off x="6902451" y="1793195"/>
            <a:ext cx="893762" cy="457200"/>
          </a:xfrm>
          <a:prstGeom prst="rect">
            <a:avLst/>
          </a:prstGeom>
          <a:noFill/>
          <a:ln w="9525">
            <a:noFill/>
            <a:miter lim="800000"/>
            <a:headEnd/>
            <a:tailEnd/>
          </a:ln>
        </p:spPr>
        <p:txBody>
          <a:bodyPr wrap="none">
            <a:spAutoFit/>
          </a:bodyPr>
          <a:lstStyle/>
          <a:p>
            <a:r>
              <a:rPr lang="en-US" sz="2400">
                <a:solidFill>
                  <a:srgbClr val="0000CC"/>
                </a:solidFill>
                <a:latin typeface="Arial Black" pitchFamily="34" charset="0"/>
              </a:rPr>
              <a:t>Y</a:t>
            </a:r>
            <a:r>
              <a:rPr lang="en-US" sz="2400" b="1" baseline="-25000">
                <a:solidFill>
                  <a:srgbClr val="0000CC"/>
                </a:solidFill>
              </a:rPr>
              <a:t>cons</a:t>
            </a:r>
            <a:endParaRPr lang="cs-CZ" sz="2400" b="1" baseline="-25000">
              <a:solidFill>
                <a:srgbClr val="0000CC"/>
              </a:solidFill>
            </a:endParaRPr>
          </a:p>
        </p:txBody>
      </p:sp>
      <p:sp>
        <p:nvSpPr>
          <p:cNvPr id="67594" name="Rectangle 10"/>
          <p:cNvSpPr>
            <a:spLocks noChangeArrowheads="1"/>
          </p:cNvSpPr>
          <p:nvPr/>
        </p:nvSpPr>
        <p:spPr bwMode="auto">
          <a:xfrm>
            <a:off x="4856163" y="1212170"/>
            <a:ext cx="115888" cy="4606925"/>
          </a:xfrm>
          <a:prstGeom prst="rect">
            <a:avLst/>
          </a:prstGeom>
          <a:solidFill>
            <a:srgbClr val="B2B2B2">
              <a:alpha val="50195"/>
            </a:srgbClr>
          </a:solidFill>
          <a:ln w="9525">
            <a:no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594"/>
                                        </p:tgtEl>
                                        <p:attrNameLst>
                                          <p:attrName>style.visibility</p:attrName>
                                        </p:attrNameLst>
                                      </p:cBhvr>
                                      <p:to>
                                        <p:strVal val="visible"/>
                                      </p:to>
                                    </p:set>
                                    <p:animEffect transition="in" filter="dissolve">
                                      <p:cBhvr>
                                        <p:cTn id="7" dur="500"/>
                                        <p:tgtEl>
                                          <p:spTgt spid="6759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7592"/>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675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2" grpId="0" animBg="1"/>
      <p:bldP spid="67593" grpId="0"/>
      <p:bldP spid="6759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Y"/>
          <p:cNvPicPr>
            <a:picLocks noChangeAspect="1" noChangeArrowheads="1"/>
          </p:cNvPicPr>
          <p:nvPr/>
        </p:nvPicPr>
        <p:blipFill>
          <a:blip r:embed="rId3" cstate="print"/>
          <a:srcRect/>
          <a:stretch>
            <a:fillRect/>
          </a:stretch>
        </p:blipFill>
        <p:spPr bwMode="auto">
          <a:xfrm>
            <a:off x="1365250" y="212725"/>
            <a:ext cx="6407150" cy="2201863"/>
          </a:xfrm>
          <a:prstGeom prst="rect">
            <a:avLst/>
          </a:prstGeom>
          <a:noFill/>
          <a:ln w="9525">
            <a:noFill/>
            <a:miter lim="800000"/>
            <a:headEnd/>
            <a:tailEnd/>
          </a:ln>
        </p:spPr>
      </p:pic>
      <p:pic>
        <p:nvPicPr>
          <p:cNvPr id="56323" name="Picture 3" descr="Y3"/>
          <p:cNvPicPr>
            <a:picLocks noChangeAspect="1" noChangeArrowheads="1"/>
          </p:cNvPicPr>
          <p:nvPr/>
        </p:nvPicPr>
        <p:blipFill>
          <a:blip r:embed="rId4" cstate="print"/>
          <a:srcRect/>
          <a:stretch>
            <a:fillRect/>
          </a:stretch>
        </p:blipFill>
        <p:spPr bwMode="auto">
          <a:xfrm>
            <a:off x="1508125" y="2576513"/>
            <a:ext cx="6121400" cy="3440112"/>
          </a:xfrm>
          <a:prstGeom prst="rect">
            <a:avLst/>
          </a:prstGeom>
          <a:noFill/>
          <a:ln w="19050">
            <a:solidFill>
              <a:schemeClr val="tx1"/>
            </a:solidFill>
            <a:miter lim="800000"/>
            <a:headEnd/>
            <a:tailEnd/>
          </a:ln>
        </p:spPr>
      </p:pic>
      <p:sp>
        <p:nvSpPr>
          <p:cNvPr id="56324" name="AutoShape 4"/>
          <p:cNvSpPr>
            <a:spLocks noChangeArrowheads="1"/>
          </p:cNvSpPr>
          <p:nvPr/>
        </p:nvSpPr>
        <p:spPr bwMode="auto">
          <a:xfrm rot="-3604323">
            <a:off x="3334545" y="3240881"/>
            <a:ext cx="2455862" cy="1787525"/>
          </a:xfrm>
          <a:prstGeom prst="rtTriangle">
            <a:avLst/>
          </a:prstGeom>
          <a:solidFill>
            <a:srgbClr val="FFFF00">
              <a:alpha val="50195"/>
            </a:srgbClr>
          </a:solidFill>
          <a:ln w="9525">
            <a:noFill/>
            <a:miter lim="800000"/>
            <a:headEnd/>
            <a:tailEnd/>
          </a:ln>
        </p:spPr>
        <p:txBody>
          <a:bodyPr wrap="none" anchor="ctr"/>
          <a:lstStyle/>
          <a:p>
            <a:endParaRPr lang="cs-CZ"/>
          </a:p>
        </p:txBody>
      </p:sp>
      <p:sp>
        <p:nvSpPr>
          <p:cNvPr id="56325" name="Text Box 5"/>
          <p:cNvSpPr txBox="1">
            <a:spLocks noChangeArrowheads="1"/>
          </p:cNvSpPr>
          <p:nvPr/>
        </p:nvSpPr>
        <p:spPr bwMode="auto">
          <a:xfrm>
            <a:off x="2024063" y="3046413"/>
            <a:ext cx="1793875" cy="519112"/>
          </a:xfrm>
          <a:prstGeom prst="rect">
            <a:avLst/>
          </a:prstGeom>
          <a:solidFill>
            <a:srgbClr val="FF0000">
              <a:alpha val="25098"/>
            </a:srgbClr>
          </a:solidFill>
          <a:ln w="19050">
            <a:noFill/>
            <a:miter lim="800000"/>
            <a:headEnd/>
            <a:tailEnd/>
          </a:ln>
        </p:spPr>
        <p:txBody>
          <a:bodyPr wrap="none">
            <a:spAutoFit/>
          </a:bodyPr>
          <a:lstStyle/>
          <a:p>
            <a:r>
              <a:rPr lang="en-US" sz="2800">
                <a:latin typeface="Arial Black" pitchFamily="34" charset="0"/>
              </a:rPr>
              <a:t>D=44%</a:t>
            </a:r>
            <a:r>
              <a:rPr lang="en-US" sz="2800" baseline="30000">
                <a:latin typeface="Arial Black" pitchFamily="34" charset="0"/>
              </a:rPr>
              <a:t>**</a:t>
            </a:r>
            <a:endParaRPr lang="cs-CZ" sz="2800">
              <a:latin typeface="Arial Black" pitchFamily="34" charset="0"/>
            </a:endParaRPr>
          </a:p>
        </p:txBody>
      </p:sp>
      <p:sp>
        <p:nvSpPr>
          <p:cNvPr id="56326" name="Text Box 6"/>
          <p:cNvSpPr txBox="1">
            <a:spLocks noChangeArrowheads="1"/>
          </p:cNvSpPr>
          <p:nvPr/>
        </p:nvSpPr>
        <p:spPr bwMode="auto">
          <a:xfrm>
            <a:off x="2557463" y="5346700"/>
            <a:ext cx="2027237" cy="519113"/>
          </a:xfrm>
          <a:prstGeom prst="rect">
            <a:avLst/>
          </a:prstGeom>
          <a:solidFill>
            <a:srgbClr val="CC00CC">
              <a:alpha val="25098"/>
            </a:srgbClr>
          </a:solidFill>
          <a:ln w="19050">
            <a:noFill/>
            <a:miter lim="800000"/>
            <a:headEnd/>
            <a:tailEnd/>
          </a:ln>
        </p:spPr>
        <p:txBody>
          <a:bodyPr wrap="none">
            <a:spAutoFit/>
          </a:bodyPr>
          <a:lstStyle/>
          <a:p>
            <a:r>
              <a:rPr lang="en-US" sz="2800">
                <a:latin typeface="Arial Black" pitchFamily="34" charset="0"/>
              </a:rPr>
              <a:t>DY</a:t>
            </a:r>
            <a:r>
              <a:rPr lang="en-US" sz="2800" baseline="-25000">
                <a:latin typeface="Arial Black" pitchFamily="34" charset="0"/>
              </a:rPr>
              <a:t>M</a:t>
            </a:r>
            <a:r>
              <a:rPr lang="en-US" sz="2800">
                <a:latin typeface="Arial Black" pitchFamily="34" charset="0"/>
              </a:rPr>
              <a:t>=51%</a:t>
            </a:r>
            <a:endParaRPr lang="cs-CZ" sz="2800">
              <a:latin typeface="Arial Black" pitchFamily="34" charset="0"/>
            </a:endParaRPr>
          </a:p>
        </p:txBody>
      </p:sp>
      <p:sp>
        <p:nvSpPr>
          <p:cNvPr id="56327" name="Text Box 7"/>
          <p:cNvSpPr txBox="1">
            <a:spLocks noChangeArrowheads="1"/>
          </p:cNvSpPr>
          <p:nvPr/>
        </p:nvSpPr>
        <p:spPr bwMode="auto">
          <a:xfrm>
            <a:off x="6243638" y="5238750"/>
            <a:ext cx="1987550" cy="519113"/>
          </a:xfrm>
          <a:prstGeom prst="rect">
            <a:avLst/>
          </a:prstGeom>
          <a:solidFill>
            <a:srgbClr val="0000FF">
              <a:alpha val="25098"/>
            </a:srgbClr>
          </a:solidFill>
          <a:ln w="19050">
            <a:noFill/>
            <a:miter lim="800000"/>
            <a:headEnd/>
            <a:tailEnd/>
          </a:ln>
        </p:spPr>
        <p:txBody>
          <a:bodyPr wrap="none">
            <a:spAutoFit/>
          </a:bodyPr>
          <a:lstStyle/>
          <a:p>
            <a:r>
              <a:rPr lang="en-US" sz="2800">
                <a:latin typeface="Arial Black" pitchFamily="34" charset="0"/>
              </a:rPr>
              <a:t>M=45%</a:t>
            </a:r>
            <a:r>
              <a:rPr lang="en-US" sz="2800" baseline="30000">
                <a:latin typeface="Arial Black" pitchFamily="34" charset="0"/>
              </a:rPr>
              <a:t>***</a:t>
            </a:r>
            <a:endParaRPr lang="cs-CZ" sz="2800" baseline="30000">
              <a:latin typeface="Arial Black" pitchFamily="34" charset="0"/>
            </a:endParaRPr>
          </a:p>
        </p:txBody>
      </p:sp>
      <p:sp>
        <p:nvSpPr>
          <p:cNvPr id="56328" name="Text Box 8"/>
          <p:cNvSpPr txBox="1">
            <a:spLocks noChangeArrowheads="1"/>
          </p:cNvSpPr>
          <p:nvPr/>
        </p:nvSpPr>
        <p:spPr bwMode="auto">
          <a:xfrm>
            <a:off x="209550" y="6132513"/>
            <a:ext cx="3584636" cy="400110"/>
          </a:xfrm>
          <a:prstGeom prst="rect">
            <a:avLst/>
          </a:prstGeom>
          <a:noFill/>
          <a:ln w="9525">
            <a:solidFill>
              <a:srgbClr val="E60000"/>
            </a:solidFill>
            <a:miter lim="800000"/>
            <a:headEnd/>
            <a:tailEnd/>
          </a:ln>
        </p:spPr>
        <p:txBody>
          <a:bodyPr wrap="none">
            <a:spAutoFit/>
          </a:bodyPr>
          <a:lstStyle/>
          <a:p>
            <a:r>
              <a:rPr lang="en-US" sz="2000">
                <a:solidFill>
                  <a:srgbClr val="FF0000"/>
                </a:solidFill>
                <a:sym typeface="Symbol" pitchFamily="18" charset="2"/>
              </a:rPr>
              <a:t>salient</a:t>
            </a:r>
            <a:r>
              <a:rPr lang="en-US" sz="2000">
                <a:sym typeface="Symbol" pitchFamily="18" charset="2"/>
              </a:rPr>
              <a:t>/</a:t>
            </a:r>
            <a:r>
              <a:rPr lang="en-US" sz="2000">
                <a:solidFill>
                  <a:srgbClr val="0000FF"/>
                </a:solidFill>
                <a:sym typeface="Symbol" pitchFamily="18" charset="2"/>
              </a:rPr>
              <a:t>invagination</a:t>
            </a:r>
            <a:r>
              <a:rPr lang="en-US" sz="2000">
                <a:sym typeface="Symbol" pitchFamily="18" charset="2"/>
              </a:rPr>
              <a:t> </a:t>
            </a:r>
            <a:r>
              <a:rPr lang="cs-CZ" sz="2000">
                <a:sym typeface="Symbol" pitchFamily="18" charset="2"/>
              </a:rPr>
              <a:t></a:t>
            </a:r>
            <a:r>
              <a:rPr lang="en-US" sz="2000">
                <a:sym typeface="Symbol" pitchFamily="18" charset="2"/>
              </a:rPr>
              <a:t> 330 km</a:t>
            </a:r>
            <a:r>
              <a:rPr lang="en-US" sz="2000" baseline="30000">
                <a:sym typeface="Symbol" pitchFamily="18" charset="2"/>
              </a:rPr>
              <a:t>2</a:t>
            </a:r>
            <a:endParaRPr lang="cs-CZ" sz="2000" baseline="30000">
              <a:sym typeface="Symbol" pitchFamily="18" charset="2"/>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ctrTitle"/>
          </p:nvPr>
        </p:nvSpPr>
        <p:spPr>
          <a:xfrm>
            <a:off x="795338" y="1600200"/>
            <a:ext cx="7596187" cy="2249488"/>
          </a:xfrm>
        </p:spPr>
        <p:txBody>
          <a:bodyPr>
            <a:normAutofit fontScale="90000"/>
          </a:bodyPr>
          <a:lstStyle/>
          <a:p>
            <a:pPr algn="l" eaLnBrk="1" hangingPunct="1">
              <a:defRPr/>
            </a:pPr>
            <a:r>
              <a:rPr lang="en-GB" sz="2400" dirty="0" smtClean="0">
                <a:latin typeface="Stone Sans ITC TT-Semi" pitchFamily="-96" charset="0"/>
              </a:rPr>
              <a:t>1. </a:t>
            </a:r>
            <a:r>
              <a:rPr lang="en-GB" sz="2400" i="1" dirty="0" smtClean="0">
                <a:solidFill>
                  <a:srgbClr val="C80000"/>
                </a:solidFill>
                <a:latin typeface="Stone Sans ITC TT-Semi" pitchFamily="-96" charset="0"/>
              </a:rPr>
              <a:t>musculus</a:t>
            </a:r>
            <a:r>
              <a:rPr lang="en-GB" sz="2400" dirty="0" smtClean="0">
                <a:latin typeface="Stone Sans ITC TT-Semi" pitchFamily="-96" charset="0"/>
              </a:rPr>
              <a:t> Y </a:t>
            </a:r>
            <a:r>
              <a:rPr lang="cs-CZ" sz="2400" u="sng" dirty="0" smtClean="0">
                <a:latin typeface="Stone Sans ITC TT-Semi" pitchFamily="-96" charset="0"/>
              </a:rPr>
              <a:t>úspěšnější</a:t>
            </a:r>
            <a:r>
              <a:rPr lang="cs-CZ" sz="2400" dirty="0" smtClean="0">
                <a:latin typeface="Stone Sans ITC TT-Semi" pitchFamily="-96" charset="0"/>
              </a:rPr>
              <a:t> než </a:t>
            </a:r>
            <a:r>
              <a:rPr lang="en-GB" sz="2400" i="1" dirty="0" smtClean="0">
                <a:solidFill>
                  <a:srgbClr val="003399"/>
                </a:solidFill>
                <a:latin typeface="Stone Sans ITC TT-Semi" pitchFamily="-96" charset="0"/>
              </a:rPr>
              <a:t>domesticus</a:t>
            </a:r>
            <a:r>
              <a:rPr lang="en-GB" sz="2400" dirty="0" smtClean="0">
                <a:latin typeface="Stone Sans ITC TT-Semi" pitchFamily="-96" charset="0"/>
              </a:rPr>
              <a:t> Y </a:t>
            </a:r>
            <a:r>
              <a:rPr lang="cs-CZ" sz="2400" u="sng" dirty="0" smtClean="0">
                <a:latin typeface="Stone Sans ITC TT-Semi" pitchFamily="-96" charset="0"/>
              </a:rPr>
              <a:t>na jeho vlastním genetickém pozadí</a:t>
            </a:r>
            <a:r>
              <a:rPr lang="cs-CZ" sz="2400" dirty="0" smtClean="0">
                <a:latin typeface="Stone Sans ITC TT-Semi" pitchFamily="-96" charset="0"/>
              </a:rPr>
              <a:t/>
            </a:r>
            <a:br>
              <a:rPr lang="cs-CZ" sz="2400" dirty="0" smtClean="0">
                <a:latin typeface="Stone Sans ITC TT-Semi" pitchFamily="-96" charset="0"/>
              </a:rPr>
            </a:br>
            <a:r>
              <a:rPr lang="en-GB" sz="2400" dirty="0" smtClean="0">
                <a:latin typeface="Stone Sans ITC TT-Semi" pitchFamily="-96" charset="0"/>
              </a:rPr>
              <a:t/>
            </a:r>
            <a:br>
              <a:rPr lang="en-GB" sz="2400" dirty="0" smtClean="0">
                <a:latin typeface="Stone Sans ITC TT-Semi" pitchFamily="-96" charset="0"/>
              </a:rPr>
            </a:br>
            <a:r>
              <a:rPr lang="en-GB" sz="2400" dirty="0" smtClean="0">
                <a:latin typeface="Stone Sans ITC TT-Semi" pitchFamily="-96" charset="0"/>
              </a:rPr>
              <a:t>2. </a:t>
            </a:r>
            <a:r>
              <a:rPr lang="cs-CZ" sz="2400" u="sng" dirty="0" smtClean="0">
                <a:latin typeface="Stone Sans ITC TT-Semi" pitchFamily="-96" charset="0"/>
              </a:rPr>
              <a:t>větší procento samců </a:t>
            </a:r>
            <a:r>
              <a:rPr lang="cs-CZ" sz="2400" dirty="0" smtClean="0">
                <a:latin typeface="Stone Sans ITC TT-Semi" pitchFamily="-96" charset="0"/>
              </a:rPr>
              <a:t>ve srovnání s ostatními oblastmi</a:t>
            </a:r>
            <a:r>
              <a:rPr lang="en-GB" sz="2400" dirty="0" smtClean="0">
                <a:latin typeface="Stone Sans ITC TT-Semi" pitchFamily="-96" charset="0"/>
              </a:rPr>
              <a:t/>
            </a:r>
            <a:br>
              <a:rPr lang="en-GB" sz="2400" dirty="0" smtClean="0">
                <a:latin typeface="Stone Sans ITC TT-Semi" pitchFamily="-96" charset="0"/>
              </a:rPr>
            </a:br>
            <a:endParaRPr lang="en-GB" sz="2400" dirty="0" smtClean="0">
              <a:latin typeface="Stone Sans ITC TT-Semi" pitchFamily="-96" charset="0"/>
            </a:endParaRPr>
          </a:p>
        </p:txBody>
      </p:sp>
      <p:sp>
        <p:nvSpPr>
          <p:cNvPr id="11" name="Rectangle 3"/>
          <p:cNvSpPr>
            <a:spLocks noChangeArrowheads="1"/>
          </p:cNvSpPr>
          <p:nvPr/>
        </p:nvSpPr>
        <p:spPr bwMode="auto">
          <a:xfrm>
            <a:off x="4232275" y="4943475"/>
            <a:ext cx="3643313" cy="523875"/>
          </a:xfrm>
          <a:prstGeom prst="rect">
            <a:avLst/>
          </a:prstGeom>
          <a:noFill/>
          <a:ln w="9525">
            <a:noFill/>
            <a:miter lim="800000"/>
            <a:headEnd/>
            <a:tailEnd/>
          </a:ln>
        </p:spPr>
        <p:txBody>
          <a:bodyPr wrap="none">
            <a:spAutoFit/>
          </a:bodyPr>
          <a:lstStyle/>
          <a:p>
            <a:pPr>
              <a:defRPr/>
            </a:pPr>
            <a:r>
              <a:rPr lang="cs-CZ" sz="2800" dirty="0">
                <a:solidFill>
                  <a:srgbClr val="DE0000"/>
                </a:solidFill>
                <a:effectLst>
                  <a:outerShdw blurRad="60007" dist="200025" dir="15000000" sy="30000" kx="-1800000" algn="bl" rotWithShape="0">
                    <a:prstClr val="black">
                      <a:alpha val="32000"/>
                    </a:prstClr>
                  </a:outerShdw>
                </a:effectLst>
              </a:rPr>
              <a:t>Buď náhoda, nebo </a:t>
            </a:r>
            <a:r>
              <a:rPr lang="en-GB" sz="2800" dirty="0">
                <a:solidFill>
                  <a:srgbClr val="DE0000"/>
                </a:solidFill>
                <a:effectLst>
                  <a:outerShdw blurRad="60007" dist="200025" dir="15000000" sy="30000" kx="-1800000" algn="bl" rotWithShape="0">
                    <a:prstClr val="black">
                      <a:alpha val="32000"/>
                    </a:prstClr>
                  </a:outerShdw>
                </a:effectLst>
              </a:rPr>
              <a:t>... </a:t>
            </a:r>
          </a:p>
        </p:txBody>
      </p:sp>
      <p:sp>
        <p:nvSpPr>
          <p:cNvPr id="4" name="TextovéPole 3"/>
          <p:cNvSpPr txBox="1"/>
          <p:nvPr/>
        </p:nvSpPr>
        <p:spPr>
          <a:xfrm>
            <a:off x="552450" y="455613"/>
            <a:ext cx="8148638" cy="461962"/>
          </a:xfrm>
          <a:prstGeom prst="rect">
            <a:avLst/>
          </a:prstGeom>
          <a:noFill/>
        </p:spPr>
        <p:txBody>
          <a:bodyPr wrap="none">
            <a:spAutoFit/>
          </a:bodyPr>
          <a:lstStyle/>
          <a:p>
            <a:pPr>
              <a:defRPr/>
            </a:pPr>
            <a:r>
              <a:rPr lang="cs-CZ" sz="2400" dirty="0">
                <a:solidFill>
                  <a:srgbClr val="DE0000"/>
                </a:solidFill>
                <a:effectLst>
                  <a:outerShdw blurRad="60007" dist="200025" dir="15000000" sy="30000" kx="-1800000" algn="bl" rotWithShape="0">
                    <a:prstClr val="black">
                      <a:alpha val="32000"/>
                    </a:prstClr>
                  </a:outerShdw>
                </a:effectLst>
              </a:rPr>
              <a:t>Podivné chování chromozomu Y v hybridní zóně – shrnutí:</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kill_bill"/>
          <p:cNvPicPr>
            <a:picLocks noChangeAspect="1" noChangeArrowheads="1"/>
          </p:cNvPicPr>
          <p:nvPr/>
        </p:nvPicPr>
        <p:blipFill>
          <a:blip r:embed="rId2" cstate="print"/>
          <a:srcRect/>
          <a:stretch>
            <a:fillRect/>
          </a:stretch>
        </p:blipFill>
        <p:spPr bwMode="auto">
          <a:xfrm>
            <a:off x="5545138" y="1319213"/>
            <a:ext cx="3348037" cy="5086350"/>
          </a:xfrm>
          <a:prstGeom prst="rect">
            <a:avLst/>
          </a:prstGeom>
          <a:noFill/>
          <a:ln w="9525">
            <a:noFill/>
            <a:miter lim="800000"/>
            <a:headEnd/>
            <a:tailEnd/>
          </a:ln>
        </p:spPr>
      </p:pic>
      <p:pic>
        <p:nvPicPr>
          <p:cNvPr id="58371" name="Picture 5"/>
          <p:cNvPicPr>
            <a:picLocks noChangeAspect="1" noChangeArrowheads="1"/>
          </p:cNvPicPr>
          <p:nvPr/>
        </p:nvPicPr>
        <p:blipFill>
          <a:blip r:embed="rId3" cstate="print"/>
          <a:srcRect/>
          <a:stretch>
            <a:fillRect/>
          </a:stretch>
        </p:blipFill>
        <p:spPr bwMode="auto">
          <a:xfrm>
            <a:off x="1030288" y="2571750"/>
            <a:ext cx="3867150" cy="3351213"/>
          </a:xfrm>
          <a:prstGeom prst="rect">
            <a:avLst/>
          </a:prstGeom>
          <a:noFill/>
          <a:ln w="9525">
            <a:noFill/>
            <a:miter lim="800000"/>
            <a:headEnd/>
            <a:tailEnd/>
          </a:ln>
        </p:spPr>
      </p:pic>
      <p:sp>
        <p:nvSpPr>
          <p:cNvPr id="6" name="Rectangle 3"/>
          <p:cNvSpPr>
            <a:spLocks noChangeArrowheads="1"/>
          </p:cNvSpPr>
          <p:nvPr/>
        </p:nvSpPr>
        <p:spPr bwMode="auto">
          <a:xfrm>
            <a:off x="552450" y="339725"/>
            <a:ext cx="5924550" cy="769938"/>
          </a:xfrm>
          <a:prstGeom prst="rect">
            <a:avLst/>
          </a:prstGeom>
          <a:noFill/>
          <a:ln w="9525">
            <a:noFill/>
            <a:miter lim="800000"/>
            <a:headEnd/>
            <a:tailEnd/>
          </a:ln>
        </p:spPr>
        <p:txBody>
          <a:bodyPr wrap="none">
            <a:spAutoFit/>
          </a:bodyPr>
          <a:lstStyle/>
          <a:p>
            <a:pPr>
              <a:defRPr/>
            </a:pPr>
            <a:r>
              <a:rPr lang="cs-CZ" sz="2400" dirty="0">
                <a:solidFill>
                  <a:srgbClr val="DE0000"/>
                </a:solidFill>
                <a:effectLst>
                  <a:outerShdw blurRad="60007" dist="200025" dir="13800000" sy="30000" kx="-1800000" algn="bl" rotWithShape="0">
                    <a:prstClr val="black">
                      <a:alpha val="32000"/>
                    </a:prstClr>
                  </a:outerShdw>
                </a:effectLst>
              </a:rPr>
              <a:t>… nebo genetický konflikt mezi X a Y </a:t>
            </a:r>
          </a:p>
          <a:p>
            <a:pPr>
              <a:defRPr/>
            </a:pPr>
            <a:r>
              <a:rPr lang="cs-CZ" sz="2000" dirty="0">
                <a:solidFill>
                  <a:srgbClr val="DE0000"/>
                </a:solidFill>
                <a:effectLst>
                  <a:outerShdw blurRad="60007" dist="200025" dir="13800000" sy="30000" kx="-1800000" algn="bl" rotWithShape="0">
                    <a:prstClr val="black">
                      <a:alpha val="32000"/>
                    </a:prstClr>
                  </a:outerShdw>
                </a:effectLst>
              </a:rPr>
              <a:t>a pravděpodobně i některými autozomálními geny</a:t>
            </a:r>
            <a:r>
              <a:rPr lang="en-GB" sz="2000" dirty="0">
                <a:solidFill>
                  <a:srgbClr val="DE0000"/>
                </a:solidFill>
                <a:effectLst>
                  <a:outerShdw blurRad="60007" dist="200025" dir="13800000" sy="30000" kx="-1800000" algn="bl" rotWithShape="0">
                    <a:prstClr val="black">
                      <a:alpha val="32000"/>
                    </a:prstClr>
                  </a:outerShdw>
                </a:effectLst>
              </a:rPr>
              <a:t> </a:t>
            </a:r>
          </a:p>
        </p:txBody>
      </p:sp>
      <p:sp>
        <p:nvSpPr>
          <p:cNvPr id="8" name="Obláček 7"/>
          <p:cNvSpPr/>
          <p:nvPr/>
        </p:nvSpPr>
        <p:spPr>
          <a:xfrm>
            <a:off x="552450" y="1946275"/>
            <a:ext cx="1276350" cy="828675"/>
          </a:xfrm>
          <a:prstGeom prst="cloudCallout">
            <a:avLst>
              <a:gd name="adj1" fmla="val 46667"/>
              <a:gd name="adj2" fmla="val 76602"/>
            </a:avLst>
          </a:prstGeom>
          <a:solidFill>
            <a:srgbClr val="FF99FF">
              <a:alpha val="69804"/>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800" dirty="0">
                <a:solidFill>
                  <a:schemeClr val="tx1"/>
                </a:solidFill>
                <a:latin typeface="Arial Black" pitchFamily="34" charset="0"/>
              </a:rPr>
              <a:t>X</a:t>
            </a:r>
            <a:endParaRPr lang="cs-CZ" dirty="0">
              <a:solidFill>
                <a:schemeClr val="tx1"/>
              </a:solidFill>
              <a:latin typeface="Arial Black" pitchFamily="34" charset="0"/>
            </a:endParaRPr>
          </a:p>
        </p:txBody>
      </p:sp>
      <p:sp>
        <p:nvSpPr>
          <p:cNvPr id="9" name="Obláček 8"/>
          <p:cNvSpPr/>
          <p:nvPr/>
        </p:nvSpPr>
        <p:spPr>
          <a:xfrm>
            <a:off x="3575050" y="1524000"/>
            <a:ext cx="1276350" cy="828675"/>
          </a:xfrm>
          <a:prstGeom prst="cloudCallout">
            <a:avLst>
              <a:gd name="adj1" fmla="val -26666"/>
              <a:gd name="adj2" fmla="val 99679"/>
            </a:avLst>
          </a:prstGeom>
          <a:solidFill>
            <a:srgbClr val="CCFFFF">
              <a:alpha val="69804"/>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800" dirty="0">
                <a:solidFill>
                  <a:schemeClr val="tx1"/>
                </a:solidFill>
                <a:latin typeface="Arial Black" pitchFamily="34" charset="0"/>
              </a:rPr>
              <a:t>Y</a:t>
            </a:r>
            <a:endParaRPr lang="cs-CZ"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9"/>
          <p:cNvPicPr>
            <a:picLocks noChangeAspect="1" noChangeArrowheads="1"/>
          </p:cNvPicPr>
          <p:nvPr/>
        </p:nvPicPr>
        <p:blipFill>
          <a:blip r:embed="rId3" cstate="print"/>
          <a:srcRect/>
          <a:stretch>
            <a:fillRect/>
          </a:stretch>
        </p:blipFill>
        <p:spPr bwMode="auto">
          <a:xfrm>
            <a:off x="835025" y="1570038"/>
            <a:ext cx="1778000" cy="2147887"/>
          </a:xfrm>
          <a:prstGeom prst="rect">
            <a:avLst/>
          </a:prstGeom>
          <a:noFill/>
          <a:ln w="9525">
            <a:noFill/>
            <a:miter lim="800000"/>
            <a:headEnd/>
            <a:tailEnd/>
          </a:ln>
        </p:spPr>
      </p:pic>
      <p:grpSp>
        <p:nvGrpSpPr>
          <p:cNvPr id="59395" name="Group 22"/>
          <p:cNvGrpSpPr>
            <a:grpSpLocks/>
          </p:cNvGrpSpPr>
          <p:nvPr/>
        </p:nvGrpSpPr>
        <p:grpSpPr bwMode="auto">
          <a:xfrm>
            <a:off x="4513263" y="1839913"/>
            <a:ext cx="3832225" cy="3467100"/>
            <a:chOff x="2503" y="1548"/>
            <a:chExt cx="2414" cy="2184"/>
          </a:xfrm>
        </p:grpSpPr>
        <p:sp>
          <p:nvSpPr>
            <p:cNvPr id="59398" name="Text Box 11"/>
            <p:cNvSpPr txBox="1">
              <a:spLocks noChangeArrowheads="1"/>
            </p:cNvSpPr>
            <p:nvPr/>
          </p:nvSpPr>
          <p:spPr bwMode="auto">
            <a:xfrm>
              <a:off x="3485" y="1548"/>
              <a:ext cx="484" cy="404"/>
            </a:xfrm>
            <a:prstGeom prst="rect">
              <a:avLst/>
            </a:prstGeom>
            <a:noFill/>
            <a:ln w="9525">
              <a:noFill/>
              <a:miter lim="800000"/>
              <a:headEnd/>
              <a:tailEnd/>
            </a:ln>
          </p:spPr>
          <p:txBody>
            <a:bodyPr wrap="none">
              <a:spAutoFit/>
            </a:bodyPr>
            <a:lstStyle/>
            <a:p>
              <a:r>
                <a:rPr lang="cs-CZ" sz="3600" i="1"/>
                <a:t>Aa</a:t>
              </a:r>
            </a:p>
          </p:txBody>
        </p:sp>
        <p:sp>
          <p:nvSpPr>
            <p:cNvPr id="59399" name="Text Box 12"/>
            <p:cNvSpPr txBox="1">
              <a:spLocks noChangeArrowheads="1"/>
            </p:cNvSpPr>
            <p:nvPr/>
          </p:nvSpPr>
          <p:spPr bwMode="auto">
            <a:xfrm>
              <a:off x="2686" y="2727"/>
              <a:ext cx="310" cy="407"/>
            </a:xfrm>
            <a:prstGeom prst="rect">
              <a:avLst/>
            </a:prstGeom>
            <a:noFill/>
            <a:ln w="9525">
              <a:noFill/>
              <a:miter lim="800000"/>
              <a:headEnd/>
              <a:tailEnd/>
            </a:ln>
          </p:spPr>
          <p:txBody>
            <a:bodyPr wrap="none">
              <a:spAutoFit/>
            </a:bodyPr>
            <a:lstStyle/>
            <a:p>
              <a:r>
                <a:rPr lang="cs-CZ" sz="3600" i="1"/>
                <a:t>A</a:t>
              </a:r>
            </a:p>
          </p:txBody>
        </p:sp>
        <p:sp>
          <p:nvSpPr>
            <p:cNvPr id="59400" name="Text Box 13"/>
            <p:cNvSpPr txBox="1">
              <a:spLocks noChangeArrowheads="1"/>
            </p:cNvSpPr>
            <p:nvPr/>
          </p:nvSpPr>
          <p:spPr bwMode="auto">
            <a:xfrm>
              <a:off x="4448" y="2727"/>
              <a:ext cx="276" cy="404"/>
            </a:xfrm>
            <a:prstGeom prst="rect">
              <a:avLst/>
            </a:prstGeom>
            <a:noFill/>
            <a:ln w="9525">
              <a:noFill/>
              <a:miter lim="800000"/>
              <a:headEnd/>
              <a:tailEnd/>
            </a:ln>
          </p:spPr>
          <p:txBody>
            <a:bodyPr wrap="none">
              <a:spAutoFit/>
            </a:bodyPr>
            <a:lstStyle/>
            <a:p>
              <a:r>
                <a:rPr lang="cs-CZ" sz="3600" i="1"/>
                <a:t>a</a:t>
              </a:r>
            </a:p>
          </p:txBody>
        </p:sp>
        <p:sp>
          <p:nvSpPr>
            <p:cNvPr id="59401" name="Line 14"/>
            <p:cNvSpPr>
              <a:spLocks noChangeShapeType="1"/>
            </p:cNvSpPr>
            <p:nvPr/>
          </p:nvSpPr>
          <p:spPr bwMode="auto">
            <a:xfrm flipH="1">
              <a:off x="2928" y="1999"/>
              <a:ext cx="651" cy="725"/>
            </a:xfrm>
            <a:prstGeom prst="line">
              <a:avLst/>
            </a:prstGeom>
            <a:noFill/>
            <a:ln w="57150">
              <a:solidFill>
                <a:schemeClr val="tx1"/>
              </a:solidFill>
              <a:round/>
              <a:headEnd/>
              <a:tailEnd type="triangle" w="med" len="med"/>
            </a:ln>
          </p:spPr>
          <p:txBody>
            <a:bodyPr/>
            <a:lstStyle/>
            <a:p>
              <a:endParaRPr lang="cs-CZ"/>
            </a:p>
          </p:txBody>
        </p:sp>
        <p:sp>
          <p:nvSpPr>
            <p:cNvPr id="59402" name="Line 15"/>
            <p:cNvSpPr>
              <a:spLocks noChangeShapeType="1"/>
            </p:cNvSpPr>
            <p:nvPr/>
          </p:nvSpPr>
          <p:spPr bwMode="auto">
            <a:xfrm>
              <a:off x="3871" y="1999"/>
              <a:ext cx="651" cy="725"/>
            </a:xfrm>
            <a:prstGeom prst="line">
              <a:avLst/>
            </a:prstGeom>
            <a:noFill/>
            <a:ln w="57150">
              <a:solidFill>
                <a:schemeClr val="tx1"/>
              </a:solidFill>
              <a:round/>
              <a:headEnd/>
              <a:tailEnd type="triangle" w="med" len="med"/>
            </a:ln>
          </p:spPr>
          <p:txBody>
            <a:bodyPr/>
            <a:lstStyle/>
            <a:p>
              <a:endParaRPr lang="cs-CZ"/>
            </a:p>
          </p:txBody>
        </p:sp>
        <p:sp>
          <p:nvSpPr>
            <p:cNvPr id="59403" name="Text Box 17"/>
            <p:cNvSpPr txBox="1">
              <a:spLocks noChangeArrowheads="1"/>
            </p:cNvSpPr>
            <p:nvPr/>
          </p:nvSpPr>
          <p:spPr bwMode="auto">
            <a:xfrm>
              <a:off x="2503" y="3328"/>
              <a:ext cx="692" cy="404"/>
            </a:xfrm>
            <a:prstGeom prst="rect">
              <a:avLst/>
            </a:prstGeom>
            <a:noFill/>
            <a:ln w="9525">
              <a:noFill/>
              <a:miter lim="800000"/>
              <a:headEnd/>
              <a:tailEnd/>
            </a:ln>
          </p:spPr>
          <p:txBody>
            <a:bodyPr wrap="none">
              <a:spAutoFit/>
            </a:bodyPr>
            <a:lstStyle/>
            <a:p>
              <a:r>
                <a:rPr lang="cs-CZ" sz="3600"/>
                <a:t>50%</a:t>
              </a:r>
            </a:p>
          </p:txBody>
        </p:sp>
        <p:sp>
          <p:nvSpPr>
            <p:cNvPr id="59404" name="Text Box 18"/>
            <p:cNvSpPr txBox="1">
              <a:spLocks noChangeArrowheads="1"/>
            </p:cNvSpPr>
            <p:nvPr/>
          </p:nvSpPr>
          <p:spPr bwMode="auto">
            <a:xfrm>
              <a:off x="4225" y="3328"/>
              <a:ext cx="692" cy="404"/>
            </a:xfrm>
            <a:prstGeom prst="rect">
              <a:avLst/>
            </a:prstGeom>
            <a:noFill/>
            <a:ln w="9525">
              <a:noFill/>
              <a:miter lim="800000"/>
              <a:headEnd/>
              <a:tailEnd/>
            </a:ln>
          </p:spPr>
          <p:txBody>
            <a:bodyPr wrap="none">
              <a:spAutoFit/>
            </a:bodyPr>
            <a:lstStyle/>
            <a:p>
              <a:r>
                <a:rPr lang="cs-CZ" sz="3600"/>
                <a:t>50%</a:t>
              </a:r>
            </a:p>
          </p:txBody>
        </p:sp>
      </p:grpSp>
      <p:sp>
        <p:nvSpPr>
          <p:cNvPr id="59396" name="Text Box 19"/>
          <p:cNvSpPr txBox="1">
            <a:spLocks noChangeArrowheads="1"/>
          </p:cNvSpPr>
          <p:nvPr/>
        </p:nvSpPr>
        <p:spPr bwMode="auto">
          <a:xfrm>
            <a:off x="823913" y="3852863"/>
            <a:ext cx="1724025" cy="369887"/>
          </a:xfrm>
          <a:prstGeom prst="rect">
            <a:avLst/>
          </a:prstGeom>
          <a:noFill/>
          <a:ln w="9525">
            <a:noFill/>
            <a:miter lim="800000"/>
            <a:headEnd/>
            <a:tailEnd/>
          </a:ln>
        </p:spPr>
        <p:txBody>
          <a:bodyPr wrap="none">
            <a:spAutoFit/>
          </a:bodyPr>
          <a:lstStyle/>
          <a:p>
            <a:r>
              <a:rPr lang="cs-CZ">
                <a:solidFill>
                  <a:srgbClr val="0033CC"/>
                </a:solidFill>
              </a:rPr>
              <a:t>Gregor Mendel</a:t>
            </a:r>
          </a:p>
        </p:txBody>
      </p:sp>
      <p:sp>
        <p:nvSpPr>
          <p:cNvPr id="59397" name="AutoShape 21"/>
          <p:cNvSpPr>
            <a:spLocks noChangeArrowheads="1"/>
          </p:cNvSpPr>
          <p:nvPr/>
        </p:nvSpPr>
        <p:spPr bwMode="auto">
          <a:xfrm>
            <a:off x="2895600" y="1668463"/>
            <a:ext cx="1905000" cy="796925"/>
          </a:xfrm>
          <a:prstGeom prst="wedgeEllipseCallout">
            <a:avLst>
              <a:gd name="adj1" fmla="val -72417"/>
              <a:gd name="adj2" fmla="val 79880"/>
            </a:avLst>
          </a:prstGeom>
          <a:solidFill>
            <a:srgbClr val="99FF66"/>
          </a:solidFill>
          <a:ln w="9525">
            <a:solidFill>
              <a:schemeClr val="tx1"/>
            </a:solidFill>
            <a:miter lim="800000"/>
            <a:headEnd/>
            <a:tailEnd/>
          </a:ln>
        </p:spPr>
        <p:txBody>
          <a:bodyPr anchor="ctr"/>
          <a:lstStyle/>
          <a:p>
            <a:pPr algn="ctr"/>
            <a:r>
              <a:rPr lang="cs-CZ" sz="1600"/>
              <a:t>zákon o segregaci</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844550" y="460375"/>
            <a:ext cx="7143750" cy="708025"/>
          </a:xfrm>
          <a:prstGeom prst="rect">
            <a:avLst/>
          </a:prstGeom>
          <a:noFill/>
          <a:ln w="9525">
            <a:noFill/>
            <a:miter lim="800000"/>
            <a:headEnd/>
            <a:tailEnd/>
          </a:ln>
        </p:spPr>
        <p:txBody>
          <a:bodyPr wrap="none">
            <a:spAutoFit/>
          </a:bodyPr>
          <a:lstStyle/>
          <a:p>
            <a:pPr algn="ctr"/>
            <a:r>
              <a:rPr lang="cs-CZ" sz="2000">
                <a:solidFill>
                  <a:srgbClr val="E60000"/>
                </a:solidFill>
              </a:rPr>
              <a:t> Intragenomový konflikt vede k většímu zastoupení některého</a:t>
            </a:r>
          </a:p>
          <a:p>
            <a:pPr algn="ctr"/>
            <a:r>
              <a:rPr lang="cs-CZ" sz="2000">
                <a:solidFill>
                  <a:srgbClr val="E60000"/>
                </a:solidFill>
              </a:rPr>
              <a:t>genomového elementu v příští generaci</a:t>
            </a:r>
            <a:endParaRPr lang="cs-CZ" sz="2000">
              <a:solidFill>
                <a:srgbClr val="E60000"/>
              </a:solidFill>
              <a:sym typeface="Symbol" pitchFamily="18" charset="2"/>
            </a:endParaRPr>
          </a:p>
        </p:txBody>
      </p:sp>
      <p:grpSp>
        <p:nvGrpSpPr>
          <p:cNvPr id="60419" name="Group 13"/>
          <p:cNvGrpSpPr>
            <a:grpSpLocks/>
          </p:cNvGrpSpPr>
          <p:nvPr/>
        </p:nvGrpSpPr>
        <p:grpSpPr bwMode="auto">
          <a:xfrm>
            <a:off x="4513263" y="1839913"/>
            <a:ext cx="3805237" cy="3476625"/>
            <a:chOff x="2503" y="1548"/>
            <a:chExt cx="2397" cy="2190"/>
          </a:xfrm>
        </p:grpSpPr>
        <p:sp>
          <p:nvSpPr>
            <p:cNvPr id="60425" name="Text Box 4"/>
            <p:cNvSpPr txBox="1">
              <a:spLocks noChangeArrowheads="1"/>
            </p:cNvSpPr>
            <p:nvPr/>
          </p:nvSpPr>
          <p:spPr bwMode="auto">
            <a:xfrm>
              <a:off x="3485" y="1548"/>
              <a:ext cx="484" cy="404"/>
            </a:xfrm>
            <a:prstGeom prst="rect">
              <a:avLst/>
            </a:prstGeom>
            <a:noFill/>
            <a:ln w="9525">
              <a:noFill/>
              <a:miter lim="800000"/>
              <a:headEnd/>
              <a:tailEnd/>
            </a:ln>
          </p:spPr>
          <p:txBody>
            <a:bodyPr wrap="none">
              <a:spAutoFit/>
            </a:bodyPr>
            <a:lstStyle/>
            <a:p>
              <a:r>
                <a:rPr lang="cs-CZ" sz="3600" i="1"/>
                <a:t>Aa</a:t>
              </a:r>
            </a:p>
          </p:txBody>
        </p:sp>
        <p:sp>
          <p:nvSpPr>
            <p:cNvPr id="60426" name="Text Box 5"/>
            <p:cNvSpPr txBox="1">
              <a:spLocks noChangeArrowheads="1"/>
            </p:cNvSpPr>
            <p:nvPr/>
          </p:nvSpPr>
          <p:spPr bwMode="auto">
            <a:xfrm>
              <a:off x="2686" y="2727"/>
              <a:ext cx="310" cy="407"/>
            </a:xfrm>
            <a:prstGeom prst="rect">
              <a:avLst/>
            </a:prstGeom>
            <a:noFill/>
            <a:ln w="9525">
              <a:noFill/>
              <a:miter lim="800000"/>
              <a:headEnd/>
              <a:tailEnd/>
            </a:ln>
          </p:spPr>
          <p:txBody>
            <a:bodyPr wrap="none">
              <a:spAutoFit/>
            </a:bodyPr>
            <a:lstStyle/>
            <a:p>
              <a:r>
                <a:rPr lang="cs-CZ" sz="3600" i="1"/>
                <a:t>A</a:t>
              </a:r>
            </a:p>
          </p:txBody>
        </p:sp>
        <p:sp>
          <p:nvSpPr>
            <p:cNvPr id="60427" name="Text Box 6"/>
            <p:cNvSpPr txBox="1">
              <a:spLocks noChangeArrowheads="1"/>
            </p:cNvSpPr>
            <p:nvPr/>
          </p:nvSpPr>
          <p:spPr bwMode="auto">
            <a:xfrm>
              <a:off x="4448" y="2727"/>
              <a:ext cx="276" cy="404"/>
            </a:xfrm>
            <a:prstGeom prst="rect">
              <a:avLst/>
            </a:prstGeom>
            <a:noFill/>
            <a:ln w="9525">
              <a:noFill/>
              <a:miter lim="800000"/>
              <a:headEnd/>
              <a:tailEnd/>
            </a:ln>
          </p:spPr>
          <p:txBody>
            <a:bodyPr wrap="none">
              <a:spAutoFit/>
            </a:bodyPr>
            <a:lstStyle/>
            <a:p>
              <a:r>
                <a:rPr lang="cs-CZ" sz="3600" i="1"/>
                <a:t>a</a:t>
              </a:r>
            </a:p>
          </p:txBody>
        </p:sp>
        <p:sp>
          <p:nvSpPr>
            <p:cNvPr id="60428" name="Line 7"/>
            <p:cNvSpPr>
              <a:spLocks noChangeShapeType="1"/>
            </p:cNvSpPr>
            <p:nvPr/>
          </p:nvSpPr>
          <p:spPr bwMode="auto">
            <a:xfrm flipH="1">
              <a:off x="2928" y="1999"/>
              <a:ext cx="651" cy="725"/>
            </a:xfrm>
            <a:prstGeom prst="line">
              <a:avLst/>
            </a:prstGeom>
            <a:noFill/>
            <a:ln w="57150">
              <a:solidFill>
                <a:schemeClr val="tx1"/>
              </a:solidFill>
              <a:round/>
              <a:headEnd/>
              <a:tailEnd type="triangle" w="med" len="med"/>
            </a:ln>
          </p:spPr>
          <p:txBody>
            <a:bodyPr/>
            <a:lstStyle/>
            <a:p>
              <a:endParaRPr lang="cs-CZ"/>
            </a:p>
          </p:txBody>
        </p:sp>
        <p:sp>
          <p:nvSpPr>
            <p:cNvPr id="60429" name="Line 8"/>
            <p:cNvSpPr>
              <a:spLocks noChangeShapeType="1"/>
            </p:cNvSpPr>
            <p:nvPr/>
          </p:nvSpPr>
          <p:spPr bwMode="auto">
            <a:xfrm>
              <a:off x="3871" y="1999"/>
              <a:ext cx="651" cy="725"/>
            </a:xfrm>
            <a:prstGeom prst="line">
              <a:avLst/>
            </a:prstGeom>
            <a:noFill/>
            <a:ln w="57150">
              <a:solidFill>
                <a:schemeClr val="tx1"/>
              </a:solidFill>
              <a:round/>
              <a:headEnd/>
              <a:tailEnd type="triangle" w="med" len="med"/>
            </a:ln>
          </p:spPr>
          <p:txBody>
            <a:bodyPr/>
            <a:lstStyle/>
            <a:p>
              <a:endParaRPr lang="cs-CZ"/>
            </a:p>
          </p:txBody>
        </p:sp>
        <p:sp>
          <p:nvSpPr>
            <p:cNvPr id="60430" name="Text Box 9"/>
            <p:cNvSpPr txBox="1">
              <a:spLocks noChangeArrowheads="1"/>
            </p:cNvSpPr>
            <p:nvPr/>
          </p:nvSpPr>
          <p:spPr bwMode="auto">
            <a:xfrm>
              <a:off x="2503" y="3334"/>
              <a:ext cx="692" cy="404"/>
            </a:xfrm>
            <a:prstGeom prst="rect">
              <a:avLst/>
            </a:prstGeom>
            <a:noFill/>
            <a:ln w="9525">
              <a:noFill/>
              <a:miter lim="800000"/>
              <a:headEnd/>
              <a:tailEnd/>
            </a:ln>
          </p:spPr>
          <p:txBody>
            <a:bodyPr wrap="none">
              <a:spAutoFit/>
            </a:bodyPr>
            <a:lstStyle/>
            <a:p>
              <a:r>
                <a:rPr lang="cs-CZ" sz="3600"/>
                <a:t>95%</a:t>
              </a:r>
            </a:p>
          </p:txBody>
        </p:sp>
        <p:sp>
          <p:nvSpPr>
            <p:cNvPr id="60431" name="Text Box 10"/>
            <p:cNvSpPr txBox="1">
              <a:spLocks noChangeArrowheads="1"/>
            </p:cNvSpPr>
            <p:nvPr/>
          </p:nvSpPr>
          <p:spPr bwMode="auto">
            <a:xfrm>
              <a:off x="4368" y="3334"/>
              <a:ext cx="532" cy="404"/>
            </a:xfrm>
            <a:prstGeom prst="rect">
              <a:avLst/>
            </a:prstGeom>
            <a:noFill/>
            <a:ln w="9525">
              <a:noFill/>
              <a:miter lim="800000"/>
              <a:headEnd/>
              <a:tailEnd/>
            </a:ln>
          </p:spPr>
          <p:txBody>
            <a:bodyPr wrap="none">
              <a:spAutoFit/>
            </a:bodyPr>
            <a:lstStyle/>
            <a:p>
              <a:r>
                <a:rPr lang="cs-CZ" sz="3600"/>
                <a:t>5%</a:t>
              </a:r>
            </a:p>
          </p:txBody>
        </p:sp>
      </p:grpSp>
      <p:sp>
        <p:nvSpPr>
          <p:cNvPr id="60420" name="Text Box 14"/>
          <p:cNvSpPr txBox="1">
            <a:spLocks noChangeArrowheads="1"/>
          </p:cNvSpPr>
          <p:nvPr/>
        </p:nvSpPr>
        <p:spPr bwMode="auto">
          <a:xfrm>
            <a:off x="466725" y="5429250"/>
            <a:ext cx="5381625" cy="954088"/>
          </a:xfrm>
          <a:prstGeom prst="rect">
            <a:avLst/>
          </a:prstGeom>
          <a:noFill/>
          <a:ln w="9525">
            <a:noFill/>
            <a:miter lim="800000"/>
            <a:headEnd/>
            <a:tailEnd/>
          </a:ln>
        </p:spPr>
        <p:txBody>
          <a:bodyPr wrap="none">
            <a:spAutoFit/>
          </a:bodyPr>
          <a:lstStyle/>
          <a:p>
            <a:r>
              <a:rPr lang="cs-CZ" sz="2000">
                <a:solidFill>
                  <a:srgbClr val="E60000"/>
                </a:solidFill>
              </a:rPr>
              <a:t>vychýlení segregačího (transmisního) poměru</a:t>
            </a:r>
          </a:p>
          <a:p>
            <a:r>
              <a:rPr lang="cs-CZ"/>
              <a:t>= segregation distortion (SD)</a:t>
            </a:r>
          </a:p>
          <a:p>
            <a:r>
              <a:rPr lang="cs-CZ"/>
              <a:t>= transmission ratio distortion (TRD)</a:t>
            </a:r>
          </a:p>
        </p:txBody>
      </p:sp>
      <p:pic>
        <p:nvPicPr>
          <p:cNvPr id="60421" name="Picture 15"/>
          <p:cNvPicPr>
            <a:picLocks noChangeAspect="1" noChangeArrowheads="1"/>
          </p:cNvPicPr>
          <p:nvPr/>
        </p:nvPicPr>
        <p:blipFill>
          <a:blip r:embed="rId3" cstate="print"/>
          <a:srcRect/>
          <a:stretch>
            <a:fillRect/>
          </a:stretch>
        </p:blipFill>
        <p:spPr bwMode="auto">
          <a:xfrm>
            <a:off x="835025" y="1570038"/>
            <a:ext cx="1778000" cy="2147887"/>
          </a:xfrm>
          <a:prstGeom prst="rect">
            <a:avLst/>
          </a:prstGeom>
          <a:noFill/>
          <a:ln w="9525">
            <a:noFill/>
            <a:miter lim="800000"/>
            <a:headEnd/>
            <a:tailEnd/>
          </a:ln>
        </p:spPr>
      </p:pic>
      <p:sp>
        <p:nvSpPr>
          <p:cNvPr id="60422" name="Text Box 16"/>
          <p:cNvSpPr txBox="1">
            <a:spLocks noChangeArrowheads="1"/>
          </p:cNvSpPr>
          <p:nvPr/>
        </p:nvSpPr>
        <p:spPr bwMode="auto">
          <a:xfrm>
            <a:off x="823913" y="3852863"/>
            <a:ext cx="1724025" cy="369887"/>
          </a:xfrm>
          <a:prstGeom prst="rect">
            <a:avLst/>
          </a:prstGeom>
          <a:noFill/>
          <a:ln w="9525">
            <a:noFill/>
            <a:miter lim="800000"/>
            <a:headEnd/>
            <a:tailEnd/>
          </a:ln>
        </p:spPr>
        <p:txBody>
          <a:bodyPr wrap="none">
            <a:spAutoFit/>
          </a:bodyPr>
          <a:lstStyle/>
          <a:p>
            <a:r>
              <a:rPr lang="cs-CZ">
                <a:solidFill>
                  <a:srgbClr val="0033CC"/>
                </a:solidFill>
              </a:rPr>
              <a:t>Gregor Mendel</a:t>
            </a:r>
          </a:p>
        </p:txBody>
      </p:sp>
      <p:sp>
        <p:nvSpPr>
          <p:cNvPr id="60423" name="AutoShape 17"/>
          <p:cNvSpPr>
            <a:spLocks noChangeArrowheads="1"/>
          </p:cNvSpPr>
          <p:nvPr/>
        </p:nvSpPr>
        <p:spPr bwMode="auto">
          <a:xfrm>
            <a:off x="2895600" y="1668463"/>
            <a:ext cx="1905000" cy="796925"/>
          </a:xfrm>
          <a:prstGeom prst="wedgeEllipseCallout">
            <a:avLst>
              <a:gd name="adj1" fmla="val -72417"/>
              <a:gd name="adj2" fmla="val 79880"/>
            </a:avLst>
          </a:prstGeom>
          <a:solidFill>
            <a:srgbClr val="99FF66"/>
          </a:solidFill>
          <a:ln w="9525">
            <a:solidFill>
              <a:schemeClr val="tx1"/>
            </a:solidFill>
            <a:miter lim="800000"/>
            <a:headEnd/>
            <a:tailEnd/>
          </a:ln>
        </p:spPr>
        <p:txBody>
          <a:bodyPr anchor="ctr"/>
          <a:lstStyle/>
          <a:p>
            <a:pPr algn="ctr"/>
            <a:r>
              <a:rPr lang="cs-CZ" sz="3600">
                <a:latin typeface="Arial Black" pitchFamily="34" charset="0"/>
              </a:rPr>
              <a:t>?!</a:t>
            </a:r>
          </a:p>
        </p:txBody>
      </p:sp>
      <p:sp>
        <p:nvSpPr>
          <p:cNvPr id="17" name="Zaoblený obdélníkový popisek 16"/>
          <p:cNvSpPr/>
          <p:nvPr/>
        </p:nvSpPr>
        <p:spPr>
          <a:xfrm>
            <a:off x="2860675" y="4200525"/>
            <a:ext cx="1412875" cy="466725"/>
          </a:xfrm>
          <a:prstGeom prst="wedgeRoundRectCallout">
            <a:avLst>
              <a:gd name="adj1" fmla="val 81423"/>
              <a:gd name="adj2" fmla="val 64773"/>
              <a:gd name="adj3" fmla="val 16667"/>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„drive“ (tah)</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Obrázek 1" descr="Fig4.JPG"/>
          <p:cNvPicPr>
            <a:picLocks noChangeAspect="1"/>
          </p:cNvPicPr>
          <p:nvPr/>
        </p:nvPicPr>
        <p:blipFill>
          <a:blip r:embed="rId3" cstate="print"/>
          <a:srcRect/>
          <a:stretch>
            <a:fillRect/>
          </a:stretch>
        </p:blipFill>
        <p:spPr bwMode="auto">
          <a:xfrm>
            <a:off x="1084263" y="0"/>
            <a:ext cx="5454650" cy="6858000"/>
          </a:xfrm>
          <a:prstGeom prst="rect">
            <a:avLst/>
          </a:prstGeom>
          <a:noFill/>
          <a:ln w="9525">
            <a:noFill/>
            <a:miter lim="800000"/>
            <a:headEnd/>
            <a:tailEnd/>
          </a:ln>
        </p:spPr>
      </p:pic>
      <p:sp>
        <p:nvSpPr>
          <p:cNvPr id="61443" name="TextovéPole 2"/>
          <p:cNvSpPr txBox="1">
            <a:spLocks noChangeArrowheads="1"/>
          </p:cNvSpPr>
          <p:nvPr/>
        </p:nvSpPr>
        <p:spPr bwMode="auto">
          <a:xfrm>
            <a:off x="4598988" y="5730875"/>
            <a:ext cx="3722687" cy="461963"/>
          </a:xfrm>
          <a:prstGeom prst="rect">
            <a:avLst/>
          </a:prstGeom>
          <a:noFill/>
          <a:ln w="9525">
            <a:noFill/>
            <a:miter lim="800000"/>
            <a:headEnd/>
            <a:tailEnd/>
          </a:ln>
        </p:spPr>
        <p:txBody>
          <a:bodyPr wrap="none">
            <a:spAutoFit/>
          </a:bodyPr>
          <a:lstStyle/>
          <a:p>
            <a:r>
              <a:rPr lang="cs-CZ" sz="2400"/>
              <a:t>Problémy – chromozom X</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9"/>
          <p:cNvSpPr txBox="1">
            <a:spLocks noChangeArrowheads="1"/>
          </p:cNvSpPr>
          <p:nvPr/>
        </p:nvSpPr>
        <p:spPr bwMode="auto">
          <a:xfrm>
            <a:off x="509588" y="273050"/>
            <a:ext cx="5737468" cy="4170372"/>
          </a:xfrm>
          <a:prstGeom prst="rect">
            <a:avLst/>
          </a:prstGeom>
          <a:noFill/>
          <a:ln w="9525">
            <a:noFill/>
            <a:miter lim="800000"/>
            <a:headEnd/>
            <a:tailEnd/>
          </a:ln>
        </p:spPr>
        <p:txBody>
          <a:bodyPr wrap="none">
            <a:spAutoFit/>
          </a:bodyPr>
          <a:lstStyle/>
          <a:p>
            <a:pPr defTabSz="360000">
              <a:spcAft>
                <a:spcPts val="1000"/>
              </a:spcAft>
            </a:pPr>
            <a:r>
              <a:rPr lang="cs-CZ" sz="2000" dirty="0">
                <a:solidFill>
                  <a:srgbClr val="E60000"/>
                </a:solidFill>
              </a:rPr>
              <a:t>Mozaiková hybridní </a:t>
            </a:r>
            <a:r>
              <a:rPr lang="cs-CZ" sz="2000" dirty="0" smtClean="0">
                <a:solidFill>
                  <a:srgbClr val="E60000"/>
                </a:solidFill>
              </a:rPr>
              <a:t>zóna:</a:t>
            </a:r>
            <a:br>
              <a:rPr lang="cs-CZ" sz="2000" dirty="0" smtClean="0">
                <a:solidFill>
                  <a:srgbClr val="E60000"/>
                </a:solidFill>
              </a:rPr>
            </a:br>
            <a:r>
              <a:rPr lang="cs-CZ" sz="2000" dirty="0" smtClean="0">
                <a:solidFill>
                  <a:srgbClr val="E60000"/>
                </a:solidFill>
              </a:rPr>
              <a:t/>
            </a:r>
            <a:br>
              <a:rPr lang="cs-CZ" sz="2000" dirty="0" smtClean="0">
                <a:solidFill>
                  <a:srgbClr val="E60000"/>
                </a:solidFill>
              </a:rPr>
            </a:br>
            <a:r>
              <a:rPr lang="cs-CZ" sz="2000" dirty="0" smtClean="0"/>
              <a:t>vliv </a:t>
            </a:r>
            <a:r>
              <a:rPr lang="cs-CZ" sz="2000" dirty="0"/>
              <a:t>vnějšího prostředí</a:t>
            </a:r>
          </a:p>
          <a:p>
            <a:pPr defTabSz="360000">
              <a:spcAft>
                <a:spcPts val="1000"/>
              </a:spcAft>
            </a:pPr>
            <a:r>
              <a:rPr lang="cs-CZ" sz="2000" dirty="0"/>
              <a:t>vlastně soubor několika hybridních zón</a:t>
            </a:r>
          </a:p>
          <a:p>
            <a:pPr defTabSz="360000">
              <a:spcAft>
                <a:spcPts val="1000"/>
              </a:spcAft>
            </a:pPr>
            <a:r>
              <a:rPr lang="cs-CZ" sz="2000" dirty="0"/>
              <a:t>př.: </a:t>
            </a:r>
            <a:r>
              <a:rPr lang="en-GB" sz="2000" i="1" dirty="0" err="1"/>
              <a:t>Gryllus</a:t>
            </a:r>
            <a:r>
              <a:rPr lang="en-GB" sz="2000" i="1" dirty="0"/>
              <a:t> </a:t>
            </a:r>
            <a:r>
              <a:rPr lang="en-GB" sz="2000" i="1" dirty="0" err="1"/>
              <a:t>firmus</a:t>
            </a:r>
            <a:r>
              <a:rPr lang="en-GB" sz="2000" dirty="0"/>
              <a:t> </a:t>
            </a:r>
            <a:r>
              <a:rPr lang="cs-CZ" sz="2000" dirty="0"/>
              <a:t>x </a:t>
            </a:r>
            <a:r>
              <a:rPr lang="en-GB" sz="2000" i="1" dirty="0"/>
              <a:t>G. </a:t>
            </a:r>
            <a:r>
              <a:rPr lang="cs-CZ" sz="2000" i="1" dirty="0"/>
              <a:t>p</a:t>
            </a:r>
            <a:r>
              <a:rPr lang="en-GB" sz="2000" i="1" dirty="0" err="1"/>
              <a:t>ennsylvanicus</a:t>
            </a:r>
            <a:r>
              <a:rPr lang="cs-CZ" sz="2000" dirty="0"/>
              <a:t> (SV USA)</a:t>
            </a:r>
            <a:br>
              <a:rPr lang="cs-CZ" sz="2000" dirty="0"/>
            </a:br>
            <a:r>
              <a:rPr lang="cs-CZ" sz="2000" dirty="0"/>
              <a:t>	</a:t>
            </a:r>
            <a:r>
              <a:rPr lang="cs-CZ" sz="2000" dirty="0" smtClean="0"/>
              <a:t>písčité </a:t>
            </a:r>
            <a:r>
              <a:rPr lang="cs-CZ" sz="2000" dirty="0"/>
              <a:t>x hlinité půdy</a:t>
            </a:r>
            <a:r>
              <a:rPr lang="en-US" sz="2000" dirty="0"/>
              <a:t/>
            </a:r>
            <a:br>
              <a:rPr lang="en-US" sz="2000" dirty="0"/>
            </a:br>
            <a:r>
              <a:rPr lang="en-US" sz="2000" dirty="0"/>
              <a:t/>
            </a:r>
            <a:br>
              <a:rPr lang="en-US" sz="2000" dirty="0"/>
            </a:br>
            <a:r>
              <a:rPr lang="en-US" sz="2000" dirty="0"/>
              <a:t/>
            </a:r>
            <a:br>
              <a:rPr lang="en-US" sz="2000" dirty="0"/>
            </a:br>
            <a:r>
              <a:rPr lang="en-US" sz="2000" dirty="0"/>
              <a:t/>
            </a:r>
            <a:br>
              <a:rPr lang="en-US" sz="2000" dirty="0"/>
            </a:br>
            <a:endParaRPr lang="cs-CZ" sz="2000" dirty="0"/>
          </a:p>
          <a:p>
            <a:pPr defTabSz="360000">
              <a:spcAft>
                <a:spcPts val="1000"/>
              </a:spcAft>
            </a:pPr>
            <a:r>
              <a:rPr lang="en-GB" sz="2000" i="1" dirty="0"/>
              <a:t>Iris </a:t>
            </a:r>
            <a:r>
              <a:rPr lang="en-GB" sz="2000" i="1" dirty="0" err="1"/>
              <a:t>fulva</a:t>
            </a:r>
            <a:r>
              <a:rPr lang="en-GB" sz="2000" dirty="0"/>
              <a:t> </a:t>
            </a:r>
            <a:r>
              <a:rPr lang="cs-CZ" sz="2000" dirty="0"/>
              <a:t>x </a:t>
            </a:r>
            <a:r>
              <a:rPr lang="en-GB" sz="2000" i="1" dirty="0"/>
              <a:t>I. </a:t>
            </a:r>
            <a:r>
              <a:rPr lang="cs-CZ" sz="2000" i="1" dirty="0"/>
              <a:t>b</a:t>
            </a:r>
            <a:r>
              <a:rPr lang="en-GB" sz="2000" i="1" dirty="0" err="1"/>
              <a:t>revicaulis</a:t>
            </a:r>
            <a:r>
              <a:rPr lang="cs-CZ" sz="2000" dirty="0"/>
              <a:t>:</a:t>
            </a:r>
            <a:r>
              <a:rPr lang="en-GB" sz="2000" dirty="0"/>
              <a:t> </a:t>
            </a:r>
            <a:r>
              <a:rPr lang="cs-CZ" sz="2000" dirty="0"/>
              <a:t/>
            </a:r>
            <a:br>
              <a:rPr lang="cs-CZ" sz="2000" dirty="0"/>
            </a:br>
            <a:r>
              <a:rPr lang="cs-CZ" sz="2000" dirty="0"/>
              <a:t>	</a:t>
            </a:r>
            <a:r>
              <a:rPr lang="en-GB" sz="2000" i="1" dirty="0" smtClean="0"/>
              <a:t>I</a:t>
            </a:r>
            <a:r>
              <a:rPr lang="en-GB" sz="2000" i="1" dirty="0"/>
              <a:t>. </a:t>
            </a:r>
            <a:r>
              <a:rPr lang="cs-CZ" sz="2000" i="1" dirty="0"/>
              <a:t>f</a:t>
            </a:r>
            <a:r>
              <a:rPr lang="en-GB" sz="2000" i="1" dirty="0" err="1"/>
              <a:t>ulva</a:t>
            </a:r>
            <a:r>
              <a:rPr lang="en-GB" sz="2000" dirty="0"/>
              <a:t> </a:t>
            </a:r>
            <a:r>
              <a:rPr lang="cs-CZ" sz="2000" dirty="0"/>
              <a:t>se omezuje na zalesněnější místa</a:t>
            </a:r>
          </a:p>
        </p:txBody>
      </p:sp>
      <p:pic>
        <p:nvPicPr>
          <p:cNvPr id="12291" name="Obrázek 12" descr="Hybridization_Fig.2.jpg"/>
          <p:cNvPicPr>
            <a:picLocks noChangeAspect="1"/>
          </p:cNvPicPr>
          <p:nvPr/>
        </p:nvPicPr>
        <p:blipFill>
          <a:blip r:embed="rId3" cstate="print"/>
          <a:srcRect l="51787"/>
          <a:stretch>
            <a:fillRect/>
          </a:stretch>
        </p:blipFill>
        <p:spPr bwMode="auto">
          <a:xfrm>
            <a:off x="6074229" y="621393"/>
            <a:ext cx="2903538" cy="5889625"/>
          </a:xfrm>
          <a:prstGeom prst="rect">
            <a:avLst/>
          </a:prstGeom>
          <a:noFill/>
          <a:ln w="9525">
            <a:noFill/>
            <a:miter lim="800000"/>
            <a:headEnd/>
            <a:tailEnd/>
          </a:ln>
        </p:spPr>
      </p:pic>
      <p:pic>
        <p:nvPicPr>
          <p:cNvPr id="12292" name="Picture 4"/>
          <p:cNvPicPr>
            <a:picLocks noChangeAspect="1" noChangeArrowheads="1"/>
          </p:cNvPicPr>
          <p:nvPr/>
        </p:nvPicPr>
        <p:blipFill>
          <a:blip r:embed="rId4" cstate="print"/>
          <a:srcRect/>
          <a:stretch>
            <a:fillRect/>
          </a:stretch>
        </p:blipFill>
        <p:spPr bwMode="auto">
          <a:xfrm>
            <a:off x="4206195" y="2437267"/>
            <a:ext cx="1752600" cy="1276350"/>
          </a:xfrm>
          <a:prstGeom prst="rect">
            <a:avLst/>
          </a:prstGeom>
          <a:noFill/>
          <a:ln w="9525">
            <a:noFill/>
            <a:miter lim="800000"/>
            <a:headEnd/>
            <a:tailEnd/>
          </a:ln>
          <a:effectLst>
            <a:softEdge rad="127000"/>
          </a:effectLst>
        </p:spPr>
      </p:pic>
      <p:pic>
        <p:nvPicPr>
          <p:cNvPr id="12293" name="Picture 5"/>
          <p:cNvPicPr>
            <a:picLocks noChangeAspect="1" noChangeArrowheads="1"/>
          </p:cNvPicPr>
          <p:nvPr/>
        </p:nvPicPr>
        <p:blipFill>
          <a:blip r:embed="rId5" cstate="print"/>
          <a:srcRect/>
          <a:stretch>
            <a:fillRect/>
          </a:stretch>
        </p:blipFill>
        <p:spPr bwMode="auto">
          <a:xfrm>
            <a:off x="2582182" y="2524579"/>
            <a:ext cx="1582738" cy="1185863"/>
          </a:xfrm>
          <a:prstGeom prst="rect">
            <a:avLst/>
          </a:prstGeom>
          <a:noFill/>
          <a:ln w="9525">
            <a:noFill/>
            <a:miter lim="800000"/>
            <a:headEnd/>
            <a:tailEnd/>
          </a:ln>
          <a:effectLst>
            <a:softEdge rad="127000"/>
          </a:effectLst>
        </p:spPr>
      </p:pic>
      <p:pic>
        <p:nvPicPr>
          <p:cNvPr id="12294" name="Picture 6"/>
          <p:cNvPicPr>
            <a:picLocks noChangeAspect="1" noChangeArrowheads="1"/>
          </p:cNvPicPr>
          <p:nvPr/>
        </p:nvPicPr>
        <p:blipFill>
          <a:blip r:embed="rId6" cstate="print"/>
          <a:srcRect/>
          <a:stretch>
            <a:fillRect/>
          </a:stretch>
        </p:blipFill>
        <p:spPr bwMode="auto">
          <a:xfrm>
            <a:off x="772432" y="4584086"/>
            <a:ext cx="2027785" cy="1980000"/>
          </a:xfrm>
          <a:prstGeom prst="rect">
            <a:avLst/>
          </a:prstGeom>
          <a:noFill/>
          <a:ln w="9525">
            <a:noFill/>
            <a:miter lim="800000"/>
            <a:headEnd/>
            <a:tailEnd/>
          </a:ln>
          <a:effectLst>
            <a:softEdge rad="127000"/>
          </a:effectLst>
        </p:spPr>
      </p:pic>
      <p:pic>
        <p:nvPicPr>
          <p:cNvPr id="12295" name="Picture 17" descr="Iris-brevicaulis-14"/>
          <p:cNvPicPr>
            <a:picLocks noChangeAspect="1" noChangeArrowheads="1"/>
          </p:cNvPicPr>
          <p:nvPr/>
        </p:nvPicPr>
        <p:blipFill>
          <a:blip r:embed="rId7" cstate="print"/>
          <a:srcRect/>
          <a:stretch>
            <a:fillRect/>
          </a:stretch>
        </p:blipFill>
        <p:spPr bwMode="auto">
          <a:xfrm>
            <a:off x="3602258" y="4584086"/>
            <a:ext cx="2006875" cy="1980000"/>
          </a:xfrm>
          <a:prstGeom prst="rect">
            <a:avLst/>
          </a:prstGeom>
          <a:noFill/>
          <a:ln w="9525">
            <a:noFill/>
            <a:miter lim="800000"/>
            <a:headEnd/>
            <a:tailEnd/>
          </a:ln>
          <a:effectLst>
            <a:softEdge rad="127000"/>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Obrázek 1" descr="Fig3a.JPG"/>
          <p:cNvPicPr>
            <a:picLocks noChangeAspect="1"/>
          </p:cNvPicPr>
          <p:nvPr/>
        </p:nvPicPr>
        <p:blipFill>
          <a:blip r:embed="rId3" cstate="print"/>
          <a:srcRect/>
          <a:stretch>
            <a:fillRect/>
          </a:stretch>
        </p:blipFill>
        <p:spPr bwMode="auto">
          <a:xfrm>
            <a:off x="2803525" y="141288"/>
            <a:ext cx="6051550" cy="6599237"/>
          </a:xfrm>
          <a:prstGeom prst="rect">
            <a:avLst/>
          </a:prstGeom>
          <a:noFill/>
          <a:ln w="9525">
            <a:noFill/>
            <a:miter lim="800000"/>
            <a:headEnd/>
            <a:tailEnd/>
          </a:ln>
        </p:spPr>
      </p:pic>
      <p:sp>
        <p:nvSpPr>
          <p:cNvPr id="62467" name="TextovéPole 2"/>
          <p:cNvSpPr txBox="1">
            <a:spLocks noChangeArrowheads="1"/>
          </p:cNvSpPr>
          <p:nvPr/>
        </p:nvSpPr>
        <p:spPr bwMode="auto">
          <a:xfrm>
            <a:off x="234950" y="471488"/>
            <a:ext cx="2406650" cy="706437"/>
          </a:xfrm>
          <a:prstGeom prst="rect">
            <a:avLst/>
          </a:prstGeom>
          <a:noFill/>
          <a:ln w="9525">
            <a:noFill/>
            <a:miter lim="800000"/>
            <a:headEnd/>
            <a:tailEnd/>
          </a:ln>
        </p:spPr>
        <p:txBody>
          <a:bodyPr wrap="none">
            <a:spAutoFit/>
          </a:bodyPr>
          <a:lstStyle/>
          <a:p>
            <a:r>
              <a:rPr lang="cs-CZ" sz="2000"/>
              <a:t>Chr. X - 2D analýza</a:t>
            </a:r>
          </a:p>
          <a:p>
            <a:r>
              <a:rPr lang="cs-CZ" sz="2000"/>
              <a:t>Geneland</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lum bright="-10000" contrast="40000"/>
          </a:blip>
          <a:srcRect r="32811" b="49840"/>
          <a:stretch>
            <a:fillRect/>
          </a:stretch>
        </p:blipFill>
        <p:spPr bwMode="auto">
          <a:xfrm>
            <a:off x="406400" y="1279525"/>
            <a:ext cx="3795713" cy="4206875"/>
          </a:xfrm>
          <a:prstGeom prst="rect">
            <a:avLst/>
          </a:prstGeom>
          <a:noFill/>
          <a:ln w="9525">
            <a:noFill/>
            <a:miter lim="800000"/>
            <a:headEnd/>
            <a:tailEnd/>
          </a:ln>
          <a:effectLst>
            <a:softEdge rad="63500"/>
          </a:effectLst>
        </p:spPr>
      </p:pic>
      <p:pic>
        <p:nvPicPr>
          <p:cNvPr id="63491" name="Picture 2"/>
          <p:cNvPicPr>
            <a:picLocks noChangeAspect="1" noChangeArrowheads="1"/>
          </p:cNvPicPr>
          <p:nvPr/>
        </p:nvPicPr>
        <p:blipFill>
          <a:blip r:embed="rId3" cstate="print">
            <a:lum bright="-10000" contrast="40000"/>
          </a:blip>
          <a:srcRect t="49664" r="32811"/>
          <a:stretch>
            <a:fillRect/>
          </a:stretch>
        </p:blipFill>
        <p:spPr bwMode="auto">
          <a:xfrm>
            <a:off x="4641850" y="1233488"/>
            <a:ext cx="3795713" cy="4221162"/>
          </a:xfrm>
          <a:prstGeom prst="rect">
            <a:avLst/>
          </a:prstGeom>
          <a:noFill/>
          <a:ln w="9525">
            <a:noFill/>
            <a:miter lim="800000"/>
            <a:headEnd/>
            <a:tailEnd/>
          </a:ln>
          <a:effectLst>
            <a:softEdge rad="63500"/>
          </a:effectLst>
        </p:spPr>
      </p:pic>
      <p:sp>
        <p:nvSpPr>
          <p:cNvPr id="63492" name="TextovéPole 6"/>
          <p:cNvSpPr txBox="1">
            <a:spLocks noChangeArrowheads="1"/>
          </p:cNvSpPr>
          <p:nvPr/>
        </p:nvSpPr>
        <p:spPr bwMode="auto">
          <a:xfrm>
            <a:off x="1992313" y="461963"/>
            <a:ext cx="5216525" cy="400050"/>
          </a:xfrm>
          <a:prstGeom prst="rect">
            <a:avLst/>
          </a:prstGeom>
          <a:noFill/>
          <a:ln w="9525">
            <a:noFill/>
            <a:miter lim="800000"/>
            <a:headEnd/>
            <a:tailEnd/>
          </a:ln>
        </p:spPr>
        <p:txBody>
          <a:bodyPr wrap="none">
            <a:spAutoFit/>
          </a:bodyPr>
          <a:lstStyle/>
          <a:p>
            <a:r>
              <a:rPr lang="cs-CZ" sz="2000"/>
              <a:t>Celogenomová analýza – „genomické kliny“ </a:t>
            </a:r>
          </a:p>
        </p:txBody>
      </p:sp>
      <p:sp>
        <p:nvSpPr>
          <p:cNvPr id="63493" name="TextovéPole 4"/>
          <p:cNvSpPr txBox="1">
            <a:spLocks noChangeArrowheads="1"/>
          </p:cNvSpPr>
          <p:nvPr/>
        </p:nvSpPr>
        <p:spPr bwMode="auto">
          <a:xfrm>
            <a:off x="5268913" y="5932488"/>
            <a:ext cx="2684462" cy="369887"/>
          </a:xfrm>
          <a:prstGeom prst="rect">
            <a:avLst/>
          </a:prstGeom>
          <a:noFill/>
          <a:ln w="9525">
            <a:noFill/>
            <a:miter lim="800000"/>
            <a:headEnd/>
            <a:tailEnd/>
          </a:ln>
        </p:spPr>
        <p:txBody>
          <a:bodyPr wrap="none">
            <a:spAutoFit/>
          </a:bodyPr>
          <a:lstStyle/>
          <a:p>
            <a:r>
              <a:rPr lang="cs-CZ"/>
              <a:t>Z. Gompert </a:t>
            </a:r>
            <a:r>
              <a:rPr lang="en-US"/>
              <a:t>&amp;</a:t>
            </a:r>
            <a:r>
              <a:rPr lang="cs-CZ"/>
              <a:t> A. Buerkle</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Obrázek 3" descr="Fig5.JPG"/>
          <p:cNvPicPr>
            <a:picLocks noChangeAspect="1"/>
          </p:cNvPicPr>
          <p:nvPr/>
        </p:nvPicPr>
        <p:blipFill>
          <a:blip r:embed="rId3" cstate="print">
            <a:lum bright="-10000" contrast="30000"/>
          </a:blip>
          <a:srcRect/>
          <a:stretch>
            <a:fillRect/>
          </a:stretch>
        </p:blipFill>
        <p:spPr bwMode="auto">
          <a:xfrm>
            <a:off x="0" y="590550"/>
            <a:ext cx="3879850" cy="5880100"/>
          </a:xfrm>
          <a:prstGeom prst="rect">
            <a:avLst/>
          </a:prstGeom>
          <a:noFill/>
          <a:ln w="9525">
            <a:noFill/>
            <a:miter lim="800000"/>
            <a:headEnd/>
            <a:tailEnd/>
          </a:ln>
        </p:spPr>
      </p:pic>
      <p:pic>
        <p:nvPicPr>
          <p:cNvPr id="64515" name="Obrázek 4" descr="Fig6A.jpg"/>
          <p:cNvPicPr>
            <a:picLocks noChangeAspect="1"/>
          </p:cNvPicPr>
          <p:nvPr/>
        </p:nvPicPr>
        <p:blipFill>
          <a:blip r:embed="rId4" cstate="print"/>
          <a:srcRect/>
          <a:stretch>
            <a:fillRect/>
          </a:stretch>
        </p:blipFill>
        <p:spPr bwMode="auto">
          <a:xfrm>
            <a:off x="3927475" y="360363"/>
            <a:ext cx="5148263" cy="6151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202067" y="282575"/>
            <a:ext cx="1836737" cy="708025"/>
          </a:xfrm>
          <a:prstGeom prst="rect">
            <a:avLst/>
          </a:prstGeom>
          <a:noFill/>
          <a:ln w="9525">
            <a:noFill/>
            <a:miter lim="800000"/>
            <a:headEnd/>
            <a:tailEnd/>
          </a:ln>
        </p:spPr>
        <p:txBody>
          <a:bodyPr wrap="none">
            <a:spAutoFit/>
          </a:bodyPr>
          <a:lstStyle/>
          <a:p>
            <a:pPr algn="ctr"/>
            <a:r>
              <a:rPr lang="cs-CZ" sz="2000" dirty="0">
                <a:solidFill>
                  <a:srgbClr val="E60000"/>
                </a:solidFill>
              </a:rPr>
              <a:t>K</a:t>
            </a:r>
            <a:r>
              <a:rPr lang="en-US" sz="2000" dirty="0" err="1">
                <a:solidFill>
                  <a:srgbClr val="E60000"/>
                </a:solidFill>
              </a:rPr>
              <a:t>onkordan</a:t>
            </a:r>
            <a:r>
              <a:rPr lang="cs-CZ" sz="2000" dirty="0">
                <a:solidFill>
                  <a:srgbClr val="E60000"/>
                </a:solidFill>
              </a:rPr>
              <a:t>ční </a:t>
            </a:r>
            <a:br>
              <a:rPr lang="cs-CZ" sz="2000" dirty="0">
                <a:solidFill>
                  <a:srgbClr val="E60000"/>
                </a:solidFill>
              </a:rPr>
            </a:br>
            <a:r>
              <a:rPr lang="cs-CZ" sz="2000" dirty="0" smtClean="0">
                <a:solidFill>
                  <a:srgbClr val="E60000"/>
                </a:solidFill>
              </a:rPr>
              <a:t>analýza:</a:t>
            </a:r>
            <a:endParaRPr lang="cs-CZ" sz="2000" dirty="0">
              <a:solidFill>
                <a:srgbClr val="E60000"/>
              </a:solidFill>
            </a:endParaRPr>
          </a:p>
        </p:txBody>
      </p:sp>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202067" y="282575"/>
            <a:ext cx="1836737" cy="708025"/>
          </a:xfrm>
          <a:prstGeom prst="rect">
            <a:avLst/>
          </a:prstGeom>
          <a:noFill/>
          <a:ln w="9525">
            <a:noFill/>
            <a:miter lim="800000"/>
            <a:headEnd/>
            <a:tailEnd/>
          </a:ln>
        </p:spPr>
        <p:txBody>
          <a:bodyPr wrap="none">
            <a:spAutoFit/>
          </a:bodyPr>
          <a:lstStyle/>
          <a:p>
            <a:pPr algn="ctr"/>
            <a:r>
              <a:rPr lang="cs-CZ" sz="2000" dirty="0">
                <a:solidFill>
                  <a:srgbClr val="E60000"/>
                </a:solidFill>
              </a:rPr>
              <a:t>K</a:t>
            </a:r>
            <a:r>
              <a:rPr lang="en-US" sz="2000" dirty="0" err="1">
                <a:solidFill>
                  <a:srgbClr val="E60000"/>
                </a:solidFill>
              </a:rPr>
              <a:t>onkordan</a:t>
            </a:r>
            <a:r>
              <a:rPr lang="cs-CZ" sz="2000" dirty="0">
                <a:solidFill>
                  <a:srgbClr val="E60000"/>
                </a:solidFill>
              </a:rPr>
              <a:t>ční </a:t>
            </a:r>
            <a:br>
              <a:rPr lang="cs-CZ" sz="2000" dirty="0">
                <a:solidFill>
                  <a:srgbClr val="E60000"/>
                </a:solidFill>
              </a:rPr>
            </a:br>
            <a:r>
              <a:rPr lang="cs-CZ" sz="2000" dirty="0" smtClean="0">
                <a:solidFill>
                  <a:srgbClr val="E60000"/>
                </a:solidFill>
              </a:rPr>
              <a:t>analýza:</a:t>
            </a:r>
            <a:endParaRPr lang="cs-CZ" sz="2000" dirty="0">
              <a:solidFill>
                <a:srgbClr val="E60000"/>
              </a:solidFill>
            </a:endParaRPr>
          </a:p>
        </p:txBody>
      </p:sp>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
        <p:nvSpPr>
          <p:cNvPr id="5" name="Volný tvar 4"/>
          <p:cNvSpPr/>
          <p:nvPr/>
        </p:nvSpPr>
        <p:spPr>
          <a:xfrm>
            <a:off x="4637088" y="4826000"/>
            <a:ext cx="1797050" cy="1836738"/>
          </a:xfrm>
          <a:custGeom>
            <a:avLst/>
            <a:gdLst>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836058 h 1836058"/>
              <a:gd name="connsiteX1" fmla="*/ 979715 w 1796143"/>
              <a:gd name="connsiteY1" fmla="*/ 878115 h 1836058"/>
              <a:gd name="connsiteX2" fmla="*/ 1796143 w 1796143"/>
              <a:gd name="connsiteY2" fmla="*/ 50801 h 1836058"/>
              <a:gd name="connsiteX0" fmla="*/ 0 w 1796143"/>
              <a:gd name="connsiteY0" fmla="*/ 1836058 h 1836058"/>
              <a:gd name="connsiteX1" fmla="*/ 859972 w 1796143"/>
              <a:gd name="connsiteY1" fmla="*/ 1008743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Lst>
            <a:ahLst/>
            <a:cxnLst>
              <a:cxn ang="0">
                <a:pos x="connsiteX0" y="connsiteY0"/>
              </a:cxn>
              <a:cxn ang="0">
                <a:pos x="connsiteX1" y="connsiteY1"/>
              </a:cxn>
              <a:cxn ang="0">
                <a:pos x="connsiteX2" y="connsiteY2"/>
              </a:cxn>
            </a:cxnLst>
            <a:rect l="l" t="t" r="r" b="b"/>
            <a:pathLst>
              <a:path w="1796143" h="1836058">
                <a:moveTo>
                  <a:pt x="0" y="1836058"/>
                </a:moveTo>
                <a:cubicBezTo>
                  <a:pt x="751115" y="1832429"/>
                  <a:pt x="881744" y="1480456"/>
                  <a:pt x="925287" y="878114"/>
                </a:cubicBezTo>
                <a:cubicBezTo>
                  <a:pt x="974273" y="221342"/>
                  <a:pt x="1113064" y="0"/>
                  <a:pt x="1796143" y="50801"/>
                </a:cubicBezTo>
              </a:path>
            </a:pathLst>
          </a:custGeom>
          <a:ln w="57150">
            <a:solidFill>
              <a:srgbClr val="E6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1" name="Obdélník 10"/>
          <p:cNvSpPr/>
          <p:nvPr/>
        </p:nvSpPr>
        <p:spPr>
          <a:xfrm>
            <a:off x="4354286" y="4593771"/>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2046514" y="2231571"/>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ový popisek 8"/>
          <p:cNvSpPr/>
          <p:nvPr/>
        </p:nvSpPr>
        <p:spPr>
          <a:xfrm>
            <a:off x="5244874" y="3995058"/>
            <a:ext cx="1395412" cy="653143"/>
          </a:xfrm>
          <a:prstGeom prst="wedgeRectCallout">
            <a:avLst>
              <a:gd name="adj1" fmla="val 16141"/>
              <a:gd name="adj2" fmla="val 75834"/>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solidFill>
                  <a:schemeClr val="tx1"/>
                </a:solidFill>
              </a:rPr>
              <a:t>velmi strmá klina</a:t>
            </a:r>
            <a:endParaRPr lang="cs-CZ" dirty="0">
              <a:solidFill>
                <a:schemeClr val="tx1"/>
              </a:solidFill>
            </a:endParaRPr>
          </a:p>
        </p:txBody>
      </p:sp>
      <p:sp>
        <p:nvSpPr>
          <p:cNvPr id="10" name="Volný tvar 9"/>
          <p:cNvSpPr/>
          <p:nvPr/>
        </p:nvSpPr>
        <p:spPr>
          <a:xfrm rot="16200000" flipV="1">
            <a:off x="6952459" y="4860813"/>
            <a:ext cx="1795463" cy="1836738"/>
          </a:xfrm>
          <a:custGeom>
            <a:avLst/>
            <a:gdLst>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836058 h 1836058"/>
              <a:gd name="connsiteX1" fmla="*/ 979715 w 1796143"/>
              <a:gd name="connsiteY1" fmla="*/ 878115 h 1836058"/>
              <a:gd name="connsiteX2" fmla="*/ 1796143 w 1796143"/>
              <a:gd name="connsiteY2" fmla="*/ 50801 h 1836058"/>
              <a:gd name="connsiteX0" fmla="*/ 0 w 1796143"/>
              <a:gd name="connsiteY0" fmla="*/ 1836058 h 1836058"/>
              <a:gd name="connsiteX1" fmla="*/ 859972 w 1796143"/>
              <a:gd name="connsiteY1" fmla="*/ 1008743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Lst>
            <a:ahLst/>
            <a:cxnLst>
              <a:cxn ang="0">
                <a:pos x="connsiteX0" y="connsiteY0"/>
              </a:cxn>
              <a:cxn ang="0">
                <a:pos x="connsiteX1" y="connsiteY1"/>
              </a:cxn>
              <a:cxn ang="0">
                <a:pos x="connsiteX2" y="connsiteY2"/>
              </a:cxn>
            </a:cxnLst>
            <a:rect l="l" t="t" r="r" b="b"/>
            <a:pathLst>
              <a:path w="1796143" h="1836058">
                <a:moveTo>
                  <a:pt x="0" y="1836058"/>
                </a:moveTo>
                <a:cubicBezTo>
                  <a:pt x="751115" y="1832429"/>
                  <a:pt x="881744" y="1480456"/>
                  <a:pt x="925287" y="878114"/>
                </a:cubicBezTo>
                <a:cubicBezTo>
                  <a:pt x="974273" y="221342"/>
                  <a:pt x="1113064" y="0"/>
                  <a:pt x="1796143" y="50801"/>
                </a:cubicBezTo>
              </a:path>
            </a:pathLst>
          </a:custGeom>
          <a:ln w="57150">
            <a:solidFill>
              <a:srgbClr val="E6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3" name="Obdélníkový popisek 12"/>
          <p:cNvSpPr/>
          <p:nvPr/>
        </p:nvSpPr>
        <p:spPr>
          <a:xfrm>
            <a:off x="7426102" y="6153151"/>
            <a:ext cx="1656668" cy="653143"/>
          </a:xfrm>
          <a:prstGeom prst="wedgeRectCallout">
            <a:avLst>
              <a:gd name="adj1" fmla="val -18146"/>
              <a:gd name="adj2" fmla="val -108281"/>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solidFill>
                  <a:schemeClr val="tx1"/>
                </a:solidFill>
              </a:rPr>
              <a:t>silná introgrese oběma směry</a:t>
            </a:r>
            <a:endParaRPr lang="cs-CZ"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202067" y="282575"/>
            <a:ext cx="1836737" cy="708025"/>
          </a:xfrm>
          <a:prstGeom prst="rect">
            <a:avLst/>
          </a:prstGeom>
          <a:noFill/>
          <a:ln w="9525">
            <a:noFill/>
            <a:miter lim="800000"/>
            <a:headEnd/>
            <a:tailEnd/>
          </a:ln>
        </p:spPr>
        <p:txBody>
          <a:bodyPr wrap="none">
            <a:spAutoFit/>
          </a:bodyPr>
          <a:lstStyle/>
          <a:p>
            <a:pPr algn="ctr"/>
            <a:r>
              <a:rPr lang="cs-CZ" sz="2000" dirty="0">
                <a:solidFill>
                  <a:srgbClr val="E60000"/>
                </a:solidFill>
              </a:rPr>
              <a:t>K</a:t>
            </a:r>
            <a:r>
              <a:rPr lang="en-US" sz="2000" dirty="0" err="1">
                <a:solidFill>
                  <a:srgbClr val="E60000"/>
                </a:solidFill>
              </a:rPr>
              <a:t>onkordan</a:t>
            </a:r>
            <a:r>
              <a:rPr lang="cs-CZ" sz="2000" dirty="0">
                <a:solidFill>
                  <a:srgbClr val="E60000"/>
                </a:solidFill>
              </a:rPr>
              <a:t>ční </a:t>
            </a:r>
            <a:br>
              <a:rPr lang="cs-CZ" sz="2000" dirty="0">
                <a:solidFill>
                  <a:srgbClr val="E60000"/>
                </a:solidFill>
              </a:rPr>
            </a:br>
            <a:r>
              <a:rPr lang="cs-CZ" sz="2000" dirty="0" smtClean="0">
                <a:solidFill>
                  <a:srgbClr val="E60000"/>
                </a:solidFill>
              </a:rPr>
              <a:t>analýza:</a:t>
            </a:r>
            <a:endParaRPr lang="cs-CZ" sz="2000" dirty="0">
              <a:solidFill>
                <a:srgbClr val="E60000"/>
              </a:solidFill>
            </a:endParaRPr>
          </a:p>
        </p:txBody>
      </p:sp>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
        <p:nvSpPr>
          <p:cNvPr id="11" name="Obdélník 10"/>
          <p:cNvSpPr/>
          <p:nvPr/>
        </p:nvSpPr>
        <p:spPr>
          <a:xfrm>
            <a:off x="2057400" y="0"/>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ový popisek 6"/>
          <p:cNvSpPr/>
          <p:nvPr/>
        </p:nvSpPr>
        <p:spPr>
          <a:xfrm>
            <a:off x="879703" y="1099458"/>
            <a:ext cx="1143000" cy="653143"/>
          </a:xfrm>
          <a:prstGeom prst="wedgeRectCallout">
            <a:avLst>
              <a:gd name="adj1" fmla="val 88691"/>
              <a:gd name="adj2" fmla="val -30833"/>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solidFill>
                  <a:schemeClr val="tx1"/>
                </a:solidFill>
              </a:rPr>
              <a:t>vychýlení na západ</a:t>
            </a:r>
            <a:endParaRPr lang="cs-CZ" dirty="0">
              <a:solidFill>
                <a:schemeClr val="tx1"/>
              </a:solidFill>
            </a:endParaRPr>
          </a:p>
        </p:txBody>
      </p:sp>
      <p:sp>
        <p:nvSpPr>
          <p:cNvPr id="12" name="Obdélník 11"/>
          <p:cNvSpPr/>
          <p:nvPr/>
        </p:nvSpPr>
        <p:spPr>
          <a:xfrm>
            <a:off x="4582886" y="0"/>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202067" y="282575"/>
            <a:ext cx="1836737" cy="708025"/>
          </a:xfrm>
          <a:prstGeom prst="rect">
            <a:avLst/>
          </a:prstGeom>
          <a:noFill/>
          <a:ln w="9525">
            <a:noFill/>
            <a:miter lim="800000"/>
            <a:headEnd/>
            <a:tailEnd/>
          </a:ln>
        </p:spPr>
        <p:txBody>
          <a:bodyPr wrap="none">
            <a:spAutoFit/>
          </a:bodyPr>
          <a:lstStyle/>
          <a:p>
            <a:pPr algn="ctr"/>
            <a:r>
              <a:rPr lang="cs-CZ" sz="2000" dirty="0">
                <a:solidFill>
                  <a:srgbClr val="E60000"/>
                </a:solidFill>
              </a:rPr>
              <a:t>K</a:t>
            </a:r>
            <a:r>
              <a:rPr lang="en-US" sz="2000" dirty="0" err="1">
                <a:solidFill>
                  <a:srgbClr val="E60000"/>
                </a:solidFill>
              </a:rPr>
              <a:t>onkordan</a:t>
            </a:r>
            <a:r>
              <a:rPr lang="cs-CZ" sz="2000" dirty="0">
                <a:solidFill>
                  <a:srgbClr val="E60000"/>
                </a:solidFill>
              </a:rPr>
              <a:t>ční </a:t>
            </a:r>
            <a:br>
              <a:rPr lang="cs-CZ" sz="2000" dirty="0">
                <a:solidFill>
                  <a:srgbClr val="E60000"/>
                </a:solidFill>
              </a:rPr>
            </a:br>
            <a:r>
              <a:rPr lang="cs-CZ" sz="2000" dirty="0" smtClean="0">
                <a:solidFill>
                  <a:srgbClr val="E60000"/>
                </a:solidFill>
              </a:rPr>
              <a:t>analýza:</a:t>
            </a:r>
            <a:endParaRPr lang="cs-CZ" sz="2000" dirty="0">
              <a:solidFill>
                <a:srgbClr val="E60000"/>
              </a:solidFill>
            </a:endParaRPr>
          </a:p>
        </p:txBody>
      </p:sp>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
        <p:nvSpPr>
          <p:cNvPr id="11" name="Obdélník 10"/>
          <p:cNvSpPr/>
          <p:nvPr/>
        </p:nvSpPr>
        <p:spPr>
          <a:xfrm>
            <a:off x="6694715" y="0"/>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6694715" y="2329543"/>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2057401" y="4593771"/>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ový popisek 7"/>
          <p:cNvSpPr/>
          <p:nvPr/>
        </p:nvSpPr>
        <p:spPr>
          <a:xfrm>
            <a:off x="7443788" y="1981201"/>
            <a:ext cx="1143000" cy="653143"/>
          </a:xfrm>
          <a:prstGeom prst="wedgeRectCallout">
            <a:avLst>
              <a:gd name="adj1" fmla="val 40120"/>
              <a:gd name="adj2" fmla="val 691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solidFill>
                  <a:schemeClr val="tx1"/>
                </a:solidFill>
              </a:rPr>
              <a:t>vychýlení na východ</a:t>
            </a:r>
            <a:endParaRPr lang="cs-CZ"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Obrázek 3" descr="Fig7.jpg"/>
          <p:cNvPicPr>
            <a:picLocks noChangeAspect="1"/>
          </p:cNvPicPr>
          <p:nvPr/>
        </p:nvPicPr>
        <p:blipFill>
          <a:blip r:embed="rId3" cstate="print"/>
          <a:srcRect/>
          <a:stretch>
            <a:fillRect/>
          </a:stretch>
        </p:blipFill>
        <p:spPr bwMode="auto">
          <a:xfrm>
            <a:off x="-15875" y="1062038"/>
            <a:ext cx="9150350" cy="4748212"/>
          </a:xfrm>
          <a:prstGeom prst="rect">
            <a:avLst/>
          </a:prstGeom>
          <a:noFill/>
          <a:ln w="9525">
            <a:noFill/>
            <a:miter lim="800000"/>
            <a:headEnd/>
            <a:tailEnd/>
          </a:ln>
        </p:spPr>
      </p:pic>
      <p:sp>
        <p:nvSpPr>
          <p:cNvPr id="67587" name="TextovéPole 4"/>
          <p:cNvSpPr txBox="1">
            <a:spLocks noChangeArrowheads="1"/>
          </p:cNvSpPr>
          <p:nvPr/>
        </p:nvSpPr>
        <p:spPr bwMode="auto">
          <a:xfrm>
            <a:off x="509588" y="282575"/>
            <a:ext cx="3982822" cy="461665"/>
          </a:xfrm>
          <a:prstGeom prst="rect">
            <a:avLst/>
          </a:prstGeom>
          <a:noFill/>
          <a:ln w="9525">
            <a:noFill/>
            <a:miter lim="800000"/>
            <a:headEnd/>
            <a:tailEnd/>
          </a:ln>
        </p:spPr>
        <p:txBody>
          <a:bodyPr wrap="none">
            <a:spAutoFit/>
          </a:bodyPr>
          <a:lstStyle/>
          <a:p>
            <a:r>
              <a:rPr lang="cs-CZ" sz="2400" dirty="0"/>
              <a:t>Proximální </a:t>
            </a:r>
            <a:r>
              <a:rPr lang="cs-CZ" sz="2400" dirty="0" err="1"/>
              <a:t>marker</a:t>
            </a:r>
            <a:r>
              <a:rPr lang="cs-CZ" sz="2400" dirty="0"/>
              <a:t> na </a:t>
            </a:r>
            <a:r>
              <a:rPr lang="cs-CZ" sz="2400" dirty="0" err="1"/>
              <a:t>chr</a:t>
            </a:r>
            <a:r>
              <a:rPr lang="cs-CZ" sz="2400" dirty="0"/>
              <a:t>. X</a:t>
            </a:r>
          </a:p>
        </p:txBody>
      </p:sp>
      <p:sp>
        <p:nvSpPr>
          <p:cNvPr id="67588" name="TextovéPole 5"/>
          <p:cNvSpPr txBox="1">
            <a:spLocks noChangeArrowheads="1"/>
          </p:cNvSpPr>
          <p:nvPr/>
        </p:nvSpPr>
        <p:spPr bwMode="auto">
          <a:xfrm>
            <a:off x="769938" y="941388"/>
            <a:ext cx="2655887" cy="369887"/>
          </a:xfrm>
          <a:prstGeom prst="rect">
            <a:avLst/>
          </a:prstGeom>
          <a:noFill/>
          <a:ln w="9525">
            <a:noFill/>
            <a:miter lim="800000"/>
            <a:headEnd/>
            <a:tailEnd/>
          </a:ln>
        </p:spPr>
        <p:txBody>
          <a:bodyPr wrap="none">
            <a:spAutoFit/>
          </a:bodyPr>
          <a:lstStyle/>
          <a:p>
            <a:r>
              <a:rPr lang="cs-CZ"/>
              <a:t>hranice přechodu chr. Y</a:t>
            </a:r>
          </a:p>
        </p:txBody>
      </p:sp>
      <p:sp>
        <p:nvSpPr>
          <p:cNvPr id="67589" name="TextovéPole 6"/>
          <p:cNvSpPr txBox="1">
            <a:spLocks noChangeArrowheads="1"/>
          </p:cNvSpPr>
          <p:nvPr/>
        </p:nvSpPr>
        <p:spPr bwMode="auto">
          <a:xfrm>
            <a:off x="6870700" y="4324350"/>
            <a:ext cx="1966913" cy="646113"/>
          </a:xfrm>
          <a:prstGeom prst="rect">
            <a:avLst/>
          </a:prstGeom>
          <a:noFill/>
          <a:ln w="9525">
            <a:noFill/>
            <a:miter lim="800000"/>
            <a:headEnd/>
            <a:tailEnd/>
          </a:ln>
        </p:spPr>
        <p:txBody>
          <a:bodyPr wrap="none">
            <a:spAutoFit/>
          </a:bodyPr>
          <a:lstStyle/>
          <a:p>
            <a:r>
              <a:rPr lang="cs-CZ"/>
              <a:t>konsensuální</a:t>
            </a:r>
          </a:p>
          <a:p>
            <a:r>
              <a:rPr lang="cs-CZ"/>
              <a:t>hranice přechodu</a:t>
            </a:r>
          </a:p>
        </p:txBody>
      </p:sp>
      <p:sp>
        <p:nvSpPr>
          <p:cNvPr id="67590" name="TextovéPole 7"/>
          <p:cNvSpPr txBox="1">
            <a:spLocks noChangeArrowheads="1"/>
          </p:cNvSpPr>
          <p:nvPr/>
        </p:nvSpPr>
        <p:spPr bwMode="auto">
          <a:xfrm>
            <a:off x="4678363" y="585788"/>
            <a:ext cx="2890837" cy="369887"/>
          </a:xfrm>
          <a:prstGeom prst="rect">
            <a:avLst/>
          </a:prstGeom>
          <a:noFill/>
          <a:ln w="9525">
            <a:noFill/>
            <a:miter lim="800000"/>
            <a:headEnd/>
            <a:tailEnd/>
          </a:ln>
        </p:spPr>
        <p:txBody>
          <a:bodyPr wrap="none">
            <a:spAutoFit/>
          </a:bodyPr>
          <a:lstStyle/>
          <a:p>
            <a:r>
              <a:rPr lang="cs-CZ"/>
              <a:t>bloky kolem prox. markeru</a:t>
            </a:r>
          </a:p>
        </p:txBody>
      </p:sp>
      <p:sp>
        <p:nvSpPr>
          <p:cNvPr id="67591" name="TextovéPole 8"/>
          <p:cNvSpPr txBox="1">
            <a:spLocks noChangeArrowheads="1"/>
          </p:cNvSpPr>
          <p:nvPr/>
        </p:nvSpPr>
        <p:spPr bwMode="auto">
          <a:xfrm>
            <a:off x="6354763" y="2722563"/>
            <a:ext cx="1158875" cy="368300"/>
          </a:xfrm>
          <a:prstGeom prst="rect">
            <a:avLst/>
          </a:prstGeom>
          <a:noFill/>
          <a:ln w="9525">
            <a:noFill/>
            <a:miter lim="800000"/>
            <a:headEnd/>
            <a:tailEnd/>
          </a:ln>
        </p:spPr>
        <p:txBody>
          <a:bodyPr wrap="none">
            <a:spAutoFit/>
          </a:bodyPr>
          <a:lstStyle/>
          <a:p>
            <a:r>
              <a:rPr lang="cs-CZ" i="1"/>
              <a:t>musculus</a:t>
            </a:r>
          </a:p>
        </p:txBody>
      </p:sp>
      <p:sp>
        <p:nvSpPr>
          <p:cNvPr id="67592" name="TextovéPole 9"/>
          <p:cNvSpPr txBox="1">
            <a:spLocks noChangeArrowheads="1"/>
          </p:cNvSpPr>
          <p:nvPr/>
        </p:nvSpPr>
        <p:spPr bwMode="auto">
          <a:xfrm>
            <a:off x="830263" y="2911475"/>
            <a:ext cx="1350962" cy="368300"/>
          </a:xfrm>
          <a:prstGeom prst="rect">
            <a:avLst/>
          </a:prstGeom>
          <a:noFill/>
          <a:ln w="9525">
            <a:noFill/>
            <a:miter lim="800000"/>
            <a:headEnd/>
            <a:tailEnd/>
          </a:ln>
        </p:spPr>
        <p:txBody>
          <a:bodyPr wrap="none">
            <a:spAutoFit/>
          </a:bodyPr>
          <a:lstStyle/>
          <a:p>
            <a:r>
              <a:rPr lang="cs-CZ" i="1"/>
              <a:t>domesticus</a:t>
            </a:r>
          </a:p>
        </p:txBody>
      </p:sp>
      <p:sp>
        <p:nvSpPr>
          <p:cNvPr id="67593" name="TextovéPole 10"/>
          <p:cNvSpPr txBox="1">
            <a:spLocks noChangeArrowheads="1"/>
          </p:cNvSpPr>
          <p:nvPr/>
        </p:nvSpPr>
        <p:spPr bwMode="auto">
          <a:xfrm>
            <a:off x="541338" y="5691188"/>
            <a:ext cx="2493962" cy="369887"/>
          </a:xfrm>
          <a:prstGeom prst="rect">
            <a:avLst/>
          </a:prstGeom>
          <a:noFill/>
          <a:ln w="9525">
            <a:noFill/>
            <a:miter lim="800000"/>
            <a:headEnd/>
            <a:tailEnd/>
          </a:ln>
        </p:spPr>
        <p:txBody>
          <a:bodyPr wrap="none">
            <a:spAutoFit/>
          </a:bodyPr>
          <a:lstStyle/>
          <a:p>
            <a:r>
              <a:rPr lang="cs-CZ"/>
              <a:t>lokality bez introgrese</a:t>
            </a:r>
          </a:p>
        </p:txBody>
      </p:sp>
      <p:cxnSp>
        <p:nvCxnSpPr>
          <p:cNvPr id="13" name="Přímá spojovací čára 12"/>
          <p:cNvCxnSpPr/>
          <p:nvPr/>
        </p:nvCxnSpPr>
        <p:spPr>
          <a:xfrm rot="5400000">
            <a:off x="484188" y="4730750"/>
            <a:ext cx="1547812" cy="325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Přímá spojovací čára 14"/>
          <p:cNvCxnSpPr/>
          <p:nvPr/>
        </p:nvCxnSpPr>
        <p:spPr>
          <a:xfrm>
            <a:off x="1919288" y="1330325"/>
            <a:ext cx="1927225" cy="1293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ovací čára 16"/>
          <p:cNvCxnSpPr/>
          <p:nvPr/>
        </p:nvCxnSpPr>
        <p:spPr>
          <a:xfrm>
            <a:off x="4725988" y="4246563"/>
            <a:ext cx="2036762" cy="3714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ovací čára 20"/>
          <p:cNvCxnSpPr/>
          <p:nvPr/>
        </p:nvCxnSpPr>
        <p:spPr>
          <a:xfrm rot="5400000" flipH="1" flipV="1">
            <a:off x="4064793" y="1421607"/>
            <a:ext cx="1757363" cy="9588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598" name="TextovéPole 23"/>
          <p:cNvSpPr txBox="1">
            <a:spLocks noChangeArrowheads="1"/>
          </p:cNvSpPr>
          <p:nvPr/>
        </p:nvSpPr>
        <p:spPr bwMode="auto">
          <a:xfrm>
            <a:off x="3794125" y="5803900"/>
            <a:ext cx="5030788" cy="646113"/>
          </a:xfrm>
          <a:prstGeom prst="rect">
            <a:avLst/>
          </a:prstGeom>
          <a:noFill/>
          <a:ln w="9525">
            <a:noFill/>
            <a:miter lim="800000"/>
            <a:headEnd/>
            <a:tailEnd/>
          </a:ln>
        </p:spPr>
        <p:txBody>
          <a:bodyPr wrap="none">
            <a:spAutoFit/>
          </a:bodyPr>
          <a:lstStyle/>
          <a:p>
            <a:r>
              <a:rPr lang="cs-CZ"/>
              <a:t>Rekombinace snižuje velikost introgresovaných</a:t>
            </a:r>
          </a:p>
          <a:p>
            <a:r>
              <a:rPr lang="cs-CZ"/>
              <a:t>bloků směrem od středu zóny</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p:cNvSpPr txBox="1">
            <a:spLocks noChangeArrowheads="1"/>
          </p:cNvSpPr>
          <p:nvPr/>
        </p:nvSpPr>
        <p:spPr bwMode="auto">
          <a:xfrm>
            <a:off x="1368425" y="381000"/>
            <a:ext cx="6477000" cy="708025"/>
          </a:xfrm>
          <a:prstGeom prst="rect">
            <a:avLst/>
          </a:prstGeom>
          <a:noFill/>
          <a:ln w="9525">
            <a:noFill/>
            <a:miter lim="800000"/>
            <a:headEnd/>
            <a:tailEnd/>
          </a:ln>
        </p:spPr>
        <p:txBody>
          <a:bodyPr wrap="none">
            <a:spAutoFit/>
          </a:bodyPr>
          <a:lstStyle/>
          <a:p>
            <a:pPr algn="ctr"/>
            <a:r>
              <a:rPr lang="cs-CZ" sz="2000" dirty="0"/>
              <a:t>Analýza pachových preferencí přes myší hybridní zónu:</a:t>
            </a:r>
          </a:p>
          <a:p>
            <a:pPr algn="ctr"/>
            <a:r>
              <a:rPr lang="cs-CZ" sz="2000" dirty="0"/>
              <a:t>zesílení (</a:t>
            </a:r>
            <a:r>
              <a:rPr lang="cs-CZ" sz="2000" i="1" dirty="0" err="1"/>
              <a:t>reinforcement</a:t>
            </a:r>
            <a:r>
              <a:rPr lang="cs-CZ" sz="2000" dirty="0"/>
              <a:t>)</a:t>
            </a:r>
            <a:r>
              <a:rPr lang="cs-CZ" sz="2000" i="1" baseline="-25000" dirty="0"/>
              <a:t> </a:t>
            </a:r>
            <a:r>
              <a:rPr lang="cs-CZ" sz="2000" dirty="0" err="1"/>
              <a:t>prezygotickou</a:t>
            </a:r>
            <a:r>
              <a:rPr lang="cs-CZ" sz="2000" dirty="0"/>
              <a:t> bariérou</a:t>
            </a:r>
            <a:endParaRPr lang="cs-CZ" sz="2000" i="1" baseline="-25000" dirty="0"/>
          </a:p>
        </p:txBody>
      </p:sp>
      <p:pic>
        <p:nvPicPr>
          <p:cNvPr id="5124" name="Picture 2" descr="MaleABP.jpg"/>
          <p:cNvPicPr>
            <a:picLocks noChangeAspect="1" noChangeArrowheads="1"/>
          </p:cNvPicPr>
          <p:nvPr/>
        </p:nvPicPr>
        <p:blipFill>
          <a:blip r:embed="rId4" cstate="print"/>
          <a:srcRect/>
          <a:stretch>
            <a:fillRect/>
          </a:stretch>
        </p:blipFill>
        <p:spPr bwMode="auto">
          <a:xfrm>
            <a:off x="1868488" y="1565275"/>
            <a:ext cx="4637087" cy="2997200"/>
          </a:xfrm>
          <a:prstGeom prst="rect">
            <a:avLst/>
          </a:prstGeom>
          <a:noFill/>
          <a:ln w="9525">
            <a:noFill/>
            <a:miter lim="800000"/>
            <a:headEnd/>
            <a:tailEnd/>
          </a:ln>
        </p:spPr>
      </p:pic>
      <p:graphicFrame>
        <p:nvGraphicFramePr>
          <p:cNvPr id="5122" name="Object 2"/>
          <p:cNvGraphicFramePr>
            <a:graphicFrameLocks noChangeAspect="1"/>
          </p:cNvGraphicFramePr>
          <p:nvPr/>
        </p:nvGraphicFramePr>
        <p:xfrm>
          <a:off x="1617663" y="4937125"/>
          <a:ext cx="5119687" cy="1404938"/>
        </p:xfrm>
        <a:graphic>
          <a:graphicData uri="http://schemas.openxmlformats.org/presentationml/2006/ole">
            <p:oleObj spid="_x0000_s5122" name="Rovnice" r:id="rId5" imgW="3505200" imgH="965200" progId="Equation.3">
              <p:embed/>
            </p:oleObj>
          </a:graphicData>
        </a:graphic>
      </p:graphicFrame>
      <p:sp>
        <p:nvSpPr>
          <p:cNvPr id="5125" name="TextovéPole 4"/>
          <p:cNvSpPr txBox="1">
            <a:spLocks noChangeArrowheads="1"/>
          </p:cNvSpPr>
          <p:nvPr/>
        </p:nvSpPr>
        <p:spPr bwMode="auto">
          <a:xfrm>
            <a:off x="5957888" y="1755775"/>
            <a:ext cx="1593850" cy="369888"/>
          </a:xfrm>
          <a:prstGeom prst="rect">
            <a:avLst/>
          </a:prstGeom>
          <a:noFill/>
          <a:ln w="9525">
            <a:noFill/>
            <a:miter lim="800000"/>
            <a:headEnd/>
            <a:tailEnd/>
          </a:ln>
        </p:spPr>
        <p:txBody>
          <a:bodyPr wrap="none">
            <a:spAutoFit/>
          </a:bodyPr>
          <a:lstStyle/>
          <a:p>
            <a:r>
              <a:rPr lang="cs-CZ"/>
              <a:t>reinforcement</a:t>
            </a:r>
          </a:p>
        </p:txBody>
      </p:sp>
      <p:cxnSp>
        <p:nvCxnSpPr>
          <p:cNvPr id="7" name="Přímá spojovací čára 6"/>
          <p:cNvCxnSpPr/>
          <p:nvPr/>
        </p:nvCxnSpPr>
        <p:spPr>
          <a:xfrm rot="10800000" flipV="1">
            <a:off x="4381500" y="2063750"/>
            <a:ext cx="1512888" cy="6524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noChangeArrowheads="1"/>
          </p:cNvPicPr>
          <p:nvPr/>
        </p:nvPicPr>
        <p:blipFill>
          <a:blip r:embed="rId2" cstate="print"/>
          <a:srcRect/>
          <a:stretch>
            <a:fillRect/>
          </a:stretch>
        </p:blipFill>
        <p:spPr bwMode="auto">
          <a:xfrm>
            <a:off x="290513" y="2971800"/>
            <a:ext cx="4830762" cy="3587750"/>
          </a:xfrm>
          <a:prstGeom prst="rect">
            <a:avLst/>
          </a:prstGeom>
          <a:noFill/>
          <a:ln w="9525">
            <a:noFill/>
            <a:miter lim="800000"/>
            <a:headEnd/>
            <a:tailEnd/>
          </a:ln>
        </p:spPr>
      </p:pic>
      <p:sp>
        <p:nvSpPr>
          <p:cNvPr id="68611" name="Text Box 10"/>
          <p:cNvSpPr txBox="1">
            <a:spLocks noChangeArrowheads="1"/>
          </p:cNvSpPr>
          <p:nvPr/>
        </p:nvSpPr>
        <p:spPr bwMode="auto">
          <a:xfrm>
            <a:off x="1713593" y="282575"/>
            <a:ext cx="5644494" cy="461665"/>
          </a:xfrm>
          <a:prstGeom prst="rect">
            <a:avLst/>
          </a:prstGeom>
          <a:solidFill>
            <a:srgbClr val="FFFF66"/>
          </a:solidFill>
          <a:ln w="9525">
            <a:noFill/>
            <a:miter lim="800000"/>
            <a:headEnd/>
            <a:tailEnd/>
          </a:ln>
        </p:spPr>
        <p:txBody>
          <a:bodyPr wrap="none">
            <a:spAutoFit/>
          </a:bodyPr>
          <a:lstStyle/>
          <a:p>
            <a:r>
              <a:rPr lang="cs-CZ" sz="2400" dirty="0">
                <a:solidFill>
                  <a:srgbClr val="E60000"/>
                </a:solidFill>
              </a:rPr>
              <a:t>Proč studovat hybridní </a:t>
            </a:r>
            <a:r>
              <a:rPr lang="cs-CZ" sz="2400" dirty="0" smtClean="0">
                <a:solidFill>
                  <a:srgbClr val="E60000"/>
                </a:solidFill>
              </a:rPr>
              <a:t>zóny? </a:t>
            </a:r>
            <a:r>
              <a:rPr lang="cs-CZ" sz="2400" dirty="0">
                <a:solidFill>
                  <a:srgbClr val="E60000"/>
                </a:solidFill>
              </a:rPr>
              <a:t>- </a:t>
            </a:r>
            <a:r>
              <a:rPr lang="cs-CZ" sz="2400" dirty="0" err="1">
                <a:solidFill>
                  <a:srgbClr val="E60000"/>
                </a:solidFill>
              </a:rPr>
              <a:t>speciace</a:t>
            </a:r>
            <a:endParaRPr lang="cs-CZ" sz="2400" dirty="0">
              <a:solidFill>
                <a:srgbClr val="E60000"/>
              </a:solidFill>
            </a:endParaRPr>
          </a:p>
        </p:txBody>
      </p:sp>
      <p:sp>
        <p:nvSpPr>
          <p:cNvPr id="68612" name="Text Box 15"/>
          <p:cNvSpPr txBox="1">
            <a:spLocks noChangeArrowheads="1"/>
          </p:cNvSpPr>
          <p:nvPr/>
        </p:nvSpPr>
        <p:spPr bwMode="auto">
          <a:xfrm>
            <a:off x="515938" y="1174750"/>
            <a:ext cx="3844925" cy="396875"/>
          </a:xfrm>
          <a:prstGeom prst="rect">
            <a:avLst/>
          </a:prstGeom>
          <a:noFill/>
          <a:ln w="9525">
            <a:noFill/>
            <a:miter lim="800000"/>
            <a:headEnd/>
            <a:tailEnd/>
          </a:ln>
        </p:spPr>
        <p:txBody>
          <a:bodyPr wrap="none">
            <a:spAutoFit/>
          </a:bodyPr>
          <a:lstStyle/>
          <a:p>
            <a:r>
              <a:rPr lang="cs-CZ" sz="2000"/>
              <a:t>Dobzhanského-Mullerův model</a:t>
            </a:r>
          </a:p>
        </p:txBody>
      </p:sp>
      <p:grpSp>
        <p:nvGrpSpPr>
          <p:cNvPr id="68613" name="Group 19"/>
          <p:cNvGrpSpPr>
            <a:grpSpLocks/>
          </p:cNvGrpSpPr>
          <p:nvPr/>
        </p:nvGrpSpPr>
        <p:grpSpPr bwMode="auto">
          <a:xfrm>
            <a:off x="4032250" y="1679575"/>
            <a:ext cx="4813300" cy="2543175"/>
            <a:chOff x="262" y="1382"/>
            <a:chExt cx="3215" cy="1710"/>
          </a:xfrm>
        </p:grpSpPr>
        <p:pic>
          <p:nvPicPr>
            <p:cNvPr id="68614" name="Picture 11" descr="muller"/>
            <p:cNvPicPr>
              <a:picLocks noChangeAspect="1" noChangeArrowheads="1"/>
            </p:cNvPicPr>
            <p:nvPr/>
          </p:nvPicPr>
          <p:blipFill>
            <a:blip r:embed="rId3" cstate="print"/>
            <a:srcRect/>
            <a:stretch>
              <a:fillRect/>
            </a:stretch>
          </p:blipFill>
          <p:spPr bwMode="auto">
            <a:xfrm>
              <a:off x="2482" y="1390"/>
              <a:ext cx="995" cy="1394"/>
            </a:xfrm>
            <a:prstGeom prst="rect">
              <a:avLst/>
            </a:prstGeom>
            <a:noFill/>
            <a:ln w="9525">
              <a:noFill/>
              <a:miter lim="800000"/>
              <a:headEnd/>
              <a:tailEnd/>
            </a:ln>
            <a:effectLst>
              <a:softEdge rad="127000"/>
            </a:effectLst>
          </p:spPr>
        </p:pic>
        <p:pic>
          <p:nvPicPr>
            <p:cNvPr id="68615" name="Picture 12" descr="fund0236"/>
            <p:cNvPicPr>
              <a:picLocks noChangeAspect="1" noChangeArrowheads="1"/>
            </p:cNvPicPr>
            <p:nvPr/>
          </p:nvPicPr>
          <p:blipFill>
            <a:blip r:embed="rId4" cstate="print"/>
            <a:srcRect l="9558" r="19118"/>
            <a:stretch>
              <a:fillRect/>
            </a:stretch>
          </p:blipFill>
          <p:spPr bwMode="auto">
            <a:xfrm>
              <a:off x="1302" y="1395"/>
              <a:ext cx="1151" cy="1406"/>
            </a:xfrm>
            <a:prstGeom prst="rect">
              <a:avLst/>
            </a:prstGeom>
            <a:noFill/>
            <a:ln w="9525">
              <a:noFill/>
              <a:miter lim="800000"/>
              <a:headEnd/>
              <a:tailEnd/>
            </a:ln>
            <a:effectLst>
              <a:softEdge rad="127000"/>
            </a:effectLst>
          </p:spPr>
        </p:pic>
        <p:pic>
          <p:nvPicPr>
            <p:cNvPr id="68616" name="Picture 13" descr="2084_Bateson-William"/>
            <p:cNvPicPr>
              <a:picLocks noChangeAspect="1" noChangeArrowheads="1"/>
            </p:cNvPicPr>
            <p:nvPr/>
          </p:nvPicPr>
          <p:blipFill>
            <a:blip r:embed="rId5" cstate="print"/>
            <a:srcRect/>
            <a:stretch>
              <a:fillRect/>
            </a:stretch>
          </p:blipFill>
          <p:spPr bwMode="auto">
            <a:xfrm>
              <a:off x="262" y="1382"/>
              <a:ext cx="1033" cy="1421"/>
            </a:xfrm>
            <a:prstGeom prst="rect">
              <a:avLst/>
            </a:prstGeom>
            <a:noFill/>
            <a:ln w="9525">
              <a:noFill/>
              <a:miter lim="800000"/>
              <a:headEnd/>
              <a:tailEnd/>
            </a:ln>
            <a:effectLst>
              <a:softEdge rad="127000"/>
            </a:effectLst>
          </p:spPr>
        </p:pic>
        <p:sp>
          <p:nvSpPr>
            <p:cNvPr id="68617" name="Text Box 16"/>
            <p:cNvSpPr txBox="1">
              <a:spLocks noChangeArrowheads="1"/>
            </p:cNvSpPr>
            <p:nvPr/>
          </p:nvSpPr>
          <p:spPr bwMode="auto">
            <a:xfrm>
              <a:off x="391" y="2866"/>
              <a:ext cx="825" cy="226"/>
            </a:xfrm>
            <a:prstGeom prst="rect">
              <a:avLst/>
            </a:prstGeom>
            <a:noFill/>
            <a:ln w="9525">
              <a:noFill/>
              <a:miter lim="800000"/>
              <a:headEnd/>
              <a:tailEnd/>
            </a:ln>
          </p:spPr>
          <p:txBody>
            <a:bodyPr wrap="none">
              <a:spAutoFit/>
            </a:bodyPr>
            <a:lstStyle/>
            <a:p>
              <a:r>
                <a:rPr lang="cs-CZ" sz="1600">
                  <a:solidFill>
                    <a:schemeClr val="accent2"/>
                  </a:solidFill>
                </a:rPr>
                <a:t>W. Bateson</a:t>
              </a:r>
            </a:p>
          </p:txBody>
        </p:sp>
        <p:sp>
          <p:nvSpPr>
            <p:cNvPr id="68618" name="Text Box 17"/>
            <p:cNvSpPr txBox="1">
              <a:spLocks noChangeArrowheads="1"/>
            </p:cNvSpPr>
            <p:nvPr/>
          </p:nvSpPr>
          <p:spPr bwMode="auto">
            <a:xfrm>
              <a:off x="1400" y="2866"/>
              <a:ext cx="1027" cy="226"/>
            </a:xfrm>
            <a:prstGeom prst="rect">
              <a:avLst/>
            </a:prstGeom>
            <a:noFill/>
            <a:ln w="9525">
              <a:noFill/>
              <a:miter lim="800000"/>
              <a:headEnd/>
              <a:tailEnd/>
            </a:ln>
          </p:spPr>
          <p:txBody>
            <a:bodyPr wrap="none">
              <a:spAutoFit/>
            </a:bodyPr>
            <a:lstStyle/>
            <a:p>
              <a:r>
                <a:rPr lang="cs-CZ" sz="1600">
                  <a:solidFill>
                    <a:schemeClr val="accent2"/>
                  </a:solidFill>
                </a:rPr>
                <a:t>T. Dobzhansky</a:t>
              </a:r>
            </a:p>
          </p:txBody>
        </p:sp>
        <p:sp>
          <p:nvSpPr>
            <p:cNvPr id="68619" name="Text Box 18"/>
            <p:cNvSpPr txBox="1">
              <a:spLocks noChangeArrowheads="1"/>
            </p:cNvSpPr>
            <p:nvPr/>
          </p:nvSpPr>
          <p:spPr bwMode="auto">
            <a:xfrm>
              <a:off x="2667" y="2866"/>
              <a:ext cx="666" cy="226"/>
            </a:xfrm>
            <a:prstGeom prst="rect">
              <a:avLst/>
            </a:prstGeom>
            <a:noFill/>
            <a:ln w="9525">
              <a:noFill/>
              <a:miter lim="800000"/>
              <a:headEnd/>
              <a:tailEnd/>
            </a:ln>
          </p:spPr>
          <p:txBody>
            <a:bodyPr wrap="none">
              <a:spAutoFit/>
            </a:bodyPr>
            <a:lstStyle/>
            <a:p>
              <a:r>
                <a:rPr lang="cs-CZ" sz="1600">
                  <a:solidFill>
                    <a:schemeClr val="accent2"/>
                  </a:solidFill>
                </a:rPr>
                <a:t>H. Muller</a:t>
              </a: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Grp="1" noChangeAspect="1" noChangeArrowheads="1"/>
          </p:cNvPicPr>
          <p:nvPr>
            <p:ph sz="quarter" idx="4"/>
          </p:nvPr>
        </p:nvPicPr>
        <p:blipFill>
          <a:blip r:embed="rId2" cstate="print"/>
          <a:srcRect/>
          <a:stretch>
            <a:fillRect/>
          </a:stretch>
        </p:blipFill>
        <p:spPr>
          <a:xfrm>
            <a:off x="2685396" y="1930094"/>
            <a:ext cx="3987800" cy="4392612"/>
          </a:xfrm>
          <a:noFill/>
        </p:spPr>
      </p:pic>
      <p:sp>
        <p:nvSpPr>
          <p:cNvPr id="13315" name="Text Box 6"/>
          <p:cNvSpPr txBox="1">
            <a:spLocks noChangeArrowheads="1"/>
          </p:cNvSpPr>
          <p:nvPr/>
        </p:nvSpPr>
        <p:spPr bwMode="auto">
          <a:xfrm>
            <a:off x="509588" y="3505200"/>
            <a:ext cx="2233612" cy="2924175"/>
          </a:xfrm>
          <a:prstGeom prst="rect">
            <a:avLst/>
          </a:prstGeom>
          <a:noFill/>
          <a:ln w="9525">
            <a:noFill/>
            <a:miter lim="800000"/>
            <a:headEnd/>
            <a:tailEnd/>
          </a:ln>
        </p:spPr>
        <p:txBody>
          <a:bodyPr>
            <a:spAutoFit/>
          </a:bodyPr>
          <a:lstStyle/>
          <a:p>
            <a:r>
              <a:rPr lang="cs-CZ" sz="2000" i="1" dirty="0">
                <a:solidFill>
                  <a:srgbClr val="E60000"/>
                </a:solidFill>
              </a:rPr>
              <a:t>kuňka obecná</a:t>
            </a:r>
            <a:br>
              <a:rPr lang="cs-CZ" sz="2000" i="1" dirty="0">
                <a:solidFill>
                  <a:srgbClr val="E60000"/>
                </a:solidFill>
              </a:rPr>
            </a:br>
            <a:r>
              <a:rPr lang="cs-CZ" sz="2000" i="1" dirty="0">
                <a:solidFill>
                  <a:srgbClr val="E60000"/>
                </a:solidFill>
              </a:rPr>
              <a:t>B. </a:t>
            </a:r>
            <a:r>
              <a:rPr lang="cs-CZ" sz="2000" i="1" dirty="0" err="1">
                <a:solidFill>
                  <a:srgbClr val="E60000"/>
                </a:solidFill>
              </a:rPr>
              <a:t>bombina</a:t>
            </a:r>
            <a:r>
              <a:rPr lang="cs-CZ" sz="2000" dirty="0">
                <a:solidFill>
                  <a:srgbClr val="E60000"/>
                </a:solidFill>
              </a:rPr>
              <a:t>:</a:t>
            </a:r>
            <a:r>
              <a:rPr lang="cs-CZ" i="1" dirty="0"/>
              <a:t/>
            </a:r>
            <a:br>
              <a:rPr lang="cs-CZ" i="1" dirty="0"/>
            </a:br>
            <a:r>
              <a:rPr lang="cs-CZ" i="1" dirty="0"/>
              <a:t/>
            </a:r>
            <a:br>
              <a:rPr lang="cs-CZ" i="1" dirty="0"/>
            </a:br>
            <a:r>
              <a:rPr lang="cs-CZ" dirty="0"/>
              <a:t>nížiny</a:t>
            </a:r>
            <a:br>
              <a:rPr lang="cs-CZ" dirty="0"/>
            </a:br>
            <a:r>
              <a:rPr lang="cs-CZ" dirty="0"/>
              <a:t>převážně ve vodě</a:t>
            </a:r>
            <a:br>
              <a:rPr lang="cs-CZ" dirty="0"/>
            </a:br>
            <a:r>
              <a:rPr lang="cs-CZ" dirty="0"/>
              <a:t>větší vodní plochy</a:t>
            </a:r>
          </a:p>
          <a:p>
            <a:r>
              <a:rPr lang="cs-CZ" dirty="0"/>
              <a:t>tenčí kůže</a:t>
            </a:r>
            <a:br>
              <a:rPr lang="cs-CZ" dirty="0"/>
            </a:br>
            <a:r>
              <a:rPr lang="cs-CZ" dirty="0"/>
              <a:t>teritoriální</a:t>
            </a:r>
            <a:br>
              <a:rPr lang="cs-CZ" dirty="0"/>
            </a:br>
            <a:r>
              <a:rPr lang="cs-CZ" dirty="0"/>
              <a:t>530 Hz</a:t>
            </a:r>
            <a:br>
              <a:rPr lang="cs-CZ" dirty="0"/>
            </a:br>
            <a:r>
              <a:rPr lang="cs-CZ" dirty="0"/>
              <a:t>delší vývoj</a:t>
            </a:r>
          </a:p>
        </p:txBody>
      </p:sp>
      <p:sp>
        <p:nvSpPr>
          <p:cNvPr id="13316" name="Text Box 7"/>
          <p:cNvSpPr txBox="1">
            <a:spLocks noChangeArrowheads="1"/>
          </p:cNvSpPr>
          <p:nvPr/>
        </p:nvSpPr>
        <p:spPr bwMode="auto">
          <a:xfrm>
            <a:off x="6980238" y="3505200"/>
            <a:ext cx="1978025" cy="2924175"/>
          </a:xfrm>
          <a:prstGeom prst="rect">
            <a:avLst/>
          </a:prstGeom>
          <a:noFill/>
          <a:ln w="9525">
            <a:noFill/>
            <a:miter lim="800000"/>
            <a:headEnd/>
            <a:tailEnd/>
          </a:ln>
        </p:spPr>
        <p:txBody>
          <a:bodyPr wrap="none">
            <a:spAutoFit/>
          </a:bodyPr>
          <a:lstStyle/>
          <a:p>
            <a:r>
              <a:rPr lang="cs-CZ" sz="2000" i="1" dirty="0">
                <a:solidFill>
                  <a:srgbClr val="E60000"/>
                </a:solidFill>
              </a:rPr>
              <a:t>k. žlutobřichá</a:t>
            </a:r>
            <a:br>
              <a:rPr lang="cs-CZ" sz="2000" i="1" dirty="0">
                <a:solidFill>
                  <a:srgbClr val="E60000"/>
                </a:solidFill>
              </a:rPr>
            </a:br>
            <a:r>
              <a:rPr lang="cs-CZ" sz="2000" i="1" dirty="0">
                <a:solidFill>
                  <a:srgbClr val="E60000"/>
                </a:solidFill>
              </a:rPr>
              <a:t>B. </a:t>
            </a:r>
            <a:r>
              <a:rPr lang="cs-CZ" sz="2000" i="1" dirty="0" err="1">
                <a:solidFill>
                  <a:srgbClr val="E60000"/>
                </a:solidFill>
              </a:rPr>
              <a:t>variegata</a:t>
            </a:r>
            <a:r>
              <a:rPr lang="cs-CZ" sz="2000" dirty="0">
                <a:solidFill>
                  <a:srgbClr val="E60000"/>
                </a:solidFill>
              </a:rPr>
              <a:t>:</a:t>
            </a:r>
            <a:r>
              <a:rPr lang="cs-CZ" i="1" dirty="0"/>
              <a:t/>
            </a:r>
            <a:br>
              <a:rPr lang="cs-CZ" i="1" dirty="0"/>
            </a:br>
            <a:r>
              <a:rPr lang="cs-CZ" i="1" dirty="0"/>
              <a:t/>
            </a:r>
            <a:br>
              <a:rPr lang="cs-CZ" i="1" dirty="0"/>
            </a:br>
            <a:r>
              <a:rPr lang="cs-CZ" dirty="0"/>
              <a:t>hory, pahorkatiny</a:t>
            </a:r>
            <a:br>
              <a:rPr lang="cs-CZ" dirty="0"/>
            </a:br>
            <a:r>
              <a:rPr lang="cs-CZ" dirty="0"/>
              <a:t>terestrická</a:t>
            </a:r>
            <a:br>
              <a:rPr lang="cs-CZ" dirty="0"/>
            </a:br>
            <a:r>
              <a:rPr lang="cs-CZ" dirty="0" err="1"/>
              <a:t>rozmn</a:t>
            </a:r>
            <a:r>
              <a:rPr lang="cs-CZ" dirty="0"/>
              <a:t>. v loužích</a:t>
            </a:r>
            <a:br>
              <a:rPr lang="cs-CZ" dirty="0"/>
            </a:br>
            <a:r>
              <a:rPr lang="cs-CZ" dirty="0"/>
              <a:t>tlustá kůže</a:t>
            </a:r>
          </a:p>
          <a:p>
            <a:r>
              <a:rPr lang="cs-CZ" dirty="0"/>
              <a:t>neteritoriální</a:t>
            </a:r>
            <a:br>
              <a:rPr lang="cs-CZ" dirty="0"/>
            </a:br>
            <a:r>
              <a:rPr lang="cs-CZ" dirty="0"/>
              <a:t>580 Hz</a:t>
            </a:r>
            <a:br>
              <a:rPr lang="cs-CZ" dirty="0"/>
            </a:br>
            <a:r>
              <a:rPr lang="cs-CZ" dirty="0"/>
              <a:t>kratší vývoj</a:t>
            </a:r>
          </a:p>
        </p:txBody>
      </p:sp>
      <p:sp>
        <p:nvSpPr>
          <p:cNvPr id="13317" name="Text Box 11"/>
          <p:cNvSpPr txBox="1">
            <a:spLocks noChangeArrowheads="1"/>
          </p:cNvSpPr>
          <p:nvPr/>
        </p:nvSpPr>
        <p:spPr bwMode="auto">
          <a:xfrm>
            <a:off x="3879623" y="273050"/>
            <a:ext cx="1486304" cy="461665"/>
          </a:xfrm>
          <a:prstGeom prst="rect">
            <a:avLst/>
          </a:prstGeom>
          <a:noFill/>
          <a:ln w="9525">
            <a:noFill/>
            <a:miter lim="800000"/>
            <a:headEnd/>
            <a:tailEnd/>
          </a:ln>
        </p:spPr>
        <p:txBody>
          <a:bodyPr wrap="none">
            <a:spAutoFit/>
          </a:bodyPr>
          <a:lstStyle/>
          <a:p>
            <a:r>
              <a:rPr lang="cs-CZ" sz="2400" i="1" dirty="0" err="1">
                <a:solidFill>
                  <a:srgbClr val="E60000"/>
                </a:solidFill>
              </a:rPr>
              <a:t>Bombina</a:t>
            </a:r>
            <a:r>
              <a:rPr lang="cs-CZ" sz="2400" dirty="0">
                <a:solidFill>
                  <a:srgbClr val="E60000"/>
                </a:solidFill>
              </a:rPr>
              <a:t>:</a:t>
            </a:r>
            <a:endParaRPr lang="cs-CZ" sz="2400" i="1" dirty="0">
              <a:solidFill>
                <a:srgbClr val="E60000"/>
              </a:solidFill>
            </a:endParaRPr>
          </a:p>
        </p:txBody>
      </p:sp>
      <p:pic>
        <p:nvPicPr>
          <p:cNvPr id="13318" name="Picture 13"/>
          <p:cNvPicPr>
            <a:picLocks noChangeAspect="1" noChangeArrowheads="1"/>
          </p:cNvPicPr>
          <p:nvPr/>
        </p:nvPicPr>
        <p:blipFill>
          <a:blip r:embed="rId3" cstate="print"/>
          <a:srcRect/>
          <a:stretch>
            <a:fillRect/>
          </a:stretch>
        </p:blipFill>
        <p:spPr bwMode="auto">
          <a:xfrm>
            <a:off x="342900" y="596900"/>
            <a:ext cx="2066925" cy="2498725"/>
          </a:xfrm>
          <a:prstGeom prst="rect">
            <a:avLst/>
          </a:prstGeom>
          <a:noFill/>
          <a:ln w="9525">
            <a:noFill/>
            <a:miter lim="800000"/>
            <a:headEnd/>
            <a:tailEnd/>
          </a:ln>
          <a:effectLst>
            <a:softEdge rad="127000"/>
          </a:effectLst>
        </p:spPr>
      </p:pic>
      <p:pic>
        <p:nvPicPr>
          <p:cNvPr id="13319" name="Picture 16" descr="IMG_1756_2"/>
          <p:cNvPicPr>
            <a:picLocks noChangeAspect="1" noChangeArrowheads="1"/>
          </p:cNvPicPr>
          <p:nvPr/>
        </p:nvPicPr>
        <p:blipFill>
          <a:blip r:embed="rId4" cstate="print"/>
          <a:srcRect l="15471" t="14444" r="15471" b="9499"/>
          <a:stretch>
            <a:fillRect/>
          </a:stretch>
        </p:blipFill>
        <p:spPr bwMode="auto">
          <a:xfrm>
            <a:off x="6943725" y="900113"/>
            <a:ext cx="1966913" cy="1625600"/>
          </a:xfrm>
          <a:prstGeom prst="rect">
            <a:avLst/>
          </a:prstGeom>
          <a:noFill/>
          <a:ln w="9525">
            <a:noFill/>
            <a:miter lim="800000"/>
            <a:headEnd/>
            <a:tailEnd/>
          </a:ln>
          <a:effectLst>
            <a:softEdge rad="127000"/>
          </a:effectLst>
        </p:spPr>
      </p:pic>
      <p:sp>
        <p:nvSpPr>
          <p:cNvPr id="13320" name="AutoShape 18"/>
          <p:cNvSpPr>
            <a:spLocks noChangeArrowheads="1"/>
          </p:cNvSpPr>
          <p:nvPr/>
        </p:nvSpPr>
        <p:spPr bwMode="auto">
          <a:xfrm>
            <a:off x="3922647" y="1021976"/>
            <a:ext cx="2878364" cy="831850"/>
          </a:xfrm>
          <a:prstGeom prst="wedgeRectCallout">
            <a:avLst>
              <a:gd name="adj1" fmla="val -24571"/>
              <a:gd name="adj2" fmla="val 102391"/>
            </a:avLst>
          </a:prstGeom>
          <a:solidFill>
            <a:schemeClr val="bg1">
              <a:lumMod val="95000"/>
            </a:schemeClr>
          </a:solidFill>
          <a:ln w="9525">
            <a:solidFill>
              <a:schemeClr val="tx1"/>
            </a:solidFill>
            <a:miter lim="800000"/>
            <a:headEnd/>
            <a:tailEnd/>
          </a:ln>
        </p:spPr>
        <p:txBody>
          <a:bodyPr anchor="ctr"/>
          <a:lstStyle/>
          <a:p>
            <a:pPr algn="ctr"/>
            <a:r>
              <a:rPr lang="cs-CZ"/>
              <a:t>v Chorvatsku mozaiková HZ, v Polsku ne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Obrázek 2" descr="armsraces1.jpg"/>
          <p:cNvPicPr>
            <a:picLocks noChangeAspect="1"/>
          </p:cNvPicPr>
          <p:nvPr/>
        </p:nvPicPr>
        <p:blipFill>
          <a:blip r:embed="rId3" cstate="print"/>
          <a:srcRect/>
          <a:stretch>
            <a:fillRect/>
          </a:stretch>
        </p:blipFill>
        <p:spPr bwMode="auto">
          <a:xfrm>
            <a:off x="481013" y="882650"/>
            <a:ext cx="2962275" cy="3810000"/>
          </a:xfrm>
          <a:prstGeom prst="rect">
            <a:avLst/>
          </a:prstGeom>
          <a:noFill/>
          <a:ln w="9525">
            <a:noFill/>
            <a:miter lim="800000"/>
            <a:headEnd/>
            <a:tailEnd/>
          </a:ln>
          <a:effectLst>
            <a:softEdge rad="127000"/>
          </a:effectLst>
        </p:spPr>
      </p:pic>
      <p:pic>
        <p:nvPicPr>
          <p:cNvPr id="69636" name="Picture 6"/>
          <p:cNvPicPr>
            <a:picLocks noChangeAspect="1" noChangeArrowheads="1"/>
          </p:cNvPicPr>
          <p:nvPr/>
        </p:nvPicPr>
        <p:blipFill>
          <a:blip r:embed="rId4" cstate="print"/>
          <a:srcRect b="28159"/>
          <a:stretch>
            <a:fillRect/>
          </a:stretch>
        </p:blipFill>
        <p:spPr bwMode="auto">
          <a:xfrm>
            <a:off x="4306888" y="831850"/>
            <a:ext cx="4267200" cy="2211388"/>
          </a:xfrm>
          <a:prstGeom prst="rect">
            <a:avLst/>
          </a:prstGeom>
          <a:noFill/>
          <a:ln w="9525">
            <a:noFill/>
            <a:miter lim="800000"/>
            <a:headEnd/>
            <a:tailEnd/>
          </a:ln>
          <a:effectLst>
            <a:softEdge rad="127000"/>
          </a:effectLst>
        </p:spPr>
      </p:pic>
      <p:pic>
        <p:nvPicPr>
          <p:cNvPr id="69637" name="Picture 2"/>
          <p:cNvPicPr>
            <a:picLocks noChangeAspect="1" noChangeArrowheads="1"/>
          </p:cNvPicPr>
          <p:nvPr/>
        </p:nvPicPr>
        <p:blipFill>
          <a:blip r:embed="rId5" cstate="print"/>
          <a:srcRect/>
          <a:stretch>
            <a:fillRect/>
          </a:stretch>
        </p:blipFill>
        <p:spPr bwMode="auto">
          <a:xfrm>
            <a:off x="257175" y="4778375"/>
            <a:ext cx="3976688" cy="1514475"/>
          </a:xfrm>
          <a:prstGeom prst="rect">
            <a:avLst/>
          </a:prstGeom>
          <a:noFill/>
          <a:ln w="9525">
            <a:noFill/>
            <a:miter lim="800000"/>
            <a:headEnd/>
            <a:tailEnd/>
          </a:ln>
          <a:effectLst>
            <a:softEdge rad="127000"/>
          </a:effectLst>
        </p:spPr>
      </p:pic>
      <p:pic>
        <p:nvPicPr>
          <p:cNvPr id="69638" name="Picture 10"/>
          <p:cNvPicPr>
            <a:picLocks noChangeAspect="1" noChangeArrowheads="1"/>
          </p:cNvPicPr>
          <p:nvPr/>
        </p:nvPicPr>
        <p:blipFill>
          <a:blip r:embed="rId6" cstate="print"/>
          <a:srcRect/>
          <a:stretch>
            <a:fillRect/>
          </a:stretch>
        </p:blipFill>
        <p:spPr bwMode="auto">
          <a:xfrm>
            <a:off x="5170488" y="3232150"/>
            <a:ext cx="3810000" cy="3048000"/>
          </a:xfrm>
          <a:prstGeom prst="rect">
            <a:avLst/>
          </a:prstGeom>
          <a:noFill/>
          <a:ln w="9525">
            <a:noFill/>
            <a:miter lim="800000"/>
            <a:headEnd/>
            <a:tailEnd/>
          </a:ln>
          <a:effectLst>
            <a:softEdge rad="127000"/>
          </a:effectLst>
        </p:spPr>
      </p:pic>
      <p:pic>
        <p:nvPicPr>
          <p:cNvPr id="69639" name="Picture 9"/>
          <p:cNvPicPr>
            <a:picLocks noChangeAspect="1" noChangeArrowheads="1"/>
          </p:cNvPicPr>
          <p:nvPr/>
        </p:nvPicPr>
        <p:blipFill>
          <a:blip r:embed="rId7" cstate="print"/>
          <a:srcRect/>
          <a:stretch>
            <a:fillRect/>
          </a:stretch>
        </p:blipFill>
        <p:spPr bwMode="auto">
          <a:xfrm>
            <a:off x="3089275" y="2736850"/>
            <a:ext cx="2857500" cy="2428875"/>
          </a:xfrm>
          <a:prstGeom prst="rect">
            <a:avLst/>
          </a:prstGeom>
          <a:noFill/>
          <a:ln w="9525">
            <a:noFill/>
            <a:miter lim="800000"/>
            <a:headEnd/>
            <a:tailEnd/>
          </a:ln>
          <a:effectLst>
            <a:softEdge rad="127000"/>
          </a:effectLst>
        </p:spPr>
      </p:pic>
      <p:sp>
        <p:nvSpPr>
          <p:cNvPr id="9" name="Obdélník 8"/>
          <p:cNvSpPr/>
          <p:nvPr/>
        </p:nvSpPr>
        <p:spPr>
          <a:xfrm>
            <a:off x="1748288" y="282575"/>
            <a:ext cx="5934638" cy="461665"/>
          </a:xfrm>
          <a:prstGeom prst="rect">
            <a:avLst/>
          </a:prstGeom>
        </p:spPr>
        <p:txBody>
          <a:bodyPr wrap="none">
            <a:spAutoFit/>
          </a:bodyPr>
          <a:lstStyle/>
          <a:p>
            <a:r>
              <a:rPr lang="cs-CZ" sz="2400" dirty="0" smtClean="0">
                <a:solidFill>
                  <a:srgbClr val="C80000"/>
                </a:solidFill>
              </a:rPr>
              <a:t>„Závody ve zbrojení“ a sekundární kontakt</a:t>
            </a:r>
            <a:endParaRPr lang="cs-CZ" sz="24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Skupina 59"/>
          <p:cNvGrpSpPr>
            <a:grpSpLocks/>
          </p:cNvGrpSpPr>
          <p:nvPr/>
        </p:nvGrpSpPr>
        <p:grpSpPr bwMode="auto">
          <a:xfrm>
            <a:off x="381000" y="1208088"/>
            <a:ext cx="8259763" cy="3078162"/>
            <a:chOff x="552450" y="316992"/>
            <a:chExt cx="8260062" cy="3077915"/>
          </a:xfrm>
        </p:grpSpPr>
        <p:sp>
          <p:nvSpPr>
            <p:cNvPr id="70659" name="TextovéPole 22"/>
            <p:cNvSpPr txBox="1">
              <a:spLocks noChangeArrowheads="1"/>
            </p:cNvSpPr>
            <p:nvPr/>
          </p:nvSpPr>
          <p:spPr bwMode="auto">
            <a:xfrm>
              <a:off x="574861" y="1698445"/>
              <a:ext cx="1521570" cy="1015663"/>
            </a:xfrm>
            <a:prstGeom prst="rect">
              <a:avLst/>
            </a:prstGeom>
            <a:noFill/>
            <a:ln w="9525">
              <a:noFill/>
              <a:miter lim="800000"/>
              <a:headEnd/>
              <a:tailEnd/>
            </a:ln>
          </p:spPr>
          <p:txBody>
            <a:bodyPr wrap="none">
              <a:spAutoFit/>
            </a:bodyPr>
            <a:lstStyle/>
            <a:p>
              <a:pPr algn="ctr"/>
              <a:r>
                <a:rPr lang="cs-CZ" sz="2000"/>
                <a:t>arms race v</a:t>
              </a:r>
            </a:p>
            <a:p>
              <a:pPr algn="ctr"/>
              <a:r>
                <a:rPr lang="en-US" sz="2000"/>
                <a:t>ancestr</a:t>
              </a:r>
              <a:r>
                <a:rPr lang="cs-CZ" sz="2000"/>
                <a:t>á</a:t>
              </a:r>
              <a:r>
                <a:rPr lang="en-US" sz="2000"/>
                <a:t>l</a:t>
              </a:r>
              <a:r>
                <a:rPr lang="cs-CZ" sz="2000"/>
                <a:t>ní</a:t>
              </a:r>
              <a:endParaRPr lang="en-US" sz="2000"/>
            </a:p>
            <a:p>
              <a:pPr algn="ctr"/>
              <a:r>
                <a:rPr lang="en-US" sz="2000"/>
                <a:t>pop</a:t>
              </a:r>
              <a:r>
                <a:rPr lang="cs-CZ" sz="2000"/>
                <a:t>ulaci</a:t>
              </a:r>
              <a:endParaRPr lang="en-US" sz="2000"/>
            </a:p>
          </p:txBody>
        </p:sp>
        <p:grpSp>
          <p:nvGrpSpPr>
            <p:cNvPr id="70660" name="Skupina 23"/>
            <p:cNvGrpSpPr>
              <a:grpSpLocks/>
            </p:cNvGrpSpPr>
            <p:nvPr/>
          </p:nvGrpSpPr>
          <p:grpSpPr bwMode="auto">
            <a:xfrm>
              <a:off x="2089932" y="893129"/>
              <a:ext cx="2722047" cy="2501778"/>
              <a:chOff x="1534452" y="3380297"/>
              <a:chExt cx="2722047" cy="2501778"/>
            </a:xfrm>
          </p:grpSpPr>
          <p:sp>
            <p:nvSpPr>
              <p:cNvPr id="70668" name="Freeform 5"/>
              <p:cNvSpPr>
                <a:spLocks/>
              </p:cNvSpPr>
              <p:nvPr/>
            </p:nvSpPr>
            <p:spPr bwMode="auto">
              <a:xfrm rot="16200000" flipH="1">
                <a:off x="1186940" y="4049863"/>
                <a:ext cx="1998168" cy="1303144"/>
              </a:xfrm>
              <a:custGeom>
                <a:avLst/>
                <a:gdLst>
                  <a:gd name="T0" fmla="*/ 0 w 1918"/>
                  <a:gd name="T1" fmla="*/ 2147483647 h 901"/>
                  <a:gd name="T2" fmla="*/ 2147483647 w 1918"/>
                  <a:gd name="T3" fmla="*/ 0 h 901"/>
                  <a:gd name="T4" fmla="*/ 2147483647 w 1918"/>
                  <a:gd name="T5" fmla="*/ 2147483647 h 901"/>
                  <a:gd name="T6" fmla="*/ 0 60000 65536"/>
                  <a:gd name="T7" fmla="*/ 0 60000 65536"/>
                  <a:gd name="T8" fmla="*/ 0 60000 65536"/>
                  <a:gd name="T9" fmla="*/ 0 w 1918"/>
                  <a:gd name="T10" fmla="*/ 0 h 901"/>
                  <a:gd name="T11" fmla="*/ 1918 w 1918"/>
                  <a:gd name="T12" fmla="*/ 901 h 901"/>
                </a:gdLst>
                <a:ahLst/>
                <a:cxnLst>
                  <a:cxn ang="T6">
                    <a:pos x="T0" y="T1"/>
                  </a:cxn>
                  <a:cxn ang="T7">
                    <a:pos x="T2" y="T3"/>
                  </a:cxn>
                  <a:cxn ang="T8">
                    <a:pos x="T4" y="T5"/>
                  </a:cxn>
                </a:cxnLst>
                <a:rect l="T9" t="T10" r="T11" b="T12"/>
                <a:pathLst>
                  <a:path w="1918" h="901">
                    <a:moveTo>
                      <a:pt x="0" y="901"/>
                    </a:moveTo>
                    <a:lnTo>
                      <a:pt x="935" y="0"/>
                    </a:lnTo>
                    <a:lnTo>
                      <a:pt x="1918" y="901"/>
                    </a:lnTo>
                  </a:path>
                </a:pathLst>
              </a:custGeom>
              <a:noFill/>
              <a:ln w="28575" cmpd="sng">
                <a:solidFill>
                  <a:schemeClr val="tx1"/>
                </a:solidFill>
                <a:round/>
                <a:headEnd type="triangle" w="lg" len="lg"/>
                <a:tailEnd type="triangle" w="lg" len="lg"/>
              </a:ln>
            </p:spPr>
            <p:txBody>
              <a:bodyPr/>
              <a:lstStyle/>
              <a:p>
                <a:endParaRPr lang="cs-CZ"/>
              </a:p>
            </p:txBody>
          </p:sp>
          <p:sp>
            <p:nvSpPr>
              <p:cNvPr id="70669" name="TextovéPole 25"/>
              <p:cNvSpPr txBox="1">
                <a:spLocks noChangeArrowheads="1"/>
              </p:cNvSpPr>
              <p:nvPr/>
            </p:nvSpPr>
            <p:spPr bwMode="auto">
              <a:xfrm>
                <a:off x="2937898" y="3380297"/>
                <a:ext cx="1309974" cy="400110"/>
              </a:xfrm>
              <a:prstGeom prst="rect">
                <a:avLst/>
              </a:prstGeom>
              <a:noFill/>
              <a:ln w="9525">
                <a:noFill/>
                <a:miter lim="800000"/>
                <a:headEnd/>
                <a:tailEnd/>
              </a:ln>
            </p:spPr>
            <p:txBody>
              <a:bodyPr wrap="none">
                <a:spAutoFit/>
              </a:bodyPr>
              <a:lstStyle/>
              <a:p>
                <a:r>
                  <a:rPr lang="en-US" sz="2000"/>
                  <a:t>subpop. 1</a:t>
                </a:r>
                <a:endParaRPr lang="cs-CZ" sz="2000"/>
              </a:p>
            </p:txBody>
          </p:sp>
          <p:sp>
            <p:nvSpPr>
              <p:cNvPr id="70670" name="TextovéPole 26"/>
              <p:cNvSpPr txBox="1">
                <a:spLocks noChangeArrowheads="1"/>
              </p:cNvSpPr>
              <p:nvPr/>
            </p:nvSpPr>
            <p:spPr bwMode="auto">
              <a:xfrm>
                <a:off x="2946525" y="5481965"/>
                <a:ext cx="1309974" cy="400110"/>
              </a:xfrm>
              <a:prstGeom prst="rect">
                <a:avLst/>
              </a:prstGeom>
              <a:noFill/>
              <a:ln w="9525">
                <a:noFill/>
                <a:miter lim="800000"/>
                <a:headEnd/>
                <a:tailEnd/>
              </a:ln>
            </p:spPr>
            <p:txBody>
              <a:bodyPr wrap="none">
                <a:spAutoFit/>
              </a:bodyPr>
              <a:lstStyle/>
              <a:p>
                <a:r>
                  <a:rPr lang="en-US" sz="2000"/>
                  <a:t>subpop. 2</a:t>
                </a:r>
                <a:endParaRPr lang="cs-CZ" sz="2000"/>
              </a:p>
            </p:txBody>
          </p:sp>
        </p:grpSp>
        <p:grpSp>
          <p:nvGrpSpPr>
            <p:cNvPr id="70661" name="Skupina 35"/>
            <p:cNvGrpSpPr>
              <a:grpSpLocks/>
            </p:cNvGrpSpPr>
            <p:nvPr/>
          </p:nvGrpSpPr>
          <p:grpSpPr bwMode="auto">
            <a:xfrm>
              <a:off x="4984875" y="1389358"/>
              <a:ext cx="3142756" cy="1617243"/>
              <a:chOff x="6063123" y="3876526"/>
              <a:chExt cx="3142756" cy="1617243"/>
            </a:xfrm>
          </p:grpSpPr>
          <p:cxnSp>
            <p:nvCxnSpPr>
              <p:cNvPr id="37" name="Přímá spojovací čára 36"/>
              <p:cNvCxnSpPr/>
              <p:nvPr/>
            </p:nvCxnSpPr>
            <p:spPr>
              <a:xfrm>
                <a:off x="6063158" y="3877224"/>
                <a:ext cx="682650"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Přímá spojovací čára 37"/>
              <p:cNvCxnSpPr/>
              <p:nvPr/>
            </p:nvCxnSpPr>
            <p:spPr>
              <a:xfrm flipV="1">
                <a:off x="6063158" y="5020132"/>
                <a:ext cx="682650"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0667" name="TextovéPole 38"/>
              <p:cNvSpPr txBox="1">
                <a:spLocks noChangeArrowheads="1"/>
              </p:cNvSpPr>
              <p:nvPr/>
            </p:nvSpPr>
            <p:spPr bwMode="auto">
              <a:xfrm>
                <a:off x="6857159" y="4431040"/>
                <a:ext cx="2348720" cy="400110"/>
              </a:xfrm>
              <a:prstGeom prst="rect">
                <a:avLst/>
              </a:prstGeom>
              <a:noFill/>
              <a:ln w="9525">
                <a:noFill/>
                <a:miter lim="800000"/>
                <a:headEnd/>
                <a:tailEnd/>
              </a:ln>
            </p:spPr>
            <p:txBody>
              <a:bodyPr wrap="none">
                <a:spAutoFit/>
              </a:bodyPr>
              <a:lstStyle/>
              <a:p>
                <a:r>
                  <a:rPr lang="en-US" sz="2000"/>
                  <a:t>se</a:t>
                </a:r>
                <a:r>
                  <a:rPr lang="cs-CZ" sz="2000"/>
                  <a:t>ku</a:t>
                </a:r>
                <a:r>
                  <a:rPr lang="en-US" sz="2000"/>
                  <a:t>nd</a:t>
                </a:r>
                <a:r>
                  <a:rPr lang="cs-CZ" sz="2000"/>
                  <a:t>á</a:t>
                </a:r>
                <a:r>
                  <a:rPr lang="en-US" sz="2000"/>
                  <a:t>r</a:t>
                </a:r>
                <a:r>
                  <a:rPr lang="cs-CZ" sz="2000"/>
                  <a:t>ní</a:t>
                </a:r>
                <a:r>
                  <a:rPr lang="en-US" sz="2000"/>
                  <a:t> </a:t>
                </a:r>
                <a:r>
                  <a:rPr lang="cs-CZ" sz="2000"/>
                  <a:t>k</a:t>
                </a:r>
                <a:r>
                  <a:rPr lang="en-US" sz="2000"/>
                  <a:t>onta</a:t>
                </a:r>
                <a:r>
                  <a:rPr lang="cs-CZ" sz="2000"/>
                  <a:t>k</a:t>
                </a:r>
                <a:r>
                  <a:rPr lang="en-US" sz="2000"/>
                  <a:t>t</a:t>
                </a:r>
                <a:endParaRPr lang="cs-CZ" sz="2000"/>
              </a:p>
            </p:txBody>
          </p:sp>
        </p:grpSp>
        <p:sp>
          <p:nvSpPr>
            <p:cNvPr id="43" name="Zaoblený obdélníkový popisek 42"/>
            <p:cNvSpPr/>
            <p:nvPr/>
          </p:nvSpPr>
          <p:spPr>
            <a:xfrm>
              <a:off x="7061436" y="956703"/>
              <a:ext cx="1751076" cy="519071"/>
            </a:xfrm>
            <a:prstGeom prst="wedgeRoundRectCallout">
              <a:avLst>
                <a:gd name="adj1" fmla="val -51751"/>
                <a:gd name="adj2" fmla="val 121490"/>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00000"/>
                  </a:solidFill>
                </a:rPr>
                <a:t>in</a:t>
              </a:r>
              <a:r>
                <a:rPr lang="cs-CZ" dirty="0">
                  <a:solidFill>
                    <a:srgbClr val="F00000"/>
                  </a:solidFill>
                </a:rPr>
                <a:t>kompatibilní</a:t>
              </a:r>
              <a:r>
                <a:rPr lang="en-US" dirty="0">
                  <a:solidFill>
                    <a:srgbClr val="F00000"/>
                  </a:solidFill>
                </a:rPr>
                <a:t>!</a:t>
              </a:r>
              <a:endParaRPr lang="cs-CZ" dirty="0">
                <a:solidFill>
                  <a:srgbClr val="F00000"/>
                </a:solidFill>
              </a:endParaRPr>
            </a:p>
          </p:txBody>
        </p:sp>
        <p:sp>
          <p:nvSpPr>
            <p:cNvPr id="70663" name="TextovéPole 44"/>
            <p:cNvSpPr txBox="1">
              <a:spLocks noChangeArrowheads="1"/>
            </p:cNvSpPr>
            <p:nvPr/>
          </p:nvSpPr>
          <p:spPr bwMode="auto">
            <a:xfrm>
              <a:off x="552450" y="316992"/>
              <a:ext cx="3852337" cy="369332"/>
            </a:xfrm>
            <a:prstGeom prst="rect">
              <a:avLst/>
            </a:prstGeom>
            <a:noFill/>
            <a:ln w="9525">
              <a:noFill/>
              <a:miter lim="800000"/>
              <a:headEnd/>
              <a:tailEnd/>
            </a:ln>
          </p:spPr>
          <p:txBody>
            <a:bodyPr wrap="none">
              <a:spAutoFit/>
            </a:bodyPr>
            <a:lstStyle/>
            <a:p>
              <a:r>
                <a:rPr lang="en-US">
                  <a:solidFill>
                    <a:srgbClr val="0033CC"/>
                  </a:solidFill>
                </a:rPr>
                <a:t> genetic</a:t>
              </a:r>
              <a:r>
                <a:rPr lang="cs-CZ">
                  <a:solidFill>
                    <a:srgbClr val="0033CC"/>
                  </a:solidFill>
                </a:rPr>
                <a:t>ký</a:t>
              </a:r>
              <a:r>
                <a:rPr lang="en-US">
                  <a:solidFill>
                    <a:srgbClr val="0033CC"/>
                  </a:solidFill>
                </a:rPr>
                <a:t> </a:t>
              </a:r>
              <a:r>
                <a:rPr lang="cs-CZ">
                  <a:solidFill>
                    <a:srgbClr val="0033CC"/>
                  </a:solidFill>
                </a:rPr>
                <a:t>k</a:t>
              </a:r>
              <a:r>
                <a:rPr lang="en-US">
                  <a:solidFill>
                    <a:srgbClr val="0033CC"/>
                  </a:solidFill>
                </a:rPr>
                <a:t>onfli</a:t>
              </a:r>
              <a:r>
                <a:rPr lang="cs-CZ">
                  <a:solidFill>
                    <a:srgbClr val="0033CC"/>
                  </a:solidFill>
                </a:rPr>
                <a:t>k</a:t>
              </a:r>
              <a:r>
                <a:rPr lang="en-US">
                  <a:solidFill>
                    <a:srgbClr val="0033CC"/>
                  </a:solidFill>
                </a:rPr>
                <a:t>t: “</a:t>
              </a:r>
              <a:r>
                <a:rPr lang="cs-CZ">
                  <a:solidFill>
                    <a:srgbClr val="0033CC"/>
                  </a:solidFill>
                </a:rPr>
                <a:t>k</a:t>
              </a:r>
              <a:r>
                <a:rPr lang="en-US">
                  <a:solidFill>
                    <a:srgbClr val="0033CC"/>
                  </a:solidFill>
                </a:rPr>
                <a:t>lasic</a:t>
              </a:r>
              <a:r>
                <a:rPr lang="cs-CZ">
                  <a:solidFill>
                    <a:srgbClr val="0033CC"/>
                  </a:solidFill>
                </a:rPr>
                <a:t>ký</a:t>
              </a:r>
              <a:r>
                <a:rPr lang="en-US">
                  <a:solidFill>
                    <a:srgbClr val="0033CC"/>
                  </a:solidFill>
                </a:rPr>
                <a:t>” </a:t>
              </a:r>
              <a:r>
                <a:rPr lang="cs-CZ">
                  <a:solidFill>
                    <a:srgbClr val="0033CC"/>
                  </a:solidFill>
                </a:rPr>
                <a:t>scénář</a:t>
              </a:r>
            </a:p>
          </p:txBody>
        </p:sp>
        <p:sp>
          <p:nvSpPr>
            <p:cNvPr id="70664" name="TextovéPole 45"/>
            <p:cNvSpPr txBox="1">
              <a:spLocks noChangeArrowheads="1"/>
            </p:cNvSpPr>
            <p:nvPr/>
          </p:nvSpPr>
          <p:spPr bwMode="auto">
            <a:xfrm>
              <a:off x="3409625" y="1875229"/>
              <a:ext cx="1423788" cy="707886"/>
            </a:xfrm>
            <a:prstGeom prst="rect">
              <a:avLst/>
            </a:prstGeom>
            <a:noFill/>
            <a:ln w="9525">
              <a:noFill/>
              <a:miter lim="800000"/>
              <a:headEnd/>
              <a:tailEnd/>
            </a:ln>
          </p:spPr>
          <p:txBody>
            <a:bodyPr wrap="none">
              <a:spAutoFit/>
            </a:bodyPr>
            <a:lstStyle/>
            <a:p>
              <a:pPr algn="ctr"/>
              <a:r>
                <a:rPr lang="cs-CZ" sz="2000"/>
                <a:t>pokračující</a:t>
              </a:r>
            </a:p>
            <a:p>
              <a:pPr algn="ctr"/>
              <a:r>
                <a:rPr lang="cs-CZ" sz="2000"/>
                <a:t>arms race</a:t>
              </a:r>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Skupina 58"/>
          <p:cNvGrpSpPr>
            <a:grpSpLocks/>
          </p:cNvGrpSpPr>
          <p:nvPr/>
        </p:nvGrpSpPr>
        <p:grpSpPr bwMode="auto">
          <a:xfrm>
            <a:off x="381000" y="1208088"/>
            <a:ext cx="8321675" cy="3078162"/>
            <a:chOff x="552450" y="3566160"/>
            <a:chExt cx="8322325" cy="3077915"/>
          </a:xfrm>
        </p:grpSpPr>
        <p:sp>
          <p:nvSpPr>
            <p:cNvPr id="71684" name="TextovéPole 46"/>
            <p:cNvSpPr txBox="1">
              <a:spLocks noChangeArrowheads="1"/>
            </p:cNvSpPr>
            <p:nvPr/>
          </p:nvSpPr>
          <p:spPr bwMode="auto">
            <a:xfrm>
              <a:off x="572460" y="4947613"/>
              <a:ext cx="1526379" cy="1015663"/>
            </a:xfrm>
            <a:prstGeom prst="rect">
              <a:avLst/>
            </a:prstGeom>
            <a:noFill/>
            <a:ln w="9525">
              <a:noFill/>
              <a:miter lim="800000"/>
              <a:headEnd/>
              <a:tailEnd/>
            </a:ln>
          </p:spPr>
          <p:txBody>
            <a:bodyPr wrap="none">
              <a:spAutoFit/>
            </a:bodyPr>
            <a:lstStyle/>
            <a:p>
              <a:pPr algn="ctr"/>
              <a:r>
                <a:rPr lang="cs-CZ" sz="2000"/>
                <a:t>arms race v</a:t>
              </a:r>
            </a:p>
            <a:p>
              <a:pPr algn="ctr"/>
              <a:r>
                <a:rPr lang="en-US" sz="2000"/>
                <a:t>ancestr</a:t>
              </a:r>
              <a:r>
                <a:rPr lang="cs-CZ" sz="2000"/>
                <a:t>á</a:t>
              </a:r>
              <a:r>
                <a:rPr lang="en-US" sz="2000"/>
                <a:t>l</a:t>
              </a:r>
              <a:r>
                <a:rPr lang="cs-CZ" sz="2000"/>
                <a:t>ní</a:t>
              </a:r>
              <a:endParaRPr lang="en-US" sz="2000"/>
            </a:p>
            <a:p>
              <a:pPr algn="ctr"/>
              <a:r>
                <a:rPr lang="en-US" sz="2000"/>
                <a:t>pop</a:t>
              </a:r>
              <a:r>
                <a:rPr lang="cs-CZ" sz="2000"/>
                <a:t>ulaci</a:t>
              </a:r>
            </a:p>
          </p:txBody>
        </p:sp>
        <p:grpSp>
          <p:nvGrpSpPr>
            <p:cNvPr id="71685" name="Skupina 47"/>
            <p:cNvGrpSpPr>
              <a:grpSpLocks/>
            </p:cNvGrpSpPr>
            <p:nvPr/>
          </p:nvGrpSpPr>
          <p:grpSpPr bwMode="auto">
            <a:xfrm>
              <a:off x="2089932" y="4142297"/>
              <a:ext cx="2722047" cy="2501778"/>
              <a:chOff x="1534452" y="3380297"/>
              <a:chExt cx="2722047" cy="2501778"/>
            </a:xfrm>
          </p:grpSpPr>
          <p:sp>
            <p:nvSpPr>
              <p:cNvPr id="71693" name="Freeform 5"/>
              <p:cNvSpPr>
                <a:spLocks/>
              </p:cNvSpPr>
              <p:nvPr/>
            </p:nvSpPr>
            <p:spPr bwMode="auto">
              <a:xfrm rot="16200000" flipH="1">
                <a:off x="1186940" y="4049863"/>
                <a:ext cx="1998168" cy="1303144"/>
              </a:xfrm>
              <a:custGeom>
                <a:avLst/>
                <a:gdLst>
                  <a:gd name="T0" fmla="*/ 0 w 1918"/>
                  <a:gd name="T1" fmla="*/ 2147483647 h 901"/>
                  <a:gd name="T2" fmla="*/ 2147483647 w 1918"/>
                  <a:gd name="T3" fmla="*/ 0 h 901"/>
                  <a:gd name="T4" fmla="*/ 2147483647 w 1918"/>
                  <a:gd name="T5" fmla="*/ 2147483647 h 901"/>
                  <a:gd name="T6" fmla="*/ 0 60000 65536"/>
                  <a:gd name="T7" fmla="*/ 0 60000 65536"/>
                  <a:gd name="T8" fmla="*/ 0 60000 65536"/>
                  <a:gd name="T9" fmla="*/ 0 w 1918"/>
                  <a:gd name="T10" fmla="*/ 0 h 901"/>
                  <a:gd name="T11" fmla="*/ 1918 w 1918"/>
                  <a:gd name="T12" fmla="*/ 901 h 901"/>
                </a:gdLst>
                <a:ahLst/>
                <a:cxnLst>
                  <a:cxn ang="T6">
                    <a:pos x="T0" y="T1"/>
                  </a:cxn>
                  <a:cxn ang="T7">
                    <a:pos x="T2" y="T3"/>
                  </a:cxn>
                  <a:cxn ang="T8">
                    <a:pos x="T4" y="T5"/>
                  </a:cxn>
                </a:cxnLst>
                <a:rect l="T9" t="T10" r="T11" b="T12"/>
                <a:pathLst>
                  <a:path w="1918" h="901">
                    <a:moveTo>
                      <a:pt x="0" y="901"/>
                    </a:moveTo>
                    <a:lnTo>
                      <a:pt x="935" y="0"/>
                    </a:lnTo>
                    <a:lnTo>
                      <a:pt x="1918" y="901"/>
                    </a:lnTo>
                  </a:path>
                </a:pathLst>
              </a:custGeom>
              <a:noFill/>
              <a:ln w="28575" cmpd="sng">
                <a:solidFill>
                  <a:schemeClr val="tx1"/>
                </a:solidFill>
                <a:round/>
                <a:headEnd type="triangle" w="lg" len="lg"/>
                <a:tailEnd type="triangle" w="lg" len="lg"/>
              </a:ln>
            </p:spPr>
            <p:txBody>
              <a:bodyPr/>
              <a:lstStyle/>
              <a:p>
                <a:endParaRPr lang="cs-CZ"/>
              </a:p>
            </p:txBody>
          </p:sp>
          <p:sp>
            <p:nvSpPr>
              <p:cNvPr id="71694" name="TextovéPole 49"/>
              <p:cNvSpPr txBox="1">
                <a:spLocks noChangeArrowheads="1"/>
              </p:cNvSpPr>
              <p:nvPr/>
            </p:nvSpPr>
            <p:spPr bwMode="auto">
              <a:xfrm>
                <a:off x="2937898" y="3380297"/>
                <a:ext cx="1309974" cy="400110"/>
              </a:xfrm>
              <a:prstGeom prst="rect">
                <a:avLst/>
              </a:prstGeom>
              <a:noFill/>
              <a:ln w="9525">
                <a:noFill/>
                <a:miter lim="800000"/>
                <a:headEnd/>
                <a:tailEnd/>
              </a:ln>
            </p:spPr>
            <p:txBody>
              <a:bodyPr wrap="none">
                <a:spAutoFit/>
              </a:bodyPr>
              <a:lstStyle/>
              <a:p>
                <a:r>
                  <a:rPr lang="en-US" sz="2000"/>
                  <a:t>subpop. 1</a:t>
                </a:r>
                <a:endParaRPr lang="cs-CZ" sz="2000"/>
              </a:p>
            </p:txBody>
          </p:sp>
          <p:sp>
            <p:nvSpPr>
              <p:cNvPr id="71695" name="TextovéPole 50"/>
              <p:cNvSpPr txBox="1">
                <a:spLocks noChangeArrowheads="1"/>
              </p:cNvSpPr>
              <p:nvPr/>
            </p:nvSpPr>
            <p:spPr bwMode="auto">
              <a:xfrm>
                <a:off x="2946525" y="5481965"/>
                <a:ext cx="1309974" cy="400110"/>
              </a:xfrm>
              <a:prstGeom prst="rect">
                <a:avLst/>
              </a:prstGeom>
              <a:noFill/>
              <a:ln w="9525">
                <a:noFill/>
                <a:miter lim="800000"/>
                <a:headEnd/>
                <a:tailEnd/>
              </a:ln>
            </p:spPr>
            <p:txBody>
              <a:bodyPr wrap="none">
                <a:spAutoFit/>
              </a:bodyPr>
              <a:lstStyle/>
              <a:p>
                <a:r>
                  <a:rPr lang="en-US" sz="2000"/>
                  <a:t>subpop. 2</a:t>
                </a:r>
                <a:endParaRPr lang="cs-CZ" sz="2000"/>
              </a:p>
            </p:txBody>
          </p:sp>
        </p:grpSp>
        <p:grpSp>
          <p:nvGrpSpPr>
            <p:cNvPr id="71686" name="Skupina 51"/>
            <p:cNvGrpSpPr>
              <a:grpSpLocks/>
            </p:cNvGrpSpPr>
            <p:nvPr/>
          </p:nvGrpSpPr>
          <p:grpSpPr bwMode="auto">
            <a:xfrm>
              <a:off x="4984875" y="4638526"/>
              <a:ext cx="3142756" cy="1617243"/>
              <a:chOff x="6063123" y="3876526"/>
              <a:chExt cx="3142756" cy="1617243"/>
            </a:xfrm>
          </p:grpSpPr>
          <p:cxnSp>
            <p:nvCxnSpPr>
              <p:cNvPr id="53" name="Přímá spojovací čára 52"/>
              <p:cNvCxnSpPr/>
              <p:nvPr/>
            </p:nvCxnSpPr>
            <p:spPr>
              <a:xfrm>
                <a:off x="6063344" y="3877224"/>
                <a:ext cx="682678"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Přímá spojovací čára 53"/>
              <p:cNvCxnSpPr/>
              <p:nvPr/>
            </p:nvCxnSpPr>
            <p:spPr>
              <a:xfrm flipV="1">
                <a:off x="6063344" y="5020132"/>
                <a:ext cx="682678"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1692" name="TextovéPole 54"/>
              <p:cNvSpPr txBox="1">
                <a:spLocks noChangeArrowheads="1"/>
              </p:cNvSpPr>
              <p:nvPr/>
            </p:nvSpPr>
            <p:spPr bwMode="auto">
              <a:xfrm>
                <a:off x="6857159" y="4431040"/>
                <a:ext cx="2348720" cy="400110"/>
              </a:xfrm>
              <a:prstGeom prst="rect">
                <a:avLst/>
              </a:prstGeom>
              <a:noFill/>
              <a:ln w="9525">
                <a:noFill/>
                <a:miter lim="800000"/>
                <a:headEnd/>
                <a:tailEnd/>
              </a:ln>
            </p:spPr>
            <p:txBody>
              <a:bodyPr wrap="none">
                <a:spAutoFit/>
              </a:bodyPr>
              <a:lstStyle/>
              <a:p>
                <a:r>
                  <a:rPr lang="en-US" sz="2000"/>
                  <a:t>se</a:t>
                </a:r>
                <a:r>
                  <a:rPr lang="cs-CZ" sz="2000"/>
                  <a:t>ku</a:t>
                </a:r>
                <a:r>
                  <a:rPr lang="en-US" sz="2000"/>
                  <a:t>nd</a:t>
                </a:r>
                <a:r>
                  <a:rPr lang="cs-CZ" sz="2000"/>
                  <a:t>á</a:t>
                </a:r>
                <a:r>
                  <a:rPr lang="en-US" sz="2000"/>
                  <a:t>r</a:t>
                </a:r>
                <a:r>
                  <a:rPr lang="cs-CZ" sz="2000"/>
                  <a:t>ní</a:t>
                </a:r>
                <a:r>
                  <a:rPr lang="en-US" sz="2000"/>
                  <a:t> </a:t>
                </a:r>
                <a:r>
                  <a:rPr lang="cs-CZ" sz="2000"/>
                  <a:t>k</a:t>
                </a:r>
                <a:r>
                  <a:rPr lang="en-US" sz="2000"/>
                  <a:t>onta</a:t>
                </a:r>
                <a:r>
                  <a:rPr lang="cs-CZ" sz="2000"/>
                  <a:t>k</a:t>
                </a:r>
                <a:r>
                  <a:rPr lang="en-US" sz="2000"/>
                  <a:t>t</a:t>
                </a:r>
                <a:endParaRPr lang="cs-CZ" sz="2000"/>
              </a:p>
            </p:txBody>
          </p:sp>
        </p:grpSp>
        <p:sp>
          <p:nvSpPr>
            <p:cNvPr id="56" name="Zaoblený obdélníkový popisek 55"/>
            <p:cNvSpPr/>
            <p:nvPr/>
          </p:nvSpPr>
          <p:spPr>
            <a:xfrm>
              <a:off x="5977362" y="3613781"/>
              <a:ext cx="2897413" cy="1111161"/>
            </a:xfrm>
            <a:prstGeom prst="wedgeRoundRectCallout">
              <a:avLst>
                <a:gd name="adj1" fmla="val -33920"/>
                <a:gd name="adj2" fmla="val 88402"/>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rgbClr val="0033CC"/>
                  </a:solidFill>
                </a:rPr>
                <a:t>vítěz konfliktu prosperuje na</a:t>
              </a:r>
              <a:r>
                <a:rPr lang="en-US" dirty="0">
                  <a:solidFill>
                    <a:srgbClr val="0033CC"/>
                  </a:solidFill>
                </a:rPr>
                <a:t> “</a:t>
              </a:r>
              <a:r>
                <a:rPr lang="en-US" dirty="0" err="1">
                  <a:solidFill>
                    <a:srgbClr val="0033CC"/>
                  </a:solidFill>
                </a:rPr>
                <a:t>naiv</a:t>
              </a:r>
              <a:r>
                <a:rPr lang="cs-CZ" dirty="0">
                  <a:solidFill>
                    <a:srgbClr val="0033CC"/>
                  </a:solidFill>
                </a:rPr>
                <a:t>ním</a:t>
              </a:r>
              <a:r>
                <a:rPr lang="en-US" dirty="0">
                  <a:solidFill>
                    <a:srgbClr val="0033CC"/>
                  </a:solidFill>
                </a:rPr>
                <a:t>” genetic</a:t>
              </a:r>
              <a:r>
                <a:rPr lang="cs-CZ" dirty="0" err="1">
                  <a:solidFill>
                    <a:srgbClr val="0033CC"/>
                  </a:solidFill>
                </a:rPr>
                <a:t>kém</a:t>
              </a:r>
              <a:r>
                <a:rPr lang="cs-CZ" dirty="0">
                  <a:solidFill>
                    <a:srgbClr val="0033CC"/>
                  </a:solidFill>
                </a:rPr>
                <a:t> pozadí</a:t>
              </a:r>
            </a:p>
          </p:txBody>
        </p:sp>
        <p:sp>
          <p:nvSpPr>
            <p:cNvPr id="71688" name="TextovéPole 56"/>
            <p:cNvSpPr txBox="1">
              <a:spLocks noChangeArrowheads="1"/>
            </p:cNvSpPr>
            <p:nvPr/>
          </p:nvSpPr>
          <p:spPr bwMode="auto">
            <a:xfrm>
              <a:off x="552450" y="3566160"/>
              <a:ext cx="4147289" cy="369332"/>
            </a:xfrm>
            <a:prstGeom prst="rect">
              <a:avLst/>
            </a:prstGeom>
            <a:noFill/>
            <a:ln w="9525">
              <a:noFill/>
              <a:miter lim="800000"/>
              <a:headEnd/>
              <a:tailEnd/>
            </a:ln>
          </p:spPr>
          <p:txBody>
            <a:bodyPr wrap="none">
              <a:spAutoFit/>
            </a:bodyPr>
            <a:lstStyle/>
            <a:p>
              <a:r>
                <a:rPr lang="en-US">
                  <a:solidFill>
                    <a:srgbClr val="0033CC"/>
                  </a:solidFill>
                </a:rPr>
                <a:t> genetick</a:t>
              </a:r>
              <a:r>
                <a:rPr lang="cs-CZ">
                  <a:solidFill>
                    <a:srgbClr val="0033CC"/>
                  </a:solidFill>
                </a:rPr>
                <a:t>ý k</a:t>
              </a:r>
              <a:r>
                <a:rPr lang="en-US">
                  <a:solidFill>
                    <a:srgbClr val="0033CC"/>
                  </a:solidFill>
                </a:rPr>
                <a:t>onfli</a:t>
              </a:r>
              <a:r>
                <a:rPr lang="cs-CZ">
                  <a:solidFill>
                    <a:srgbClr val="0033CC"/>
                  </a:solidFill>
                </a:rPr>
                <a:t>k</a:t>
              </a:r>
              <a:r>
                <a:rPr lang="en-US">
                  <a:solidFill>
                    <a:srgbClr val="0033CC"/>
                  </a:solidFill>
                </a:rPr>
                <a:t>t: alternativ</a:t>
              </a:r>
              <a:r>
                <a:rPr lang="cs-CZ">
                  <a:solidFill>
                    <a:srgbClr val="0033CC"/>
                  </a:solidFill>
                </a:rPr>
                <a:t>ní scénář</a:t>
              </a:r>
            </a:p>
          </p:txBody>
        </p:sp>
        <p:sp>
          <p:nvSpPr>
            <p:cNvPr id="71689" name="TextovéPole 57"/>
            <p:cNvSpPr txBox="1">
              <a:spLocks noChangeArrowheads="1"/>
            </p:cNvSpPr>
            <p:nvPr/>
          </p:nvSpPr>
          <p:spPr bwMode="auto">
            <a:xfrm>
              <a:off x="3409625" y="5124397"/>
              <a:ext cx="1423788" cy="707886"/>
            </a:xfrm>
            <a:prstGeom prst="rect">
              <a:avLst/>
            </a:prstGeom>
            <a:noFill/>
            <a:ln w="9525">
              <a:noFill/>
              <a:miter lim="800000"/>
              <a:headEnd/>
              <a:tailEnd/>
            </a:ln>
          </p:spPr>
          <p:txBody>
            <a:bodyPr wrap="none">
              <a:spAutoFit/>
            </a:bodyPr>
            <a:lstStyle/>
            <a:p>
              <a:pPr algn="ctr"/>
              <a:r>
                <a:rPr lang="cs-CZ" sz="2000"/>
                <a:t>pokračující</a:t>
              </a:r>
            </a:p>
            <a:p>
              <a:pPr algn="ctr"/>
              <a:r>
                <a:rPr lang="cs-CZ" sz="2000"/>
                <a:t>arms race</a:t>
              </a:r>
            </a:p>
          </p:txBody>
        </p:sp>
      </p:grpSp>
      <p:sp>
        <p:nvSpPr>
          <p:cNvPr id="71683" name="TextovéPole 27"/>
          <p:cNvSpPr txBox="1">
            <a:spLocks noChangeArrowheads="1"/>
          </p:cNvSpPr>
          <p:nvPr/>
        </p:nvSpPr>
        <p:spPr bwMode="auto">
          <a:xfrm>
            <a:off x="1292225" y="5426075"/>
            <a:ext cx="3405188" cy="522288"/>
          </a:xfrm>
          <a:prstGeom prst="rect">
            <a:avLst/>
          </a:prstGeom>
          <a:noFill/>
          <a:ln w="9525">
            <a:noFill/>
            <a:miter lim="800000"/>
            <a:headEnd/>
            <a:tailEnd/>
          </a:ln>
        </p:spPr>
        <p:txBody>
          <a:bodyPr wrap="none">
            <a:spAutoFit/>
          </a:bodyPr>
          <a:lstStyle/>
          <a:p>
            <a:r>
              <a:rPr lang="en-US" sz="2800">
                <a:solidFill>
                  <a:srgbClr val="E60000"/>
                </a:solidFill>
                <a:sym typeface="Symbol" pitchFamily="18" charset="2"/>
              </a:rPr>
              <a:t>“antispecia</a:t>
            </a:r>
            <a:r>
              <a:rPr lang="cs-CZ" sz="2800">
                <a:solidFill>
                  <a:srgbClr val="E60000"/>
                </a:solidFill>
                <a:sym typeface="Symbol" pitchFamily="18" charset="2"/>
              </a:rPr>
              <a:t>ční</a:t>
            </a:r>
            <a:r>
              <a:rPr lang="en-US" sz="2800">
                <a:solidFill>
                  <a:srgbClr val="E60000"/>
                </a:solidFill>
                <a:sym typeface="Symbol" pitchFamily="18" charset="2"/>
              </a:rPr>
              <a:t> gen</a:t>
            </a:r>
            <a:r>
              <a:rPr lang="cs-CZ" sz="2800">
                <a:solidFill>
                  <a:srgbClr val="E60000"/>
                </a:solidFill>
                <a:sym typeface="Symbol" pitchFamily="18" charset="2"/>
              </a:rPr>
              <a:t>y</a:t>
            </a:r>
            <a:r>
              <a:rPr lang="en-US" sz="2800">
                <a:solidFill>
                  <a:srgbClr val="E60000"/>
                </a:solidFill>
                <a:sym typeface="Symbol" pitchFamily="18" charset="2"/>
              </a:rPr>
              <a:t>”</a:t>
            </a:r>
            <a:endParaRPr lang="cs-CZ" sz="2800">
              <a:solidFill>
                <a:srgbClr val="E60000"/>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l="25822" t="24409" r="27765" b="9995"/>
          <a:stretch>
            <a:fillRect/>
          </a:stretch>
        </p:blipFill>
        <p:spPr bwMode="auto">
          <a:xfrm>
            <a:off x="2540000" y="1163638"/>
            <a:ext cx="4473575" cy="3892550"/>
          </a:xfrm>
          <a:prstGeom prst="rect">
            <a:avLst/>
          </a:prstGeom>
          <a:noFill/>
          <a:ln w="9525">
            <a:noFill/>
            <a:miter lim="800000"/>
            <a:headEnd/>
            <a:tailEnd/>
          </a:ln>
        </p:spPr>
      </p:pic>
      <p:sp>
        <p:nvSpPr>
          <p:cNvPr id="16" name="Zaoblený obdélníkový popisek 15"/>
          <p:cNvSpPr/>
          <p:nvPr/>
        </p:nvSpPr>
        <p:spPr>
          <a:xfrm>
            <a:off x="871538" y="1063625"/>
            <a:ext cx="2330450" cy="541338"/>
          </a:xfrm>
          <a:prstGeom prst="wedgeRoundRectCallout">
            <a:avLst>
              <a:gd name="adj1" fmla="val 76557"/>
              <a:gd name="adj2" fmla="val 168150"/>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incompatibility</a:t>
            </a:r>
            <a:r>
              <a:rPr lang="en-US" sz="2000" dirty="0">
                <a:solidFill>
                  <a:schemeClr val="tx1"/>
                </a:solidFill>
              </a:rPr>
              <a:t> loci</a:t>
            </a:r>
            <a:endParaRPr lang="cs-CZ" sz="2000" dirty="0">
              <a:solidFill>
                <a:schemeClr val="tx1"/>
              </a:solidFill>
            </a:endParaRPr>
          </a:p>
        </p:txBody>
      </p:sp>
      <p:sp>
        <p:nvSpPr>
          <p:cNvPr id="17" name="Zaoblený obdélníkový popisek 16"/>
          <p:cNvSpPr/>
          <p:nvPr/>
        </p:nvSpPr>
        <p:spPr>
          <a:xfrm>
            <a:off x="1157288" y="4197350"/>
            <a:ext cx="1789112" cy="533400"/>
          </a:xfrm>
          <a:prstGeom prst="wedgeRoundRectCallout">
            <a:avLst>
              <a:gd name="adj1" fmla="val 84579"/>
              <a:gd name="adj2" fmla="val -215677"/>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arms victors</a:t>
            </a:r>
            <a:endParaRPr lang="cs-CZ" dirty="0">
              <a:solidFill>
                <a:schemeClr val="tx1"/>
              </a:solidFill>
            </a:endParaRPr>
          </a:p>
        </p:txBody>
      </p:sp>
      <p:sp>
        <p:nvSpPr>
          <p:cNvPr id="18" name="Zaoblený obdélníkový popisek 17"/>
          <p:cNvSpPr/>
          <p:nvPr/>
        </p:nvSpPr>
        <p:spPr>
          <a:xfrm>
            <a:off x="6411913" y="3903663"/>
            <a:ext cx="1487487" cy="444500"/>
          </a:xfrm>
          <a:prstGeom prst="wedgeRoundRectCallout">
            <a:avLst>
              <a:gd name="adj1" fmla="val -84813"/>
              <a:gd name="adj2" fmla="val -144344"/>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hitchhikers</a:t>
            </a:r>
            <a:endParaRPr lang="cs-CZ" dirty="0">
              <a:solidFill>
                <a:schemeClr val="tx1"/>
              </a:solidFill>
            </a:endParaRPr>
          </a:p>
        </p:txBody>
      </p:sp>
      <p:sp>
        <p:nvSpPr>
          <p:cNvPr id="19" name="Zaoblený obdélníkový popisek 18"/>
          <p:cNvSpPr/>
          <p:nvPr/>
        </p:nvSpPr>
        <p:spPr>
          <a:xfrm>
            <a:off x="6480175" y="2435225"/>
            <a:ext cx="1536700" cy="498475"/>
          </a:xfrm>
          <a:prstGeom prst="wedgeRoundRectCallout">
            <a:avLst>
              <a:gd name="adj1" fmla="val -97066"/>
              <a:gd name="adj2" fmla="val 2555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neutral loci</a:t>
            </a:r>
            <a:endParaRPr lang="cs-CZ" dirty="0">
              <a:solidFill>
                <a:schemeClr val="tx1"/>
              </a:solidFill>
            </a:endParaRPr>
          </a:p>
        </p:txBody>
      </p:sp>
      <p:grpSp>
        <p:nvGrpSpPr>
          <p:cNvPr id="2" name="Skupina 21"/>
          <p:cNvGrpSpPr>
            <a:grpSpLocks/>
          </p:cNvGrpSpPr>
          <p:nvPr/>
        </p:nvGrpSpPr>
        <p:grpSpPr bwMode="auto">
          <a:xfrm>
            <a:off x="3570288" y="4870450"/>
            <a:ext cx="4827587" cy="1725613"/>
            <a:chOff x="3570838" y="4869712"/>
            <a:chExt cx="4826401" cy="1725778"/>
          </a:xfrm>
        </p:grpSpPr>
        <p:sp>
          <p:nvSpPr>
            <p:cNvPr id="72713" name="TextovéPole 19"/>
            <p:cNvSpPr txBox="1">
              <a:spLocks noChangeArrowheads="1"/>
            </p:cNvSpPr>
            <p:nvPr/>
          </p:nvSpPr>
          <p:spPr bwMode="auto">
            <a:xfrm>
              <a:off x="3570838" y="5762421"/>
              <a:ext cx="2185214" cy="369332"/>
            </a:xfrm>
            <a:prstGeom prst="rect">
              <a:avLst/>
            </a:prstGeom>
            <a:noFill/>
            <a:ln w="9525">
              <a:noFill/>
              <a:miter lim="800000"/>
              <a:headEnd/>
              <a:tailEnd/>
            </a:ln>
          </p:spPr>
          <p:txBody>
            <a:bodyPr wrap="none">
              <a:spAutoFit/>
            </a:bodyPr>
            <a:lstStyle/>
            <a:p>
              <a:r>
                <a:rPr lang="cs-CZ"/>
                <a:t>Časovaná </a:t>
              </a:r>
              <a:r>
                <a:rPr lang="en-US"/>
                <a:t>bomb</a:t>
              </a:r>
              <a:r>
                <a:rPr lang="cs-CZ"/>
                <a:t>a</a:t>
              </a:r>
              <a:r>
                <a:rPr lang="en-US"/>
                <a:t>...</a:t>
              </a:r>
              <a:endParaRPr lang="cs-CZ"/>
            </a:p>
          </p:txBody>
        </p:sp>
        <p:pic>
          <p:nvPicPr>
            <p:cNvPr id="72714" name="Picture 2"/>
            <p:cNvPicPr>
              <a:picLocks noChangeAspect="1" noChangeArrowheads="1"/>
            </p:cNvPicPr>
            <p:nvPr/>
          </p:nvPicPr>
          <p:blipFill>
            <a:blip r:embed="rId4" cstate="print"/>
            <a:srcRect/>
            <a:stretch>
              <a:fillRect/>
            </a:stretch>
          </p:blipFill>
          <p:spPr bwMode="auto">
            <a:xfrm>
              <a:off x="6002802" y="4869712"/>
              <a:ext cx="2394437" cy="1725778"/>
            </a:xfrm>
            <a:prstGeom prst="rect">
              <a:avLst/>
            </a:prstGeom>
            <a:noFill/>
            <a:ln w="9525">
              <a:noFill/>
              <a:miter lim="800000"/>
              <a:headEnd/>
              <a:tailEnd/>
            </a:ln>
          </p:spPr>
        </p:pic>
      </p:grpSp>
      <p:sp>
        <p:nvSpPr>
          <p:cNvPr id="11" name="TextovéPole 10"/>
          <p:cNvSpPr txBox="1"/>
          <p:nvPr/>
        </p:nvSpPr>
        <p:spPr>
          <a:xfrm>
            <a:off x="2766106" y="282575"/>
            <a:ext cx="3986212" cy="461962"/>
          </a:xfrm>
          <a:prstGeom prst="rect">
            <a:avLst/>
          </a:prstGeom>
          <a:noFill/>
        </p:spPr>
        <p:txBody>
          <a:bodyPr wrap="none">
            <a:spAutoFit/>
          </a:bodyPr>
          <a:lstStyle/>
          <a:p>
            <a:pPr>
              <a:defRPr/>
            </a:pPr>
            <a:r>
              <a:rPr lang="cs-CZ" sz="2400" dirty="0">
                <a:solidFill>
                  <a:srgbClr val="C80000"/>
                </a:solidFill>
              </a:rPr>
              <a:t>Proč nepozorujeme častěji?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Group 2"/>
          <p:cNvGraphicFramePr>
            <a:graphicFrameLocks noGrp="1"/>
          </p:cNvGraphicFramePr>
          <p:nvPr/>
        </p:nvGraphicFramePr>
        <p:xfrm>
          <a:off x="1712913" y="2801938"/>
          <a:ext cx="4918075" cy="2160588"/>
        </p:xfrm>
        <a:graphic>
          <a:graphicData uri="http://schemas.openxmlformats.org/drawingml/2006/table">
            <a:tbl>
              <a:tblPr/>
              <a:tblGrid>
                <a:gridCol w="1184275"/>
                <a:gridCol w="973137"/>
                <a:gridCol w="930275"/>
                <a:gridCol w="657225"/>
                <a:gridCol w="1173163"/>
              </a:tblGrid>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chemeClr val="tx1"/>
                          </a:solidFill>
                          <a:effectLst/>
                          <a:latin typeface="Arial" charset="0"/>
                          <a:cs typeface="Arial" charset="0"/>
                        </a:rPr>
                        <a:t>jaderný genotyp:</a:t>
                      </a:r>
                    </a:p>
                  </a:txBody>
                  <a:tcPr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4127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chemeClr val="tx1"/>
                          </a:solidFill>
                          <a:effectLst/>
                          <a:latin typeface="Arial" charset="0"/>
                          <a:cs typeface="Arial" charset="0"/>
                        </a:rPr>
                        <a:t>celkem</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4111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u</a:t>
                      </a:r>
                      <a:r>
                        <a:rPr kumimoji="0" lang="cs-CZ" sz="1800" b="0" i="1" u="none" strike="noStrike" cap="none" normalizeH="0" baseline="-30000" smtClean="0">
                          <a:ln>
                            <a:noFill/>
                          </a:ln>
                          <a:solidFill>
                            <a:schemeClr val="tx1"/>
                          </a:solidFill>
                          <a:effectLst/>
                          <a:latin typeface="Arial" charset="0"/>
                          <a:cs typeface="Arial" charset="0"/>
                        </a:rPr>
                        <a:t>1</a:t>
                      </a:r>
                      <a:endParaRPr kumimoji="0" lang="cs-CZ" sz="1800" b="0" i="1"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v</a:t>
                      </a:r>
                      <a:r>
                        <a:rPr kumimoji="0" lang="cs-CZ" sz="1800" b="0" i="1" u="none" strike="noStrike" cap="none" normalizeH="0" baseline="-30000" smtClean="0">
                          <a:ln>
                            <a:noFill/>
                          </a:ln>
                          <a:solidFill>
                            <a:schemeClr val="tx1"/>
                          </a:solidFill>
                          <a:effectLst/>
                          <a:latin typeface="Arial" charset="0"/>
                          <a:cs typeface="Arial" charset="0"/>
                        </a:rPr>
                        <a:t>1</a:t>
                      </a:r>
                      <a:endParaRPr kumimoji="0" lang="cs-CZ" sz="1800" b="0" i="1"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w</a:t>
                      </a:r>
                      <a:r>
                        <a:rPr kumimoji="0" lang="cs-CZ" sz="1800" b="0" i="1" u="none" strike="noStrike" cap="none" normalizeH="0" baseline="-30000" smtClean="0">
                          <a:ln>
                            <a:noFill/>
                          </a:ln>
                          <a:solidFill>
                            <a:schemeClr val="tx1"/>
                          </a:solidFill>
                          <a:effectLst/>
                          <a:latin typeface="Arial" charset="0"/>
                          <a:cs typeface="Arial" charset="0"/>
                        </a:rPr>
                        <a:t>1</a:t>
                      </a:r>
                      <a:endParaRPr kumimoji="0" lang="cs-CZ" sz="1800" b="0" i="1"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smtClean="0">
                          <a:ln>
                            <a:noFill/>
                          </a:ln>
                          <a:solidFill>
                            <a:schemeClr val="tx1"/>
                          </a:solidFill>
                          <a:effectLst/>
                          <a:latin typeface="Arial" charset="0"/>
                          <a:cs typeface="Arial" charset="0"/>
                        </a:rPr>
                        <a:t>x</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4127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u</a:t>
                      </a:r>
                      <a:r>
                        <a:rPr kumimoji="0" lang="cs-CZ" sz="1800" b="0" i="1" u="none" strike="noStrike" cap="none" normalizeH="0" baseline="-30000" smtClean="0">
                          <a:ln>
                            <a:noFill/>
                          </a:ln>
                          <a:solidFill>
                            <a:schemeClr val="tx1"/>
                          </a:solidFill>
                          <a:effectLst/>
                          <a:latin typeface="Arial" charset="0"/>
                          <a:cs typeface="Arial" charset="0"/>
                        </a:rPr>
                        <a:t>2</a:t>
                      </a:r>
                      <a:endParaRPr kumimoji="0" lang="cs-CZ" sz="1800" b="0" i="1"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v</a:t>
                      </a:r>
                      <a:r>
                        <a:rPr kumimoji="0" lang="cs-CZ" sz="1800" b="0" i="1" u="none" strike="noStrike" cap="none" normalizeH="0" baseline="-30000" smtClean="0">
                          <a:ln>
                            <a:noFill/>
                          </a:ln>
                          <a:solidFill>
                            <a:schemeClr val="tx1"/>
                          </a:solidFill>
                          <a:effectLst/>
                          <a:latin typeface="Arial" charset="0"/>
                          <a:cs typeface="Arial" charset="0"/>
                        </a:rPr>
                        <a:t>2</a:t>
                      </a:r>
                      <a:endParaRPr kumimoji="0" lang="cs-CZ" sz="1800" b="0" i="1"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w</a:t>
                      </a:r>
                      <a:r>
                        <a:rPr kumimoji="0" lang="cs-CZ" sz="1800" b="0" i="1" u="none" strike="noStrike" cap="none" normalizeH="0" baseline="-30000" smtClean="0">
                          <a:ln>
                            <a:noFill/>
                          </a:ln>
                          <a:solidFill>
                            <a:schemeClr val="tx1"/>
                          </a:solidFill>
                          <a:effectLst/>
                          <a:latin typeface="Arial" charset="0"/>
                          <a:cs typeface="Arial" charset="0"/>
                        </a:rPr>
                        <a:t>2</a:t>
                      </a:r>
                      <a:endParaRPr kumimoji="0" lang="cs-CZ" sz="1800" b="0" i="1"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smtClean="0">
                          <a:ln>
                            <a:noFill/>
                          </a:ln>
                          <a:solidFill>
                            <a:schemeClr val="tx1"/>
                          </a:solidFill>
                          <a:effectLst/>
                          <a:latin typeface="Arial" charset="0"/>
                          <a:cs typeface="Arial" charset="0"/>
                        </a:rPr>
                        <a:t>y</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4127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chemeClr val="tx1"/>
                          </a:solidFill>
                          <a:effectLst/>
                          <a:latin typeface="Arial" charset="0"/>
                          <a:cs typeface="Arial" charset="0"/>
                        </a:rPr>
                        <a:t>celkem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smtClean="0">
                          <a:ln>
                            <a:noFill/>
                          </a:ln>
                          <a:solidFill>
                            <a:schemeClr val="tx1"/>
                          </a:solidFill>
                          <a:effectLst/>
                          <a:latin typeface="Arial" charset="0"/>
                          <a:cs typeface="Arial" charset="0"/>
                        </a:rPr>
                        <a:t>u</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smtClean="0">
                          <a:ln>
                            <a:noFill/>
                          </a:ln>
                          <a:solidFill>
                            <a:schemeClr val="tx1"/>
                          </a:solidFill>
                          <a:effectLst/>
                          <a:latin typeface="Arial" charset="0"/>
                          <a:cs typeface="Arial" charset="0"/>
                        </a:rPr>
                        <a:t>v</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smtClean="0">
                          <a:ln>
                            <a:noFill/>
                          </a:ln>
                          <a:solidFill>
                            <a:schemeClr val="tx1"/>
                          </a:solidFill>
                          <a:effectLst/>
                          <a:latin typeface="Arial" charset="0"/>
                          <a:cs typeface="Arial" charset="0"/>
                        </a:rPr>
                        <a:t>w</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chemeClr val="tx1"/>
                          </a:solidFill>
                          <a:effectLst/>
                          <a:latin typeface="Arial" charset="0"/>
                          <a:cs typeface="Arial" charset="0"/>
                        </a:rPr>
                        <a:t>1</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3761" name="Text Box 33"/>
          <p:cNvSpPr txBox="1">
            <a:spLocks noChangeArrowheads="1"/>
          </p:cNvSpPr>
          <p:nvPr/>
        </p:nvSpPr>
        <p:spPr bwMode="auto">
          <a:xfrm>
            <a:off x="2554060" y="282575"/>
            <a:ext cx="4197350" cy="457200"/>
          </a:xfrm>
          <a:prstGeom prst="rect">
            <a:avLst/>
          </a:prstGeom>
          <a:solidFill>
            <a:srgbClr val="FFFF66"/>
          </a:solidFill>
          <a:ln w="9525">
            <a:noFill/>
            <a:miter lim="800000"/>
            <a:headEnd/>
            <a:tailEnd/>
          </a:ln>
        </p:spPr>
        <p:txBody>
          <a:bodyPr wrap="none">
            <a:spAutoFit/>
          </a:bodyPr>
          <a:lstStyle/>
          <a:p>
            <a:r>
              <a:rPr lang="cs-CZ" sz="2400" b="1">
                <a:solidFill>
                  <a:srgbClr val="E60000"/>
                </a:solidFill>
                <a:effectLst>
                  <a:outerShdw blurRad="50800" dist="38100" dir="2700000" algn="tl" rotWithShape="0">
                    <a:prstClr val="black">
                      <a:alpha val="40000"/>
                    </a:prstClr>
                  </a:outerShdw>
                </a:effectLst>
              </a:rPr>
              <a:t>Cytonukleární nerovnováhy</a:t>
            </a:r>
          </a:p>
        </p:txBody>
      </p:sp>
      <p:sp>
        <p:nvSpPr>
          <p:cNvPr id="73762" name="Text Box 34"/>
          <p:cNvSpPr txBox="1">
            <a:spLocks noChangeArrowheads="1"/>
          </p:cNvSpPr>
          <p:nvPr/>
        </p:nvSpPr>
        <p:spPr bwMode="auto">
          <a:xfrm>
            <a:off x="520700" y="1116013"/>
            <a:ext cx="6488113" cy="1006475"/>
          </a:xfrm>
          <a:prstGeom prst="rect">
            <a:avLst/>
          </a:prstGeom>
          <a:noFill/>
          <a:ln w="9525">
            <a:noFill/>
            <a:miter lim="800000"/>
            <a:headEnd/>
            <a:tailEnd/>
          </a:ln>
        </p:spPr>
        <p:txBody>
          <a:bodyPr wrap="none">
            <a:spAutoFit/>
          </a:bodyPr>
          <a:lstStyle/>
          <a:p>
            <a:pPr>
              <a:buFontTx/>
              <a:buChar char="•"/>
            </a:pPr>
            <a:r>
              <a:rPr lang="cs-CZ" sz="2000"/>
              <a:t> = nenáhodné asociace jaderných a cytoplazmatických </a:t>
            </a:r>
            <a:br>
              <a:rPr lang="cs-CZ" sz="2000"/>
            </a:br>
            <a:r>
              <a:rPr lang="cs-CZ" sz="2000"/>
              <a:t>     (mitochondriálních) alel</a:t>
            </a:r>
          </a:p>
          <a:p>
            <a:pPr>
              <a:buFontTx/>
              <a:buChar char="•"/>
            </a:pPr>
            <a:r>
              <a:rPr lang="cs-CZ" sz="2000"/>
              <a:t> 3 </a:t>
            </a:r>
            <a:r>
              <a:rPr lang="cs-CZ" sz="2000">
                <a:sym typeface="Symbol" pitchFamily="18" charset="2"/>
              </a:rPr>
              <a:t> 2 tabulka</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Group 2"/>
          <p:cNvGraphicFramePr>
            <a:graphicFrameLocks noGrp="1"/>
          </p:cNvGraphicFramePr>
          <p:nvPr/>
        </p:nvGraphicFramePr>
        <p:xfrm>
          <a:off x="514350" y="1185863"/>
          <a:ext cx="3570288" cy="1418590"/>
        </p:xfrm>
        <a:graphic>
          <a:graphicData uri="http://schemas.openxmlformats.org/drawingml/2006/table">
            <a:tbl>
              <a:tblPr/>
              <a:tblGrid>
                <a:gridCol w="860425"/>
                <a:gridCol w="903288"/>
                <a:gridCol w="903287"/>
                <a:gridCol w="903288"/>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jaderný genotyp: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2921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90135" name="Group 23"/>
          <p:cNvGraphicFramePr>
            <a:graphicFrameLocks noGrp="1"/>
          </p:cNvGraphicFramePr>
          <p:nvPr/>
        </p:nvGraphicFramePr>
        <p:xfrm>
          <a:off x="514350" y="4348163"/>
          <a:ext cx="3570288" cy="1451610"/>
        </p:xfrm>
        <a:graphic>
          <a:graphicData uri="http://schemas.openxmlformats.org/drawingml/2006/table">
            <a:tbl>
              <a:tblPr/>
              <a:tblGrid>
                <a:gridCol w="860425"/>
                <a:gridCol w="903288"/>
                <a:gridCol w="903287"/>
                <a:gridCol w="903288"/>
              </a:tblGrid>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jaderný genotyp: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36512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4796" name="Text Box 44"/>
          <p:cNvSpPr txBox="1">
            <a:spLocks noChangeArrowheads="1"/>
          </p:cNvSpPr>
          <p:nvPr/>
        </p:nvSpPr>
        <p:spPr bwMode="auto">
          <a:xfrm>
            <a:off x="1144588" y="657225"/>
            <a:ext cx="2292350" cy="366713"/>
          </a:xfrm>
          <a:prstGeom prst="rect">
            <a:avLst/>
          </a:prstGeom>
          <a:noFill/>
          <a:ln w="9525">
            <a:noFill/>
            <a:miter lim="800000"/>
            <a:headEnd/>
            <a:tailEnd/>
          </a:ln>
        </p:spPr>
        <p:txBody>
          <a:bodyPr wrap="none">
            <a:spAutoFit/>
          </a:bodyPr>
          <a:lstStyle/>
          <a:p>
            <a:r>
              <a:rPr lang="cs-CZ"/>
              <a:t>Absence hybridizace</a:t>
            </a:r>
          </a:p>
        </p:txBody>
      </p:sp>
      <p:sp>
        <p:nvSpPr>
          <p:cNvPr id="74797" name="Text Box 45"/>
          <p:cNvSpPr txBox="1">
            <a:spLocks noChangeArrowheads="1"/>
          </p:cNvSpPr>
          <p:nvPr/>
        </p:nvSpPr>
        <p:spPr bwMode="auto">
          <a:xfrm>
            <a:off x="5167313" y="657225"/>
            <a:ext cx="3117850" cy="366713"/>
          </a:xfrm>
          <a:prstGeom prst="rect">
            <a:avLst/>
          </a:prstGeom>
          <a:noFill/>
          <a:ln w="9525">
            <a:noFill/>
            <a:miter lim="800000"/>
            <a:headEnd/>
            <a:tailEnd/>
          </a:ln>
        </p:spPr>
        <p:txBody>
          <a:bodyPr wrap="none">
            <a:spAutoFit/>
          </a:bodyPr>
          <a:lstStyle/>
          <a:p>
            <a:r>
              <a:rPr lang="cs-CZ"/>
              <a:t>Náhodné křížení, hybridní roj</a:t>
            </a:r>
          </a:p>
        </p:txBody>
      </p:sp>
      <p:graphicFrame>
        <p:nvGraphicFramePr>
          <p:cNvPr id="90158" name="Group 46"/>
          <p:cNvGraphicFramePr>
            <a:graphicFrameLocks noGrp="1"/>
          </p:cNvGraphicFramePr>
          <p:nvPr/>
        </p:nvGraphicFramePr>
        <p:xfrm>
          <a:off x="4892675" y="1185863"/>
          <a:ext cx="3562350" cy="1418590"/>
        </p:xfrm>
        <a:graphic>
          <a:graphicData uri="http://schemas.openxmlformats.org/drawingml/2006/table">
            <a:tbl>
              <a:tblPr/>
              <a:tblGrid>
                <a:gridCol w="862013"/>
                <a:gridCol w="900112"/>
                <a:gridCol w="900113"/>
                <a:gridCol w="900112"/>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jaderný genotyp: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3349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4819" name="Text Box 67"/>
          <p:cNvSpPr txBox="1">
            <a:spLocks noChangeArrowheads="1"/>
          </p:cNvSpPr>
          <p:nvPr/>
        </p:nvSpPr>
        <p:spPr bwMode="auto">
          <a:xfrm>
            <a:off x="349250" y="3509963"/>
            <a:ext cx="4044950" cy="641350"/>
          </a:xfrm>
          <a:prstGeom prst="rect">
            <a:avLst/>
          </a:prstGeom>
          <a:noFill/>
          <a:ln w="9525">
            <a:noFill/>
            <a:miter lim="800000"/>
            <a:headEnd/>
            <a:tailEnd/>
          </a:ln>
        </p:spPr>
        <p:txBody>
          <a:bodyPr wrap="none">
            <a:spAutoFit/>
          </a:bodyPr>
          <a:lstStyle/>
          <a:p>
            <a:pPr algn="ctr"/>
            <a:r>
              <a:rPr lang="cs-CZ"/>
              <a:t>Hybridizace bez výraznější introgrese,</a:t>
            </a:r>
            <a:br>
              <a:rPr lang="cs-CZ"/>
            </a:br>
            <a:r>
              <a:rPr lang="cs-CZ"/>
              <a:t>křížení nezávisí na pohlaví</a:t>
            </a:r>
          </a:p>
        </p:txBody>
      </p:sp>
      <p:graphicFrame>
        <p:nvGraphicFramePr>
          <p:cNvPr id="90180" name="Group 68"/>
          <p:cNvGraphicFramePr>
            <a:graphicFrameLocks noGrp="1"/>
          </p:cNvGraphicFramePr>
          <p:nvPr/>
        </p:nvGraphicFramePr>
        <p:xfrm>
          <a:off x="4892675" y="4348163"/>
          <a:ext cx="3570288" cy="1451610"/>
        </p:xfrm>
        <a:graphic>
          <a:graphicData uri="http://schemas.openxmlformats.org/drawingml/2006/table">
            <a:tbl>
              <a:tblPr/>
              <a:tblGrid>
                <a:gridCol w="860425"/>
                <a:gridCol w="903288"/>
                <a:gridCol w="903287"/>
                <a:gridCol w="903288"/>
              </a:tblGrid>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jaderný genotyp: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36512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4841" name="Text Box 89"/>
          <p:cNvSpPr txBox="1">
            <a:spLocks noChangeArrowheads="1"/>
          </p:cNvSpPr>
          <p:nvPr/>
        </p:nvSpPr>
        <p:spPr bwMode="auto">
          <a:xfrm>
            <a:off x="5275263" y="3509963"/>
            <a:ext cx="2952750" cy="641350"/>
          </a:xfrm>
          <a:prstGeom prst="rect">
            <a:avLst/>
          </a:prstGeom>
          <a:noFill/>
          <a:ln w="9525">
            <a:noFill/>
            <a:miter lim="800000"/>
            <a:headEnd/>
            <a:tailEnd/>
          </a:ln>
        </p:spPr>
        <p:txBody>
          <a:bodyPr wrap="none">
            <a:spAutoFit/>
          </a:bodyPr>
          <a:lstStyle/>
          <a:p>
            <a:pPr algn="ctr"/>
            <a:r>
              <a:rPr lang="cs-CZ"/>
              <a:t>Hybridizace bez introgrese,</a:t>
            </a:r>
            <a:br>
              <a:rPr lang="cs-CZ"/>
            </a:br>
            <a:r>
              <a:rPr lang="cs-CZ"/>
              <a:t>křížení závisí na pohlaví</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Group 2"/>
          <p:cNvGraphicFramePr>
            <a:graphicFrameLocks noGrp="1"/>
          </p:cNvGraphicFramePr>
          <p:nvPr/>
        </p:nvGraphicFramePr>
        <p:xfrm>
          <a:off x="514350" y="1185863"/>
          <a:ext cx="3570288" cy="1418590"/>
        </p:xfrm>
        <a:graphic>
          <a:graphicData uri="http://schemas.openxmlformats.org/drawingml/2006/table">
            <a:tbl>
              <a:tblPr/>
              <a:tblGrid>
                <a:gridCol w="860425"/>
                <a:gridCol w="903288"/>
                <a:gridCol w="903287"/>
                <a:gridCol w="903288"/>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jaderný genotyp: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2921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92183" name="Group 23"/>
          <p:cNvGraphicFramePr>
            <a:graphicFrameLocks noGrp="1"/>
          </p:cNvGraphicFramePr>
          <p:nvPr/>
        </p:nvGraphicFramePr>
        <p:xfrm>
          <a:off x="514350" y="4348163"/>
          <a:ext cx="3570288" cy="1451610"/>
        </p:xfrm>
        <a:graphic>
          <a:graphicData uri="http://schemas.openxmlformats.org/drawingml/2006/table">
            <a:tbl>
              <a:tblPr/>
              <a:tblGrid>
                <a:gridCol w="860425"/>
                <a:gridCol w="903288"/>
                <a:gridCol w="903287"/>
                <a:gridCol w="903288"/>
              </a:tblGrid>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jaderný genotyp: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36512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5820" name="Text Box 44"/>
          <p:cNvSpPr txBox="1">
            <a:spLocks noChangeArrowheads="1"/>
          </p:cNvSpPr>
          <p:nvPr/>
        </p:nvSpPr>
        <p:spPr bwMode="auto">
          <a:xfrm>
            <a:off x="673100" y="455613"/>
            <a:ext cx="3282950" cy="641350"/>
          </a:xfrm>
          <a:prstGeom prst="rect">
            <a:avLst/>
          </a:prstGeom>
          <a:noFill/>
          <a:ln w="9525">
            <a:noFill/>
            <a:miter lim="800000"/>
            <a:headEnd/>
            <a:tailEnd/>
          </a:ln>
        </p:spPr>
        <p:txBody>
          <a:bodyPr wrap="none">
            <a:spAutoFit/>
          </a:bodyPr>
          <a:lstStyle/>
          <a:p>
            <a:pPr algn="ctr"/>
            <a:r>
              <a:rPr lang="cs-CZ"/>
              <a:t>Hybridi se častěji kříží s méně </a:t>
            </a:r>
          </a:p>
          <a:p>
            <a:pPr algn="ctr"/>
            <a:r>
              <a:rPr lang="cs-CZ"/>
              <a:t>diskriminujícím druhem</a:t>
            </a:r>
          </a:p>
        </p:txBody>
      </p:sp>
      <p:sp>
        <p:nvSpPr>
          <p:cNvPr id="75821" name="Text Box 45"/>
          <p:cNvSpPr txBox="1">
            <a:spLocks noChangeArrowheads="1"/>
          </p:cNvSpPr>
          <p:nvPr/>
        </p:nvSpPr>
        <p:spPr bwMode="auto">
          <a:xfrm>
            <a:off x="5548313" y="455613"/>
            <a:ext cx="2457450" cy="641350"/>
          </a:xfrm>
          <a:prstGeom prst="rect">
            <a:avLst/>
          </a:prstGeom>
          <a:noFill/>
          <a:ln w="9525">
            <a:noFill/>
            <a:miter lim="800000"/>
            <a:headEnd/>
            <a:tailEnd/>
          </a:ln>
        </p:spPr>
        <p:txBody>
          <a:bodyPr wrap="none">
            <a:spAutoFit/>
          </a:bodyPr>
          <a:lstStyle/>
          <a:p>
            <a:pPr algn="ctr"/>
            <a:r>
              <a:rPr lang="cs-CZ"/>
              <a:t>Symetrická introgrese </a:t>
            </a:r>
          </a:p>
          <a:p>
            <a:pPr algn="ctr"/>
            <a:r>
              <a:rPr lang="cs-CZ"/>
              <a:t>do obou druhů</a:t>
            </a:r>
          </a:p>
        </p:txBody>
      </p:sp>
      <p:graphicFrame>
        <p:nvGraphicFramePr>
          <p:cNvPr id="92206" name="Group 46"/>
          <p:cNvGraphicFramePr>
            <a:graphicFrameLocks noGrp="1"/>
          </p:cNvGraphicFramePr>
          <p:nvPr/>
        </p:nvGraphicFramePr>
        <p:xfrm>
          <a:off x="4892675" y="1185863"/>
          <a:ext cx="3562350" cy="1418590"/>
        </p:xfrm>
        <a:graphic>
          <a:graphicData uri="http://schemas.openxmlformats.org/drawingml/2006/table">
            <a:tbl>
              <a:tblPr/>
              <a:tblGrid>
                <a:gridCol w="862013"/>
                <a:gridCol w="900112"/>
                <a:gridCol w="900113"/>
                <a:gridCol w="900112"/>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jaderný genotyp: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3349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5843" name="Text Box 67"/>
          <p:cNvSpPr txBox="1">
            <a:spLocks noChangeArrowheads="1"/>
          </p:cNvSpPr>
          <p:nvPr/>
        </p:nvSpPr>
        <p:spPr bwMode="auto">
          <a:xfrm>
            <a:off x="996950" y="3509963"/>
            <a:ext cx="2749550" cy="641350"/>
          </a:xfrm>
          <a:prstGeom prst="rect">
            <a:avLst/>
          </a:prstGeom>
          <a:noFill/>
          <a:ln w="9525">
            <a:noFill/>
            <a:miter lim="800000"/>
            <a:headEnd/>
            <a:tailEnd/>
          </a:ln>
        </p:spPr>
        <p:txBody>
          <a:bodyPr wrap="none">
            <a:spAutoFit/>
          </a:bodyPr>
          <a:lstStyle/>
          <a:p>
            <a:pPr algn="ctr"/>
            <a:r>
              <a:rPr lang="cs-CZ"/>
              <a:t>Možná introgrese,</a:t>
            </a:r>
            <a:br>
              <a:rPr lang="cs-CZ"/>
            </a:br>
            <a:r>
              <a:rPr lang="cs-CZ"/>
              <a:t>křížení závislé na pohlaví</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0" y="2947988"/>
            <a:ext cx="9144000" cy="0"/>
          </a:xfrm>
          <a:prstGeom prst="rect">
            <a:avLst/>
          </a:prstGeom>
          <a:noFill/>
          <a:ln w="9525">
            <a:noFill/>
            <a:miter lim="800000"/>
            <a:headEnd/>
            <a:tailEnd/>
          </a:ln>
        </p:spPr>
        <p:txBody>
          <a:bodyPr wrap="none" anchor="ctr">
            <a:spAutoFit/>
          </a:bodyPr>
          <a:lstStyle/>
          <a:p>
            <a:endParaRPr lang="cs-CZ"/>
          </a:p>
        </p:txBody>
      </p:sp>
      <p:pic>
        <p:nvPicPr>
          <p:cNvPr id="76803" name="Picture 6" descr="portraitTL"/>
          <p:cNvPicPr>
            <a:picLocks noChangeAspect="1" noChangeArrowheads="1"/>
          </p:cNvPicPr>
          <p:nvPr/>
        </p:nvPicPr>
        <p:blipFill>
          <a:blip r:embed="rId3" cstate="print"/>
          <a:srcRect l="13475" r="40692"/>
          <a:stretch>
            <a:fillRect/>
          </a:stretch>
        </p:blipFill>
        <p:spPr bwMode="auto">
          <a:xfrm>
            <a:off x="3233738" y="3702050"/>
            <a:ext cx="1641475" cy="1924050"/>
          </a:xfrm>
          <a:prstGeom prst="rect">
            <a:avLst/>
          </a:prstGeom>
          <a:noFill/>
          <a:ln w="9525">
            <a:noFill/>
            <a:miter lim="800000"/>
            <a:headEnd/>
            <a:tailEnd/>
          </a:ln>
          <a:effectLst>
            <a:softEdge rad="127000"/>
          </a:effectLst>
        </p:spPr>
      </p:pic>
      <p:sp>
        <p:nvSpPr>
          <p:cNvPr id="76804" name="Text Box 7"/>
          <p:cNvSpPr txBox="1">
            <a:spLocks noChangeArrowheads="1"/>
          </p:cNvSpPr>
          <p:nvPr/>
        </p:nvSpPr>
        <p:spPr bwMode="auto">
          <a:xfrm>
            <a:off x="509588" y="282575"/>
            <a:ext cx="5622052" cy="2893100"/>
          </a:xfrm>
          <a:prstGeom prst="rect">
            <a:avLst/>
          </a:prstGeom>
          <a:noFill/>
          <a:ln w="9525">
            <a:noFill/>
            <a:miter lim="800000"/>
            <a:headEnd/>
            <a:tailEnd/>
          </a:ln>
        </p:spPr>
        <p:txBody>
          <a:bodyPr wrap="none">
            <a:spAutoFit/>
          </a:bodyPr>
          <a:lstStyle/>
          <a:p>
            <a:r>
              <a:rPr lang="cs-CZ" sz="2400" dirty="0">
                <a:solidFill>
                  <a:srgbClr val="E60000"/>
                </a:solidFill>
              </a:rPr>
              <a:t>Programy pro analýzu hybridních zón:</a:t>
            </a:r>
          </a:p>
          <a:p>
            <a:endParaRPr lang="cs-CZ" dirty="0">
              <a:solidFill>
                <a:srgbClr val="F00000"/>
              </a:solidFill>
            </a:endParaRPr>
          </a:p>
          <a:p>
            <a:r>
              <a:rPr lang="cs-CZ" sz="2000" dirty="0"/>
              <a:t>Analyse: </a:t>
            </a:r>
            <a:r>
              <a:rPr lang="cs-CZ" sz="2000" dirty="0" err="1"/>
              <a:t>Stuart</a:t>
            </a:r>
            <a:r>
              <a:rPr lang="cs-CZ" sz="2000" dirty="0"/>
              <a:t> J.E. </a:t>
            </a:r>
            <a:r>
              <a:rPr lang="cs-CZ" sz="2000" dirty="0" err="1"/>
              <a:t>Baird</a:t>
            </a:r>
            <a:r>
              <a:rPr lang="cs-CZ" sz="2000" dirty="0"/>
              <a:t>, </a:t>
            </a:r>
            <a:r>
              <a:rPr lang="cs-CZ" sz="2000" dirty="0" err="1"/>
              <a:t>Nick</a:t>
            </a:r>
            <a:r>
              <a:rPr lang="cs-CZ" sz="2000" dirty="0"/>
              <a:t> H. </a:t>
            </a:r>
            <a:r>
              <a:rPr lang="cs-CZ" sz="2000" dirty="0" err="1"/>
              <a:t>Barton</a:t>
            </a:r>
            <a:r>
              <a:rPr lang="cs-CZ" sz="2000" dirty="0"/>
              <a:t> (Mac)</a:t>
            </a:r>
            <a:br>
              <a:rPr lang="cs-CZ" sz="2000" dirty="0"/>
            </a:br>
            <a:endParaRPr lang="cs-CZ" sz="2000" dirty="0"/>
          </a:p>
          <a:p>
            <a:r>
              <a:rPr lang="cs-CZ" sz="2000" dirty="0" err="1"/>
              <a:t>ClineFit</a:t>
            </a:r>
            <a:r>
              <a:rPr lang="cs-CZ" sz="2000" dirty="0"/>
              <a:t>: Adam Porter (PC) </a:t>
            </a:r>
            <a:br>
              <a:rPr lang="cs-CZ" sz="2000" dirty="0"/>
            </a:br>
            <a:endParaRPr lang="cs-CZ" sz="2000" dirty="0"/>
          </a:p>
          <a:p>
            <a:r>
              <a:rPr lang="cs-CZ" sz="2000" dirty="0" err="1"/>
              <a:t>CFit</a:t>
            </a:r>
            <a:r>
              <a:rPr lang="cs-CZ" sz="2000" dirty="0"/>
              <a:t>: Thomas </a:t>
            </a:r>
            <a:r>
              <a:rPr lang="cs-CZ" sz="2000" dirty="0" err="1"/>
              <a:t>Lenormand</a:t>
            </a:r>
            <a:r>
              <a:rPr lang="cs-CZ" sz="2000" dirty="0"/>
              <a:t> (PC)</a:t>
            </a:r>
            <a:br>
              <a:rPr lang="cs-CZ" sz="2000" dirty="0"/>
            </a:br>
            <a:endParaRPr lang="cs-CZ" sz="2000" dirty="0"/>
          </a:p>
          <a:p>
            <a:r>
              <a:rPr lang="cs-CZ" sz="2000" dirty="0"/>
              <a:t>(</a:t>
            </a:r>
            <a:r>
              <a:rPr lang="cs-CZ" sz="2000" dirty="0" err="1"/>
              <a:t>Geneland</a:t>
            </a:r>
            <a:r>
              <a:rPr lang="cs-CZ" sz="2000" dirty="0"/>
              <a:t>)</a:t>
            </a:r>
          </a:p>
        </p:txBody>
      </p:sp>
      <p:pic>
        <p:nvPicPr>
          <p:cNvPr id="76805" name="Picture 8" descr="P8023328"/>
          <p:cNvPicPr>
            <a:picLocks noChangeAspect="1" noChangeArrowheads="1"/>
          </p:cNvPicPr>
          <p:nvPr/>
        </p:nvPicPr>
        <p:blipFill>
          <a:blip r:embed="rId4" cstate="print"/>
          <a:srcRect l="32951" t="10167" r="36284" b="45625"/>
          <a:stretch>
            <a:fillRect/>
          </a:stretch>
        </p:blipFill>
        <p:spPr bwMode="auto">
          <a:xfrm>
            <a:off x="6276975" y="723900"/>
            <a:ext cx="1820863" cy="1962150"/>
          </a:xfrm>
          <a:prstGeom prst="rect">
            <a:avLst/>
          </a:prstGeom>
          <a:noFill/>
          <a:ln w="9525">
            <a:noFill/>
            <a:miter lim="800000"/>
            <a:headEnd/>
            <a:tailEnd/>
          </a:ln>
          <a:effectLst>
            <a:softEdge rad="127000"/>
          </a:effectLst>
        </p:spPr>
      </p:pic>
      <p:pic>
        <p:nvPicPr>
          <p:cNvPr id="76806" name="Picture 10" descr="aporter"/>
          <p:cNvPicPr>
            <a:picLocks noChangeAspect="1" noChangeArrowheads="1"/>
          </p:cNvPicPr>
          <p:nvPr/>
        </p:nvPicPr>
        <p:blipFill>
          <a:blip r:embed="rId5" cstate="print"/>
          <a:srcRect/>
          <a:stretch>
            <a:fillRect/>
          </a:stretch>
        </p:blipFill>
        <p:spPr bwMode="auto">
          <a:xfrm>
            <a:off x="863600" y="3362325"/>
            <a:ext cx="1568450" cy="2322513"/>
          </a:xfrm>
          <a:prstGeom prst="rect">
            <a:avLst/>
          </a:prstGeom>
          <a:noFill/>
          <a:ln w="9525">
            <a:noFill/>
            <a:miter lim="800000"/>
            <a:headEnd/>
            <a:tailEnd/>
          </a:ln>
          <a:effectLst>
            <a:softEdge rad="127000"/>
          </a:effectLst>
        </p:spPr>
      </p:pic>
      <p:sp>
        <p:nvSpPr>
          <p:cNvPr id="76807" name="Text Box 11"/>
          <p:cNvSpPr txBox="1">
            <a:spLocks noChangeArrowheads="1"/>
          </p:cNvSpPr>
          <p:nvPr/>
        </p:nvSpPr>
        <p:spPr bwMode="auto">
          <a:xfrm>
            <a:off x="6589713" y="2709863"/>
            <a:ext cx="1257300" cy="336550"/>
          </a:xfrm>
          <a:prstGeom prst="rect">
            <a:avLst/>
          </a:prstGeom>
          <a:noFill/>
          <a:ln w="9525">
            <a:noFill/>
            <a:miter lim="800000"/>
            <a:headEnd/>
            <a:tailEnd/>
          </a:ln>
        </p:spPr>
        <p:txBody>
          <a:bodyPr wrap="none">
            <a:spAutoFit/>
          </a:bodyPr>
          <a:lstStyle/>
          <a:p>
            <a:r>
              <a:rPr lang="cs-CZ" sz="1600">
                <a:solidFill>
                  <a:schemeClr val="accent2"/>
                </a:solidFill>
              </a:rPr>
              <a:t>S.J.E. Baird</a:t>
            </a:r>
          </a:p>
        </p:txBody>
      </p:sp>
      <p:sp>
        <p:nvSpPr>
          <p:cNvPr id="76808" name="Text Box 12"/>
          <p:cNvSpPr txBox="1">
            <a:spLocks noChangeArrowheads="1"/>
          </p:cNvSpPr>
          <p:nvPr/>
        </p:nvSpPr>
        <p:spPr bwMode="auto">
          <a:xfrm>
            <a:off x="6562725" y="5187950"/>
            <a:ext cx="1246188" cy="336550"/>
          </a:xfrm>
          <a:prstGeom prst="rect">
            <a:avLst/>
          </a:prstGeom>
          <a:noFill/>
          <a:ln w="9525">
            <a:noFill/>
            <a:miter lim="800000"/>
            <a:headEnd/>
            <a:tailEnd/>
          </a:ln>
        </p:spPr>
        <p:txBody>
          <a:bodyPr wrap="none">
            <a:spAutoFit/>
          </a:bodyPr>
          <a:lstStyle/>
          <a:p>
            <a:r>
              <a:rPr lang="cs-CZ" sz="1600">
                <a:solidFill>
                  <a:schemeClr val="accent2"/>
                </a:solidFill>
              </a:rPr>
              <a:t>N.H. Barton</a:t>
            </a:r>
          </a:p>
        </p:txBody>
      </p:sp>
      <p:sp>
        <p:nvSpPr>
          <p:cNvPr id="76809" name="Text Box 13"/>
          <p:cNvSpPr txBox="1">
            <a:spLocks noChangeArrowheads="1"/>
          </p:cNvSpPr>
          <p:nvPr/>
        </p:nvSpPr>
        <p:spPr bwMode="auto">
          <a:xfrm>
            <a:off x="1158875" y="5761038"/>
            <a:ext cx="987425" cy="336550"/>
          </a:xfrm>
          <a:prstGeom prst="rect">
            <a:avLst/>
          </a:prstGeom>
          <a:noFill/>
          <a:ln w="9525">
            <a:noFill/>
            <a:miter lim="800000"/>
            <a:headEnd/>
            <a:tailEnd/>
          </a:ln>
        </p:spPr>
        <p:txBody>
          <a:bodyPr wrap="none">
            <a:spAutoFit/>
          </a:bodyPr>
          <a:lstStyle/>
          <a:p>
            <a:r>
              <a:rPr lang="cs-CZ" sz="1600">
                <a:solidFill>
                  <a:schemeClr val="accent2"/>
                </a:solidFill>
              </a:rPr>
              <a:t>A. Porter</a:t>
            </a:r>
          </a:p>
        </p:txBody>
      </p:sp>
      <p:sp>
        <p:nvSpPr>
          <p:cNvPr id="76810" name="Text Box 14"/>
          <p:cNvSpPr txBox="1">
            <a:spLocks noChangeArrowheads="1"/>
          </p:cNvSpPr>
          <p:nvPr/>
        </p:nvSpPr>
        <p:spPr bwMode="auto">
          <a:xfrm>
            <a:off x="3390900" y="5689600"/>
            <a:ext cx="1449388" cy="336550"/>
          </a:xfrm>
          <a:prstGeom prst="rect">
            <a:avLst/>
          </a:prstGeom>
          <a:noFill/>
          <a:ln w="9525">
            <a:noFill/>
            <a:miter lim="800000"/>
            <a:headEnd/>
            <a:tailEnd/>
          </a:ln>
        </p:spPr>
        <p:txBody>
          <a:bodyPr wrap="none">
            <a:spAutoFit/>
          </a:bodyPr>
          <a:lstStyle/>
          <a:p>
            <a:r>
              <a:rPr lang="cs-CZ" sz="1600">
                <a:solidFill>
                  <a:schemeClr val="accent2"/>
                </a:solidFill>
              </a:rPr>
              <a:t>T. Lenormand</a:t>
            </a:r>
          </a:p>
        </p:txBody>
      </p:sp>
      <p:pic>
        <p:nvPicPr>
          <p:cNvPr id="76811" name="Picture 2"/>
          <p:cNvPicPr>
            <a:picLocks noChangeAspect="1" noChangeArrowheads="1"/>
          </p:cNvPicPr>
          <p:nvPr/>
        </p:nvPicPr>
        <p:blipFill>
          <a:blip r:embed="rId6" cstate="print"/>
          <a:srcRect l="18532" t="9799" r="36887" b="57025"/>
          <a:stretch>
            <a:fillRect/>
          </a:stretch>
        </p:blipFill>
        <p:spPr bwMode="auto">
          <a:xfrm>
            <a:off x="6302375" y="3200400"/>
            <a:ext cx="1757363" cy="1966913"/>
          </a:xfrm>
          <a:prstGeom prst="rect">
            <a:avLst/>
          </a:prstGeom>
          <a:noFill/>
          <a:ln w="9525">
            <a:noFill/>
            <a:miter lim="800000"/>
            <a:headEnd/>
            <a:tailEnd/>
          </a:ln>
          <a:effectLst>
            <a:softEdge rad="127000"/>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509588" y="282575"/>
            <a:ext cx="3283271" cy="461665"/>
          </a:xfrm>
          <a:prstGeom prst="rect">
            <a:avLst/>
          </a:prstGeom>
          <a:noFill/>
        </p:spPr>
        <p:txBody>
          <a:bodyPr wrap="none" rtlCol="0">
            <a:spAutoFit/>
          </a:bodyPr>
          <a:lstStyle/>
          <a:p>
            <a:r>
              <a:rPr lang="cs-CZ" sz="2400" dirty="0" smtClean="0">
                <a:solidFill>
                  <a:srgbClr val="E60000"/>
                </a:solidFill>
              </a:rPr>
              <a:t>Program </a:t>
            </a:r>
            <a:r>
              <a:rPr lang="cs-CZ" sz="2400" dirty="0" err="1" smtClean="0">
                <a:solidFill>
                  <a:srgbClr val="E60000"/>
                </a:solidFill>
              </a:rPr>
              <a:t>NewHybrids</a:t>
            </a:r>
            <a:r>
              <a:rPr lang="cs-CZ" sz="2400" dirty="0" smtClean="0">
                <a:solidFill>
                  <a:srgbClr val="E60000"/>
                </a:solidFill>
              </a:rPr>
              <a:t>:</a:t>
            </a:r>
            <a:endParaRPr lang="cs-CZ" sz="2400" dirty="0">
              <a:solidFill>
                <a:srgbClr val="E60000"/>
              </a:solidFill>
            </a:endParaRPr>
          </a:p>
        </p:txBody>
      </p:sp>
      <p:pic>
        <p:nvPicPr>
          <p:cNvPr id="139267" name="Picture 3"/>
          <p:cNvPicPr>
            <a:picLocks noChangeAspect="1" noChangeArrowheads="1"/>
          </p:cNvPicPr>
          <p:nvPr/>
        </p:nvPicPr>
        <p:blipFill>
          <a:blip r:embed="rId2" cstate="print">
            <a:lum bright="-20000" contrast="40000"/>
          </a:blip>
          <a:srcRect/>
          <a:stretch>
            <a:fillRect/>
          </a:stretch>
        </p:blipFill>
        <p:spPr bwMode="auto">
          <a:xfrm>
            <a:off x="172131" y="879703"/>
            <a:ext cx="5695269" cy="3164038"/>
          </a:xfrm>
          <a:prstGeom prst="rect">
            <a:avLst/>
          </a:prstGeom>
          <a:noFill/>
          <a:ln w="9525">
            <a:noFill/>
            <a:miter lim="800000"/>
            <a:headEnd/>
            <a:tailEnd/>
          </a:ln>
        </p:spPr>
      </p:pic>
      <p:pic>
        <p:nvPicPr>
          <p:cNvPr id="139268" name="Picture 4"/>
          <p:cNvPicPr>
            <a:picLocks noChangeAspect="1" noChangeArrowheads="1"/>
          </p:cNvPicPr>
          <p:nvPr/>
        </p:nvPicPr>
        <p:blipFill>
          <a:blip r:embed="rId3" cstate="print">
            <a:lum bright="-20000" contrast="40000"/>
          </a:blip>
          <a:srcRect/>
          <a:stretch>
            <a:fillRect/>
          </a:stretch>
        </p:blipFill>
        <p:spPr bwMode="auto">
          <a:xfrm>
            <a:off x="5943600" y="282575"/>
            <a:ext cx="2982686" cy="3861670"/>
          </a:xfrm>
          <a:prstGeom prst="rect">
            <a:avLst/>
          </a:prstGeom>
          <a:noFill/>
          <a:ln w="9525">
            <a:noFill/>
            <a:miter lim="800000"/>
            <a:headEnd/>
            <a:tailEnd/>
          </a:ln>
        </p:spPr>
      </p:pic>
      <p:pic>
        <p:nvPicPr>
          <p:cNvPr id="139269" name="Picture 5"/>
          <p:cNvPicPr>
            <a:picLocks noChangeAspect="1" noChangeArrowheads="1"/>
          </p:cNvPicPr>
          <p:nvPr/>
        </p:nvPicPr>
        <p:blipFill>
          <a:blip r:embed="rId4" cstate="print">
            <a:lum bright="-20000" contrast="40000"/>
          </a:blip>
          <a:srcRect/>
          <a:stretch>
            <a:fillRect/>
          </a:stretch>
        </p:blipFill>
        <p:spPr bwMode="auto">
          <a:xfrm>
            <a:off x="509588" y="4378079"/>
            <a:ext cx="5204051" cy="223703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t="4131" r="10596" b="25545"/>
          <a:stretch>
            <a:fillRect/>
          </a:stretch>
        </p:blipFill>
        <p:spPr bwMode="auto">
          <a:xfrm>
            <a:off x="982663" y="1200150"/>
            <a:ext cx="2265362" cy="2679700"/>
          </a:xfrm>
          <a:prstGeom prst="rect">
            <a:avLst/>
          </a:prstGeom>
          <a:noFill/>
          <a:ln w="9525">
            <a:noFill/>
            <a:miter lim="800000"/>
            <a:headEnd/>
            <a:tailEnd/>
          </a:ln>
          <a:effectLst>
            <a:softEdge rad="127000"/>
          </a:effectLst>
        </p:spPr>
      </p:pic>
      <p:sp>
        <p:nvSpPr>
          <p:cNvPr id="8" name="Oválný popisek 7"/>
          <p:cNvSpPr/>
          <p:nvPr/>
        </p:nvSpPr>
        <p:spPr>
          <a:xfrm>
            <a:off x="3992563" y="974725"/>
            <a:ext cx="3529012" cy="1630363"/>
          </a:xfrm>
          <a:prstGeom prst="wedgeEllipseCallout">
            <a:avLst>
              <a:gd name="adj1" fmla="val -96714"/>
              <a:gd name="adj2" fmla="val 23770"/>
            </a:avLst>
          </a:prstGeom>
          <a:solidFill>
            <a:srgbClr val="B9FFA3"/>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Most hybrid zones are </a:t>
            </a:r>
            <a:br>
              <a:rPr lang="en-US" dirty="0">
                <a:solidFill>
                  <a:schemeClr val="tx1"/>
                </a:solidFill>
              </a:rPr>
            </a:br>
            <a:r>
              <a:rPr lang="en-US" dirty="0">
                <a:solidFill>
                  <a:srgbClr val="0066FF"/>
                </a:solidFill>
              </a:rPr>
              <a:t>tension zones</a:t>
            </a:r>
            <a:r>
              <a:rPr lang="en-US" dirty="0">
                <a:solidFill>
                  <a:schemeClr val="tx1"/>
                </a:solidFill>
              </a:rPr>
              <a:t>.</a:t>
            </a:r>
            <a:endParaRPr lang="cs-CZ" dirty="0">
              <a:solidFill>
                <a:schemeClr val="tx1"/>
              </a:solidFill>
            </a:endParaRPr>
          </a:p>
        </p:txBody>
      </p:sp>
      <p:sp>
        <p:nvSpPr>
          <p:cNvPr id="14340" name="TextovéPole 8"/>
          <p:cNvSpPr txBox="1">
            <a:spLocks noChangeArrowheads="1"/>
          </p:cNvSpPr>
          <p:nvPr/>
        </p:nvSpPr>
        <p:spPr bwMode="auto">
          <a:xfrm>
            <a:off x="1516063" y="3868738"/>
            <a:ext cx="1243012" cy="338137"/>
          </a:xfrm>
          <a:prstGeom prst="rect">
            <a:avLst/>
          </a:prstGeom>
          <a:noFill/>
          <a:ln w="9525">
            <a:noFill/>
            <a:miter lim="800000"/>
            <a:headEnd/>
            <a:tailEnd/>
          </a:ln>
        </p:spPr>
        <p:txBody>
          <a:bodyPr wrap="none">
            <a:spAutoFit/>
          </a:bodyPr>
          <a:lstStyle/>
          <a:p>
            <a:r>
              <a:rPr lang="en-US" sz="1600"/>
              <a:t>Nick Barton</a:t>
            </a:r>
            <a:endParaRPr lang="cs-CZ" sz="1600"/>
          </a:p>
        </p:txBody>
      </p:sp>
      <p:sp>
        <p:nvSpPr>
          <p:cNvPr id="14341" name="TextovéPole 9"/>
          <p:cNvSpPr txBox="1">
            <a:spLocks noChangeArrowheads="1"/>
          </p:cNvSpPr>
          <p:nvPr/>
        </p:nvSpPr>
        <p:spPr bwMode="auto">
          <a:xfrm>
            <a:off x="2732088" y="4691063"/>
            <a:ext cx="5805487" cy="646112"/>
          </a:xfrm>
          <a:prstGeom prst="rect">
            <a:avLst/>
          </a:prstGeom>
          <a:noFill/>
          <a:ln w="9525">
            <a:noFill/>
            <a:miter lim="800000"/>
            <a:headEnd/>
            <a:tailEnd/>
          </a:ln>
        </p:spPr>
        <p:txBody>
          <a:bodyPr>
            <a:spAutoFit/>
          </a:bodyPr>
          <a:lstStyle/>
          <a:p>
            <a:pPr algn="ctr"/>
            <a:r>
              <a:rPr lang="en-US"/>
              <a:t>... i.e., they are maintained by balance between dispersal and selection (Barton &amp; Hewitt, 1985)</a:t>
            </a:r>
            <a:endParaRPr lang="cs-CZ"/>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minnie"/>
          <p:cNvPicPr>
            <a:picLocks noChangeAspect="1" noChangeArrowheads="1"/>
          </p:cNvPicPr>
          <p:nvPr/>
        </p:nvPicPr>
        <p:blipFill>
          <a:blip r:embed="rId3" cstate="print"/>
          <a:srcRect/>
          <a:stretch>
            <a:fillRect/>
          </a:stretch>
        </p:blipFill>
        <p:spPr bwMode="auto">
          <a:xfrm>
            <a:off x="655638" y="2622550"/>
            <a:ext cx="1574800" cy="2298700"/>
          </a:xfrm>
          <a:prstGeom prst="rect">
            <a:avLst/>
          </a:prstGeom>
          <a:noFill/>
          <a:ln w="9525">
            <a:noFill/>
            <a:miter lim="800000"/>
            <a:headEnd/>
            <a:tailEnd/>
          </a:ln>
        </p:spPr>
      </p:pic>
      <p:pic>
        <p:nvPicPr>
          <p:cNvPr id="15363" name="Picture 4" descr="jerry"/>
          <p:cNvPicPr>
            <a:picLocks noChangeAspect="1" noChangeArrowheads="1"/>
          </p:cNvPicPr>
          <p:nvPr/>
        </p:nvPicPr>
        <p:blipFill>
          <a:blip r:embed="rId4" cstate="print"/>
          <a:srcRect/>
          <a:stretch>
            <a:fillRect/>
          </a:stretch>
        </p:blipFill>
        <p:spPr bwMode="auto">
          <a:xfrm>
            <a:off x="6572250" y="2651125"/>
            <a:ext cx="1862138" cy="2255838"/>
          </a:xfrm>
          <a:prstGeom prst="rect">
            <a:avLst/>
          </a:prstGeom>
          <a:noFill/>
          <a:ln w="9525">
            <a:noFill/>
            <a:miter lim="800000"/>
            <a:headEnd/>
            <a:tailEnd/>
          </a:ln>
        </p:spPr>
      </p:pic>
      <p:sp>
        <p:nvSpPr>
          <p:cNvPr id="15364" name="Rectangle 5"/>
          <p:cNvSpPr>
            <a:spLocks noChangeArrowheads="1"/>
          </p:cNvSpPr>
          <p:nvPr/>
        </p:nvSpPr>
        <p:spPr bwMode="auto">
          <a:xfrm>
            <a:off x="2690813" y="2184400"/>
            <a:ext cx="1644650" cy="3236913"/>
          </a:xfrm>
          <a:prstGeom prst="rect">
            <a:avLst/>
          </a:prstGeom>
          <a:solidFill>
            <a:srgbClr val="FF0000"/>
          </a:solidFill>
          <a:ln w="9525">
            <a:solidFill>
              <a:schemeClr val="tx1"/>
            </a:solidFill>
            <a:miter lim="800000"/>
            <a:headEnd/>
            <a:tailEnd/>
          </a:ln>
        </p:spPr>
        <p:txBody>
          <a:bodyPr wrap="none" anchor="ctr"/>
          <a:lstStyle/>
          <a:p>
            <a:endParaRPr lang="cs-CZ"/>
          </a:p>
        </p:txBody>
      </p:sp>
      <p:sp>
        <p:nvSpPr>
          <p:cNvPr id="15365" name="Rectangle 6"/>
          <p:cNvSpPr>
            <a:spLocks noChangeArrowheads="1"/>
          </p:cNvSpPr>
          <p:nvPr/>
        </p:nvSpPr>
        <p:spPr bwMode="auto">
          <a:xfrm>
            <a:off x="4340225" y="2184400"/>
            <a:ext cx="1644650" cy="3235325"/>
          </a:xfrm>
          <a:prstGeom prst="rect">
            <a:avLst/>
          </a:prstGeom>
          <a:solidFill>
            <a:srgbClr val="0066FF"/>
          </a:solidFill>
          <a:ln w="9525">
            <a:solidFill>
              <a:schemeClr val="tx1"/>
            </a:solidFill>
            <a:miter lim="800000"/>
            <a:headEnd/>
            <a:tailEnd/>
          </a:ln>
        </p:spPr>
        <p:txBody>
          <a:bodyPr wrap="none" anchor="ctr"/>
          <a:lstStyle/>
          <a:p>
            <a:endParaRPr lang="cs-CZ"/>
          </a:p>
        </p:txBody>
      </p:sp>
      <p:sp>
        <p:nvSpPr>
          <p:cNvPr id="15366" name="Rectangle 7"/>
          <p:cNvSpPr>
            <a:spLocks noChangeArrowheads="1"/>
          </p:cNvSpPr>
          <p:nvPr/>
        </p:nvSpPr>
        <p:spPr bwMode="auto">
          <a:xfrm>
            <a:off x="3671888" y="2189163"/>
            <a:ext cx="1368425" cy="3227387"/>
          </a:xfrm>
          <a:prstGeom prst="rect">
            <a:avLst/>
          </a:prstGeom>
          <a:gradFill rotWithShape="1">
            <a:gsLst>
              <a:gs pos="0">
                <a:srgbClr val="FF0000"/>
              </a:gs>
              <a:gs pos="100000">
                <a:srgbClr val="0066FF"/>
              </a:gs>
            </a:gsLst>
            <a:lin ang="0" scaled="1"/>
          </a:gradFill>
          <a:ln w="9525">
            <a:noFill/>
            <a:miter lim="800000"/>
            <a:headEnd/>
            <a:tailEnd/>
          </a:ln>
        </p:spPr>
        <p:txBody>
          <a:bodyPr wrap="none" anchor="ctr"/>
          <a:lstStyle/>
          <a:p>
            <a:endParaRPr lang="cs-CZ"/>
          </a:p>
        </p:txBody>
      </p:sp>
      <p:sp>
        <p:nvSpPr>
          <p:cNvPr id="15367" name="Text Box 8"/>
          <p:cNvSpPr txBox="1">
            <a:spLocks noChangeArrowheads="1"/>
          </p:cNvSpPr>
          <p:nvPr/>
        </p:nvSpPr>
        <p:spPr bwMode="auto">
          <a:xfrm>
            <a:off x="2625725" y="515938"/>
            <a:ext cx="3701911" cy="523220"/>
          </a:xfrm>
          <a:prstGeom prst="rect">
            <a:avLst/>
          </a:prstGeom>
          <a:noFill/>
          <a:ln w="9525">
            <a:noFill/>
            <a:miter lim="800000"/>
            <a:headEnd/>
            <a:tailEnd/>
          </a:ln>
        </p:spPr>
        <p:txBody>
          <a:bodyPr wrap="none">
            <a:spAutoFit/>
          </a:bodyPr>
          <a:lstStyle/>
          <a:p>
            <a:r>
              <a:rPr lang="cs-CZ" sz="2800">
                <a:solidFill>
                  <a:srgbClr val="E60000"/>
                </a:solidFill>
              </a:rPr>
              <a:t>Tenzní zóna je když…</a:t>
            </a:r>
          </a:p>
        </p:txBody>
      </p:sp>
      <p:sp>
        <p:nvSpPr>
          <p:cNvPr id="22537" name="Line 9"/>
          <p:cNvSpPr>
            <a:spLocks noChangeShapeType="1"/>
          </p:cNvSpPr>
          <p:nvPr/>
        </p:nvSpPr>
        <p:spPr bwMode="auto">
          <a:xfrm flipH="1">
            <a:off x="2281238" y="3240088"/>
            <a:ext cx="4478337" cy="0"/>
          </a:xfrm>
          <a:prstGeom prst="line">
            <a:avLst/>
          </a:prstGeom>
          <a:noFill/>
          <a:ln w="38100">
            <a:solidFill>
              <a:schemeClr val="tx1"/>
            </a:solidFill>
            <a:prstDash val="dash"/>
            <a:round/>
            <a:headEnd/>
            <a:tailEnd type="triangle" w="med" len="med"/>
          </a:ln>
        </p:spPr>
        <p:txBody>
          <a:bodyPr/>
          <a:lstStyle/>
          <a:p>
            <a:endParaRPr lang="cs-CZ"/>
          </a:p>
        </p:txBody>
      </p:sp>
      <p:sp>
        <p:nvSpPr>
          <p:cNvPr id="22541" name="AutoShape 13"/>
          <p:cNvSpPr>
            <a:spLocks noChangeArrowheads="1"/>
          </p:cNvSpPr>
          <p:nvPr/>
        </p:nvSpPr>
        <p:spPr bwMode="auto">
          <a:xfrm rot="-2653547">
            <a:off x="6556375" y="2787650"/>
            <a:ext cx="236538" cy="185738"/>
          </a:xfrm>
          <a:custGeom>
            <a:avLst/>
            <a:gdLst>
              <a:gd name="T0" fmla="*/ 1710272848 w 21600"/>
              <a:gd name="T1" fmla="*/ 102821321 h 21600"/>
              <a:gd name="T2" fmla="*/ 461111040 w 21600"/>
              <a:gd name="T3" fmla="*/ 507760042 h 21600"/>
              <a:gd name="T4" fmla="*/ 1710272848 w 21600"/>
              <a:gd name="T5" fmla="*/ 1015520084 h 21600"/>
              <a:gd name="T6" fmla="*/ 2147483647 w 21600"/>
              <a:gd name="T7" fmla="*/ 507760042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p:spPr>
        <p:txBody>
          <a:bodyPr wrap="none" anchor="ctr"/>
          <a:lstStyle/>
          <a:p>
            <a:endParaRPr lang="cs-CZ"/>
          </a:p>
        </p:txBody>
      </p:sp>
      <p:sp>
        <p:nvSpPr>
          <p:cNvPr id="22542" name="AutoShape 14"/>
          <p:cNvSpPr>
            <a:spLocks noChangeArrowheads="1"/>
          </p:cNvSpPr>
          <p:nvPr/>
        </p:nvSpPr>
        <p:spPr bwMode="auto">
          <a:xfrm rot="-600915">
            <a:off x="6884988" y="2584450"/>
            <a:ext cx="155575" cy="139700"/>
          </a:xfrm>
          <a:custGeom>
            <a:avLst/>
            <a:gdLst>
              <a:gd name="T0" fmla="*/ 210504596 w 21600"/>
              <a:gd name="T1" fmla="*/ 24749870 h 21600"/>
              <a:gd name="T2" fmla="*/ 56754676 w 21600"/>
              <a:gd name="T3" fmla="*/ 122218363 h 21600"/>
              <a:gd name="T4" fmla="*/ 210504596 w 21600"/>
              <a:gd name="T5" fmla="*/ 244436934 h 21600"/>
              <a:gd name="T6" fmla="*/ 361927129 w 21600"/>
              <a:gd name="T7" fmla="*/ 122218363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254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2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nimBg="1"/>
      <p:bldP spid="22541" grpId="0" animBg="1"/>
      <p:bldP spid="22542" grpId="0" animBg="1"/>
    </p:bld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851</TotalTime>
  <Words>2185</Words>
  <Application>Microsoft Office PowerPoint</Application>
  <PresentationFormat>Předvádění na obrazovce (4:3)</PresentationFormat>
  <Paragraphs>536</Paragraphs>
  <Slides>78</Slides>
  <Notes>67</Notes>
  <HiddenSlides>0</HiddenSlides>
  <MMClips>0</MMClips>
  <ScaleCrop>false</ScaleCrop>
  <HeadingPairs>
    <vt:vector size="6" baseType="variant">
      <vt:variant>
        <vt:lpstr>Motiv</vt:lpstr>
      </vt:variant>
      <vt:variant>
        <vt:i4>1</vt:i4>
      </vt:variant>
      <vt:variant>
        <vt:lpstr>Vložené servery OLE</vt:lpstr>
      </vt:variant>
      <vt:variant>
        <vt:i4>2</vt:i4>
      </vt:variant>
      <vt:variant>
        <vt:lpstr>Nadpisy snímků</vt:lpstr>
      </vt:variant>
      <vt:variant>
        <vt:i4>78</vt:i4>
      </vt:variant>
    </vt:vector>
  </HeadingPairs>
  <TitlesOfParts>
    <vt:vector size="81" baseType="lpstr">
      <vt:lpstr>Výchozí návrh</vt:lpstr>
      <vt:lpstr>CorelDRAW</vt:lpstr>
      <vt:lpstr>Rovnice</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 </vt:lpstr>
      <vt:lpstr>Snímek 23</vt:lpstr>
      <vt:lpstr>Snímek 24</vt:lpstr>
      <vt:lpstr>Snímek 25</vt:lpstr>
      <vt:lpstr>Snímek 26</vt:lpstr>
      <vt:lpstr>Snímek 27</vt:lpstr>
      <vt:lpstr>Snímek 28</vt:lpstr>
      <vt:lpstr>Snímek 29</vt:lpstr>
      <vt:lpstr>Snímek 30</vt:lpstr>
      <vt:lpstr>Snímek 31</vt:lpstr>
      <vt:lpstr>Snímek 32</vt:lpstr>
      <vt:lpstr>Snímek 33</vt:lpstr>
      <vt:lpstr>Snímek 34</vt:lpstr>
      <vt:lpstr>Snímek 35</vt:lpstr>
      <vt:lpstr>Snímek 36</vt:lpstr>
      <vt:lpstr>Snímek 37</vt:lpstr>
      <vt:lpstr>Snímek 38</vt:lpstr>
      <vt:lpstr>Snímek 39</vt:lpstr>
      <vt:lpstr>Snímek 40</vt:lpstr>
      <vt:lpstr>Snímek 41</vt:lpstr>
      <vt:lpstr>Snímek 42</vt:lpstr>
      <vt:lpstr>Snímek 43</vt:lpstr>
      <vt:lpstr>Snímek 44</vt:lpstr>
      <vt:lpstr>Snímek 45</vt:lpstr>
      <vt:lpstr>Snímek 46</vt:lpstr>
      <vt:lpstr>Snímek 47</vt:lpstr>
      <vt:lpstr>Snímek 48</vt:lpstr>
      <vt:lpstr>Snímek 49</vt:lpstr>
      <vt:lpstr>Snímek 50</vt:lpstr>
      <vt:lpstr>Snímek 51</vt:lpstr>
      <vt:lpstr>Snímek 52</vt:lpstr>
      <vt:lpstr>Snímek 53</vt:lpstr>
      <vt:lpstr>Snímek 54</vt:lpstr>
      <vt:lpstr>1. musculus Y úspěšnější než domesticus Y na jeho vlastním genetickém pozadí  2. větší procento samců ve srovnání s ostatními oblastmi </vt:lpstr>
      <vt:lpstr>Snímek 56</vt:lpstr>
      <vt:lpstr>Snímek 57</vt:lpstr>
      <vt:lpstr>Snímek 58</vt:lpstr>
      <vt:lpstr>Snímek 59</vt:lpstr>
      <vt:lpstr>Snímek 60</vt:lpstr>
      <vt:lpstr>Snímek 61</vt:lpstr>
      <vt:lpstr>Snímek 62</vt:lpstr>
      <vt:lpstr>Snímek 63</vt:lpstr>
      <vt:lpstr>Snímek 64</vt:lpstr>
      <vt:lpstr>Snímek 65</vt:lpstr>
      <vt:lpstr>Snímek 66</vt:lpstr>
      <vt:lpstr>Snímek 67</vt:lpstr>
      <vt:lpstr>Snímek 68</vt:lpstr>
      <vt:lpstr>Snímek 69</vt:lpstr>
      <vt:lpstr>Snímek 70</vt:lpstr>
      <vt:lpstr>Snímek 71</vt:lpstr>
      <vt:lpstr>Snímek 72</vt:lpstr>
      <vt:lpstr>Snímek 73</vt:lpstr>
      <vt:lpstr>Snímek 74</vt:lpstr>
      <vt:lpstr>Snímek 75</vt:lpstr>
      <vt:lpstr>Snímek 76</vt:lpstr>
      <vt:lpstr>Snímek 77</vt:lpstr>
      <vt:lpstr>Snímek 78</vt:lpstr>
    </vt:vector>
  </TitlesOfParts>
  <Company>UZFG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Milos Macholan</dc:creator>
  <cp:lastModifiedBy>Miloš Macholán</cp:lastModifiedBy>
  <cp:revision>60</cp:revision>
  <dcterms:created xsi:type="dcterms:W3CDTF">2009-04-20T19:59:36Z</dcterms:created>
  <dcterms:modified xsi:type="dcterms:W3CDTF">2015-05-14T07:11:12Z</dcterms:modified>
</cp:coreProperties>
</file>