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00"/>
    <a:srgbClr val="CCEC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-84" y="-126"/>
      </p:cViewPr>
      <p:guideLst>
        <p:guide orient="horz" pos="164"/>
        <p:guide pos="3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B8CF3-B72C-41D1-8AEE-308FA0DF5B64}" type="datetimeFigureOut">
              <a:rPr lang="cs-CZ" smtClean="0"/>
              <a:pPr/>
              <a:t>14.5.2015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DDAA2-C173-4DD4-AABE-29D3DE3C4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913533" y="260350"/>
            <a:ext cx="3316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E60000"/>
                </a:solidFill>
                <a:latin typeface="Arial" pitchFamily="34" charset="0"/>
                <a:cs typeface="Arial" pitchFamily="34" charset="0"/>
              </a:rPr>
              <a:t>STRUCTURE </a:t>
            </a:r>
            <a:r>
              <a:rPr lang="cs-CZ" sz="2400" dirty="0" err="1" smtClean="0">
                <a:solidFill>
                  <a:srgbClr val="E60000"/>
                </a:solidFill>
                <a:latin typeface="Arial" pitchFamily="34" charset="0"/>
                <a:cs typeface="Arial" pitchFamily="34" charset="0"/>
              </a:rPr>
              <a:t>revisited</a:t>
            </a:r>
            <a:endParaRPr lang="cs-CZ" sz="2400" dirty="0">
              <a:solidFill>
                <a:srgbClr val="E6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750" y="980728"/>
            <a:ext cx="8353825" cy="5298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60000">
              <a:spcAft>
                <a:spcPts val="1000"/>
              </a:spcAft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explicit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ní model, jak by měly shluky vypadat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: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defTabSz="360000">
              <a:spcAft>
                <a:spcPts val="10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rozdělení dat tak, aby byly minimalizovány genetické nerovnováhy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defTabSz="360000">
              <a:spcAft>
                <a:spcPts val="1000"/>
              </a:spcAf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Q = příslušnost k ideálnímu shluku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A = frekvence alel ve shlucích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K = počet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shluků</a:t>
            </a:r>
          </a:p>
          <a:p>
            <a:pPr defTabSz="360000">
              <a:spcAft>
                <a:spcPts val="1000"/>
              </a:spcAft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defTabSz="360000">
              <a:spcAft>
                <a:spcPts val="1000"/>
              </a:spcAf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program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Partition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 současný odhad Q, A, K, ale nesmí být chybějící data</a:t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	(málokdy)</a:t>
            </a:r>
          </a:p>
          <a:p>
            <a:pPr defTabSz="360000">
              <a:spcAft>
                <a:spcPts val="1000"/>
              </a:spcAf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STRUCTURE: jen Q 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ale umožňuje chybějící data</a:t>
            </a:r>
          </a:p>
          <a:p>
            <a:pPr defTabSz="360000">
              <a:spcAft>
                <a:spcPts val="1000"/>
              </a:spcAft>
            </a:pP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Geneland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 Q, A, K i </a:t>
            </a:r>
            <a:r>
              <a:rPr lang="cs-CZ" sz="2000" i="1" dirty="0" err="1" smtClean="0">
                <a:latin typeface="Arial" pitchFamily="34" charset="0"/>
                <a:cs typeface="Arial" pitchFamily="34" charset="0"/>
              </a:rPr>
              <a:t>missing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 data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defTabSz="360000">
              <a:spcAft>
                <a:spcPts val="1000"/>
              </a:spcAft>
            </a:pPr>
            <a:r>
              <a:rPr lang="cs-CZ" sz="2000" dirty="0" smtClean="0">
                <a:solidFill>
                  <a:srgbClr val="E60000"/>
                </a:solidFill>
                <a:latin typeface="Arial" pitchFamily="34" charset="0"/>
                <a:cs typeface="Arial" pitchFamily="34" charset="0"/>
              </a:rPr>
              <a:t>Komplikace: izolace vzdáleností (</a:t>
            </a:r>
            <a:r>
              <a:rPr lang="cs-CZ" sz="2000" i="1" dirty="0" err="1" smtClean="0">
                <a:solidFill>
                  <a:srgbClr val="E60000"/>
                </a:solidFill>
                <a:latin typeface="Arial" pitchFamily="34" charset="0"/>
                <a:cs typeface="Arial" pitchFamily="34" charset="0"/>
              </a:rPr>
              <a:t>isolation</a:t>
            </a:r>
            <a:r>
              <a:rPr lang="cs-CZ" sz="2000" i="1" dirty="0" smtClean="0">
                <a:solidFill>
                  <a:srgbClr val="E60000"/>
                </a:solidFill>
                <a:latin typeface="Arial" pitchFamily="34" charset="0"/>
                <a:cs typeface="Arial" pitchFamily="34" charset="0"/>
              </a:rPr>
              <a:t> by distance</a:t>
            </a:r>
            <a:r>
              <a:rPr lang="cs-CZ" sz="2000" dirty="0" smtClean="0">
                <a:solidFill>
                  <a:srgbClr val="E6000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cs-CZ" sz="2000" dirty="0" err="1" smtClean="0">
                <a:solidFill>
                  <a:srgbClr val="E60000"/>
                </a:solidFill>
                <a:latin typeface="Arial" pitchFamily="34" charset="0"/>
                <a:cs typeface="Arial" pitchFamily="34" charset="0"/>
              </a:rPr>
              <a:t>inbreeding</a:t>
            </a:r>
            <a:r>
              <a:rPr lang="cs-CZ" sz="2000" dirty="0" smtClean="0">
                <a:solidFill>
                  <a:srgbClr val="E60000"/>
                </a:solidFill>
                <a:latin typeface="Arial" pitchFamily="34" charset="0"/>
                <a:cs typeface="Arial" pitchFamily="34" charset="0"/>
              </a:rPr>
              <a:t>, </a:t>
            </a:r>
            <a:br>
              <a:rPr lang="cs-CZ" sz="2000" dirty="0" smtClean="0">
                <a:solidFill>
                  <a:srgbClr val="E6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solidFill>
                  <a:srgbClr val="E60000"/>
                </a:solidFill>
                <a:latin typeface="Arial" pitchFamily="34" charset="0"/>
                <a:cs typeface="Arial" pitchFamily="34" charset="0"/>
              </a:rPr>
              <a:t>	hierarchická struktura</a:t>
            </a:r>
            <a:endParaRPr lang="cs-CZ" sz="2000" dirty="0">
              <a:solidFill>
                <a:srgbClr val="E6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Skupina 18"/>
          <p:cNvGrpSpPr/>
          <p:nvPr/>
        </p:nvGrpSpPr>
        <p:grpSpPr>
          <a:xfrm>
            <a:off x="4981851" y="2059620"/>
            <a:ext cx="3061539" cy="1131038"/>
            <a:chOff x="4848686" y="1961965"/>
            <a:chExt cx="3061539" cy="1131038"/>
          </a:xfrm>
        </p:grpSpPr>
        <p:sp>
          <p:nvSpPr>
            <p:cNvPr id="6" name="Elipsa 5"/>
            <p:cNvSpPr/>
            <p:nvPr/>
          </p:nvSpPr>
          <p:spPr>
            <a:xfrm>
              <a:off x="5264458" y="2130641"/>
              <a:ext cx="792000" cy="792000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Elipsa 6"/>
            <p:cNvSpPr/>
            <p:nvPr/>
          </p:nvSpPr>
          <p:spPr>
            <a:xfrm>
              <a:off x="6615344" y="2158753"/>
              <a:ext cx="792000" cy="792000"/>
            </a:xfrm>
            <a:prstGeom prst="ellipse">
              <a:avLst/>
            </a:prstGeom>
            <a:solidFill>
              <a:srgbClr val="CCECFF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Elipsa 7"/>
            <p:cNvSpPr>
              <a:spLocks noChangeAspect="1"/>
            </p:cNvSpPr>
            <p:nvPr/>
          </p:nvSpPr>
          <p:spPr>
            <a:xfrm>
              <a:off x="5763087" y="2552738"/>
              <a:ext cx="140563" cy="140563"/>
            </a:xfrm>
            <a:prstGeom prst="ellipse">
              <a:avLst/>
            </a:prstGeom>
            <a:solidFill>
              <a:srgbClr val="E6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Elipsa 8"/>
            <p:cNvSpPr>
              <a:spLocks noChangeAspect="1"/>
            </p:cNvSpPr>
            <p:nvPr/>
          </p:nvSpPr>
          <p:spPr>
            <a:xfrm>
              <a:off x="5444970" y="2563094"/>
              <a:ext cx="140563" cy="140563"/>
            </a:xfrm>
            <a:prstGeom prst="ellipse">
              <a:avLst/>
            </a:prstGeom>
            <a:solidFill>
              <a:srgbClr val="E6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Elipsa 9"/>
            <p:cNvSpPr>
              <a:spLocks noChangeAspect="1"/>
            </p:cNvSpPr>
            <p:nvPr/>
          </p:nvSpPr>
          <p:spPr>
            <a:xfrm>
              <a:off x="5604768" y="2243499"/>
              <a:ext cx="140563" cy="140563"/>
            </a:xfrm>
            <a:prstGeom prst="ellipse">
              <a:avLst/>
            </a:prstGeom>
            <a:solidFill>
              <a:srgbClr val="E6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Elipsa 10"/>
            <p:cNvSpPr>
              <a:spLocks noChangeAspect="1"/>
            </p:cNvSpPr>
            <p:nvPr/>
          </p:nvSpPr>
          <p:spPr>
            <a:xfrm>
              <a:off x="7121370" y="2579370"/>
              <a:ext cx="140563" cy="140563"/>
            </a:xfrm>
            <a:prstGeom prst="ellipse">
              <a:avLst/>
            </a:prstGeom>
            <a:solidFill>
              <a:srgbClr val="E6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Elipsa 11"/>
            <p:cNvSpPr>
              <a:spLocks noChangeAspect="1"/>
            </p:cNvSpPr>
            <p:nvPr/>
          </p:nvSpPr>
          <p:spPr>
            <a:xfrm>
              <a:off x="6952695" y="2286407"/>
              <a:ext cx="140563" cy="140563"/>
            </a:xfrm>
            <a:prstGeom prst="ellipse">
              <a:avLst/>
            </a:prstGeom>
            <a:solidFill>
              <a:srgbClr val="E6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Elipsa 12"/>
            <p:cNvSpPr>
              <a:spLocks noChangeAspect="1"/>
            </p:cNvSpPr>
            <p:nvPr/>
          </p:nvSpPr>
          <p:spPr>
            <a:xfrm>
              <a:off x="6810653" y="2597126"/>
              <a:ext cx="140563" cy="140563"/>
            </a:xfrm>
            <a:prstGeom prst="ellipse">
              <a:avLst/>
            </a:prstGeom>
            <a:solidFill>
              <a:srgbClr val="E6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Elipsa 13"/>
            <p:cNvSpPr>
              <a:spLocks noChangeAspect="1"/>
            </p:cNvSpPr>
            <p:nvPr/>
          </p:nvSpPr>
          <p:spPr>
            <a:xfrm>
              <a:off x="6153704" y="2819067"/>
              <a:ext cx="140563" cy="140563"/>
            </a:xfrm>
            <a:prstGeom prst="ellipse">
              <a:avLst/>
            </a:prstGeom>
            <a:solidFill>
              <a:srgbClr val="E6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4998128" y="1961965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cs-CZ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7396578" y="2007833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cs-CZ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4848686" y="2655903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i="1" dirty="0" err="1" smtClean="0">
                  <a:latin typeface="Arial" pitchFamily="34" charset="0"/>
                  <a:cs typeface="Arial" pitchFamily="34" charset="0"/>
                </a:rPr>
                <a:t>p</a:t>
              </a:r>
              <a:r>
                <a:rPr lang="cs-CZ" sz="2000" baseline="-25000" dirty="0" err="1" smtClean="0">
                  <a:latin typeface="Arial" pitchFamily="34" charset="0"/>
                  <a:cs typeface="Arial" pitchFamily="34" charset="0"/>
                </a:rPr>
                <a:t>A</a:t>
              </a:r>
              <a:endParaRPr lang="cs-CZ" sz="20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7469079" y="2692893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i="1" dirty="0" err="1" smtClean="0">
                  <a:latin typeface="Arial" pitchFamily="34" charset="0"/>
                  <a:cs typeface="Arial" pitchFamily="34" charset="0"/>
                </a:rPr>
                <a:t>p</a:t>
              </a:r>
              <a:r>
                <a:rPr lang="cs-CZ" sz="2000" baseline="-25000" dirty="0" err="1" smtClean="0">
                  <a:latin typeface="Arial" pitchFamily="34" charset="0"/>
                  <a:cs typeface="Arial" pitchFamily="34" charset="0"/>
                </a:rPr>
                <a:t>B</a:t>
              </a:r>
              <a:endParaRPr lang="cs-CZ" sz="20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l="50000" b="45655"/>
          <a:stretch>
            <a:fillRect/>
          </a:stretch>
        </p:blipFill>
        <p:spPr bwMode="auto">
          <a:xfrm>
            <a:off x="7097486" y="476672"/>
            <a:ext cx="1616372" cy="576297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Skupina 8"/>
          <p:cNvGrpSpPr/>
          <p:nvPr/>
        </p:nvGrpSpPr>
        <p:grpSpPr>
          <a:xfrm>
            <a:off x="539750" y="483366"/>
            <a:ext cx="4096088" cy="2488434"/>
            <a:chOff x="2820667" y="2420888"/>
            <a:chExt cx="3623541" cy="2376264"/>
          </a:xfrm>
        </p:grpSpPr>
        <p:pic>
          <p:nvPicPr>
            <p:cNvPr id="5" name="image03.png"/>
            <p:cNvPicPr/>
            <p:nvPr/>
          </p:nvPicPr>
          <p:blipFill>
            <a:blip r:embed="rId3" cstate="print">
              <a:lum bright="-10000" contrast="40000"/>
            </a:blip>
            <a:srcRect t="19889" b="11287"/>
            <a:stretch>
              <a:fillRect/>
            </a:stretch>
          </p:blipFill>
          <p:spPr>
            <a:xfrm>
              <a:off x="2820667" y="2420888"/>
              <a:ext cx="3502666" cy="2304256"/>
            </a:xfrm>
            <a:prstGeom prst="rect">
              <a:avLst/>
            </a:prstGeom>
            <a:ln/>
          </p:spPr>
        </p:pic>
        <p:sp>
          <p:nvSpPr>
            <p:cNvPr id="6" name="Obdélník 5"/>
            <p:cNvSpPr/>
            <p:nvPr/>
          </p:nvSpPr>
          <p:spPr>
            <a:xfrm>
              <a:off x="2843808" y="3140968"/>
              <a:ext cx="720080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3923928" y="3717032"/>
              <a:ext cx="720080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5724128" y="4437112"/>
              <a:ext cx="720080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0" name="image02.png"/>
          <p:cNvPicPr/>
          <p:nvPr/>
        </p:nvPicPr>
        <p:blipFill>
          <a:blip r:embed="rId4" cstate="print">
            <a:lum bright="-10000" contrast="40000"/>
          </a:blip>
          <a:srcRect/>
          <a:stretch>
            <a:fillRect/>
          </a:stretch>
        </p:blipFill>
        <p:spPr>
          <a:xfrm>
            <a:off x="539750" y="3090636"/>
            <a:ext cx="5230650" cy="3529013"/>
          </a:xfrm>
          <a:prstGeom prst="rect">
            <a:avLst/>
          </a:prstGeom>
          <a:ln/>
        </p:spPr>
      </p:pic>
      <p:sp>
        <p:nvSpPr>
          <p:cNvPr id="11" name="Levá složená závorka 10"/>
          <p:cNvSpPr/>
          <p:nvPr/>
        </p:nvSpPr>
        <p:spPr>
          <a:xfrm>
            <a:off x="6899718" y="692696"/>
            <a:ext cx="288032" cy="3024336"/>
          </a:xfrm>
          <a:prstGeom prst="leftBrace">
            <a:avLst>
              <a:gd name="adj1" fmla="val 8333"/>
              <a:gd name="adj2" fmla="val 5036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967805" y="1988839"/>
            <a:ext cx="910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K = 2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166250" y="5513040"/>
            <a:ext cx="910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K = 4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179638" y="4336639"/>
            <a:ext cx="910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K = 3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élníkový popisek 14"/>
          <p:cNvSpPr/>
          <p:nvPr/>
        </p:nvSpPr>
        <p:spPr>
          <a:xfrm>
            <a:off x="4025673" y="260350"/>
            <a:ext cx="2396898" cy="707573"/>
          </a:xfrm>
          <a:prstGeom prst="wedgeRectCallout">
            <a:avLst>
              <a:gd name="adj1" fmla="val -62520"/>
              <a:gd name="adj2" fmla="val 3532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čím hlubší divergence, tím silnější </a:t>
            </a:r>
            <a:r>
              <a:rPr lang="cs-CZ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multimodalita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ový popisek 15"/>
          <p:cNvSpPr/>
          <p:nvPr/>
        </p:nvSpPr>
        <p:spPr>
          <a:xfrm>
            <a:off x="4363131" y="1196520"/>
            <a:ext cx="2396898" cy="707573"/>
          </a:xfrm>
          <a:prstGeom prst="wedgeRectCallout">
            <a:avLst>
              <a:gd name="adj1" fmla="val 63736"/>
              <a:gd name="adj2" fmla="val 27629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multimodalita</a:t>
            </a: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při K=2 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výstupy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38</Words>
  <Application>Microsoft Office PowerPoint</Application>
  <PresentationFormat>Předvádění na obrazovce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Miloš Macholán</dc:creator>
  <cp:lastModifiedBy>Miloš Macholán</cp:lastModifiedBy>
  <cp:revision>6</cp:revision>
  <dcterms:created xsi:type="dcterms:W3CDTF">2015-05-11T08:26:35Z</dcterms:created>
  <dcterms:modified xsi:type="dcterms:W3CDTF">2015-05-14T06:53:24Z</dcterms:modified>
</cp:coreProperties>
</file>