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8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91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18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51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27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8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27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18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57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39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54BAD-5DA6-49C6-8DC5-734DFE082251}" type="datetimeFigureOut">
              <a:rPr lang="cs-CZ" smtClean="0"/>
              <a:t>30.3.2015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FE5F2-66E4-441F-A4D9-04B47C366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18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smtClean="0">
                <a:latin typeface="+mn-lt"/>
              </a:rPr>
              <a:t>Základy molekulární biologie</a:t>
            </a:r>
            <a:br>
              <a:rPr lang="cs-CZ" sz="4800" dirty="0" smtClean="0">
                <a:latin typeface="+mn-lt"/>
              </a:rPr>
            </a:br>
            <a:r>
              <a:rPr lang="cs-CZ" sz="4800" dirty="0" smtClean="0">
                <a:latin typeface="+mn-lt"/>
              </a:rPr>
              <a:t>Cvičení 4</a:t>
            </a:r>
            <a:endParaRPr lang="cs-CZ" sz="48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Polymerázová řetězová reakce</a:t>
            </a:r>
          </a:p>
          <a:p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DNA klonování - Transformace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7002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Příprava kompetentních buněk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000" dirty="0" smtClean="0"/>
          </a:p>
          <a:p>
            <a:endParaRPr lang="cs-CZ" sz="20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1538539" y="1196752"/>
            <a:ext cx="6424325" cy="5472608"/>
            <a:chOff x="484188" y="1106488"/>
            <a:chExt cx="11762423" cy="10019906"/>
          </a:xfrm>
        </p:grpSpPr>
        <p:pic>
          <p:nvPicPr>
            <p:cNvPr id="5" name="Picture 5" descr="Erlenk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2338" y="1106488"/>
              <a:ext cx="908050" cy="1152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5595938" y="1106488"/>
              <a:ext cx="6650673" cy="1183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dirty="0"/>
                <a:t>kultura </a:t>
              </a:r>
              <a:r>
                <a:rPr lang="cs-CZ" altLang="cs-CZ" i="1" dirty="0"/>
                <a:t>E. coli</a:t>
              </a:r>
              <a:r>
                <a:rPr lang="cs-CZ" altLang="cs-CZ" dirty="0"/>
                <a:t> narostlá v 20 ml LB bujonu do OD</a:t>
              </a:r>
              <a:r>
                <a:rPr lang="cs-CZ" altLang="cs-CZ" baseline="-25000" dirty="0"/>
                <a:t>600</a:t>
              </a:r>
              <a:r>
                <a:rPr lang="cs-CZ" altLang="cs-CZ" dirty="0"/>
                <a:t> = 0,3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652838" y="2424897"/>
              <a:ext cx="4391818" cy="65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dirty="0">
                  <a:solidFill>
                    <a:schemeClr val="accent2"/>
                  </a:solidFill>
                </a:rPr>
                <a:t>ochladit na ledu  0 °C</a:t>
              </a: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5595938" y="3051175"/>
              <a:ext cx="0" cy="5746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5595938" y="4275138"/>
              <a:ext cx="0" cy="431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066925" y="3479624"/>
              <a:ext cx="8356861" cy="65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dirty="0">
                  <a:solidFill>
                    <a:schemeClr val="accent2"/>
                  </a:solidFill>
                </a:rPr>
                <a:t>centrifugace 10 minut při 3000 </a:t>
              </a:r>
              <a:r>
                <a:rPr lang="cs-CZ" altLang="cs-CZ" dirty="0" err="1">
                  <a:solidFill>
                    <a:schemeClr val="accent2"/>
                  </a:solidFill>
                </a:rPr>
                <a:t>rpm</a:t>
              </a:r>
              <a:r>
                <a:rPr lang="cs-CZ" altLang="cs-CZ" dirty="0">
                  <a:solidFill>
                    <a:schemeClr val="accent2"/>
                  </a:solidFill>
                </a:rPr>
                <a:t>/4 °C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347789" y="1177923"/>
              <a:ext cx="2951162" cy="676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/>
                <a:t>Na třepačce</a:t>
              </a:r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735009" y="4780652"/>
              <a:ext cx="11511602" cy="1203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sz="2000" u="sng" dirty="0">
                  <a:solidFill>
                    <a:schemeClr val="accent2"/>
                  </a:solidFill>
                </a:rPr>
                <a:t>sediment</a:t>
              </a:r>
              <a:r>
                <a:rPr lang="cs-CZ" altLang="cs-CZ" dirty="0">
                  <a:solidFill>
                    <a:schemeClr val="accent2"/>
                  </a:solidFill>
                </a:rPr>
                <a:t> </a:t>
              </a:r>
              <a:r>
                <a:rPr lang="cs-CZ" altLang="cs-CZ" dirty="0" err="1">
                  <a:solidFill>
                    <a:schemeClr val="accent2"/>
                  </a:solidFill>
                </a:rPr>
                <a:t>resuspendovat</a:t>
              </a:r>
              <a:r>
                <a:rPr lang="cs-CZ" altLang="cs-CZ" dirty="0">
                  <a:solidFill>
                    <a:schemeClr val="accent2"/>
                  </a:solidFill>
                </a:rPr>
                <a:t> v polovině objemu ledového roztoku 0,05M CaCl</a:t>
              </a:r>
              <a:r>
                <a:rPr lang="cs-CZ" altLang="cs-CZ" baseline="-25000" dirty="0">
                  <a:solidFill>
                    <a:schemeClr val="accent2"/>
                  </a:solidFill>
                </a:rPr>
                <a:t>2</a:t>
              </a:r>
              <a:r>
                <a:rPr lang="cs-CZ" altLang="cs-CZ" dirty="0">
                  <a:solidFill>
                    <a:schemeClr val="accent2"/>
                  </a:solidFill>
                </a:rPr>
                <a:t> a ponechat na ledu (v lednici) přes noc</a:t>
              </a:r>
            </a:p>
          </p:txBody>
        </p: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555625" y="4270379"/>
              <a:ext cx="4752975" cy="563563"/>
              <a:chOff x="350" y="2690"/>
              <a:chExt cx="2994" cy="355"/>
            </a:xfrm>
          </p:grpSpPr>
          <p:sp>
            <p:nvSpPr>
              <p:cNvPr id="27" name="Text Box 12"/>
              <p:cNvSpPr txBox="1">
                <a:spLocks noChangeArrowheads="1"/>
              </p:cNvSpPr>
              <p:nvPr/>
            </p:nvSpPr>
            <p:spPr bwMode="auto">
              <a:xfrm>
                <a:off x="985" y="2690"/>
                <a:ext cx="2359" cy="3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1400" b="1" dirty="0"/>
                  <a:t>SUPERNATANT ODLÍT</a:t>
                </a:r>
              </a:p>
            </p:txBody>
          </p:sp>
          <p:sp>
            <p:nvSpPr>
              <p:cNvPr id="28" name="AutoShape 15"/>
              <p:cNvSpPr>
                <a:spLocks noChangeArrowheads="1"/>
              </p:cNvSpPr>
              <p:nvPr/>
            </p:nvSpPr>
            <p:spPr bwMode="auto">
              <a:xfrm>
                <a:off x="350" y="2773"/>
                <a:ext cx="544" cy="181"/>
              </a:xfrm>
              <a:prstGeom prst="leftArrow">
                <a:avLst>
                  <a:gd name="adj1" fmla="val 50000"/>
                  <a:gd name="adj2" fmla="val 75138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/>
              </a:p>
            </p:txBody>
          </p:sp>
        </p:grp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5581650" y="6075363"/>
              <a:ext cx="0" cy="431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1852614" y="6507163"/>
              <a:ext cx="8868237" cy="65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altLang="cs-CZ" dirty="0">
                  <a:solidFill>
                    <a:schemeClr val="accent2"/>
                  </a:solidFill>
                </a:rPr>
                <a:t>centrifugace 10 minut při 3000 </a:t>
              </a:r>
              <a:r>
                <a:rPr lang="cs-CZ" altLang="cs-CZ" dirty="0" err="1">
                  <a:solidFill>
                    <a:schemeClr val="accent2"/>
                  </a:solidFill>
                </a:rPr>
                <a:t>rpm</a:t>
              </a:r>
              <a:r>
                <a:rPr lang="cs-CZ" altLang="cs-CZ" dirty="0">
                  <a:solidFill>
                    <a:schemeClr val="accent2"/>
                  </a:solidFill>
                </a:rPr>
                <a:t>/4 °C</a:t>
              </a:r>
              <a:endParaRPr lang="cs-CZ" altLang="cs-CZ" dirty="0"/>
            </a:p>
          </p:txBody>
        </p:sp>
        <p:grpSp>
          <p:nvGrpSpPr>
            <p:cNvPr id="16" name="Group 19"/>
            <p:cNvGrpSpPr>
              <a:grpSpLocks/>
            </p:cNvGrpSpPr>
            <p:nvPr/>
          </p:nvGrpSpPr>
          <p:grpSpPr bwMode="auto">
            <a:xfrm>
              <a:off x="484188" y="7399342"/>
              <a:ext cx="4752975" cy="563563"/>
              <a:chOff x="350" y="2938"/>
              <a:chExt cx="2994" cy="355"/>
            </a:xfrm>
          </p:grpSpPr>
          <p:sp>
            <p:nvSpPr>
              <p:cNvPr id="25" name="Text Box 20"/>
              <p:cNvSpPr txBox="1">
                <a:spLocks noChangeArrowheads="1"/>
              </p:cNvSpPr>
              <p:nvPr/>
            </p:nvSpPr>
            <p:spPr bwMode="auto">
              <a:xfrm>
                <a:off x="985" y="2938"/>
                <a:ext cx="2359" cy="3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cs-CZ" altLang="cs-CZ" sz="1400" b="1" dirty="0"/>
                  <a:t>SUPERNATANT ODLÍT</a:t>
                </a:r>
              </a:p>
            </p:txBody>
          </p:sp>
          <p:sp>
            <p:nvSpPr>
              <p:cNvPr id="26" name="AutoShape 21"/>
              <p:cNvSpPr>
                <a:spLocks noChangeArrowheads="1"/>
              </p:cNvSpPr>
              <p:nvPr/>
            </p:nvSpPr>
            <p:spPr bwMode="auto">
              <a:xfrm>
                <a:off x="350" y="3029"/>
                <a:ext cx="544" cy="181"/>
              </a:xfrm>
              <a:prstGeom prst="leftArrow">
                <a:avLst>
                  <a:gd name="adj1" fmla="val 50000"/>
                  <a:gd name="adj2" fmla="val 75138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/>
              </a:p>
            </p:txBody>
          </p:sp>
        </p:grp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 flipH="1">
              <a:off x="5595934" y="7399341"/>
              <a:ext cx="795" cy="54768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1563687" y="7830373"/>
              <a:ext cx="9550698" cy="1203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u="sng" dirty="0">
                  <a:solidFill>
                    <a:schemeClr val="accent2"/>
                  </a:solidFill>
                </a:rPr>
                <a:t>sediment</a:t>
              </a:r>
              <a:r>
                <a:rPr lang="cs-CZ" altLang="cs-CZ" dirty="0">
                  <a:solidFill>
                    <a:schemeClr val="accent2"/>
                  </a:solidFill>
                </a:rPr>
                <a:t> </a:t>
              </a:r>
              <a:r>
                <a:rPr lang="cs-CZ" altLang="cs-CZ" dirty="0" err="1">
                  <a:solidFill>
                    <a:schemeClr val="accent2"/>
                  </a:solidFill>
                </a:rPr>
                <a:t>resuspendovat</a:t>
              </a:r>
              <a:r>
                <a:rPr lang="cs-CZ" altLang="cs-CZ" dirty="0">
                  <a:solidFill>
                    <a:schemeClr val="accent2"/>
                  </a:solidFill>
                </a:rPr>
                <a:t> v 1/10 výchozího  objemu (2 ml) ledového roztoku 0,05M CaCl</a:t>
              </a:r>
              <a:r>
                <a:rPr lang="cs-CZ" altLang="cs-CZ" baseline="-25000" dirty="0">
                  <a:solidFill>
                    <a:schemeClr val="accent2"/>
                  </a:solidFill>
                </a:rPr>
                <a:t>2</a:t>
              </a:r>
              <a:endParaRPr lang="cs-CZ" altLang="cs-CZ" dirty="0">
                <a:solidFill>
                  <a:schemeClr val="accent2"/>
                </a:solidFill>
              </a:endParaRPr>
            </a:p>
          </p:txBody>
        </p:sp>
        <p:grpSp>
          <p:nvGrpSpPr>
            <p:cNvPr id="19" name="Group 31"/>
            <p:cNvGrpSpPr>
              <a:grpSpLocks/>
            </p:cNvGrpSpPr>
            <p:nvPr/>
          </p:nvGrpSpPr>
          <p:grpSpPr bwMode="auto">
            <a:xfrm>
              <a:off x="4156075" y="9148765"/>
              <a:ext cx="2881313" cy="1895476"/>
              <a:chOff x="2618" y="5763"/>
              <a:chExt cx="1815" cy="1194"/>
            </a:xfrm>
          </p:grpSpPr>
          <p:sp>
            <p:nvSpPr>
              <p:cNvPr id="23" name="Rectangle 27"/>
              <p:cNvSpPr>
                <a:spLocks noChangeArrowheads="1"/>
              </p:cNvSpPr>
              <p:nvPr/>
            </p:nvSpPr>
            <p:spPr bwMode="auto">
              <a:xfrm>
                <a:off x="2618" y="6185"/>
                <a:ext cx="1815" cy="77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1200"/>
              </a:p>
            </p:txBody>
          </p:sp>
          <p:pic>
            <p:nvPicPr>
              <p:cNvPr id="24" name="Picture 24" descr="Eppendorfka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29" y="5763"/>
                <a:ext cx="591" cy="10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0" name="Text Box 28"/>
            <p:cNvSpPr txBox="1">
              <a:spLocks noChangeArrowheads="1"/>
            </p:cNvSpPr>
            <p:nvPr/>
          </p:nvSpPr>
          <p:spPr bwMode="auto">
            <a:xfrm>
              <a:off x="7224779" y="9811173"/>
              <a:ext cx="4378873" cy="1183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b="1" dirty="0" smtClean="0"/>
                <a:t>úschova </a:t>
              </a:r>
              <a:r>
                <a:rPr lang="cs-CZ" altLang="cs-CZ" b="1" dirty="0"/>
                <a:t>na ledu nebo při -70°C v glycerolu</a:t>
              </a:r>
            </a:p>
          </p:txBody>
        </p:sp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987511" y="9830312"/>
              <a:ext cx="3600450" cy="1296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altLang="cs-CZ" sz="2000" b="1" dirty="0"/>
                <a:t>Kompetentní buňky</a:t>
              </a:r>
            </a:p>
          </p:txBody>
        </p:sp>
        <p:sp>
          <p:nvSpPr>
            <p:cNvPr id="22" name="Line 30"/>
            <p:cNvSpPr>
              <a:spLocks noChangeShapeType="1"/>
            </p:cNvSpPr>
            <p:nvPr/>
          </p:nvSpPr>
          <p:spPr bwMode="auto">
            <a:xfrm>
              <a:off x="3843581" y="1633851"/>
              <a:ext cx="888756" cy="766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</p:grpSp>
    </p:spTree>
    <p:extLst>
      <p:ext uri="{BB962C8B-B14F-4D97-AF65-F5344CB8AC3E}">
        <p14:creationId xmlns:p14="http://schemas.microsoft.com/office/powerpoint/2010/main" val="1185973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Stanovení titru bakteriálních buněk a transformačního indexu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9" name="Zástupný symbol pro obsah 28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sz="2000" dirty="0" smtClean="0"/>
              <a:t>Ze suspenze kompetentních buněk připravíme ředění </a:t>
            </a:r>
            <a:r>
              <a:rPr lang="cs-CZ" altLang="cs-CZ" sz="2000" dirty="0" smtClean="0"/>
              <a:t>10</a:t>
            </a:r>
            <a:r>
              <a:rPr lang="cs-CZ" altLang="cs-CZ" sz="2000" baseline="30000" dirty="0" smtClean="0"/>
              <a:t>5</a:t>
            </a:r>
            <a:r>
              <a:rPr lang="cs-CZ" altLang="cs-CZ" sz="2000" dirty="0" smtClean="0"/>
              <a:t>, 10</a:t>
            </a:r>
            <a:r>
              <a:rPr lang="cs-CZ" altLang="cs-CZ" sz="2000" baseline="30000" dirty="0" smtClean="0"/>
              <a:t>6</a:t>
            </a:r>
            <a:r>
              <a:rPr lang="cs-CZ" altLang="cs-CZ" sz="2000" dirty="0" smtClean="0"/>
              <a:t>, 10</a:t>
            </a:r>
            <a:r>
              <a:rPr lang="cs-CZ" altLang="cs-CZ" sz="2000" baseline="30000" dirty="0" smtClean="0"/>
              <a:t>7</a:t>
            </a:r>
            <a:r>
              <a:rPr lang="cs-CZ" altLang="cs-CZ" sz="2000" dirty="0" smtClean="0"/>
              <a:t> krát</a:t>
            </a:r>
          </a:p>
          <a:p>
            <a:pPr marL="514350" indent="-514350">
              <a:buFont typeface="+mj-lt"/>
              <a:buAutoNum type="arabicPeriod"/>
            </a:pPr>
            <a:endParaRPr lang="cs-CZ" alt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sz="2000" dirty="0" smtClean="0"/>
              <a:t>Provést transformaci podle návodu</a:t>
            </a:r>
            <a:endParaRPr lang="cs-CZ" altLang="cs-CZ" sz="2000" dirty="0"/>
          </a:p>
          <a:p>
            <a:pPr marL="914400" lvl="1" indent="-514350"/>
            <a:r>
              <a:rPr lang="cs-CZ" altLang="cs-CZ" sz="2000" dirty="0" smtClean="0"/>
              <a:t>místo DNA použijeme sterilní vodu !</a:t>
            </a:r>
          </a:p>
          <a:p>
            <a:pPr marL="914400" lvl="1" indent="-514350"/>
            <a:r>
              <a:rPr lang="cs-CZ" altLang="cs-CZ" sz="2000" dirty="0" smtClean="0"/>
              <a:t>buňky naočkovat na misky bez ampicilinu !!</a:t>
            </a:r>
          </a:p>
          <a:p>
            <a:pPr marL="400050" lvl="1" indent="0">
              <a:buNone/>
            </a:pPr>
            <a:endParaRPr lang="cs-CZ" alt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sz="2000" dirty="0" smtClean="0"/>
              <a:t>Hodnocení:</a:t>
            </a:r>
          </a:p>
          <a:p>
            <a:pPr marL="914400" lvl="1" indent="-514350"/>
            <a:r>
              <a:rPr lang="cs-CZ" altLang="cs-CZ" sz="2000" dirty="0" smtClean="0"/>
              <a:t>Odečíst počet kolonií </a:t>
            </a:r>
            <a:r>
              <a:rPr lang="cs-CZ" altLang="cs-CZ" sz="2000" dirty="0" err="1" smtClean="0"/>
              <a:t>transformantů</a:t>
            </a:r>
            <a:endParaRPr lang="cs-CZ" altLang="cs-CZ" sz="2000" dirty="0" smtClean="0"/>
          </a:p>
          <a:p>
            <a:pPr marL="914400" lvl="1" indent="-514350"/>
            <a:r>
              <a:rPr lang="cs-CZ" altLang="cs-CZ" sz="2000" dirty="0" smtClean="0"/>
              <a:t>Stanovit titr kompetentních buněk</a:t>
            </a:r>
          </a:p>
          <a:p>
            <a:pPr marL="914400" lvl="1" indent="-514350"/>
            <a:r>
              <a:rPr lang="cs-CZ" altLang="cs-CZ" sz="2000" dirty="0" smtClean="0"/>
              <a:t>Stanovit transformační index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1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Klonování</a:t>
            </a:r>
            <a:endParaRPr 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199" y="2636912"/>
            <a:ext cx="8523287" cy="396044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 smtClean="0">
                <a:cs typeface="Arial" charset="0"/>
              </a:rPr>
              <a:t>Klonování </a:t>
            </a:r>
            <a:r>
              <a:rPr lang="cs-CZ" altLang="cs-CZ" sz="2000" dirty="0" smtClean="0">
                <a:cs typeface="Arial" charset="0"/>
              </a:rPr>
              <a:t>je základem genového inženýrství, tj., vytváření 	</a:t>
            </a:r>
            <a:r>
              <a:rPr lang="cs-CZ" altLang="cs-CZ" sz="2000" dirty="0" smtClean="0"/>
              <a:t>pozměněných         	nebo </a:t>
            </a:r>
            <a:r>
              <a:rPr lang="cs-CZ" altLang="cs-CZ" sz="2000" dirty="0" smtClean="0">
                <a:cs typeface="Arial" charset="0"/>
              </a:rPr>
              <a:t>nových genů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cs typeface="Times New Roman" pitchFamily="18" charset="0"/>
              </a:rPr>
              <a:t>a jejich zavád</a:t>
            </a:r>
            <a:r>
              <a:rPr lang="cs-CZ" altLang="cs-CZ" sz="2000" dirty="0" smtClean="0"/>
              <a:t>ě</a:t>
            </a:r>
            <a:r>
              <a:rPr lang="cs-CZ" altLang="cs-CZ" sz="2000" dirty="0" smtClean="0">
                <a:cs typeface="Times New Roman" pitchFamily="18" charset="0"/>
              </a:rPr>
              <a:t>ní do genomu organizm</a:t>
            </a:r>
            <a:r>
              <a:rPr lang="cs-CZ" altLang="cs-CZ" sz="2000" dirty="0" smtClean="0"/>
              <a:t>ů</a:t>
            </a:r>
            <a:r>
              <a:rPr lang="cs-CZ" altLang="cs-CZ" sz="2000" dirty="0" smtClean="0">
                <a:cs typeface="Times New Roman" pitchFamily="18" charset="0"/>
              </a:rPr>
              <a:t>.</a:t>
            </a:r>
            <a:r>
              <a:rPr lang="cs-CZ" altLang="cs-CZ" sz="2000" dirty="0" smtClean="0">
                <a:cs typeface="Arial" charset="0"/>
              </a:rPr>
              <a:t> </a:t>
            </a:r>
            <a:endParaRPr lang="cs-CZ" altLang="cs-CZ" sz="1600" dirty="0" smtClean="0">
              <a:cs typeface="Arial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Klonování DNA (molekulární klonování)</a:t>
            </a:r>
          </a:p>
          <a:p>
            <a:r>
              <a:rPr lang="cs-CZ" sz="2000" dirty="0" smtClean="0"/>
              <a:t>Metoda umožňující namnožení určitého úseku DNA  (za pomoci enzymatických systémů živých buněk)</a:t>
            </a:r>
            <a:endParaRPr lang="cs-CZ" altLang="cs-CZ" sz="2000" b="1" dirty="0" smtClean="0">
              <a:solidFill>
                <a:schemeClr val="accent2"/>
              </a:solidFill>
              <a:cs typeface="Arial" charset="0"/>
            </a:endParaRPr>
          </a:p>
          <a:p>
            <a:r>
              <a:rPr lang="cs-CZ" altLang="cs-CZ" sz="2000" b="1" dirty="0" smtClean="0">
                <a:solidFill>
                  <a:srgbClr val="C00000"/>
                </a:solidFill>
                <a:cs typeface="Arial" charset="0"/>
              </a:rPr>
              <a:t>DNA klon</a:t>
            </a:r>
            <a:r>
              <a:rPr lang="cs-CZ" altLang="cs-CZ" sz="2000" b="1" dirty="0">
                <a:solidFill>
                  <a:srgbClr val="C00000"/>
                </a:solidFill>
              </a:rPr>
              <a:t> </a:t>
            </a:r>
            <a:r>
              <a:rPr lang="cs-CZ" altLang="cs-CZ" sz="2000" b="1" dirty="0" smtClean="0">
                <a:solidFill>
                  <a:srgbClr val="C00000"/>
                </a:solidFill>
              </a:rPr>
              <a:t>-</a:t>
            </a:r>
            <a:r>
              <a:rPr lang="cs-CZ" altLang="cs-CZ" sz="2000" b="1" dirty="0" smtClean="0">
                <a:solidFill>
                  <a:srgbClr val="C00000"/>
                </a:solidFill>
              </a:rPr>
              <a:t> </a:t>
            </a:r>
            <a:r>
              <a:rPr lang="cs-CZ" altLang="cs-CZ" sz="2000" dirty="0" smtClean="0">
                <a:solidFill>
                  <a:srgbClr val="C00000"/>
                </a:solidFill>
                <a:cs typeface="Arial" charset="0"/>
              </a:rPr>
              <a:t>molekulární klon </a:t>
            </a:r>
            <a:r>
              <a:rPr lang="cs-CZ" altLang="cs-CZ" sz="2000" dirty="0" smtClean="0">
                <a:cs typeface="Arial" charset="0"/>
              </a:rPr>
              <a:t>= segment DNA vektorem přenesený</a:t>
            </a:r>
            <a:r>
              <a:rPr lang="cs-CZ" altLang="cs-CZ" sz="2000" dirty="0" smtClean="0"/>
              <a:t> </a:t>
            </a:r>
            <a:r>
              <a:rPr lang="cs-CZ" altLang="cs-CZ" sz="2000" dirty="0" smtClean="0">
                <a:cs typeface="Arial" charset="0"/>
              </a:rPr>
              <a:t>do hostitelské buňky, kde se replikuje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vektor </a:t>
            </a:r>
            <a:r>
              <a:rPr lang="cs-CZ" sz="2000" dirty="0" smtClean="0"/>
              <a:t>– molekula DNA, která obsahuje všechny sekvence potřebné ke vstupu, přežití a množení v určité hostitelské buňce</a:t>
            </a:r>
            <a:endParaRPr lang="cs-CZ" altLang="cs-CZ" sz="2000" dirty="0" smtClean="0">
              <a:cs typeface="Arial" charset="0"/>
            </a:endParaRPr>
          </a:p>
          <a:p>
            <a:r>
              <a:rPr lang="cs-CZ" altLang="cs-CZ" sz="2000" dirty="0" smtClean="0">
                <a:solidFill>
                  <a:srgbClr val="C00000"/>
                </a:solidFill>
                <a:cs typeface="Arial" charset="0"/>
              </a:rPr>
              <a:t>Cizorodá DNA</a:t>
            </a:r>
            <a:r>
              <a:rPr lang="cs-CZ" altLang="cs-CZ" sz="2000" dirty="0" smtClean="0">
                <a:solidFill>
                  <a:srgbClr val="C00000"/>
                </a:solidFill>
              </a:rPr>
              <a:t> </a:t>
            </a:r>
            <a:r>
              <a:rPr lang="cs-CZ" altLang="cs-CZ" sz="2000" dirty="0" smtClean="0">
                <a:cs typeface="Arial" charset="0"/>
              </a:rPr>
              <a:t>spojená s vektorem = </a:t>
            </a:r>
            <a:r>
              <a:rPr lang="cs-CZ" altLang="cs-CZ" sz="2000" b="1" dirty="0" smtClean="0">
                <a:solidFill>
                  <a:srgbClr val="C00000"/>
                </a:solidFill>
                <a:cs typeface="Arial" charset="0"/>
              </a:rPr>
              <a:t>rekombinantní DNA</a:t>
            </a:r>
          </a:p>
          <a:p>
            <a:endParaRPr lang="cs-CZ" altLang="cs-CZ" sz="2000" dirty="0" smtClean="0">
              <a:solidFill>
                <a:schemeClr val="accent2"/>
              </a:solidFill>
            </a:endParaRPr>
          </a:p>
          <a:p>
            <a:endParaRPr lang="cs-CZ" sz="2000" dirty="0"/>
          </a:p>
        </p:txBody>
      </p:sp>
      <p:pic>
        <p:nvPicPr>
          <p:cNvPr id="6" name="Picture 9" descr="dolly-sheep-g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0648"/>
            <a:ext cx="3328367" cy="216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67544" y="1196752"/>
            <a:ext cx="51845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b="1" dirty="0" smtClean="0">
                <a:solidFill>
                  <a:srgbClr val="C00000"/>
                </a:solidFill>
                <a:cs typeface="Arial" charset="0"/>
              </a:rPr>
              <a:t>KLONOVÁNÍ</a:t>
            </a:r>
            <a:r>
              <a:rPr lang="cs-CZ" altLang="cs-CZ" sz="2000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cs-CZ" altLang="cs-CZ" sz="2000" dirty="0" smtClean="0">
                <a:cs typeface="Arial" charset="0"/>
              </a:rPr>
              <a:t> proces vytváření identických kopií  (jedinců/buněk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b="1" dirty="0" smtClean="0">
                <a:solidFill>
                  <a:srgbClr val="C00000"/>
                </a:solidFill>
                <a:cs typeface="Arial" charset="0"/>
              </a:rPr>
              <a:t>KLON  </a:t>
            </a:r>
            <a:r>
              <a:rPr lang="cs-CZ" altLang="cs-CZ" sz="2000" b="1" dirty="0" smtClean="0">
                <a:cs typeface="Arial" charset="0"/>
              </a:rPr>
              <a:t> </a:t>
            </a:r>
            <a:r>
              <a:rPr lang="cs-CZ" altLang="cs-CZ" sz="2000" dirty="0" smtClean="0">
                <a:cs typeface="Arial" charset="0"/>
              </a:rPr>
              <a:t>soubor geneticky identických buněk /jedinec identický s „předlohou“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351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alt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Tři základní kroky klonování DNA</a:t>
            </a:r>
            <a:r>
              <a:rPr lang="cs-CZ" altLang="cs-CZ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sz="2000" dirty="0" smtClean="0">
                <a:cs typeface="Arial" charset="0"/>
              </a:rPr>
              <a:t>příprava rekombinantní molekuly DNA</a:t>
            </a:r>
            <a:endParaRPr lang="cs-CZ" alt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sz="2000" dirty="0" smtClean="0">
                <a:cs typeface="Arial" charset="0"/>
              </a:rPr>
              <a:t>přenos rekombinantní molekuly DNA do hostitelské buňky</a:t>
            </a:r>
            <a:endParaRPr lang="cs-CZ" altLang="cs-CZ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sz="2000" dirty="0" smtClean="0">
                <a:cs typeface="Arial" charset="0"/>
              </a:rPr>
              <a:t>selekce klonů obsahujících rekombinantní DNA</a:t>
            </a:r>
          </a:p>
          <a:p>
            <a:pPr marL="0" indent="0">
              <a:buNone/>
            </a:pPr>
            <a:endParaRPr lang="cs-CZ" altLang="cs-CZ" sz="2000" dirty="0" smtClean="0"/>
          </a:p>
          <a:p>
            <a:pPr marL="0" indent="0">
              <a:buNone/>
            </a:pPr>
            <a:r>
              <a:rPr lang="cs-CZ" alt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Zdroj DNA ke klonování:</a:t>
            </a:r>
            <a:endParaRPr lang="cs-CZ" alt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altLang="cs-CZ" sz="2000" dirty="0" smtClean="0">
                <a:cs typeface="Arial" charset="0"/>
              </a:rPr>
              <a:t>izolovaná z donorového organizmu</a:t>
            </a:r>
            <a:r>
              <a:rPr lang="cs-CZ" altLang="cs-CZ" sz="2000" dirty="0" smtClean="0"/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altLang="cs-CZ" sz="2000" dirty="0" smtClean="0">
                <a:cs typeface="Arial" charset="0"/>
              </a:rPr>
              <a:t>komplementární (</a:t>
            </a:r>
            <a:r>
              <a:rPr lang="cs-CZ" altLang="cs-CZ" sz="2000" dirty="0" err="1" smtClean="0"/>
              <a:t>c</a:t>
            </a:r>
            <a:r>
              <a:rPr lang="cs-CZ" altLang="cs-CZ" sz="2000" dirty="0" err="1" smtClean="0">
                <a:cs typeface="Arial" charset="0"/>
              </a:rPr>
              <a:t>DNA</a:t>
            </a:r>
            <a:r>
              <a:rPr lang="cs-CZ" altLang="cs-CZ" sz="2000" dirty="0" smtClean="0">
                <a:cs typeface="Arial" charset="0"/>
              </a:rPr>
              <a:t> připravená zpětnou transkripcí z </a:t>
            </a:r>
            <a:r>
              <a:rPr lang="cs-CZ" altLang="cs-CZ" sz="2000" dirty="0" err="1" smtClean="0">
                <a:cs typeface="Arial" charset="0"/>
              </a:rPr>
              <a:t>mRNA</a:t>
            </a:r>
            <a:r>
              <a:rPr lang="cs-CZ" altLang="cs-CZ" sz="2000" dirty="0" smtClean="0">
                <a:cs typeface="Arial" charset="0"/>
              </a:rPr>
              <a:t>) </a:t>
            </a:r>
            <a:endParaRPr lang="cs-CZ" altLang="cs-CZ" sz="2000" dirty="0" smtClean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altLang="cs-CZ" sz="2000" dirty="0" smtClean="0">
                <a:cs typeface="Arial" charset="0"/>
              </a:rPr>
              <a:t>připravená uměle chemickou syntézou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cs-CZ" altLang="cs-CZ" sz="2000" dirty="0" smtClean="0">
              <a:cs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altLang="cs-CZ" sz="2000" dirty="0" smtClean="0">
                <a:cs typeface="Arial" charset="0"/>
              </a:rPr>
              <a:t>Množství zdrojové DNA je většinou nedostatečné a je potřeba před samotným klonováním do vektoru namnožit (PCR)</a:t>
            </a:r>
            <a:endParaRPr lang="cs-CZ" altLang="cs-CZ" sz="2000" dirty="0" smtClean="0">
              <a:cs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cs-CZ" altLang="cs-CZ" sz="2000" dirty="0">
              <a:cs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cs-CZ" altLang="cs-CZ" sz="2000" dirty="0" smtClean="0">
              <a:cs typeface="Arial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9004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29576"/>
            <a:ext cx="3672408" cy="210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Metody přenosu DNA do prokaryotických buněk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 smtClean="0"/>
              <a:t>Chemické – roztoky dvojmocných iontů solí + teplota</a:t>
            </a:r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(Bio)Fyzikální – </a:t>
            </a:r>
            <a:r>
              <a:rPr lang="cs-CZ" altLang="cs-CZ" sz="2000" dirty="0" err="1" smtClean="0"/>
              <a:t>elektroporace</a:t>
            </a:r>
            <a:endParaRPr lang="cs-CZ" altLang="cs-CZ" sz="2000" dirty="0" smtClean="0"/>
          </a:p>
          <a:p>
            <a:endParaRPr lang="cs-CZ" altLang="cs-CZ" sz="2000" dirty="0"/>
          </a:p>
          <a:p>
            <a:endParaRPr lang="cs-CZ" altLang="cs-CZ" sz="2000" dirty="0" smtClean="0"/>
          </a:p>
          <a:p>
            <a:endParaRPr lang="cs-CZ" altLang="cs-CZ" sz="2000" dirty="0" smtClean="0"/>
          </a:p>
          <a:p>
            <a:endParaRPr lang="cs-CZ" altLang="cs-CZ" sz="2000" dirty="0"/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Pomocí virů  (bakteriofágy)</a:t>
            </a:r>
          </a:p>
          <a:p>
            <a:pPr marL="0" indent="0">
              <a:buNone/>
            </a:pPr>
            <a:endParaRPr lang="cs-CZ" altLang="cs-CZ" sz="2000" dirty="0" smtClean="0"/>
          </a:p>
          <a:p>
            <a:endParaRPr lang="cs-CZ" dirty="0"/>
          </a:p>
        </p:txBody>
      </p:sp>
      <p:pic>
        <p:nvPicPr>
          <p:cNvPr id="4" name="Picture 6" descr="Electroporation_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80061"/>
            <a:ext cx="3744416" cy="230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02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Metody přenosu DNA do eukaryotických buněk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 smtClean="0"/>
              <a:t>Chemické – </a:t>
            </a:r>
            <a:r>
              <a:rPr lang="cs-CZ" altLang="cs-CZ" sz="2000" dirty="0" err="1" smtClean="0"/>
              <a:t>lipofekce</a:t>
            </a:r>
            <a:r>
              <a:rPr lang="cs-CZ" altLang="cs-CZ" sz="2000" dirty="0" smtClean="0"/>
              <a:t>, DEAE dextran, fosforečnan vápenatý</a:t>
            </a:r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(Bio)Fyzikální – </a:t>
            </a:r>
            <a:r>
              <a:rPr lang="cs-CZ" altLang="cs-CZ" sz="2000" dirty="0" err="1" smtClean="0"/>
              <a:t>elektroporace</a:t>
            </a:r>
            <a:r>
              <a:rPr lang="cs-CZ" altLang="cs-CZ" sz="2000" dirty="0" smtClean="0"/>
              <a:t>, nastřelování</a:t>
            </a:r>
          </a:p>
          <a:p>
            <a:endParaRPr lang="cs-CZ" altLang="cs-CZ" sz="2000" dirty="0"/>
          </a:p>
          <a:p>
            <a:endParaRPr lang="cs-CZ" altLang="cs-CZ" sz="2000" dirty="0" smtClean="0"/>
          </a:p>
          <a:p>
            <a:endParaRPr lang="cs-CZ" altLang="cs-CZ" sz="2000" dirty="0" smtClean="0"/>
          </a:p>
          <a:p>
            <a:endParaRPr lang="cs-CZ" altLang="cs-CZ" sz="2000" dirty="0"/>
          </a:p>
          <a:p>
            <a:endParaRPr lang="cs-CZ" altLang="cs-CZ" sz="2000" dirty="0" smtClean="0"/>
          </a:p>
          <a:p>
            <a:endParaRPr lang="cs-CZ" altLang="cs-CZ" sz="2000" dirty="0" smtClean="0"/>
          </a:p>
          <a:p>
            <a:endParaRPr lang="cs-CZ" altLang="cs-CZ" sz="2000" dirty="0" smtClean="0"/>
          </a:p>
          <a:p>
            <a:r>
              <a:rPr lang="cs-CZ" altLang="cs-CZ" sz="2000" dirty="0" smtClean="0"/>
              <a:t>Viry – (</a:t>
            </a:r>
            <a:r>
              <a:rPr lang="cs-CZ" altLang="cs-CZ" sz="2000" dirty="0" err="1" smtClean="0"/>
              <a:t>lentiviry</a:t>
            </a:r>
            <a:r>
              <a:rPr lang="cs-CZ" altLang="cs-CZ" sz="2000" dirty="0" smtClean="0"/>
              <a:t> )	!!!!! Bezpečnost !!!!!!</a:t>
            </a:r>
          </a:p>
          <a:p>
            <a:endParaRPr lang="cs-CZ" altLang="cs-CZ" sz="2000" dirty="0" smtClean="0"/>
          </a:p>
          <a:p>
            <a:endParaRPr lang="cs-CZ" dirty="0"/>
          </a:p>
        </p:txBody>
      </p:sp>
      <p:pic>
        <p:nvPicPr>
          <p:cNvPr id="6" name="Picture 4" descr="mikroinjekace_fot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852936"/>
            <a:ext cx="2468618" cy="1816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gene%20g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7" y="2852935"/>
            <a:ext cx="2064848" cy="1816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91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Způsoby přenosu DNA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accent2"/>
                </a:solidFill>
              </a:rPr>
              <a:t>Transformace. </a:t>
            </a:r>
            <a:r>
              <a:rPr lang="cs-CZ" altLang="cs-CZ" sz="2000" dirty="0" smtClean="0"/>
              <a:t> Přímý přenos DNA izolované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z donorové buňky přes cytoplazmatickou membránu do buňky </a:t>
            </a:r>
            <a:r>
              <a:rPr lang="cs-CZ" altLang="cs-CZ" sz="2000" dirty="0" err="1" smtClean="0"/>
              <a:t>recipientní</a:t>
            </a:r>
            <a:r>
              <a:rPr lang="cs-CZ" altLang="cs-CZ" sz="2000" dirty="0" smtClean="0"/>
              <a:t>, v jejímž fenotypu se může vnesená genetická informace projevit. Termín se používá pro prokaryotické buňky (u </a:t>
            </a:r>
            <a:r>
              <a:rPr lang="cs-CZ" altLang="cs-CZ" sz="2000" dirty="0" err="1" smtClean="0"/>
              <a:t>eukaryot</a:t>
            </a:r>
            <a:r>
              <a:rPr lang="cs-CZ" altLang="cs-CZ" sz="2000" dirty="0" smtClean="0"/>
              <a:t> je spíš nádorová transformace)</a:t>
            </a:r>
          </a:p>
          <a:p>
            <a:pPr>
              <a:spcBef>
                <a:spcPct val="50000"/>
              </a:spcBef>
            </a:pPr>
            <a:endParaRPr lang="cs-CZ" altLang="cs-CZ" sz="2000" dirty="0" smtClean="0"/>
          </a:p>
          <a:p>
            <a:pPr algn="just"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accent2"/>
                </a:solidFill>
              </a:rPr>
              <a:t>Transdukce</a:t>
            </a:r>
            <a:r>
              <a:rPr lang="cs-CZ" altLang="cs-CZ" sz="2000" dirty="0" smtClean="0"/>
              <a:t>. Přenos DNA sekvence prostřednictvím viru z buňky donorové do </a:t>
            </a:r>
            <a:r>
              <a:rPr lang="cs-CZ" altLang="cs-CZ" sz="2000" dirty="0" err="1" smtClean="0"/>
              <a:t>recipientní</a:t>
            </a:r>
            <a:r>
              <a:rPr lang="cs-CZ" altLang="cs-CZ" sz="2000" dirty="0" smtClean="0"/>
              <a:t>, v jejímž fenotypu se může vnesená genetická informace projevit (opět termín spíše pro </a:t>
            </a:r>
            <a:r>
              <a:rPr lang="cs-CZ" altLang="cs-CZ" sz="2000" dirty="0" err="1" smtClean="0"/>
              <a:t>prokaryota</a:t>
            </a:r>
            <a:r>
              <a:rPr lang="cs-CZ" altLang="cs-CZ" sz="2000" dirty="0" smtClean="0"/>
              <a:t>)</a:t>
            </a:r>
          </a:p>
          <a:p>
            <a:pPr algn="just">
              <a:spcBef>
                <a:spcPct val="50000"/>
              </a:spcBef>
            </a:pPr>
            <a:endParaRPr lang="cs-CZ" altLang="cs-CZ" sz="2000" b="1" dirty="0" smtClean="0">
              <a:solidFill>
                <a:schemeClr val="accent2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accent2"/>
                </a:solidFill>
              </a:rPr>
              <a:t>Transfekce</a:t>
            </a:r>
            <a:r>
              <a:rPr lang="cs-CZ" altLang="cs-CZ" sz="2000" dirty="0" smtClean="0"/>
              <a:t>. Přenos DNA do eukaryotických buněk (</a:t>
            </a:r>
            <a:r>
              <a:rPr lang="cs-CZ" altLang="cs-CZ" sz="2000" dirty="0" err="1" smtClean="0"/>
              <a:t>lipofekční</a:t>
            </a:r>
            <a:r>
              <a:rPr lang="cs-CZ" altLang="cs-CZ" sz="2000" dirty="0" smtClean="0"/>
              <a:t> činidla, </a:t>
            </a:r>
            <a:r>
              <a:rPr lang="cs-CZ" altLang="cs-CZ" sz="2000" dirty="0" err="1" smtClean="0"/>
              <a:t>elektroporace</a:t>
            </a:r>
            <a:r>
              <a:rPr lang="cs-CZ" altLang="cs-CZ" sz="2000" dirty="0" smtClean="0"/>
              <a:t>, viry …)</a:t>
            </a:r>
          </a:p>
          <a:p>
            <a:pPr algn="just">
              <a:spcBef>
                <a:spcPct val="50000"/>
              </a:spcBef>
            </a:pPr>
            <a:endParaRPr lang="cs-CZ" altLang="cs-CZ" sz="900" dirty="0" smtClean="0"/>
          </a:p>
          <a:p>
            <a:endParaRPr lang="cs-CZ" alt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2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2345882"/>
            <a:ext cx="3744416" cy="4332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208912" cy="4525963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cs-CZ" altLang="cs-CZ" sz="2000" dirty="0" smtClean="0"/>
              <a:t>Schopnost autonomní </a:t>
            </a:r>
            <a:r>
              <a:rPr lang="cs-CZ" altLang="cs-CZ" sz="2000" b="1" dirty="0" smtClean="0"/>
              <a:t>replikace </a:t>
            </a:r>
            <a:r>
              <a:rPr lang="cs-CZ" altLang="cs-CZ" sz="2000" dirty="0" smtClean="0"/>
              <a:t>v bakteriální buňce  -  místo </a:t>
            </a:r>
            <a:r>
              <a:rPr lang="cs-CZ" altLang="cs-CZ" sz="2000" i="1" dirty="0" err="1" smtClean="0"/>
              <a:t>ori</a:t>
            </a:r>
            <a:r>
              <a:rPr lang="cs-CZ" altLang="cs-CZ" sz="2000" dirty="0" smtClean="0"/>
              <a:t>, které rozpoznává DNA-polymeráza hostitelské buňky)		</a:t>
            </a:r>
            <a:r>
              <a:rPr lang="cs-CZ" altLang="cs-CZ" sz="2000" dirty="0" smtClean="0"/>
              <a:t>		(</a:t>
            </a:r>
            <a:r>
              <a:rPr lang="cs-CZ" altLang="cs-CZ" sz="2000" dirty="0" smtClean="0">
                <a:solidFill>
                  <a:srgbClr val="C00000"/>
                </a:solidFill>
              </a:rPr>
              <a:t>schopnost stabilního udržení cizorodé </a:t>
            </a:r>
            <a:r>
              <a:rPr lang="cs-CZ" altLang="cs-CZ" sz="2000" dirty="0">
                <a:solidFill>
                  <a:srgbClr val="C00000"/>
                </a:solidFill>
              </a:rPr>
              <a:t> </a:t>
            </a:r>
            <a:r>
              <a:rPr lang="cs-CZ" altLang="cs-CZ" sz="2000" dirty="0" smtClean="0">
                <a:solidFill>
                  <a:srgbClr val="C00000"/>
                </a:solidFill>
              </a:rPr>
              <a:t>DNA při replikaci</a:t>
            </a:r>
            <a:r>
              <a:rPr lang="cs-CZ" altLang="cs-CZ" sz="2000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cs-CZ" altLang="cs-CZ" sz="2000" dirty="0" smtClean="0"/>
              <a:t>Vhodné spektrum restrikčních míst (</a:t>
            </a:r>
            <a:r>
              <a:rPr lang="cs-CZ" altLang="cs-CZ" sz="2000" b="1" dirty="0" smtClean="0"/>
              <a:t>mnohočetné klonovací místo</a:t>
            </a:r>
            <a:r>
              <a:rPr lang="cs-CZ" altLang="cs-CZ" sz="2000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cs-CZ" altLang="cs-CZ" sz="2000" dirty="0" smtClean="0"/>
              <a:t>Gen se </a:t>
            </a:r>
            <a:r>
              <a:rPr lang="cs-CZ" altLang="cs-CZ" sz="2000" b="1" dirty="0" smtClean="0"/>
              <a:t>selektivním znakem</a:t>
            </a:r>
          </a:p>
          <a:p>
            <a:pPr lvl="1">
              <a:spcBef>
                <a:spcPct val="50000"/>
              </a:spcBef>
            </a:pPr>
            <a:r>
              <a:rPr lang="cs-CZ" altLang="cs-CZ" sz="1800" dirty="0" smtClean="0"/>
              <a:t>beta-</a:t>
            </a:r>
            <a:r>
              <a:rPr lang="cs-CZ" altLang="cs-CZ" sz="1800" dirty="0" err="1" smtClean="0"/>
              <a:t>laktamáza</a:t>
            </a:r>
            <a:r>
              <a:rPr lang="cs-CZ" altLang="cs-CZ" sz="1800" dirty="0" smtClean="0"/>
              <a:t> </a:t>
            </a:r>
            <a:r>
              <a:rPr lang="cs-CZ" altLang="cs-CZ" sz="1800" dirty="0" smtClean="0">
                <a:cs typeface="Arial" charset="0"/>
              </a:rPr>
              <a:t>→ rezistence na ampicilin</a:t>
            </a:r>
            <a:endParaRPr lang="cs-CZ" altLang="cs-CZ" sz="2400" dirty="0" smtClean="0">
              <a:cs typeface="Arial" charset="0"/>
            </a:endParaRPr>
          </a:p>
          <a:p>
            <a:pPr algn="just">
              <a:spcBef>
                <a:spcPct val="50000"/>
              </a:spcBef>
            </a:pPr>
            <a:endParaRPr lang="cs-CZ" altLang="cs-CZ" sz="2000" dirty="0" smtClean="0"/>
          </a:p>
          <a:p>
            <a:endParaRPr lang="cs-CZ" altLang="cs-CZ" sz="2000" dirty="0" smtClean="0"/>
          </a:p>
          <a:p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8870"/>
            <a:ext cx="3096345" cy="104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Vlastnosti </a:t>
            </a:r>
            <a:r>
              <a:rPr lang="cs-CZ" altLang="cs-C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plazmidových</a:t>
            </a:r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vektorů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3816910"/>
            <a:ext cx="532859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err="1" smtClean="0"/>
              <a:t>Plazmid</a:t>
            </a:r>
            <a:r>
              <a:rPr lang="cs-CZ" altLang="cs-CZ" sz="2000" dirty="0" smtClean="0"/>
              <a:t> </a:t>
            </a:r>
            <a:r>
              <a:rPr lang="cs-CZ" altLang="cs-CZ" sz="2000" b="1" dirty="0" smtClean="0"/>
              <a:t>nesmí být </a:t>
            </a:r>
            <a:r>
              <a:rPr lang="cs-CZ" altLang="cs-CZ" sz="2000" b="1" dirty="0" err="1" smtClean="0"/>
              <a:t>konjugativní</a:t>
            </a:r>
            <a:r>
              <a:rPr lang="cs-CZ" altLang="cs-CZ" sz="2000" dirty="0" smtClean="0"/>
              <a:t> tj. nesmí mít transferové geny (kódující </a:t>
            </a:r>
            <a:r>
              <a:rPr lang="cs-CZ" altLang="cs-CZ" sz="2000" dirty="0" err="1" smtClean="0"/>
              <a:t>pilusy</a:t>
            </a:r>
            <a:r>
              <a:rPr lang="cs-CZ" altLang="cs-CZ" sz="2000" dirty="0" smtClean="0"/>
              <a:t>)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Co nejmenší velikost 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altLang="cs-CZ" sz="2000" b="1" dirty="0" err="1" smtClean="0"/>
              <a:t>Vícekopiový</a:t>
            </a:r>
            <a:r>
              <a:rPr lang="cs-CZ" altLang="cs-CZ" sz="2000" dirty="0" smtClean="0"/>
              <a:t> – schopnost </a:t>
            </a:r>
            <a:r>
              <a:rPr lang="cs-CZ" altLang="cs-CZ" sz="2000" dirty="0" err="1" smtClean="0"/>
              <a:t>perzistovat</a:t>
            </a:r>
            <a:r>
              <a:rPr lang="cs-CZ" altLang="cs-CZ" sz="2000" dirty="0" smtClean="0"/>
              <a:t> v jedné buňce ve více kopiích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Schopny pojmout molekulu DNA o velikosti do 10-15kb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479580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endParaRPr lang="cs-CZ" altLang="cs-CZ" sz="2000" dirty="0" smtClean="0"/>
          </a:p>
          <a:p>
            <a:endParaRPr lang="cs-CZ" altLang="cs-CZ" sz="2000" dirty="0" smtClean="0"/>
          </a:p>
          <a:p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2674640" cy="1143000"/>
          </a:xfrm>
        </p:spPr>
        <p:txBody>
          <a:bodyPr>
            <a:noAutofit/>
          </a:bodyPr>
          <a:lstStyle/>
          <a:p>
            <a:pPr algn="l"/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Klonování DNA v </a:t>
            </a:r>
            <a:r>
              <a:rPr lang="cs-CZ" altLang="cs-CZ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plazmidu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7" y="116632"/>
            <a:ext cx="4608512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2204864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altLang="cs-CZ" dirty="0" smtClean="0">
                <a:cs typeface="Arial" charset="0"/>
              </a:rPr>
              <a:t>příprava rekombinantní molekuly DNA</a:t>
            </a:r>
            <a:endParaRPr lang="cs-CZ" alt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dirty="0" smtClean="0">
                <a:cs typeface="Arial" charset="0"/>
              </a:rPr>
              <a:t>přenos rekombinantní molekuly DNA do hostitelské buňky</a:t>
            </a:r>
            <a:endParaRPr lang="cs-CZ" alt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dirty="0" smtClean="0">
                <a:cs typeface="Arial" charset="0"/>
              </a:rPr>
              <a:t>selekce klonů obsahujících rekombinantní DNA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09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alt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Transformace bakteriálních buněk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9" name="Zástupný symbol pro obsah 28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cs-CZ" altLang="cs-CZ" sz="2000" dirty="0" smtClean="0"/>
              <a:t>Přímý přenos rekombinantní DNA přes cytoplazmatickou membránu a buněčnou stěnu do </a:t>
            </a:r>
            <a:r>
              <a:rPr lang="cs-CZ" altLang="cs-CZ" sz="2000" dirty="0" err="1" smtClean="0"/>
              <a:t>recipientní</a:t>
            </a:r>
            <a:r>
              <a:rPr lang="cs-CZ" altLang="cs-CZ" sz="2000" dirty="0"/>
              <a:t> </a:t>
            </a:r>
            <a:r>
              <a:rPr lang="cs-CZ" altLang="cs-CZ" sz="2000" dirty="0" smtClean="0"/>
              <a:t>buňky </a:t>
            </a:r>
          </a:p>
          <a:p>
            <a:r>
              <a:rPr lang="cs-CZ" sz="2000" dirty="0" smtClean="0"/>
              <a:t>Kompetentní buňky </a:t>
            </a:r>
          </a:p>
          <a:p>
            <a:pPr lvl="1"/>
            <a:r>
              <a:rPr lang="cs-CZ" sz="2000" dirty="0" smtClean="0"/>
              <a:t>schopné přijmout cizorodou DNA</a:t>
            </a:r>
          </a:p>
          <a:p>
            <a:pPr lvl="1"/>
            <a:r>
              <a:rPr lang="cs-CZ" sz="2000" dirty="0" smtClean="0"/>
              <a:t>mají prostupnou buněčnou stěnu</a:t>
            </a:r>
            <a:endParaRPr lang="cs-CZ" sz="1050" dirty="0" smtClean="0"/>
          </a:p>
          <a:p>
            <a:r>
              <a:rPr lang="cs-CZ" sz="2000" dirty="0" smtClean="0"/>
              <a:t>K destabilizaci plazmatické membrány během transformace dochází pomocí teplotního šoku a Ca</a:t>
            </a:r>
            <a:r>
              <a:rPr lang="cs-CZ" sz="2000" baseline="30000" dirty="0" smtClean="0"/>
              <a:t>2+  </a:t>
            </a:r>
            <a:r>
              <a:rPr lang="cs-CZ" sz="2000" dirty="0" smtClean="0"/>
              <a:t>iontů</a:t>
            </a:r>
            <a:endParaRPr lang="cs-CZ" sz="1000" dirty="0" smtClean="0"/>
          </a:p>
          <a:p>
            <a:r>
              <a:rPr lang="cs-CZ" sz="2000" dirty="0" smtClean="0"/>
              <a:t>Vhodné kultivační podmínky se selekčním činidlem zajistí namnožení  </a:t>
            </a:r>
            <a:r>
              <a:rPr lang="cs-CZ" sz="2000" dirty="0" err="1" smtClean="0"/>
              <a:t>plazmidu</a:t>
            </a:r>
            <a:r>
              <a:rPr lang="cs-CZ" sz="2000" dirty="0" smtClean="0"/>
              <a:t> v bakteriích</a:t>
            </a:r>
          </a:p>
          <a:p>
            <a:r>
              <a:rPr lang="cs-CZ" sz="2000" dirty="0" smtClean="0"/>
              <a:t>Namnoženou </a:t>
            </a:r>
            <a:r>
              <a:rPr lang="cs-CZ" sz="2000" dirty="0" err="1"/>
              <a:t>p</a:t>
            </a:r>
            <a:r>
              <a:rPr lang="cs-CZ" sz="2000" dirty="0" err="1" smtClean="0"/>
              <a:t>lazmidovou</a:t>
            </a:r>
            <a:r>
              <a:rPr lang="cs-CZ" sz="2000" dirty="0" smtClean="0"/>
              <a:t> DNA lze </a:t>
            </a:r>
            <a:r>
              <a:rPr lang="cs-CZ" sz="2000" dirty="0" err="1" smtClean="0"/>
              <a:t>vyizolovat</a:t>
            </a:r>
            <a:r>
              <a:rPr lang="cs-CZ" sz="2000" dirty="0" smtClean="0"/>
              <a:t> k dalšímu použití</a:t>
            </a:r>
            <a:endParaRPr lang="cs-CZ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28574"/>
            <a:ext cx="1944216" cy="1399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69160"/>
            <a:ext cx="7992888" cy="1753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0472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508</Words>
  <Application>Microsoft Office PowerPoint</Application>
  <PresentationFormat>Předvádění na obrazovce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Základy molekulární biologie Cvičení 4</vt:lpstr>
      <vt:lpstr>Klonování</vt:lpstr>
      <vt:lpstr>Tři základní kroky klonování DNA </vt:lpstr>
      <vt:lpstr>Metody přenosu DNA do prokaryotických buněk</vt:lpstr>
      <vt:lpstr>Metody přenosu DNA do eukaryotických buněk</vt:lpstr>
      <vt:lpstr>Způsoby přenosu DNA</vt:lpstr>
      <vt:lpstr>Vlastnosti plazmidových vektorů</vt:lpstr>
      <vt:lpstr>Klonování DNA v plazmidu</vt:lpstr>
      <vt:lpstr>Transformace bakteriálních buněk</vt:lpstr>
      <vt:lpstr>Příprava kompetentních buněk</vt:lpstr>
      <vt:lpstr>Stanovení titru bakteriálních buněk a transformačního indexu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molekulární biologie Cvičení 4</dc:title>
  <dc:creator>Petra</dc:creator>
  <cp:lastModifiedBy>Petra</cp:lastModifiedBy>
  <cp:revision>25</cp:revision>
  <dcterms:created xsi:type="dcterms:W3CDTF">2015-03-30T11:31:24Z</dcterms:created>
  <dcterms:modified xsi:type="dcterms:W3CDTF">2015-03-30T17:25:15Z</dcterms:modified>
</cp:coreProperties>
</file>