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58" r:id="rId4"/>
    <p:sldId id="262" r:id="rId5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95" autoAdjust="0"/>
  </p:normalViewPr>
  <p:slideViewPr>
    <p:cSldViewPr>
      <p:cViewPr varScale="1">
        <p:scale>
          <a:sx n="77" d="100"/>
          <a:sy n="77" d="100"/>
        </p:scale>
        <p:origin x="-102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44224-B02D-4425-8210-B6904AD0A7DB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285C3-47A0-4330-A5E8-485CDD595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40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83D9C-4AD7-4892-9DB3-1569B4F83595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7C1D1-D1FD-4443-BDBD-09043D71C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2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Jaký test použijeme? – </a:t>
            </a:r>
            <a:r>
              <a:rPr lang="cs-CZ" dirty="0" err="1" smtClean="0"/>
              <a:t>jednovýběrový</a:t>
            </a:r>
            <a:r>
              <a:rPr lang="cs-CZ" baseline="0" dirty="0" smtClean="0"/>
              <a:t> t-test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06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Matlab</a:t>
            </a:r>
            <a:r>
              <a:rPr lang="cs-CZ" dirty="0" smtClean="0"/>
              <a:t>: kritické hodnoty:</a:t>
            </a:r>
            <a:r>
              <a:rPr lang="cs-CZ" baseline="0" dirty="0" smtClean="0"/>
              <a:t> </a:t>
            </a:r>
            <a:r>
              <a:rPr lang="cs-CZ" dirty="0" err="1" smtClean="0"/>
              <a:t>tinv</a:t>
            </a:r>
            <a:r>
              <a:rPr lang="cs-CZ" dirty="0" smtClean="0"/>
              <a:t>(0.975,405</a:t>
            </a:r>
            <a:r>
              <a:rPr lang="cs-CZ" dirty="0" smtClean="0"/>
              <a:t>)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48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Matlab</a:t>
            </a:r>
            <a:r>
              <a:rPr lang="cs-CZ" dirty="0" smtClean="0"/>
              <a:t>: 6552.6-(176.2/</a:t>
            </a:r>
            <a:r>
              <a:rPr lang="cs-CZ" dirty="0" err="1" smtClean="0"/>
              <a:t>sqrt</a:t>
            </a:r>
            <a:r>
              <a:rPr lang="cs-CZ" dirty="0" smtClean="0"/>
              <a:t>(406)*</a:t>
            </a:r>
            <a:r>
              <a:rPr lang="cs-CZ" dirty="0" err="1" smtClean="0"/>
              <a:t>tinv</a:t>
            </a:r>
            <a:r>
              <a:rPr lang="cs-CZ" dirty="0" smtClean="0"/>
              <a:t>(0.975,405))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482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Matlab</a:t>
            </a:r>
            <a:r>
              <a:rPr lang="cs-CZ" dirty="0" smtClean="0"/>
              <a:t>:</a:t>
            </a:r>
            <a:r>
              <a:rPr lang="en-US" dirty="0" smtClean="0"/>
              <a:t> 2*</a:t>
            </a:r>
            <a:r>
              <a:rPr lang="en-US" dirty="0" err="1" smtClean="0"/>
              <a:t>tcdf</a:t>
            </a:r>
            <a:r>
              <a:rPr lang="en-US" dirty="0" smtClean="0"/>
              <a:t>(-2.56,405)</a:t>
            </a:r>
          </a:p>
          <a:p>
            <a:r>
              <a:rPr lang="en-US" dirty="0" smtClean="0"/>
              <a:t>p-</a:t>
            </a:r>
            <a:r>
              <a:rPr lang="en-US" dirty="0" err="1" smtClean="0"/>
              <a:t>hodnota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cs-CZ" dirty="0" smtClean="0"/>
              <a:t>pravděpodobnost, s jakou bychom mohli obdržet pozorovaná data nebo data stejně, či ještě více odporující nulové hypotéze, za předpokladu, že je nulová hypotéza pravdivá (tzn.</a:t>
            </a:r>
            <a:r>
              <a:rPr lang="cs-CZ" baseline="0" dirty="0" smtClean="0"/>
              <a:t> kdy by testová statistika byla ještě menší (v absolutní </a:t>
            </a:r>
            <a:r>
              <a:rPr lang="cs-CZ" baseline="0" smtClean="0"/>
              <a:t>hodnotě</a:t>
            </a:r>
            <a:r>
              <a:rPr lang="cs-CZ" baseline="0" smtClean="0"/>
              <a:t>))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482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7859216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B43F-02D5-432F-A367-2E0658DA239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AutoShape 62"/>
          <p:cNvSpPr>
            <a:spLocks noChangeArrowheads="1"/>
          </p:cNvSpPr>
          <p:nvPr userDrawn="1"/>
        </p:nvSpPr>
        <p:spPr bwMode="auto">
          <a:xfrm rot="10800000">
            <a:off x="0" y="6237288"/>
            <a:ext cx="9144000" cy="620712"/>
          </a:xfrm>
          <a:custGeom>
            <a:avLst/>
            <a:gdLst>
              <a:gd name="G0" fmla="+- 2745 0 0"/>
              <a:gd name="G1" fmla="+- 21600 0 2745"/>
              <a:gd name="G2" fmla="*/ 2745 1 2"/>
              <a:gd name="G3" fmla="+- 21600 0 G2"/>
              <a:gd name="G4" fmla="+/ 2745 21600 2"/>
              <a:gd name="G5" fmla="+/ G1 0 2"/>
              <a:gd name="G6" fmla="*/ 21600 21600 2745"/>
              <a:gd name="G7" fmla="*/ G6 1 2"/>
              <a:gd name="G8" fmla="+- 21600 0 G7"/>
              <a:gd name="G9" fmla="*/ 21600 1 2"/>
              <a:gd name="G10" fmla="+- 2745 0 G9"/>
              <a:gd name="G11" fmla="?: G10 G8 0"/>
              <a:gd name="G12" fmla="?: G10 G7 21600"/>
              <a:gd name="T0" fmla="*/ 20227 w 21600"/>
              <a:gd name="T1" fmla="*/ 10800 h 21600"/>
              <a:gd name="T2" fmla="*/ 10800 w 21600"/>
              <a:gd name="T3" fmla="*/ 21600 h 21600"/>
              <a:gd name="T4" fmla="*/ 1373 w 21600"/>
              <a:gd name="T5" fmla="*/ 10800 h 21600"/>
              <a:gd name="T6" fmla="*/ 10800 w 21600"/>
              <a:gd name="T7" fmla="*/ 0 h 21600"/>
              <a:gd name="T8" fmla="*/ 3173 w 21600"/>
              <a:gd name="T9" fmla="*/ 3173 h 21600"/>
              <a:gd name="T10" fmla="*/ 18427 w 21600"/>
              <a:gd name="T11" fmla="*/ 18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745" y="21600"/>
                </a:lnTo>
                <a:lnTo>
                  <a:pt x="18855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EEA32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0" y="1752696"/>
            <a:ext cx="9144000" cy="2232025"/>
          </a:xfrm>
          <a:prstGeom prst="rect">
            <a:avLst/>
          </a:prstGeom>
          <a:solidFill>
            <a:srgbClr val="F0A22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9" name="Picture 50" descr="zahlavi-IBA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4" r="4548"/>
          <a:stretch/>
        </p:blipFill>
        <p:spPr bwMode="auto">
          <a:xfrm>
            <a:off x="0" y="0"/>
            <a:ext cx="91440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1219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59"/>
          <p:cNvSpPr>
            <a:spLocks noChangeArrowheads="1"/>
          </p:cNvSpPr>
          <p:nvPr userDrawn="1"/>
        </p:nvSpPr>
        <p:spPr bwMode="auto">
          <a:xfrm>
            <a:off x="0" y="3860800"/>
            <a:ext cx="8675688" cy="100013"/>
          </a:xfrm>
          <a:prstGeom prst="parallelogram">
            <a:avLst>
              <a:gd name="adj" fmla="val 199595"/>
            </a:avLst>
          </a:prstGeom>
          <a:gradFill rotWithShape="1">
            <a:gsLst>
              <a:gs pos="0">
                <a:srgbClr val="FAE0B9"/>
              </a:gs>
              <a:gs pos="100000">
                <a:srgbClr val="F0A22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pic>
        <p:nvPicPr>
          <p:cNvPr id="13" name="Picture 67" descr="logo-MU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60350"/>
            <a:ext cx="871538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71"/>
          <p:cNvSpPr txBox="1">
            <a:spLocks noChangeArrowheads="1"/>
          </p:cNvSpPr>
          <p:nvPr userDrawn="1"/>
        </p:nvSpPr>
        <p:spPr bwMode="auto">
          <a:xfrm>
            <a:off x="1979613" y="6446838"/>
            <a:ext cx="5184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dirty="0">
                <a:solidFill>
                  <a:prstClr val="white"/>
                </a:solidFill>
              </a:rPr>
              <a:t>© Institut biostatistiky a analýz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Line 75"/>
          <p:cNvSpPr>
            <a:spLocks noChangeShapeType="1"/>
          </p:cNvSpPr>
          <p:nvPr userDrawn="1"/>
        </p:nvSpPr>
        <p:spPr bwMode="auto">
          <a:xfrm>
            <a:off x="2000250" y="5334000"/>
            <a:ext cx="71437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16" name="Line 76"/>
          <p:cNvSpPr>
            <a:spLocks noChangeShapeType="1"/>
          </p:cNvSpPr>
          <p:nvPr userDrawn="1"/>
        </p:nvSpPr>
        <p:spPr bwMode="auto">
          <a:xfrm>
            <a:off x="1754188" y="5403850"/>
            <a:ext cx="7389812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17" name="Oval 77"/>
          <p:cNvSpPr>
            <a:spLocks noChangeArrowheads="1"/>
          </p:cNvSpPr>
          <p:nvPr userDrawn="1"/>
        </p:nvSpPr>
        <p:spPr bwMode="auto">
          <a:xfrm>
            <a:off x="1673225" y="5300663"/>
            <a:ext cx="206375" cy="206375"/>
          </a:xfrm>
          <a:prstGeom prst="ellipse">
            <a:avLst/>
          </a:prstGeom>
          <a:solidFill>
            <a:srgbClr val="7E542A"/>
          </a:solidFill>
          <a:ln w="28575">
            <a:solidFill>
              <a:srgbClr val="EEA32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prstClr val="black"/>
              </a:solidFill>
            </a:endParaRPr>
          </a:p>
        </p:txBody>
      </p:sp>
      <p:sp>
        <p:nvSpPr>
          <p:cNvPr id="19" name="Subtitle 8"/>
          <p:cNvSpPr>
            <a:spLocks noGrp="1"/>
          </p:cNvSpPr>
          <p:nvPr>
            <p:ph type="subTitle" idx="1"/>
          </p:nvPr>
        </p:nvSpPr>
        <p:spPr>
          <a:xfrm>
            <a:off x="2374796" y="4232434"/>
            <a:ext cx="5923384" cy="914400"/>
          </a:xfrm>
        </p:spPr>
        <p:txBody>
          <a:bodyPr anchor="ctr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Lichoběžník 21"/>
          <p:cNvSpPr/>
          <p:nvPr userDrawn="1"/>
        </p:nvSpPr>
        <p:spPr>
          <a:xfrm rot="16200000">
            <a:off x="7614391" y="2678850"/>
            <a:ext cx="2664372" cy="394853"/>
          </a:xfrm>
          <a:prstGeom prst="trapezoid">
            <a:avLst>
              <a:gd name="adj" fmla="val 56360"/>
            </a:avLst>
          </a:prstGeom>
          <a:gradFill>
            <a:gsLst>
              <a:gs pos="0">
                <a:srgbClr val="DDD4C6"/>
              </a:gs>
              <a:gs pos="100000">
                <a:srgbClr val="F0A22E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85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F721-3C60-49F2-8B8E-2023D820721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99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2B1CA-C849-4049-9FB1-990F6E830ED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79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F8CE-DE90-4323-BD21-E8BF77B097C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70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1127-2DDC-42B9-A5B1-D96E8D3465E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97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76809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3258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91DA-1711-470D-B0A1-18610EA95AE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531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2736" y="2060848"/>
            <a:ext cx="6838528" cy="14700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A52B-F75D-4B61-AFB9-B392BEB7CC3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417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9136" y="274638"/>
            <a:ext cx="8167663" cy="70609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>
            <a:lvl1pPr algn="just">
              <a:lnSpc>
                <a:spcPct val="100000"/>
              </a:lnSpc>
              <a:defRPr sz="2000"/>
            </a:lvl1pPr>
            <a:lvl2pPr algn="just">
              <a:lnSpc>
                <a:spcPct val="100000"/>
              </a:lnSpc>
              <a:defRPr sz="1800"/>
            </a:lvl2pPr>
            <a:lvl3pPr marL="1143000" indent="-228600" algn="just">
              <a:lnSpc>
                <a:spcPct val="100000"/>
              </a:lnSpc>
              <a:buFont typeface="Calibri" pitchFamily="34" charset="0"/>
              <a:buChar char="‐"/>
              <a:defRPr sz="2000"/>
            </a:lvl3pPr>
            <a:lvl4pPr algn="just">
              <a:lnSpc>
                <a:spcPct val="100000"/>
              </a:lnSpc>
              <a:defRPr sz="1600"/>
            </a:lvl4pPr>
            <a:lvl5pPr algn="just">
              <a:lnSpc>
                <a:spcPct val="100000"/>
              </a:lnSpc>
              <a:defRPr sz="16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3A4E-3E43-4E79-BA1F-30A52446790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Skupina 10"/>
          <p:cNvGrpSpPr/>
          <p:nvPr userDrawn="1"/>
        </p:nvGrpSpPr>
        <p:grpSpPr>
          <a:xfrm>
            <a:off x="467544" y="930754"/>
            <a:ext cx="8676456" cy="103188"/>
            <a:chOff x="467544" y="1309588"/>
            <a:chExt cx="8676456" cy="103188"/>
          </a:xfrm>
        </p:grpSpPr>
        <p:sp>
          <p:nvSpPr>
            <p:cNvPr id="9" name="Line 76"/>
            <p:cNvSpPr>
              <a:spLocks noChangeShapeType="1"/>
            </p:cNvSpPr>
            <p:nvPr userDrawn="1"/>
          </p:nvSpPr>
          <p:spPr bwMode="auto">
            <a:xfrm flipV="1">
              <a:off x="570731" y="1358890"/>
              <a:ext cx="8573269" cy="2292"/>
            </a:xfrm>
            <a:prstGeom prst="line">
              <a:avLst/>
            </a:prstGeom>
            <a:noFill/>
            <a:ln w="19050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Oval 77"/>
            <p:cNvSpPr>
              <a:spLocks noChangeArrowheads="1"/>
            </p:cNvSpPr>
            <p:nvPr userDrawn="1"/>
          </p:nvSpPr>
          <p:spPr bwMode="auto">
            <a:xfrm>
              <a:off x="467544" y="1309588"/>
              <a:ext cx="103187" cy="103188"/>
            </a:xfrm>
            <a:prstGeom prst="ellipse">
              <a:avLst/>
            </a:prstGeom>
            <a:solidFill>
              <a:srgbClr val="7E542A"/>
            </a:solidFill>
            <a:ln w="28575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9760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21CD-5761-4B3B-A2DE-1DAAE0FFB43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5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394D-5FB8-43BC-9409-D00857644BD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9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D24AC-225D-44CF-8A60-67C249DD62D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3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30410-FB60-4E91-9D61-776F66184DE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29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7D8F-E6C2-455F-BF3F-2C0D618B976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81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DABA8-6059-4E9F-83B7-BD25169427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02896" y="6525344"/>
            <a:ext cx="2133600" cy="318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75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1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19.png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1.png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Testov</a:t>
            </a:r>
            <a:r>
              <a:rPr lang="cs-CZ" dirty="0" err="1" smtClean="0"/>
              <a:t>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r>
              <a:rPr lang="cs-CZ" b="1" dirty="0" smtClean="0"/>
              <a:t>Příklad: </a:t>
            </a:r>
            <a:r>
              <a:rPr lang="cs-CZ" dirty="0" smtClean="0"/>
              <a:t>Chceme srovnat průměrný objem hipokampu u 406 pacientů s MCI v našem souboru s průměrným objemem hipokampu 6575 mm</a:t>
            </a:r>
            <a:r>
              <a:rPr lang="cs-CZ" baseline="30000" dirty="0"/>
              <a:t>3</a:t>
            </a:r>
            <a:r>
              <a:rPr lang="cs-CZ" dirty="0" smtClean="0"/>
              <a:t> zjištěným při populačním epidemiologickém průzkumu.</a:t>
            </a:r>
          </a:p>
          <a:p>
            <a:endParaRPr lang="cs-CZ" dirty="0" smtClean="0"/>
          </a:p>
          <a:p>
            <a:r>
              <a:rPr lang="cs-CZ" dirty="0" smtClean="0"/>
              <a:t>Tzn. hypotézy budou mít tvar:                                 a 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Postup: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cs-CZ" sz="2000" dirty="0" smtClean="0"/>
              <a:t>Ověření normality – vykreslíme histogram objemu hipokampu pacientů s MCI.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cs-CZ" sz="2000" dirty="0" smtClean="0"/>
              <a:t>Aplikujeme statistický test – 3 možnosti:</a:t>
            </a:r>
          </a:p>
          <a:p>
            <a:pPr marL="1714500" lvl="3" indent="-457200">
              <a:lnSpc>
                <a:spcPct val="110000"/>
              </a:lnSpc>
              <a:buFont typeface="+mj-lt"/>
              <a:buAutoNum type="romanUcPeriod"/>
            </a:pPr>
            <a:r>
              <a:rPr lang="cs-CZ" sz="2000" dirty="0" smtClean="0"/>
              <a:t>Testování pomocí intervalu spolehlivosti</a:t>
            </a:r>
          </a:p>
          <a:p>
            <a:pPr marL="1714500" lvl="3" indent="-457200">
              <a:lnSpc>
                <a:spcPct val="110000"/>
              </a:lnSpc>
              <a:buFont typeface="+mj-lt"/>
              <a:buAutoNum type="romanUcPeriod"/>
            </a:pPr>
            <a:r>
              <a:rPr lang="cs-CZ" sz="2000" dirty="0" smtClean="0"/>
              <a:t>Testování pomocí kritického oboru</a:t>
            </a:r>
          </a:p>
          <a:p>
            <a:pPr marL="1714500" lvl="3" indent="-457200">
              <a:lnSpc>
                <a:spcPct val="110000"/>
              </a:lnSpc>
              <a:buFont typeface="+mj-lt"/>
              <a:buAutoNum type="romanUcPeriod"/>
            </a:pPr>
            <a:r>
              <a:rPr lang="cs-CZ" sz="2000" dirty="0" smtClean="0"/>
              <a:t>Testování pomocí p-hodnoty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r>
              <a:rPr lang="cs-CZ" sz="2000" dirty="0" smtClean="0"/>
              <a:t>Nulovou hypotézu zamítneme nebo nezamítneme.</a:t>
            </a:r>
          </a:p>
          <a:p>
            <a:pPr marL="857250" lvl="1" indent="-457200">
              <a:lnSpc>
                <a:spcPct val="110000"/>
              </a:lnSpc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474820"/>
              </p:ext>
            </p:extLst>
          </p:nvPr>
        </p:nvGraphicFramePr>
        <p:xfrm>
          <a:off x="4181475" y="2576099"/>
          <a:ext cx="13906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Rovnice" r:id="rId4" imgW="863280" imgH="228600" progId="Equation.3">
                  <p:embed/>
                </p:oleObj>
              </mc:Choice>
              <mc:Fallback>
                <p:oleObj name="Rovnice" r:id="rId4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5" y="2576099"/>
                        <a:ext cx="139065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37062"/>
              </p:ext>
            </p:extLst>
          </p:nvPr>
        </p:nvGraphicFramePr>
        <p:xfrm>
          <a:off x="6297613" y="2574512"/>
          <a:ext cx="13716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Rovnice" r:id="rId6" imgW="850680" imgH="215640" progId="Equation.3">
                  <p:embed/>
                </p:oleObj>
              </mc:Choice>
              <mc:Fallback>
                <p:oleObj name="Rovnice" r:id="rId6" imgW="850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3" y="2574512"/>
                        <a:ext cx="1371600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802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pomocí kritického oboru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Příklad: </a:t>
            </a:r>
            <a:r>
              <a:rPr lang="cs-CZ" dirty="0"/>
              <a:t>Chceme srovnat průměrný objem hipokampu u </a:t>
            </a:r>
            <a:r>
              <a:rPr lang="cs-CZ" dirty="0" smtClean="0"/>
              <a:t>406 pacientů </a:t>
            </a:r>
            <a:r>
              <a:rPr lang="cs-CZ" dirty="0"/>
              <a:t>s MCI v našem souboru s průměrným objemem hipokampu 6575 mm</a:t>
            </a:r>
            <a:r>
              <a:rPr lang="cs-CZ" baseline="30000" dirty="0"/>
              <a:t>3</a:t>
            </a:r>
            <a:r>
              <a:rPr lang="cs-CZ" dirty="0"/>
              <a:t> zjištěným při populačním epidemiologickém </a:t>
            </a:r>
            <a:r>
              <a:rPr lang="cs-CZ" dirty="0" smtClean="0"/>
              <a:t>průzkumu.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 smtClean="0"/>
              <a:t>Výpočet testové statistiky: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b="1" dirty="0" smtClean="0"/>
              <a:t>Stanovení kritického oboru:</a:t>
            </a:r>
            <a:endParaRPr lang="en-US" b="1" dirty="0" smtClean="0"/>
          </a:p>
          <a:p>
            <a:pPr marL="0" indent="0">
              <a:buNone/>
            </a:pPr>
            <a:r>
              <a:rPr lang="cs-CZ" dirty="0" smtClean="0"/>
              <a:t>kritické hodnoty: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92944" y="2708683"/>
                <a:ext cx="1872208" cy="1421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406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6552,6 mm</a:t>
                </a:r>
                <a:r>
                  <a:rPr lang="cs-CZ" baseline="30000" dirty="0"/>
                  <a:t>3</a:t>
                </a:r>
                <a:endParaRPr lang="cs-CZ" dirty="0" smtClean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s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176,2</m:t>
                    </m:r>
                  </m:oMath>
                </a14:m>
                <a:r>
                  <a:rPr lang="cs-CZ" dirty="0"/>
                  <a:t> mm</a:t>
                </a:r>
                <a:r>
                  <a:rPr lang="cs-CZ" baseline="30000" dirty="0"/>
                  <a:t>3</a:t>
                </a:r>
                <a:endParaRPr lang="cs-CZ" dirty="0" smtClean="0"/>
              </a:p>
              <a:p>
                <a:pPr>
                  <a:lnSpc>
                    <a:spcPct val="120000"/>
                  </a:lnSpc>
                </a:pPr>
                <a:endParaRPr lang="cs-CZ" i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44" y="2708683"/>
                <a:ext cx="1872208" cy="14219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467544" y="5661248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cs-CZ" sz="2000" dirty="0" smtClean="0"/>
              <a:t>Protože  testová statistika </a:t>
            </a:r>
            <a:r>
              <a:rPr lang="en-US" sz="2000" dirty="0" smtClean="0"/>
              <a:t>t</a:t>
            </a:r>
            <a:r>
              <a:rPr lang="cs-CZ" sz="2000" dirty="0" smtClean="0"/>
              <a:t>=-2,56 leží v kritickém oboru → </a:t>
            </a:r>
            <a:r>
              <a:rPr lang="cs-CZ" sz="2000" dirty="0" smtClean="0">
                <a:solidFill>
                  <a:srgbClr val="FF0000"/>
                </a:solidFill>
              </a:rPr>
              <a:t>zamítáme</a:t>
            </a:r>
            <a:r>
              <a:rPr lang="cs-CZ" sz="2000" dirty="0" smtClean="0"/>
              <a:t> </a:t>
            </a:r>
            <a:r>
              <a:rPr lang="cs-CZ" sz="2000" dirty="0"/>
              <a:t>nulovou </a:t>
            </a:r>
            <a:r>
              <a:rPr lang="cs-CZ" sz="2000" dirty="0" smtClean="0"/>
              <a:t>hypotézu </a:t>
            </a:r>
            <a:r>
              <a:rPr lang="cs-CZ" sz="2000" dirty="0"/>
              <a:t>→</a:t>
            </a:r>
            <a:r>
              <a:rPr lang="cs-CZ" sz="2000" dirty="0" smtClean="0"/>
              <a:t> </a:t>
            </a:r>
            <a:r>
              <a:rPr lang="cs-CZ" sz="2000" b="1" dirty="0" smtClean="0"/>
              <a:t>Průměrný objem hipokampu u </a:t>
            </a:r>
            <a:r>
              <a:rPr lang="cs-CZ" sz="2000" b="1" dirty="0"/>
              <a:t>pacientů s MCI v našem souboru se statisticky významně liší od populačního průměru</a:t>
            </a:r>
            <a:r>
              <a:rPr lang="cs-CZ" sz="2000" b="1" dirty="0" smtClean="0"/>
              <a:t>.</a:t>
            </a:r>
            <a:endParaRPr lang="cs-CZ" sz="2000" b="1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442673"/>
              </p:ext>
            </p:extLst>
          </p:nvPr>
        </p:nvGraphicFramePr>
        <p:xfrm>
          <a:off x="554038" y="3786188"/>
          <a:ext cx="356711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Rovnice" r:id="rId5" imgW="1650960" imgH="279360" progId="Equation.3">
                  <p:embed/>
                </p:oleObj>
              </mc:Choice>
              <mc:Fallback>
                <p:oleObj name="Rovnice" r:id="rId5" imgW="16509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3786188"/>
                        <a:ext cx="3567112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2336003" y="4840690"/>
                <a:ext cx="2117118" cy="394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/2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405</m:t>
                          </m:r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−1,96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003" y="4840690"/>
                <a:ext cx="2117118" cy="394210"/>
              </a:xfrm>
              <a:prstGeom prst="rect">
                <a:avLst/>
              </a:prstGeom>
              <a:blipFill rotWithShape="1">
                <a:blip r:embed="rId7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délník 55"/>
              <p:cNvSpPr/>
              <p:nvPr/>
            </p:nvSpPr>
            <p:spPr>
              <a:xfrm>
                <a:off x="2324512" y="5161122"/>
                <a:ext cx="2158283" cy="394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/2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405</m:t>
                          </m:r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≅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1,96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Obdélní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512" y="5161122"/>
                <a:ext cx="2158283" cy="394210"/>
              </a:xfrm>
              <a:prstGeom prst="rect">
                <a:avLst/>
              </a:prstGeom>
              <a:blipFill rotWithShape="1">
                <a:blip r:embed="rId8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" name="Picture 10" descr="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54" y="2771636"/>
            <a:ext cx="1953829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Přímá spojovací čára 19"/>
          <p:cNvCxnSpPr/>
          <p:nvPr/>
        </p:nvCxnSpPr>
        <p:spPr>
          <a:xfrm rot="10800000">
            <a:off x="6317095" y="4291636"/>
            <a:ext cx="1242929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4"/>
          <p:cNvCxnSpPr/>
          <p:nvPr/>
        </p:nvCxnSpPr>
        <p:spPr>
          <a:xfrm rot="10800000">
            <a:off x="5221469" y="4787860"/>
            <a:ext cx="1013527" cy="0"/>
          </a:xfrm>
          <a:prstGeom prst="line">
            <a:avLst/>
          </a:prstGeom>
          <a:ln w="28575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5"/>
          <p:cNvCxnSpPr/>
          <p:nvPr/>
        </p:nvCxnSpPr>
        <p:spPr>
          <a:xfrm rot="10800000">
            <a:off x="7568145" y="4787860"/>
            <a:ext cx="1013527" cy="0"/>
          </a:xfrm>
          <a:prstGeom prst="line">
            <a:avLst/>
          </a:prstGeom>
          <a:ln w="28575">
            <a:solidFill>
              <a:srgbClr val="FF0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7459971" y="4787860"/>
            <a:ext cx="1360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Zamítá se H</a:t>
            </a:r>
            <a:r>
              <a:rPr lang="cs-CZ" baseline="-25000" dirty="0" smtClean="0"/>
              <a:t>o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6675793" y="3949164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95 %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7249321" y="4380420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1,96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290962" y="2791353"/>
            <a:ext cx="0" cy="156900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bdélník 56"/>
          <p:cNvSpPr/>
          <p:nvPr/>
        </p:nvSpPr>
        <p:spPr>
          <a:xfrm>
            <a:off x="5993796" y="4380420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-</a:t>
            </a:r>
            <a:r>
              <a:rPr lang="cs-CZ" b="1" dirty="0" smtClean="0">
                <a:solidFill>
                  <a:srgbClr val="FF0000"/>
                </a:solidFill>
              </a:rPr>
              <a:t>1,96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58" name="Přímá spojnice 57"/>
          <p:cNvCxnSpPr/>
          <p:nvPr/>
        </p:nvCxnSpPr>
        <p:spPr>
          <a:xfrm>
            <a:off x="6110785" y="2922387"/>
            <a:ext cx="0" cy="1433425"/>
          </a:xfrm>
          <a:prstGeom prst="line">
            <a:avLst/>
          </a:prstGeom>
          <a:ln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bdélník 58"/>
          <p:cNvSpPr/>
          <p:nvPr/>
        </p:nvSpPr>
        <p:spPr>
          <a:xfrm>
            <a:off x="5543598" y="2130299"/>
            <a:ext cx="114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t statistika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61" name="Šipka dolů 60"/>
          <p:cNvSpPr/>
          <p:nvPr/>
        </p:nvSpPr>
        <p:spPr>
          <a:xfrm>
            <a:off x="6081656" y="2526379"/>
            <a:ext cx="64294" cy="324000"/>
          </a:xfrm>
          <a:prstGeom prst="down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3" name="Přímá spojovací čára 35"/>
          <p:cNvCxnSpPr/>
          <p:nvPr/>
        </p:nvCxnSpPr>
        <p:spPr>
          <a:xfrm flipH="1">
            <a:off x="7683712" y="3954935"/>
            <a:ext cx="384715" cy="359121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délník 63"/>
          <p:cNvSpPr/>
          <p:nvPr/>
        </p:nvSpPr>
        <p:spPr>
          <a:xfrm>
            <a:off x="7857728" y="3707740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smtClean="0"/>
              <a:t>2,5 %</a:t>
            </a:r>
            <a:endParaRPr lang="cs-CZ" sz="1400" dirty="0"/>
          </a:p>
        </p:txBody>
      </p:sp>
      <p:cxnSp>
        <p:nvCxnSpPr>
          <p:cNvPr id="67" name="Přímá spojovací čára 35"/>
          <p:cNvCxnSpPr/>
          <p:nvPr/>
        </p:nvCxnSpPr>
        <p:spPr>
          <a:xfrm>
            <a:off x="5813763" y="3950052"/>
            <a:ext cx="384715" cy="359121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5381715" y="3707740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smtClean="0"/>
              <a:t>2,5 %</a:t>
            </a:r>
            <a:endParaRPr lang="cs-CZ" sz="1400" dirty="0"/>
          </a:p>
        </p:txBody>
      </p:sp>
      <p:sp>
        <p:nvSpPr>
          <p:cNvPr id="69" name="Obdélník 68"/>
          <p:cNvSpPr/>
          <p:nvPr/>
        </p:nvSpPr>
        <p:spPr>
          <a:xfrm>
            <a:off x="5071755" y="4787860"/>
            <a:ext cx="1360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Zamítá se H</a:t>
            </a:r>
            <a:r>
              <a:rPr lang="cs-CZ" baseline="-25000" dirty="0" smtClean="0"/>
              <a:t>o</a:t>
            </a:r>
            <a:endParaRPr lang="cs-CZ" dirty="0"/>
          </a:p>
        </p:txBody>
      </p:sp>
      <p:cxnSp>
        <p:nvCxnSpPr>
          <p:cNvPr id="75" name="Přímá spojnice 74"/>
          <p:cNvCxnSpPr/>
          <p:nvPr/>
        </p:nvCxnSpPr>
        <p:spPr>
          <a:xfrm>
            <a:off x="7575138" y="2791353"/>
            <a:ext cx="0" cy="156900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50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34" grpId="0"/>
      <p:bldP spid="56" grpId="0"/>
      <p:bldP spid="32" grpId="0"/>
      <p:bldP spid="33" grpId="0"/>
      <p:bldP spid="35" grpId="0"/>
      <p:bldP spid="57" grpId="0"/>
      <p:bldP spid="59" grpId="0"/>
      <p:bldP spid="61" grpId="0" animBg="1"/>
      <p:bldP spid="64" grpId="0"/>
      <p:bldP spid="68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pomocí intervalu spolehlivosti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Příklad: </a:t>
            </a:r>
            <a:r>
              <a:rPr lang="cs-CZ" dirty="0"/>
              <a:t>Chceme srovnat průměrný objem hipokampu u </a:t>
            </a:r>
            <a:r>
              <a:rPr lang="cs-CZ" dirty="0" smtClean="0"/>
              <a:t>406 pacientů </a:t>
            </a:r>
            <a:r>
              <a:rPr lang="cs-CZ" dirty="0"/>
              <a:t>s MCI v našem souboru s průměrným objemem hipokampu 6575 mm</a:t>
            </a:r>
            <a:r>
              <a:rPr lang="cs-CZ" baseline="30000" dirty="0"/>
              <a:t>3</a:t>
            </a:r>
            <a:r>
              <a:rPr lang="cs-CZ" dirty="0"/>
              <a:t> zjištěným při populačním epidemiologickém </a:t>
            </a:r>
            <a:r>
              <a:rPr lang="cs-CZ" dirty="0" smtClean="0"/>
              <a:t>průzkumu.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b="1" dirty="0" smtClean="0"/>
              <a:t>Výpočet intervalu spolehlivosti: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39552" y="2799160"/>
                <a:ext cx="1872208" cy="1421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i="1">
                          <a:solidFill>
                            <a:prstClr val="black"/>
                          </a:solidFill>
                          <a:latin typeface="Cambria Math"/>
                        </a:rPr>
                        <m:t>=406</m:t>
                      </m:r>
                    </m:oMath>
                  </m:oMathPara>
                </a14:m>
                <a:endParaRPr lang="cs-CZ" i="1" dirty="0">
                  <a:solidFill>
                    <a:prstClr val="black"/>
                  </a:solidFill>
                  <a:latin typeface="Cambria Math"/>
                </a:endParaRP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</a:rPr>
                  <a:t> 6552,6 mm</a:t>
                </a:r>
                <a:r>
                  <a:rPr lang="cs-CZ" baseline="30000" dirty="0">
                    <a:solidFill>
                      <a:prstClr val="black"/>
                    </a:solidFill>
                  </a:rPr>
                  <a:t>3</a:t>
                </a:r>
                <a:endParaRPr lang="cs-CZ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solidFill>
                          <a:prstClr val="black"/>
                        </a:solidFill>
                        <a:latin typeface="Cambria Math"/>
                      </a:rPr>
                      <m:t>s</m:t>
                    </m:r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</a:rPr>
                      <m:t>=176,2</m:t>
                    </m:r>
                  </m:oMath>
                </a14:m>
                <a:r>
                  <a:rPr lang="cs-CZ" dirty="0">
                    <a:solidFill>
                      <a:prstClr val="black"/>
                    </a:solidFill>
                  </a:rPr>
                  <a:t> mm</a:t>
                </a:r>
                <a:r>
                  <a:rPr lang="cs-CZ" baseline="30000" dirty="0">
                    <a:solidFill>
                      <a:prstClr val="black"/>
                    </a:solidFill>
                  </a:rPr>
                  <a:t>3</a:t>
                </a:r>
                <a:endParaRPr lang="cs-CZ" dirty="0">
                  <a:solidFill>
                    <a:prstClr val="black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endParaRPr lang="cs-CZ" i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799160"/>
                <a:ext cx="1872208" cy="14219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946437"/>
              </p:ext>
            </p:extLst>
          </p:nvPr>
        </p:nvGraphicFramePr>
        <p:xfrm>
          <a:off x="2185788" y="3952511"/>
          <a:ext cx="4741864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Rovnice" r:id="rId5" imgW="2831760" imgH="253800" progId="Equation.3">
                  <p:embed/>
                </p:oleObj>
              </mc:Choice>
              <mc:Fallback>
                <p:oleObj name="Rovnice" r:id="rId5" imgW="28317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788" y="3952511"/>
                        <a:ext cx="4741864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627173"/>
              </p:ext>
            </p:extLst>
          </p:nvPr>
        </p:nvGraphicFramePr>
        <p:xfrm>
          <a:off x="1325825" y="4449135"/>
          <a:ext cx="6464618" cy="450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Rovnice" r:id="rId7" imgW="3860640" imgH="266400" progId="Equation.3">
                  <p:embed/>
                </p:oleObj>
              </mc:Choice>
              <mc:Fallback>
                <p:oleObj name="Rovnice" r:id="rId7" imgW="38606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825" y="4449135"/>
                        <a:ext cx="6464618" cy="4505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742828"/>
              </p:ext>
            </p:extLst>
          </p:nvPr>
        </p:nvGraphicFramePr>
        <p:xfrm>
          <a:off x="3460909" y="4971567"/>
          <a:ext cx="2126933" cy="342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Rovnice" r:id="rId9" imgW="1269720" imgH="203040" progId="Equation.3">
                  <p:embed/>
                </p:oleObj>
              </mc:Choice>
              <mc:Fallback>
                <p:oleObj name="Rovnice" r:id="rId9" imgW="1269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909" y="4971567"/>
                        <a:ext cx="2126933" cy="342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467544" y="5431572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cs-CZ" sz="2000" dirty="0">
                <a:solidFill>
                  <a:prstClr val="black"/>
                </a:solidFill>
              </a:rPr>
              <a:t>Protože  95% interval spolehlivosti (6535,4; 6569,8) neobsahuje populační průměr 6575 → </a:t>
            </a:r>
            <a:r>
              <a:rPr lang="cs-CZ" sz="2000" dirty="0">
                <a:solidFill>
                  <a:srgbClr val="FF0000"/>
                </a:solidFill>
              </a:rPr>
              <a:t>zamítáme</a:t>
            </a:r>
            <a:r>
              <a:rPr lang="cs-CZ" sz="2000" dirty="0">
                <a:solidFill>
                  <a:prstClr val="black"/>
                </a:solidFill>
              </a:rPr>
              <a:t> nulovou hypotézu → </a:t>
            </a:r>
            <a:r>
              <a:rPr lang="cs-CZ" sz="2000" b="1" dirty="0">
                <a:solidFill>
                  <a:prstClr val="black"/>
                </a:solidFill>
              </a:rPr>
              <a:t>Průměrný objem hipokampu u pacientů s MCI v našem souboru se statisticky významně liší od populačního průměru.</a:t>
            </a:r>
          </a:p>
        </p:txBody>
      </p:sp>
    </p:spTree>
    <p:extLst>
      <p:ext uri="{BB962C8B-B14F-4D97-AF65-F5344CB8AC3E}">
        <p14:creationId xmlns:p14="http://schemas.microsoft.com/office/powerpoint/2010/main" val="304642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pomocí p-hodnoty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4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Příklad: </a:t>
            </a:r>
            <a:r>
              <a:rPr lang="cs-CZ" dirty="0"/>
              <a:t>Chceme srovnat průměrný objem hipokampu u </a:t>
            </a:r>
            <a:r>
              <a:rPr lang="cs-CZ" dirty="0" smtClean="0"/>
              <a:t>406 pacientů </a:t>
            </a:r>
            <a:r>
              <a:rPr lang="cs-CZ" dirty="0"/>
              <a:t>s MCI v našem souboru s průměrným objemem hipokampu 6575 mm</a:t>
            </a:r>
            <a:r>
              <a:rPr lang="cs-CZ" baseline="30000" dirty="0"/>
              <a:t>3</a:t>
            </a:r>
            <a:r>
              <a:rPr lang="cs-CZ" dirty="0"/>
              <a:t> zjištěným při populačním epidemiologickém </a:t>
            </a:r>
            <a:r>
              <a:rPr lang="cs-CZ" dirty="0" smtClean="0"/>
              <a:t>průzkumu.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b="1" dirty="0" smtClean="0"/>
              <a:t>Výpočet testové statistiky: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Výpočet p-hodnoty:</a:t>
            </a:r>
            <a:endParaRPr lang="en-US" b="1" dirty="0" smtClean="0"/>
          </a:p>
          <a:p>
            <a:pPr marL="0" indent="0">
              <a:buNone/>
            </a:pPr>
            <a:endParaRPr lang="cs-CZ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92944" y="2708683"/>
                <a:ext cx="1872208" cy="1421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𝑛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406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6552,6 mm</a:t>
                </a:r>
                <a:r>
                  <a:rPr lang="cs-CZ" baseline="30000" dirty="0"/>
                  <a:t>3</a:t>
                </a:r>
                <a:endParaRPr lang="cs-CZ" dirty="0" smtClean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s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176,2</m:t>
                    </m:r>
                  </m:oMath>
                </a14:m>
                <a:r>
                  <a:rPr lang="cs-CZ" dirty="0"/>
                  <a:t> mm</a:t>
                </a:r>
                <a:r>
                  <a:rPr lang="cs-CZ" baseline="30000" dirty="0"/>
                  <a:t>3</a:t>
                </a:r>
                <a:endParaRPr lang="cs-CZ" dirty="0" smtClean="0"/>
              </a:p>
              <a:p>
                <a:pPr>
                  <a:lnSpc>
                    <a:spcPct val="120000"/>
                  </a:lnSpc>
                </a:pPr>
                <a:endParaRPr lang="cs-CZ" i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44" y="2708683"/>
                <a:ext cx="1872208" cy="142192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467544" y="5661248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cs-CZ" sz="2000" dirty="0" smtClean="0"/>
              <a:t>Protože p</a:t>
            </a:r>
            <a:r>
              <a:rPr lang="en-US" sz="2000" dirty="0" smtClean="0"/>
              <a:t>-</a:t>
            </a:r>
            <a:r>
              <a:rPr lang="en-US" sz="2000" dirty="0" err="1" smtClean="0"/>
              <a:t>hodnota</a:t>
            </a:r>
            <a:r>
              <a:rPr lang="en-US" sz="2000" dirty="0" smtClean="0"/>
              <a:t> </a:t>
            </a:r>
            <a:r>
              <a:rPr lang="cs-CZ" sz="2000" dirty="0" smtClean="0"/>
              <a:t>0,0108 </a:t>
            </a:r>
            <a:r>
              <a:rPr lang="en-US" sz="2000" dirty="0" smtClean="0"/>
              <a:t>&lt; 0,05</a:t>
            </a:r>
            <a:r>
              <a:rPr lang="cs-CZ" sz="2000" dirty="0" smtClean="0"/>
              <a:t> → </a:t>
            </a:r>
            <a:r>
              <a:rPr lang="cs-CZ" sz="2000" dirty="0" smtClean="0">
                <a:solidFill>
                  <a:srgbClr val="FF0000"/>
                </a:solidFill>
              </a:rPr>
              <a:t>zamítáme</a:t>
            </a:r>
            <a:r>
              <a:rPr lang="cs-CZ" sz="2000" dirty="0" smtClean="0"/>
              <a:t> </a:t>
            </a:r>
            <a:r>
              <a:rPr lang="cs-CZ" sz="2000" dirty="0"/>
              <a:t>nulovou </a:t>
            </a:r>
            <a:r>
              <a:rPr lang="cs-CZ" sz="2000" dirty="0" smtClean="0"/>
              <a:t>hypotézu </a:t>
            </a:r>
            <a:r>
              <a:rPr lang="cs-CZ" sz="2000" dirty="0"/>
              <a:t>→</a:t>
            </a:r>
            <a:r>
              <a:rPr lang="cs-CZ" sz="2000" dirty="0" smtClean="0"/>
              <a:t> </a:t>
            </a:r>
            <a:r>
              <a:rPr lang="cs-CZ" sz="2000" b="1" dirty="0" smtClean="0"/>
              <a:t>Průměrný objem hipokampu u </a:t>
            </a:r>
            <a:r>
              <a:rPr lang="cs-CZ" sz="2000" b="1" dirty="0"/>
              <a:t>pacientů s MCI v našem souboru se statisticky významně liší od populačního průměru</a:t>
            </a:r>
            <a:r>
              <a:rPr lang="cs-CZ" sz="2000" b="1" dirty="0" smtClean="0"/>
              <a:t>.</a:t>
            </a:r>
            <a:endParaRPr lang="cs-CZ" sz="2000" b="1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550484"/>
              </p:ext>
            </p:extLst>
          </p:nvPr>
        </p:nvGraphicFramePr>
        <p:xfrm>
          <a:off x="554038" y="3786188"/>
          <a:ext cx="356711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Rovnice" r:id="rId5" imgW="1650960" imgH="279360" progId="Equation.3">
                  <p:embed/>
                </p:oleObj>
              </mc:Choice>
              <mc:Fallback>
                <p:oleObj name="Rovnice" r:id="rId5" imgW="16509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3786188"/>
                        <a:ext cx="3567112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626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666" y="2515506"/>
            <a:ext cx="20574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Obdélník 34"/>
          <p:cNvSpPr/>
          <p:nvPr/>
        </p:nvSpPr>
        <p:spPr>
          <a:xfrm>
            <a:off x="7447862" y="4380420"/>
            <a:ext cx="595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0000FF"/>
                </a:solidFill>
              </a:rPr>
              <a:t>2,56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5781621" y="4380420"/>
            <a:ext cx="665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0000FF"/>
                </a:solidFill>
              </a:rPr>
              <a:t>-2,56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5543598" y="2130299"/>
            <a:ext cx="114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t statistika</a:t>
            </a:r>
            <a:endParaRPr lang="cs-CZ" dirty="0">
              <a:solidFill>
                <a:srgbClr val="0000FF"/>
              </a:solidFill>
            </a:endParaRPr>
          </a:p>
        </p:txBody>
      </p:sp>
      <p:cxnSp>
        <p:nvCxnSpPr>
          <p:cNvPr id="31" name="Přímá spojovací čára 35"/>
          <p:cNvCxnSpPr/>
          <p:nvPr/>
        </p:nvCxnSpPr>
        <p:spPr>
          <a:xfrm flipH="1">
            <a:off x="7782360" y="3954935"/>
            <a:ext cx="384715" cy="359121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délník 35"/>
          <p:cNvSpPr/>
          <p:nvPr/>
        </p:nvSpPr>
        <p:spPr>
          <a:xfrm>
            <a:off x="7970890" y="3678712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smtClean="0">
                <a:solidFill>
                  <a:srgbClr val="0000FF"/>
                </a:solidFill>
              </a:rPr>
              <a:t>0,54 %</a:t>
            </a:r>
            <a:endParaRPr lang="cs-CZ" sz="1400" dirty="0">
              <a:solidFill>
                <a:srgbClr val="0000FF"/>
              </a:solidFill>
            </a:endParaRPr>
          </a:p>
        </p:txBody>
      </p:sp>
      <p:cxnSp>
        <p:nvCxnSpPr>
          <p:cNvPr id="39" name="Přímá spojovací čára 35"/>
          <p:cNvCxnSpPr/>
          <p:nvPr/>
        </p:nvCxnSpPr>
        <p:spPr>
          <a:xfrm>
            <a:off x="5699453" y="3950052"/>
            <a:ext cx="384715" cy="359121"/>
          </a:xfrm>
          <a:prstGeom prst="line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281919" y="3678712"/>
            <a:ext cx="720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400" dirty="0" smtClean="0">
                <a:solidFill>
                  <a:srgbClr val="0000FF"/>
                </a:solidFill>
              </a:rPr>
              <a:t>0,54 %</a:t>
            </a:r>
            <a:endParaRPr lang="cs-CZ" sz="1400" dirty="0">
              <a:solidFill>
                <a:srgbClr val="0000FF"/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708697"/>
              </p:ext>
            </p:extLst>
          </p:nvPr>
        </p:nvGraphicFramePr>
        <p:xfrm>
          <a:off x="558347" y="4960483"/>
          <a:ext cx="46482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Rovnice" r:id="rId8" imgW="2603160" imgH="215640" progId="Equation.3">
                  <p:embed/>
                </p:oleObj>
              </mc:Choice>
              <mc:Fallback>
                <p:oleObj name="Rovnice" r:id="rId8" imgW="2603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47" y="4960483"/>
                        <a:ext cx="46482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444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35" grpId="0"/>
      <p:bldP spid="57" grpId="0"/>
      <p:bldP spid="59" grpId="0"/>
      <p:bldP spid="36" grpId="0"/>
      <p:bldP spid="40" grpId="0"/>
    </p:bld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410</Words>
  <Application>Microsoft Office PowerPoint</Application>
  <PresentationFormat>Předvádění na obrazovce (4:3)</PresentationFormat>
  <Paragraphs>77</Paragraphs>
  <Slides>4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1_Motiv systému Office</vt:lpstr>
      <vt:lpstr>Rovnice</vt:lpstr>
      <vt:lpstr>Testování</vt:lpstr>
      <vt:lpstr>Testování pomocí kritického oboru</vt:lpstr>
      <vt:lpstr>Testování pomocí intervalu spolehlivosti</vt:lpstr>
      <vt:lpstr>Testování pomocí p-hodnoty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Jednovýběrový t-test</dc:title>
  <dc:creator>janousova</dc:creator>
  <cp:lastModifiedBy>janousova</cp:lastModifiedBy>
  <cp:revision>10</cp:revision>
  <cp:lastPrinted>2013-04-03T08:25:35Z</cp:lastPrinted>
  <dcterms:created xsi:type="dcterms:W3CDTF">2013-04-02T12:50:19Z</dcterms:created>
  <dcterms:modified xsi:type="dcterms:W3CDTF">2014-05-05T11:44:36Z</dcterms:modified>
</cp:coreProperties>
</file>