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97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306" r:id="rId32"/>
    <p:sldId id="274" r:id="rId33"/>
    <p:sldId id="275" r:id="rId34"/>
    <p:sldId id="276" r:id="rId35"/>
    <p:sldId id="277" r:id="rId36"/>
    <p:sldId id="278" r:id="rId37"/>
    <p:sldId id="279" r:id="rId38"/>
    <p:sldId id="281" r:id="rId39"/>
    <p:sldId id="282" r:id="rId40"/>
    <p:sldId id="283" r:id="rId41"/>
    <p:sldId id="284" r:id="rId42"/>
    <p:sldId id="285" r:id="rId43"/>
    <p:sldId id="286" r:id="rId44"/>
    <p:sldId id="307" r:id="rId45"/>
    <p:sldId id="308" r:id="rId46"/>
    <p:sldId id="287" r:id="rId47"/>
    <p:sldId id="288" r:id="rId48"/>
    <p:sldId id="289" r:id="rId4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DE784A-EAC2-4D74-A6EB-1921CB74E4E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4C26483-27F3-4EC5-81FF-871B582ED855}">
      <dgm:prSet custT="1"/>
      <dgm:spPr/>
      <dgm:t>
        <a:bodyPr/>
        <a:lstStyle/>
        <a:p>
          <a:pPr rtl="0"/>
          <a:r>
            <a:rPr lang="cs-CZ" sz="1800" dirty="0" smtClean="0">
              <a:latin typeface="Times New Roman" pitchFamily="18" charset="0"/>
            </a:rPr>
            <a:t>Nespecifické chřipkové projevy, příznakem jsou vysoké </a:t>
          </a:r>
          <a:r>
            <a:rPr lang="cs-CZ" sz="1800" dirty="0" smtClean="0">
              <a:latin typeface="Times New Roman" pitchFamily="18" charset="0"/>
            </a:rPr>
            <a:t>teploty.</a:t>
          </a:r>
          <a:endParaRPr lang="cs-CZ" sz="1800" dirty="0"/>
        </a:p>
      </dgm:t>
    </dgm:pt>
    <dgm:pt modelId="{50FDB0A3-02C3-4A13-AAD6-06AB7F81CF34}" type="parTrans" cxnId="{E220184C-26E8-410F-AED9-68D3DBD4F326}">
      <dgm:prSet/>
      <dgm:spPr/>
      <dgm:t>
        <a:bodyPr/>
        <a:lstStyle/>
        <a:p>
          <a:endParaRPr lang="cs-CZ"/>
        </a:p>
      </dgm:t>
    </dgm:pt>
    <dgm:pt modelId="{CEA1E31E-5DCF-447B-853E-14B9A6EC5161}" type="sibTrans" cxnId="{E220184C-26E8-410F-AED9-68D3DBD4F326}">
      <dgm:prSet/>
      <dgm:spPr/>
      <dgm:t>
        <a:bodyPr/>
        <a:lstStyle/>
        <a:p>
          <a:endParaRPr lang="cs-CZ"/>
        </a:p>
      </dgm:t>
    </dgm:pt>
    <dgm:pt modelId="{05DBB7C5-2D27-4EB4-A3A0-A149CE5FCED6}">
      <dgm:prSet/>
      <dgm:spPr/>
      <dgm:t>
        <a:bodyPr/>
        <a:lstStyle/>
        <a:p>
          <a:pPr rtl="0"/>
          <a:endParaRPr lang="cs-CZ" dirty="0"/>
        </a:p>
      </dgm:t>
    </dgm:pt>
    <dgm:pt modelId="{6CF9FC1E-1D30-47AC-8F9F-EE96CDB178C8}" type="parTrans" cxnId="{87F196B0-59DA-437A-BA03-5C5579161E32}">
      <dgm:prSet/>
      <dgm:spPr/>
      <dgm:t>
        <a:bodyPr/>
        <a:lstStyle/>
        <a:p>
          <a:endParaRPr lang="cs-CZ"/>
        </a:p>
      </dgm:t>
    </dgm:pt>
    <dgm:pt modelId="{DCA23BE6-39D0-4A60-BB7A-4D7B587E2067}" type="sibTrans" cxnId="{87F196B0-59DA-437A-BA03-5C5579161E32}">
      <dgm:prSet/>
      <dgm:spPr/>
      <dgm:t>
        <a:bodyPr/>
        <a:lstStyle/>
        <a:p>
          <a:endParaRPr lang="cs-CZ"/>
        </a:p>
      </dgm:t>
    </dgm:pt>
    <dgm:pt modelId="{424BC65C-F7A2-4FF1-AF55-EECADD6F7C66}">
      <dgm:prSet/>
      <dgm:spPr/>
      <dgm:t>
        <a:bodyPr/>
        <a:lstStyle/>
        <a:p>
          <a:pPr rtl="0"/>
          <a:endParaRPr lang="cs-CZ" dirty="0"/>
        </a:p>
      </dgm:t>
    </dgm:pt>
    <dgm:pt modelId="{E172EECA-04A0-4536-AB46-0B3EEABF8F4B}" type="parTrans" cxnId="{15F25E39-89A2-49A8-8B0B-9535792B3184}">
      <dgm:prSet/>
      <dgm:spPr/>
      <dgm:t>
        <a:bodyPr/>
        <a:lstStyle/>
        <a:p>
          <a:endParaRPr lang="cs-CZ"/>
        </a:p>
      </dgm:t>
    </dgm:pt>
    <dgm:pt modelId="{2AFC200B-ED05-4EF6-95C9-CCE4618D64ED}" type="sibTrans" cxnId="{15F25E39-89A2-49A8-8B0B-9535792B3184}">
      <dgm:prSet/>
      <dgm:spPr/>
      <dgm:t>
        <a:bodyPr/>
        <a:lstStyle/>
        <a:p>
          <a:endParaRPr lang="cs-CZ"/>
        </a:p>
      </dgm:t>
    </dgm:pt>
    <dgm:pt modelId="{16FB1F06-E574-466B-A396-34E4E3694869}">
      <dgm:prSet/>
      <dgm:spPr/>
      <dgm:t>
        <a:bodyPr/>
        <a:lstStyle/>
        <a:p>
          <a:endParaRPr lang="cs-CZ"/>
        </a:p>
      </dgm:t>
    </dgm:pt>
    <dgm:pt modelId="{54DEAD00-88C9-4E36-B946-60D59DCF7DA7}" type="parTrans" cxnId="{89E23E2E-CC0E-4ED9-89BE-DE934F6BCDD5}">
      <dgm:prSet/>
      <dgm:spPr/>
      <dgm:t>
        <a:bodyPr/>
        <a:lstStyle/>
        <a:p>
          <a:endParaRPr lang="cs-CZ"/>
        </a:p>
      </dgm:t>
    </dgm:pt>
    <dgm:pt modelId="{6A344CBB-AD0F-4534-AF07-98AECB226671}" type="sibTrans" cxnId="{89E23E2E-CC0E-4ED9-89BE-DE934F6BCDD5}">
      <dgm:prSet/>
      <dgm:spPr/>
      <dgm:t>
        <a:bodyPr/>
        <a:lstStyle/>
        <a:p>
          <a:endParaRPr lang="cs-CZ"/>
        </a:p>
      </dgm:t>
    </dgm:pt>
    <dgm:pt modelId="{CD6F8BE8-1826-4453-9DD4-CCB4902EFCB1}">
      <dgm:prSet/>
      <dgm:spPr/>
      <dgm:t>
        <a:bodyPr/>
        <a:lstStyle/>
        <a:p>
          <a:endParaRPr lang="cs-CZ"/>
        </a:p>
      </dgm:t>
    </dgm:pt>
    <dgm:pt modelId="{758DC29C-9CA0-4B98-B5B1-C3870E27CA15}" type="parTrans" cxnId="{7B3099DB-063B-4D69-8CCB-67D4BFF06236}">
      <dgm:prSet/>
      <dgm:spPr/>
      <dgm:t>
        <a:bodyPr/>
        <a:lstStyle/>
        <a:p>
          <a:endParaRPr lang="cs-CZ"/>
        </a:p>
      </dgm:t>
    </dgm:pt>
    <dgm:pt modelId="{4EE2862B-4B15-4C13-84FE-AEC4ED3E404F}" type="sibTrans" cxnId="{7B3099DB-063B-4D69-8CCB-67D4BFF06236}">
      <dgm:prSet/>
      <dgm:spPr/>
      <dgm:t>
        <a:bodyPr/>
        <a:lstStyle/>
        <a:p>
          <a:endParaRPr lang="cs-CZ"/>
        </a:p>
      </dgm:t>
    </dgm:pt>
    <dgm:pt modelId="{FFCC70D0-A108-4825-97A1-29D03BCC6EEE}">
      <dgm:prSet custT="1"/>
      <dgm:spPr/>
      <dgm:t>
        <a:bodyPr/>
        <a:lstStyle/>
        <a:p>
          <a:r>
            <a:rPr lang="cs-CZ" sz="2000" dirty="0" smtClean="0">
              <a:latin typeface="Times New Roman" pitchFamily="18" charset="0"/>
            </a:rPr>
            <a:t>Rozvíjí nevolnost, bolest svalů a kloubů, ztuhlost, možná i vyrážka, nejčastěji na rukou, nohou a obličeji</a:t>
          </a:r>
        </a:p>
      </dgm:t>
    </dgm:pt>
    <dgm:pt modelId="{FDD5220B-BEFD-4512-A9E3-C5E3CEB1F29B}" type="parTrans" cxnId="{6852C9F9-8947-42A0-B3D3-10B8E63841E9}">
      <dgm:prSet/>
      <dgm:spPr/>
      <dgm:t>
        <a:bodyPr/>
        <a:lstStyle/>
        <a:p>
          <a:endParaRPr lang="cs-CZ"/>
        </a:p>
      </dgm:t>
    </dgm:pt>
    <dgm:pt modelId="{2A737D9A-B715-441E-A17C-F558D85560B0}" type="sibTrans" cxnId="{6852C9F9-8947-42A0-B3D3-10B8E63841E9}">
      <dgm:prSet/>
      <dgm:spPr/>
      <dgm:t>
        <a:bodyPr/>
        <a:lstStyle/>
        <a:p>
          <a:endParaRPr lang="cs-CZ"/>
        </a:p>
      </dgm:t>
    </dgm:pt>
    <dgm:pt modelId="{7728124D-8C33-4430-95DB-34F655E1711C}">
      <dgm:prSet custT="1"/>
      <dgm:spPr/>
      <dgm:t>
        <a:bodyPr/>
        <a:lstStyle/>
        <a:p>
          <a:r>
            <a:rPr lang="cs-CZ" sz="2000" dirty="0" smtClean="0">
              <a:latin typeface="Times New Roman" pitchFamily="18" charset="0"/>
            </a:rPr>
            <a:t>průjem, </a:t>
          </a:r>
        </a:p>
        <a:p>
          <a:r>
            <a:rPr lang="cs-CZ" sz="2000" dirty="0" smtClean="0">
              <a:latin typeface="Times New Roman" pitchFamily="18" charset="0"/>
            </a:rPr>
            <a:t>zmatenost a</a:t>
          </a:r>
          <a:r>
            <a:rPr lang="cs-CZ" sz="2000" b="1" dirty="0" smtClean="0">
              <a:latin typeface="Times New Roman" pitchFamily="18" charset="0"/>
            </a:rPr>
            <a:t> </a:t>
          </a:r>
          <a:r>
            <a:rPr lang="cs-CZ" sz="2000" dirty="0" smtClean="0">
              <a:latin typeface="Times New Roman" pitchFamily="18" charset="0"/>
            </a:rPr>
            <a:t>lymfadenopatie </a:t>
          </a:r>
        </a:p>
      </dgm:t>
    </dgm:pt>
    <dgm:pt modelId="{082C147D-AD81-4373-9FCF-811F7213C032}" type="parTrans" cxnId="{FFE252DE-CE1F-481E-959A-636BF5C7066E}">
      <dgm:prSet/>
      <dgm:spPr/>
      <dgm:t>
        <a:bodyPr/>
        <a:lstStyle/>
        <a:p>
          <a:endParaRPr lang="cs-CZ"/>
        </a:p>
      </dgm:t>
    </dgm:pt>
    <dgm:pt modelId="{E843CB72-E592-40C7-B753-1411EA793A20}" type="sibTrans" cxnId="{FFE252DE-CE1F-481E-959A-636BF5C7066E}">
      <dgm:prSet/>
      <dgm:spPr/>
      <dgm:t>
        <a:bodyPr/>
        <a:lstStyle/>
        <a:p>
          <a:endParaRPr lang="cs-CZ"/>
        </a:p>
      </dgm:t>
    </dgm:pt>
    <dgm:pt modelId="{064889DF-0497-40A7-A8B0-83E153A58149}">
      <dgm:prSet custT="1"/>
      <dgm:spPr/>
      <dgm:t>
        <a:bodyPr/>
        <a:lstStyle/>
        <a:p>
          <a:r>
            <a:rPr lang="cs-CZ" sz="1800" dirty="0" smtClean="0">
              <a:latin typeface="Times New Roman" pitchFamily="18" charset="0"/>
            </a:rPr>
            <a:t>Smrt nastává zřídka, a to v případě nezahájení včasné léčby či současných nálezech sekundárních infekcí </a:t>
          </a:r>
        </a:p>
      </dgm:t>
    </dgm:pt>
    <dgm:pt modelId="{D6C43DAC-FD9E-4F0D-8ED4-10D0B8B95283}" type="parTrans" cxnId="{6CED2074-6E1D-403F-A8CE-CA5574ACD3FC}">
      <dgm:prSet/>
      <dgm:spPr/>
      <dgm:t>
        <a:bodyPr/>
        <a:lstStyle/>
        <a:p>
          <a:endParaRPr lang="cs-CZ"/>
        </a:p>
      </dgm:t>
    </dgm:pt>
    <dgm:pt modelId="{D2FA3855-6ECE-4993-B60C-F04A2BAC6114}" type="sibTrans" cxnId="{6CED2074-6E1D-403F-A8CE-CA5574ACD3FC}">
      <dgm:prSet/>
      <dgm:spPr/>
      <dgm:t>
        <a:bodyPr/>
        <a:lstStyle/>
        <a:p>
          <a:endParaRPr lang="cs-CZ"/>
        </a:p>
      </dgm:t>
    </dgm:pt>
    <dgm:pt modelId="{A791E1CB-5AAC-482F-8935-79043AA3B700}">
      <dgm:prSet custT="1"/>
      <dgm:spPr/>
      <dgm:t>
        <a:bodyPr/>
        <a:lstStyle/>
        <a:p>
          <a:endParaRPr lang="cs-CZ" sz="1800" dirty="0" smtClean="0">
            <a:latin typeface="Times New Roman" pitchFamily="18" charset="0"/>
          </a:endParaRPr>
        </a:p>
        <a:p>
          <a:endParaRPr lang="cs-CZ" sz="1800" dirty="0" smtClean="0">
            <a:latin typeface="Times New Roman" pitchFamily="18" charset="0"/>
          </a:endParaRPr>
        </a:p>
        <a:p>
          <a:endParaRPr lang="cs-CZ" sz="1800" dirty="0" smtClean="0">
            <a:latin typeface="Times New Roman" pitchFamily="18" charset="0"/>
          </a:endParaRPr>
        </a:p>
        <a:p>
          <a:endParaRPr lang="cs-CZ" sz="1800" dirty="0" smtClean="0">
            <a:latin typeface="Times New Roman" pitchFamily="18" charset="0"/>
          </a:endParaRPr>
        </a:p>
        <a:p>
          <a:endParaRPr lang="cs-CZ" sz="1800" dirty="0" smtClean="0">
            <a:latin typeface="Times New Roman" pitchFamily="18" charset="0"/>
          </a:endParaRPr>
        </a:p>
        <a:p>
          <a:endParaRPr lang="cs-CZ" sz="1800" dirty="0" smtClean="0">
            <a:latin typeface="Times New Roman" pitchFamily="18" charset="0"/>
          </a:endParaRPr>
        </a:p>
        <a:p>
          <a:r>
            <a:rPr lang="cs-CZ" sz="1800" dirty="0" smtClean="0">
              <a:latin typeface="Times New Roman" pitchFamily="18" charset="0"/>
            </a:rPr>
            <a:t>Onemocnění trvá zpravidla několik týdnů a spontánně neustupuje. Po nasazení příslušného antibiotika dochází k rychlému ústupu horeček.</a:t>
          </a:r>
        </a:p>
      </dgm:t>
    </dgm:pt>
    <dgm:pt modelId="{E7552A77-3902-4746-BCA1-01B4CB38A852}" type="parTrans" cxnId="{6D5FF690-C5F6-456D-A486-A2B85701CE4A}">
      <dgm:prSet/>
      <dgm:spPr/>
      <dgm:t>
        <a:bodyPr/>
        <a:lstStyle/>
        <a:p>
          <a:endParaRPr lang="cs-CZ"/>
        </a:p>
      </dgm:t>
    </dgm:pt>
    <dgm:pt modelId="{A29550DD-8FBD-4F0C-B9A3-530E50C29612}" type="sibTrans" cxnId="{6D5FF690-C5F6-456D-A486-A2B85701CE4A}">
      <dgm:prSet/>
      <dgm:spPr/>
      <dgm:t>
        <a:bodyPr/>
        <a:lstStyle/>
        <a:p>
          <a:endParaRPr lang="cs-CZ"/>
        </a:p>
      </dgm:t>
    </dgm:pt>
    <dgm:pt modelId="{AC9AED57-E61F-4691-B07C-2D828BF1E131}">
      <dgm:prSet custT="1"/>
      <dgm:spPr/>
      <dgm:t>
        <a:bodyPr/>
        <a:lstStyle/>
        <a:p>
          <a:pPr rtl="0"/>
          <a:r>
            <a:rPr lang="cs-CZ" sz="2000" dirty="0" smtClean="0">
              <a:latin typeface="Times New Roman" pitchFamily="18" charset="0"/>
            </a:rPr>
            <a:t>Zimnice, bolesti hlavy, malátnost </a:t>
          </a:r>
          <a:endParaRPr lang="cs-CZ" sz="2000" dirty="0"/>
        </a:p>
      </dgm:t>
    </dgm:pt>
    <dgm:pt modelId="{6832776D-0698-4E3E-B98D-18932E357B44}" type="parTrans" cxnId="{03246434-8332-4F2D-9C6E-DF820BF72020}">
      <dgm:prSet/>
      <dgm:spPr/>
      <dgm:t>
        <a:bodyPr/>
        <a:lstStyle/>
        <a:p>
          <a:endParaRPr lang="cs-CZ"/>
        </a:p>
      </dgm:t>
    </dgm:pt>
    <dgm:pt modelId="{968468A4-BCAA-4B8D-B074-BD30489D6144}" type="sibTrans" cxnId="{03246434-8332-4F2D-9C6E-DF820BF72020}">
      <dgm:prSet/>
      <dgm:spPr/>
      <dgm:t>
        <a:bodyPr/>
        <a:lstStyle/>
        <a:p>
          <a:endParaRPr lang="cs-CZ"/>
        </a:p>
      </dgm:t>
    </dgm:pt>
    <dgm:pt modelId="{81DF6C53-1C4B-44B2-A7F5-1E0925342C22}">
      <dgm:prSet custT="1"/>
      <dgm:spPr/>
      <dgm:t>
        <a:bodyPr/>
        <a:lstStyle/>
        <a:p>
          <a:r>
            <a:rPr lang="cs-CZ" sz="1800" dirty="0" smtClean="0">
              <a:latin typeface="Times New Roman" pitchFamily="18" charset="0"/>
            </a:rPr>
            <a:t>Zhruba musí být </a:t>
          </a:r>
          <a:r>
            <a:rPr lang="cs-CZ" sz="1800" dirty="0" err="1" smtClean="0">
              <a:latin typeface="Times New Roman" pitchFamily="18" charset="0"/>
            </a:rPr>
            <a:t>hospipolovina</a:t>
          </a:r>
          <a:r>
            <a:rPr lang="cs-CZ" sz="1800" dirty="0" smtClean="0">
              <a:latin typeface="Times New Roman" pitchFamily="18" charset="0"/>
            </a:rPr>
            <a:t> pacientů </a:t>
          </a:r>
          <a:r>
            <a:rPr lang="cs-CZ" sz="1800" dirty="0" err="1" smtClean="0">
              <a:latin typeface="Times New Roman" pitchFamily="18" charset="0"/>
            </a:rPr>
            <a:t>talizována</a:t>
          </a:r>
          <a:r>
            <a:rPr lang="cs-CZ" sz="1800" dirty="0" smtClean="0">
              <a:latin typeface="Times New Roman" pitchFamily="18" charset="0"/>
            </a:rPr>
            <a:t>. Průběh nemoci bývá těžší u starších a </a:t>
          </a:r>
          <a:r>
            <a:rPr lang="cs-CZ" sz="1800" dirty="0" err="1" smtClean="0">
              <a:latin typeface="Times New Roman" pitchFamily="18" charset="0"/>
            </a:rPr>
            <a:t>imunodeficitních</a:t>
          </a:r>
          <a:r>
            <a:rPr lang="cs-CZ" sz="1800" dirty="0" smtClean="0">
              <a:latin typeface="Times New Roman" pitchFamily="18" charset="0"/>
            </a:rPr>
            <a:t> osob</a:t>
          </a:r>
        </a:p>
      </dgm:t>
    </dgm:pt>
    <dgm:pt modelId="{C8A7B898-7882-47BB-8EBF-33F806AD0035}" type="parTrans" cxnId="{13318561-1096-4322-A79B-74BA70A337BF}">
      <dgm:prSet/>
      <dgm:spPr/>
      <dgm:t>
        <a:bodyPr/>
        <a:lstStyle/>
        <a:p>
          <a:endParaRPr lang="cs-CZ"/>
        </a:p>
      </dgm:t>
    </dgm:pt>
    <dgm:pt modelId="{9EFD99BC-7508-443E-82E7-23EC41D5426C}" type="sibTrans" cxnId="{13318561-1096-4322-A79B-74BA70A337BF}">
      <dgm:prSet/>
      <dgm:spPr/>
      <dgm:t>
        <a:bodyPr/>
        <a:lstStyle/>
        <a:p>
          <a:endParaRPr lang="cs-CZ"/>
        </a:p>
      </dgm:t>
    </dgm:pt>
    <dgm:pt modelId="{F208C157-0E5E-4478-BF88-0194F12B29B5}" type="pres">
      <dgm:prSet presAssocID="{9EDE784A-EAC2-4D74-A6EB-1921CB74E4E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9BD9F59-C74C-4255-B590-68ACC4BD5E86}" type="pres">
      <dgm:prSet presAssocID="{24C26483-27F3-4EC5-81FF-871B582ED855}" presName="circ1" presStyleLbl="vennNode1" presStyleIdx="0" presStyleCnt="7" custLinFactNeighborX="-5573" custLinFactNeighborY="-24762"/>
      <dgm:spPr/>
    </dgm:pt>
    <dgm:pt modelId="{A84B6D23-4DB6-4B8E-B256-528F7A4DD606}" type="pres">
      <dgm:prSet presAssocID="{24C26483-27F3-4EC5-81FF-871B582ED855}" presName="circ1Tx" presStyleLbl="revTx" presStyleIdx="0" presStyleCnt="0" custLinFactY="24414" custLinFactNeighborX="-1845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46067A9-41F2-4963-BB3C-352F8C94080F}" type="pres">
      <dgm:prSet presAssocID="{AC9AED57-E61F-4691-B07C-2D828BF1E131}" presName="circ2" presStyleLbl="vennNode1" presStyleIdx="1" presStyleCnt="7" custLinFactX="22232" custLinFactNeighborX="100000" custLinFactNeighborY="-42696"/>
      <dgm:spPr/>
    </dgm:pt>
    <dgm:pt modelId="{E0564BD6-0B04-49E6-B0AB-7B79D4267F60}" type="pres">
      <dgm:prSet presAssocID="{AC9AED57-E61F-4691-B07C-2D828BF1E13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3161F40-B0B4-43D8-B57C-86261D998F85}" type="pres">
      <dgm:prSet presAssocID="{FFCC70D0-A108-4825-97A1-29D03BCC6EEE}" presName="circ3" presStyleLbl="vennNode1" presStyleIdx="2" presStyleCnt="7" custLinFactX="18856" custLinFactNeighborX="100000" custLinFactNeighborY="-1614"/>
      <dgm:spPr/>
    </dgm:pt>
    <dgm:pt modelId="{9F41BD97-3FCD-438C-BA22-F73F01093066}" type="pres">
      <dgm:prSet presAssocID="{FFCC70D0-A108-4825-97A1-29D03BCC6EE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22EE9F2-CC70-4425-BB1E-A28191BBA708}" type="pres">
      <dgm:prSet presAssocID="{7728124D-8C33-4430-95DB-34F655E1711C}" presName="circ4" presStyleLbl="vennNode1" presStyleIdx="3" presStyleCnt="7" custLinFactX="27950" custLinFactNeighborX="100000" custLinFactNeighborY="72347"/>
      <dgm:spPr/>
    </dgm:pt>
    <dgm:pt modelId="{3183358E-9E59-4416-AC96-2C58B0048A85}" type="pres">
      <dgm:prSet presAssocID="{7728124D-8C33-4430-95DB-34F655E1711C}" presName="circ4Tx" presStyleLbl="revTx" presStyleIdx="0" presStyleCnt="0" custLinFactNeighborX="20224" custLinFactNeighborY="48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460E35C-BC82-4B0F-9FAC-A78C15628A4B}" type="pres">
      <dgm:prSet presAssocID="{064889DF-0497-40A7-A8B0-83E153A58149}" presName="circ5" presStyleLbl="vennNode1" presStyleIdx="4" presStyleCnt="7" custLinFactX="-4302" custLinFactNeighborX="-100000" custLinFactNeighborY="68746"/>
      <dgm:spPr/>
    </dgm:pt>
    <dgm:pt modelId="{8FA93670-0434-42C0-9242-FC5EF21B2580}" type="pres">
      <dgm:prSet presAssocID="{064889DF-0497-40A7-A8B0-83E153A58149}" presName="circ5Tx" presStyleLbl="revTx" presStyleIdx="0" presStyleCnt="0" custScaleX="117060" custScaleY="167570" custLinFactNeighborX="-18084" custLinFactNeighborY="-6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2E7AB5F-D1F3-4571-A7FF-8B90E521169D}" type="pres">
      <dgm:prSet presAssocID="{A791E1CB-5AAC-482F-8935-79043AA3B700}" presName="circ6" presStyleLbl="vennNode1" presStyleIdx="5" presStyleCnt="7" custLinFactX="-33835" custLinFactNeighborX="-100000" custLinFactNeighborY="-5446"/>
      <dgm:spPr/>
    </dgm:pt>
    <dgm:pt modelId="{36D4F55C-5CB1-4743-B4B0-322A2AD1B1AB}" type="pres">
      <dgm:prSet presAssocID="{A791E1CB-5AAC-482F-8935-79043AA3B700}" presName="circ6Tx" presStyleLbl="revTx" presStyleIdx="0" presStyleCnt="0" custLinFactNeighborX="-21342" custLinFactNeighborY="-892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28BB436-E5A4-4A72-A4BE-B04F47AD144C}" type="pres">
      <dgm:prSet presAssocID="{81DF6C53-1C4B-44B2-A7F5-1E0925342C22}" presName="circ7" presStyleLbl="vennNode1" presStyleIdx="6" presStyleCnt="7" custScaleX="135209" custScaleY="126782" custLinFactNeighborX="24903" custLinFactNeighborY="83813"/>
      <dgm:spPr/>
    </dgm:pt>
    <dgm:pt modelId="{B2AD1C95-0046-49C2-BEF9-4C003000A8A8}" type="pres">
      <dgm:prSet presAssocID="{81DF6C53-1C4B-44B2-A7F5-1E0925342C22}" presName="circ7Tx" presStyleLbl="revTx" presStyleIdx="0" presStyleCnt="0" custLinFactX="31761" custLinFactY="71119" custLinFactNeighborX="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05D545E-944E-4498-A89F-DDF000BBCC40}" type="presOf" srcId="{064889DF-0497-40A7-A8B0-83E153A58149}" destId="{8FA93670-0434-42C0-9242-FC5EF21B2580}" srcOrd="0" destOrd="0" presId="urn:microsoft.com/office/officeart/2005/8/layout/venn1"/>
    <dgm:cxn modelId="{136F3672-CC72-44EB-950A-BE65208493B4}" type="presOf" srcId="{FFCC70D0-A108-4825-97A1-29D03BCC6EEE}" destId="{9F41BD97-3FCD-438C-BA22-F73F01093066}" srcOrd="0" destOrd="0" presId="urn:microsoft.com/office/officeart/2005/8/layout/venn1"/>
    <dgm:cxn modelId="{FFE252DE-CE1F-481E-959A-636BF5C7066E}" srcId="{9EDE784A-EAC2-4D74-A6EB-1921CB74E4E6}" destId="{7728124D-8C33-4430-95DB-34F655E1711C}" srcOrd="3" destOrd="0" parTransId="{082C147D-AD81-4373-9FCF-811F7213C032}" sibTransId="{E843CB72-E592-40C7-B753-1411EA793A20}"/>
    <dgm:cxn modelId="{0F32F193-9289-4D3D-8816-5077F8F044C9}" type="presOf" srcId="{81DF6C53-1C4B-44B2-A7F5-1E0925342C22}" destId="{B2AD1C95-0046-49C2-BEF9-4C003000A8A8}" srcOrd="0" destOrd="0" presId="urn:microsoft.com/office/officeart/2005/8/layout/venn1"/>
    <dgm:cxn modelId="{09A46E4D-AC82-4E16-ABB2-3F54C3E72071}" type="presOf" srcId="{24C26483-27F3-4EC5-81FF-871B582ED855}" destId="{A84B6D23-4DB6-4B8E-B256-528F7A4DD606}" srcOrd="0" destOrd="0" presId="urn:microsoft.com/office/officeart/2005/8/layout/venn1"/>
    <dgm:cxn modelId="{87F196B0-59DA-437A-BA03-5C5579161E32}" srcId="{9EDE784A-EAC2-4D74-A6EB-1921CB74E4E6}" destId="{05DBB7C5-2D27-4EB4-A3A0-A149CE5FCED6}" srcOrd="7" destOrd="0" parTransId="{6CF9FC1E-1D30-47AC-8F9F-EE96CDB178C8}" sibTransId="{DCA23BE6-39D0-4A60-BB7A-4D7B587E2067}"/>
    <dgm:cxn modelId="{E0452A8E-D55D-49EE-BA92-DAC7D6D60CD1}" type="presOf" srcId="{AC9AED57-E61F-4691-B07C-2D828BF1E131}" destId="{E0564BD6-0B04-49E6-B0AB-7B79D4267F60}" srcOrd="0" destOrd="0" presId="urn:microsoft.com/office/officeart/2005/8/layout/venn1"/>
    <dgm:cxn modelId="{B1C0CA9F-FC92-4661-B927-E2348EBF6DE2}" type="presOf" srcId="{7728124D-8C33-4430-95DB-34F655E1711C}" destId="{3183358E-9E59-4416-AC96-2C58B0048A85}" srcOrd="0" destOrd="0" presId="urn:microsoft.com/office/officeart/2005/8/layout/venn1"/>
    <dgm:cxn modelId="{41C68E6F-73D7-42AF-887D-F0E5120615A4}" type="presOf" srcId="{9EDE784A-EAC2-4D74-A6EB-1921CB74E4E6}" destId="{F208C157-0E5E-4478-BF88-0194F12B29B5}" srcOrd="0" destOrd="0" presId="urn:microsoft.com/office/officeart/2005/8/layout/venn1"/>
    <dgm:cxn modelId="{03246434-8332-4F2D-9C6E-DF820BF72020}" srcId="{9EDE784A-EAC2-4D74-A6EB-1921CB74E4E6}" destId="{AC9AED57-E61F-4691-B07C-2D828BF1E131}" srcOrd="1" destOrd="0" parTransId="{6832776D-0698-4E3E-B98D-18932E357B44}" sibTransId="{968468A4-BCAA-4B8D-B074-BD30489D6144}"/>
    <dgm:cxn modelId="{6852C9F9-8947-42A0-B3D3-10B8E63841E9}" srcId="{9EDE784A-EAC2-4D74-A6EB-1921CB74E4E6}" destId="{FFCC70D0-A108-4825-97A1-29D03BCC6EEE}" srcOrd="2" destOrd="0" parTransId="{FDD5220B-BEFD-4512-A9E3-C5E3CEB1F29B}" sibTransId="{2A737D9A-B715-441E-A17C-F558D85560B0}"/>
    <dgm:cxn modelId="{13318561-1096-4322-A79B-74BA70A337BF}" srcId="{9EDE784A-EAC2-4D74-A6EB-1921CB74E4E6}" destId="{81DF6C53-1C4B-44B2-A7F5-1E0925342C22}" srcOrd="6" destOrd="0" parTransId="{C8A7B898-7882-47BB-8EBF-33F806AD0035}" sibTransId="{9EFD99BC-7508-443E-82E7-23EC41D5426C}"/>
    <dgm:cxn modelId="{7B3099DB-063B-4D69-8CCB-67D4BFF06236}" srcId="{9EDE784A-EAC2-4D74-A6EB-1921CB74E4E6}" destId="{CD6F8BE8-1826-4453-9DD4-CCB4902EFCB1}" srcOrd="10" destOrd="0" parTransId="{758DC29C-9CA0-4B98-B5B1-C3870E27CA15}" sibTransId="{4EE2862B-4B15-4C13-84FE-AEC4ED3E404F}"/>
    <dgm:cxn modelId="{15F25E39-89A2-49A8-8B0B-9535792B3184}" srcId="{9EDE784A-EAC2-4D74-A6EB-1921CB74E4E6}" destId="{424BC65C-F7A2-4FF1-AF55-EECADD6F7C66}" srcOrd="8" destOrd="0" parTransId="{E172EECA-04A0-4536-AB46-0B3EEABF8F4B}" sibTransId="{2AFC200B-ED05-4EF6-95C9-CCE4618D64ED}"/>
    <dgm:cxn modelId="{6D5FF690-C5F6-456D-A486-A2B85701CE4A}" srcId="{9EDE784A-EAC2-4D74-A6EB-1921CB74E4E6}" destId="{A791E1CB-5AAC-482F-8935-79043AA3B700}" srcOrd="5" destOrd="0" parTransId="{E7552A77-3902-4746-BCA1-01B4CB38A852}" sibTransId="{A29550DD-8FBD-4F0C-B9A3-530E50C29612}"/>
    <dgm:cxn modelId="{95DCBB3C-A68D-48D2-87FC-254E2E98B856}" type="presOf" srcId="{A791E1CB-5AAC-482F-8935-79043AA3B700}" destId="{36D4F55C-5CB1-4743-B4B0-322A2AD1B1AB}" srcOrd="0" destOrd="0" presId="urn:microsoft.com/office/officeart/2005/8/layout/venn1"/>
    <dgm:cxn modelId="{6CED2074-6E1D-403F-A8CE-CA5574ACD3FC}" srcId="{9EDE784A-EAC2-4D74-A6EB-1921CB74E4E6}" destId="{064889DF-0497-40A7-A8B0-83E153A58149}" srcOrd="4" destOrd="0" parTransId="{D6C43DAC-FD9E-4F0D-8ED4-10D0B8B95283}" sibTransId="{D2FA3855-6ECE-4993-B60C-F04A2BAC6114}"/>
    <dgm:cxn modelId="{89E23E2E-CC0E-4ED9-89BE-DE934F6BCDD5}" srcId="{9EDE784A-EAC2-4D74-A6EB-1921CB74E4E6}" destId="{16FB1F06-E574-466B-A396-34E4E3694869}" srcOrd="9" destOrd="0" parTransId="{54DEAD00-88C9-4E36-B946-60D59DCF7DA7}" sibTransId="{6A344CBB-AD0F-4534-AF07-98AECB226671}"/>
    <dgm:cxn modelId="{E220184C-26E8-410F-AED9-68D3DBD4F326}" srcId="{9EDE784A-EAC2-4D74-A6EB-1921CB74E4E6}" destId="{24C26483-27F3-4EC5-81FF-871B582ED855}" srcOrd="0" destOrd="0" parTransId="{50FDB0A3-02C3-4A13-AAD6-06AB7F81CF34}" sibTransId="{CEA1E31E-5DCF-447B-853E-14B9A6EC5161}"/>
    <dgm:cxn modelId="{9EB57287-18AF-4321-888D-BF2974C393CC}" type="presParOf" srcId="{F208C157-0E5E-4478-BF88-0194F12B29B5}" destId="{89BD9F59-C74C-4255-B590-68ACC4BD5E86}" srcOrd="0" destOrd="0" presId="urn:microsoft.com/office/officeart/2005/8/layout/venn1"/>
    <dgm:cxn modelId="{142C9DB8-24D7-48A4-B625-CAA6E5EFA117}" type="presParOf" srcId="{F208C157-0E5E-4478-BF88-0194F12B29B5}" destId="{A84B6D23-4DB6-4B8E-B256-528F7A4DD606}" srcOrd="1" destOrd="0" presId="urn:microsoft.com/office/officeart/2005/8/layout/venn1"/>
    <dgm:cxn modelId="{8D011AC6-FF20-4EEA-AF25-DD5A6B0E67F4}" type="presParOf" srcId="{F208C157-0E5E-4478-BF88-0194F12B29B5}" destId="{446067A9-41F2-4963-BB3C-352F8C94080F}" srcOrd="2" destOrd="0" presId="urn:microsoft.com/office/officeart/2005/8/layout/venn1"/>
    <dgm:cxn modelId="{84B0EBB1-2A05-4E32-AFC8-7643A331AC10}" type="presParOf" srcId="{F208C157-0E5E-4478-BF88-0194F12B29B5}" destId="{E0564BD6-0B04-49E6-B0AB-7B79D4267F60}" srcOrd="3" destOrd="0" presId="urn:microsoft.com/office/officeart/2005/8/layout/venn1"/>
    <dgm:cxn modelId="{CDC7DD5E-EE10-477E-83A1-FA7C347928EF}" type="presParOf" srcId="{F208C157-0E5E-4478-BF88-0194F12B29B5}" destId="{53161F40-B0B4-43D8-B57C-86261D998F85}" srcOrd="4" destOrd="0" presId="urn:microsoft.com/office/officeart/2005/8/layout/venn1"/>
    <dgm:cxn modelId="{422F1E9A-AD2F-4927-8783-781655F1CB94}" type="presParOf" srcId="{F208C157-0E5E-4478-BF88-0194F12B29B5}" destId="{9F41BD97-3FCD-438C-BA22-F73F01093066}" srcOrd="5" destOrd="0" presId="urn:microsoft.com/office/officeart/2005/8/layout/venn1"/>
    <dgm:cxn modelId="{ED695FE3-9D8F-42B6-99A1-28E724268F6F}" type="presParOf" srcId="{F208C157-0E5E-4478-BF88-0194F12B29B5}" destId="{022EE9F2-CC70-4425-BB1E-A28191BBA708}" srcOrd="6" destOrd="0" presId="urn:microsoft.com/office/officeart/2005/8/layout/venn1"/>
    <dgm:cxn modelId="{9B72C750-2EB4-4047-87F4-ACCFD5599715}" type="presParOf" srcId="{F208C157-0E5E-4478-BF88-0194F12B29B5}" destId="{3183358E-9E59-4416-AC96-2C58B0048A85}" srcOrd="7" destOrd="0" presId="urn:microsoft.com/office/officeart/2005/8/layout/venn1"/>
    <dgm:cxn modelId="{30121EE6-BBC0-4A7B-936C-5C68FEBB73DA}" type="presParOf" srcId="{F208C157-0E5E-4478-BF88-0194F12B29B5}" destId="{0460E35C-BC82-4B0F-9FAC-A78C15628A4B}" srcOrd="8" destOrd="0" presId="urn:microsoft.com/office/officeart/2005/8/layout/venn1"/>
    <dgm:cxn modelId="{965CED4F-963D-48D7-BAD3-53FC4DE2A05B}" type="presParOf" srcId="{F208C157-0E5E-4478-BF88-0194F12B29B5}" destId="{8FA93670-0434-42C0-9242-FC5EF21B2580}" srcOrd="9" destOrd="0" presId="urn:microsoft.com/office/officeart/2005/8/layout/venn1"/>
    <dgm:cxn modelId="{1F89C25B-EB0D-4CEB-8148-A53FEA7735B6}" type="presParOf" srcId="{F208C157-0E5E-4478-BF88-0194F12B29B5}" destId="{E2E7AB5F-D1F3-4571-A7FF-8B90E521169D}" srcOrd="10" destOrd="0" presId="urn:microsoft.com/office/officeart/2005/8/layout/venn1"/>
    <dgm:cxn modelId="{F1DDE8D7-20C4-48A7-995B-2B506631D9FE}" type="presParOf" srcId="{F208C157-0E5E-4478-BF88-0194F12B29B5}" destId="{36D4F55C-5CB1-4743-B4B0-322A2AD1B1AB}" srcOrd="11" destOrd="0" presId="urn:microsoft.com/office/officeart/2005/8/layout/venn1"/>
    <dgm:cxn modelId="{2AEA2423-AA08-41A4-85CC-185E5A07CCDC}" type="presParOf" srcId="{F208C157-0E5E-4478-BF88-0194F12B29B5}" destId="{628BB436-E5A4-4A72-A4BE-B04F47AD144C}" srcOrd="12" destOrd="0" presId="urn:microsoft.com/office/officeart/2005/8/layout/venn1"/>
    <dgm:cxn modelId="{10DBC7DA-8303-4671-A012-9E4E79C0C7C2}" type="presParOf" srcId="{F208C157-0E5E-4478-BF88-0194F12B29B5}" destId="{B2AD1C95-0046-49C2-BEF9-4C003000A8A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06C776-5F93-4FB8-B1B9-3895D150B3D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C7BE01E-33CD-426D-ADE7-D0D5326659B7}">
      <dgm:prSet custT="1"/>
      <dgm:spPr/>
      <dgm:t>
        <a:bodyPr/>
        <a:lstStyle/>
        <a:p>
          <a:pPr rtl="0"/>
          <a:r>
            <a:rPr lang="cs-CZ" sz="1800" dirty="0" smtClean="0"/>
            <a:t>Projevuje syndromy podobnými malárii v různě intenzivních stupních, avšak bez periodicity</a:t>
          </a:r>
          <a:endParaRPr lang="cs-CZ" sz="1800" b="1" dirty="0"/>
        </a:p>
      </dgm:t>
    </dgm:pt>
    <dgm:pt modelId="{D249043F-6EE1-4095-A13C-A024DCDFC87F}" type="parTrans" cxnId="{59CD955D-26DD-4C1F-BC7C-EA153A12A21B}">
      <dgm:prSet/>
      <dgm:spPr/>
      <dgm:t>
        <a:bodyPr/>
        <a:lstStyle/>
        <a:p>
          <a:endParaRPr lang="cs-CZ"/>
        </a:p>
      </dgm:t>
    </dgm:pt>
    <dgm:pt modelId="{14A8E9C1-8313-4734-8495-303F320FD771}" type="sibTrans" cxnId="{59CD955D-26DD-4C1F-BC7C-EA153A12A21B}">
      <dgm:prSet/>
      <dgm:spPr/>
      <dgm:t>
        <a:bodyPr/>
        <a:lstStyle/>
        <a:p>
          <a:endParaRPr lang="cs-CZ"/>
        </a:p>
      </dgm:t>
    </dgm:pt>
    <dgm:pt modelId="{15F7AADF-C6C9-409E-A636-18A540DC3545}">
      <dgm:prSet custT="1"/>
      <dgm:spPr/>
      <dgm:t>
        <a:bodyPr/>
        <a:lstStyle/>
        <a:p>
          <a:pPr rtl="0"/>
          <a:r>
            <a:rPr lang="cs-CZ" sz="1800" dirty="0" err="1" smtClean="0"/>
            <a:t>Babesióza</a:t>
          </a:r>
          <a:r>
            <a:rPr lang="cs-CZ" sz="1800" dirty="0" smtClean="0"/>
            <a:t> je parazitární onemocnění</a:t>
          </a:r>
          <a:endParaRPr lang="cs-CZ" sz="1800" dirty="0"/>
        </a:p>
      </dgm:t>
    </dgm:pt>
    <dgm:pt modelId="{DBDB66C7-ABE6-4CBA-98E1-C2A9737ED84A}" type="parTrans" cxnId="{E3261A7E-0646-4FC3-BCDD-1C9CACF4E21F}">
      <dgm:prSet/>
      <dgm:spPr/>
      <dgm:t>
        <a:bodyPr/>
        <a:lstStyle/>
        <a:p>
          <a:endParaRPr lang="cs-CZ"/>
        </a:p>
      </dgm:t>
    </dgm:pt>
    <dgm:pt modelId="{C41BD9D3-C0E9-4C21-A958-1228BC5CFE42}" type="sibTrans" cxnId="{E3261A7E-0646-4FC3-BCDD-1C9CACF4E21F}">
      <dgm:prSet/>
      <dgm:spPr/>
      <dgm:t>
        <a:bodyPr/>
        <a:lstStyle/>
        <a:p>
          <a:endParaRPr lang="cs-CZ"/>
        </a:p>
      </dgm:t>
    </dgm:pt>
    <dgm:pt modelId="{C6045003-B885-4F2B-BF9A-CF393C28818F}">
      <dgm:prSet custT="1"/>
      <dgm:spPr/>
      <dgm:t>
        <a:bodyPr/>
        <a:lstStyle/>
        <a:p>
          <a:pPr rtl="0"/>
          <a:r>
            <a:rPr lang="cs-CZ" sz="1800" dirty="0" smtClean="0"/>
            <a:t>Prvoci (</a:t>
          </a:r>
          <a:r>
            <a:rPr lang="cs-CZ" sz="1800" b="1" i="1" dirty="0" err="1" smtClean="0"/>
            <a:t>Babesia</a:t>
          </a:r>
          <a:r>
            <a:rPr lang="cs-CZ" sz="1800" b="1" i="1" dirty="0" smtClean="0"/>
            <a:t> </a:t>
          </a:r>
          <a:r>
            <a:rPr lang="cs-CZ" sz="1800" b="1" i="1" dirty="0" err="1" smtClean="0"/>
            <a:t>microti</a:t>
          </a:r>
          <a:r>
            <a:rPr lang="cs-CZ" sz="1800" b="1" i="1" dirty="0" smtClean="0"/>
            <a:t>. B. </a:t>
          </a:r>
          <a:r>
            <a:rPr lang="cs-CZ" sz="1800" b="1" i="1" dirty="0" err="1" smtClean="0"/>
            <a:t>divergens</a:t>
          </a:r>
          <a:r>
            <a:rPr lang="cs-CZ" sz="1800" dirty="0" smtClean="0"/>
            <a:t>) </a:t>
          </a:r>
          <a:endParaRPr lang="cs-CZ" sz="1800" dirty="0"/>
        </a:p>
      </dgm:t>
    </dgm:pt>
    <dgm:pt modelId="{9B760B68-DE41-49DB-A0CC-9002F3023664}" type="parTrans" cxnId="{7F050990-5BCF-4497-B3E9-ECFD46D8DC86}">
      <dgm:prSet/>
      <dgm:spPr/>
      <dgm:t>
        <a:bodyPr/>
        <a:lstStyle/>
        <a:p>
          <a:endParaRPr lang="cs-CZ"/>
        </a:p>
      </dgm:t>
    </dgm:pt>
    <dgm:pt modelId="{93CA34BA-D999-474E-AEB5-D02F35380451}" type="sibTrans" cxnId="{7F050990-5BCF-4497-B3E9-ECFD46D8DC86}">
      <dgm:prSet/>
      <dgm:spPr/>
      <dgm:t>
        <a:bodyPr/>
        <a:lstStyle/>
        <a:p>
          <a:endParaRPr lang="cs-CZ"/>
        </a:p>
      </dgm:t>
    </dgm:pt>
    <dgm:pt modelId="{5981D28B-ED39-40A9-A95E-B6DAFC8EEFF2}">
      <dgm:prSet/>
      <dgm:spPr/>
      <dgm:t>
        <a:bodyPr/>
        <a:lstStyle/>
        <a:p>
          <a:endParaRPr lang="cs-CZ"/>
        </a:p>
      </dgm:t>
    </dgm:pt>
    <dgm:pt modelId="{6D79A251-3204-406E-B0E0-ED0157C83C5A}" type="parTrans" cxnId="{097884AE-8148-43A3-8920-F173619F8FBC}">
      <dgm:prSet/>
      <dgm:spPr/>
      <dgm:t>
        <a:bodyPr/>
        <a:lstStyle/>
        <a:p>
          <a:endParaRPr lang="cs-CZ"/>
        </a:p>
      </dgm:t>
    </dgm:pt>
    <dgm:pt modelId="{3EB6C548-C3C4-4C50-8F96-140F396AD9C7}" type="sibTrans" cxnId="{097884AE-8148-43A3-8920-F173619F8FBC}">
      <dgm:prSet/>
      <dgm:spPr/>
      <dgm:t>
        <a:bodyPr/>
        <a:lstStyle/>
        <a:p>
          <a:endParaRPr lang="cs-CZ"/>
        </a:p>
      </dgm:t>
    </dgm:pt>
    <dgm:pt modelId="{93BA6ABD-3343-46FD-A3F6-3A9AC037EBC7}">
      <dgm:prSet/>
      <dgm:spPr/>
      <dgm:t>
        <a:bodyPr/>
        <a:lstStyle/>
        <a:p>
          <a:endParaRPr lang="cs-CZ"/>
        </a:p>
      </dgm:t>
    </dgm:pt>
    <dgm:pt modelId="{1769C997-1B22-4F6E-BD00-02A2ABC55EE3}" type="parTrans" cxnId="{C6A642E4-67AE-4A95-B999-1E0EE7D3E14D}">
      <dgm:prSet/>
      <dgm:spPr/>
      <dgm:t>
        <a:bodyPr/>
        <a:lstStyle/>
        <a:p>
          <a:endParaRPr lang="cs-CZ"/>
        </a:p>
      </dgm:t>
    </dgm:pt>
    <dgm:pt modelId="{E1B693C9-1B7F-412A-9637-7477ED69E9D2}" type="sibTrans" cxnId="{C6A642E4-67AE-4A95-B999-1E0EE7D3E14D}">
      <dgm:prSet/>
      <dgm:spPr/>
      <dgm:t>
        <a:bodyPr/>
        <a:lstStyle/>
        <a:p>
          <a:endParaRPr lang="cs-CZ"/>
        </a:p>
      </dgm:t>
    </dgm:pt>
    <dgm:pt modelId="{87B112D0-0F61-456E-BFD0-2D94D53D2B6A}">
      <dgm:prSet/>
      <dgm:spPr/>
      <dgm:t>
        <a:bodyPr/>
        <a:lstStyle/>
        <a:p>
          <a:endParaRPr lang="cs-CZ"/>
        </a:p>
      </dgm:t>
    </dgm:pt>
    <dgm:pt modelId="{5CE640A6-7FA4-4CBC-ACDA-02A29D7E51C5}" type="parTrans" cxnId="{2003636D-3D9C-4AE9-B580-3AB736F8E47C}">
      <dgm:prSet/>
      <dgm:spPr/>
      <dgm:t>
        <a:bodyPr/>
        <a:lstStyle/>
        <a:p>
          <a:endParaRPr lang="cs-CZ"/>
        </a:p>
      </dgm:t>
    </dgm:pt>
    <dgm:pt modelId="{5680FBEB-4B16-4948-A427-F4B5E72AC99B}" type="sibTrans" cxnId="{2003636D-3D9C-4AE9-B580-3AB736F8E47C}">
      <dgm:prSet/>
      <dgm:spPr/>
      <dgm:t>
        <a:bodyPr/>
        <a:lstStyle/>
        <a:p>
          <a:endParaRPr lang="cs-CZ"/>
        </a:p>
      </dgm:t>
    </dgm:pt>
    <dgm:pt modelId="{F9B989BE-8FFC-478B-9029-113C177B89F9}">
      <dgm:prSet/>
      <dgm:spPr/>
      <dgm:t>
        <a:bodyPr/>
        <a:lstStyle/>
        <a:p>
          <a:endParaRPr lang="cs-CZ"/>
        </a:p>
      </dgm:t>
    </dgm:pt>
    <dgm:pt modelId="{E11EC7DD-576A-491B-A542-54729CA6281C}" type="parTrans" cxnId="{64AA52E2-5920-4E19-8141-041709DF7FFC}">
      <dgm:prSet/>
      <dgm:spPr/>
      <dgm:t>
        <a:bodyPr/>
        <a:lstStyle/>
        <a:p>
          <a:endParaRPr lang="cs-CZ"/>
        </a:p>
      </dgm:t>
    </dgm:pt>
    <dgm:pt modelId="{6940C27B-DDC9-45C3-866D-809FE7E08614}" type="sibTrans" cxnId="{64AA52E2-5920-4E19-8141-041709DF7FFC}">
      <dgm:prSet/>
      <dgm:spPr/>
      <dgm:t>
        <a:bodyPr/>
        <a:lstStyle/>
        <a:p>
          <a:endParaRPr lang="cs-CZ"/>
        </a:p>
      </dgm:t>
    </dgm:pt>
    <dgm:pt modelId="{46E90382-CB00-4EA7-BB10-DAFB8B99158A}">
      <dgm:prSet/>
      <dgm:spPr/>
      <dgm:t>
        <a:bodyPr/>
        <a:lstStyle/>
        <a:p>
          <a:endParaRPr lang="cs-CZ"/>
        </a:p>
      </dgm:t>
    </dgm:pt>
    <dgm:pt modelId="{A2CDA09D-7E6A-4372-8FEC-2FE2BB04F2D5}" type="parTrans" cxnId="{FF8B3900-53A5-46D2-B2B9-7BEFDE5D5420}">
      <dgm:prSet/>
      <dgm:spPr/>
      <dgm:t>
        <a:bodyPr/>
        <a:lstStyle/>
        <a:p>
          <a:endParaRPr lang="cs-CZ"/>
        </a:p>
      </dgm:t>
    </dgm:pt>
    <dgm:pt modelId="{1B28FF26-FF7A-4432-807A-05E186F83F85}" type="sibTrans" cxnId="{FF8B3900-53A5-46D2-B2B9-7BEFDE5D5420}">
      <dgm:prSet/>
      <dgm:spPr/>
      <dgm:t>
        <a:bodyPr/>
        <a:lstStyle/>
        <a:p>
          <a:endParaRPr lang="cs-CZ"/>
        </a:p>
      </dgm:t>
    </dgm:pt>
    <dgm:pt modelId="{77DF32C1-30A5-4D95-A2D6-5B7EFEF8B2C3}">
      <dgm:prSet/>
      <dgm:spPr/>
      <dgm:t>
        <a:bodyPr/>
        <a:lstStyle/>
        <a:p>
          <a:endParaRPr lang="cs-CZ"/>
        </a:p>
      </dgm:t>
    </dgm:pt>
    <dgm:pt modelId="{933E191D-3E45-4D43-9D28-7414C9A1DBB9}" type="parTrans" cxnId="{2896896C-A784-484A-A431-365A7ADBDDE8}">
      <dgm:prSet/>
      <dgm:spPr/>
      <dgm:t>
        <a:bodyPr/>
        <a:lstStyle/>
        <a:p>
          <a:endParaRPr lang="cs-CZ"/>
        </a:p>
      </dgm:t>
    </dgm:pt>
    <dgm:pt modelId="{546A02B3-0D8E-48D5-ABF3-53BC2C9A8495}" type="sibTrans" cxnId="{2896896C-A784-484A-A431-365A7ADBDDE8}">
      <dgm:prSet/>
      <dgm:spPr/>
      <dgm:t>
        <a:bodyPr/>
        <a:lstStyle/>
        <a:p>
          <a:endParaRPr lang="cs-CZ"/>
        </a:p>
      </dgm:t>
    </dgm:pt>
    <dgm:pt modelId="{4BA45466-E413-4733-BE46-725BCD92FA44}">
      <dgm:prSet/>
      <dgm:spPr/>
      <dgm:t>
        <a:bodyPr/>
        <a:lstStyle/>
        <a:p>
          <a:endParaRPr lang="cs-CZ"/>
        </a:p>
      </dgm:t>
    </dgm:pt>
    <dgm:pt modelId="{9D5149EF-AE90-440B-9CC1-3DC83ED3CF9F}" type="parTrans" cxnId="{2946C75B-84CF-4B31-89BF-258AE0ABDBC1}">
      <dgm:prSet/>
      <dgm:spPr/>
      <dgm:t>
        <a:bodyPr/>
        <a:lstStyle/>
        <a:p>
          <a:endParaRPr lang="cs-CZ"/>
        </a:p>
      </dgm:t>
    </dgm:pt>
    <dgm:pt modelId="{996E2100-4DF3-44BB-8481-25C6DF1A2CF0}" type="sibTrans" cxnId="{2946C75B-84CF-4B31-89BF-258AE0ABDBC1}">
      <dgm:prSet/>
      <dgm:spPr/>
      <dgm:t>
        <a:bodyPr/>
        <a:lstStyle/>
        <a:p>
          <a:endParaRPr lang="cs-CZ"/>
        </a:p>
      </dgm:t>
    </dgm:pt>
    <dgm:pt modelId="{00F2772F-F0F8-471E-A8CC-8F9E164C9F9F}">
      <dgm:prSet/>
      <dgm:spPr/>
      <dgm:t>
        <a:bodyPr/>
        <a:lstStyle/>
        <a:p>
          <a:endParaRPr lang="cs-CZ"/>
        </a:p>
      </dgm:t>
    </dgm:pt>
    <dgm:pt modelId="{311118B2-D469-4CEB-B1A2-A1554A4AB607}" type="parTrans" cxnId="{6A63A972-30EA-47C8-AA63-8CE39FC13BDC}">
      <dgm:prSet/>
      <dgm:spPr/>
      <dgm:t>
        <a:bodyPr/>
        <a:lstStyle/>
        <a:p>
          <a:endParaRPr lang="cs-CZ"/>
        </a:p>
      </dgm:t>
    </dgm:pt>
    <dgm:pt modelId="{560B6C3E-7CF7-4C37-A52D-969C255AA580}" type="sibTrans" cxnId="{6A63A972-30EA-47C8-AA63-8CE39FC13BDC}">
      <dgm:prSet/>
      <dgm:spPr/>
      <dgm:t>
        <a:bodyPr/>
        <a:lstStyle/>
        <a:p>
          <a:endParaRPr lang="cs-CZ"/>
        </a:p>
      </dgm:t>
    </dgm:pt>
    <dgm:pt modelId="{23BC5DDA-540F-4D21-A1DB-25B96237466D}">
      <dgm:prSet/>
      <dgm:spPr/>
      <dgm:t>
        <a:bodyPr/>
        <a:lstStyle/>
        <a:p>
          <a:endParaRPr lang="cs-CZ"/>
        </a:p>
      </dgm:t>
    </dgm:pt>
    <dgm:pt modelId="{F4D4F4BC-ACD0-4C06-8031-719C4B215F6D}" type="parTrans" cxnId="{5DC57BC7-008E-4896-8BC6-994FFD91E09F}">
      <dgm:prSet/>
      <dgm:spPr/>
      <dgm:t>
        <a:bodyPr/>
        <a:lstStyle/>
        <a:p>
          <a:endParaRPr lang="cs-CZ"/>
        </a:p>
      </dgm:t>
    </dgm:pt>
    <dgm:pt modelId="{A912FD86-2EB5-456B-89B5-B347BD582FF7}" type="sibTrans" cxnId="{5DC57BC7-008E-4896-8BC6-994FFD91E09F}">
      <dgm:prSet/>
      <dgm:spPr/>
      <dgm:t>
        <a:bodyPr/>
        <a:lstStyle/>
        <a:p>
          <a:endParaRPr lang="cs-CZ"/>
        </a:p>
      </dgm:t>
    </dgm:pt>
    <dgm:pt modelId="{4672599A-8289-4F73-9706-AEBE6D35CFFD}">
      <dgm:prSet/>
      <dgm:spPr/>
      <dgm:t>
        <a:bodyPr/>
        <a:lstStyle/>
        <a:p>
          <a:pPr rtl="0"/>
          <a:r>
            <a:rPr lang="cs-CZ" dirty="0" smtClean="0"/>
            <a:t>Inkubační doba je různá – od 1 do 4 týdnů. </a:t>
          </a:r>
          <a:endParaRPr lang="cs-CZ" dirty="0"/>
        </a:p>
      </dgm:t>
    </dgm:pt>
    <dgm:pt modelId="{F3C05B06-45B9-4CAF-92F0-0FFB7D4D033F}" type="parTrans" cxnId="{E80B7356-183B-447B-BBBF-E2FB17A6BED5}">
      <dgm:prSet/>
      <dgm:spPr/>
      <dgm:t>
        <a:bodyPr/>
        <a:lstStyle/>
        <a:p>
          <a:endParaRPr lang="cs-CZ"/>
        </a:p>
      </dgm:t>
    </dgm:pt>
    <dgm:pt modelId="{99FDE255-3F04-4732-BEC0-8F453A45B6B4}" type="sibTrans" cxnId="{E80B7356-183B-447B-BBBF-E2FB17A6BED5}">
      <dgm:prSet/>
      <dgm:spPr/>
      <dgm:t>
        <a:bodyPr/>
        <a:lstStyle/>
        <a:p>
          <a:endParaRPr lang="cs-CZ"/>
        </a:p>
      </dgm:t>
    </dgm:pt>
    <dgm:pt modelId="{A5D137AA-FFAF-4177-99FE-F0EC6F37C07C}">
      <dgm:prSet custT="1"/>
      <dgm:spPr/>
      <dgm:t>
        <a:bodyPr/>
        <a:lstStyle/>
        <a:p>
          <a:pPr rtl="0"/>
          <a:r>
            <a:rPr lang="cs-CZ" sz="1800" dirty="0" smtClean="0"/>
            <a:t>Pro začátek nemoci je charakteristická horečka, zimnice, silné pocení, bolest hlavy a celková bolest svalů </a:t>
          </a:r>
          <a:endParaRPr lang="cs-CZ" sz="1800" dirty="0"/>
        </a:p>
      </dgm:t>
    </dgm:pt>
    <dgm:pt modelId="{04CA70C8-6B54-4508-BA62-78471C80B292}" type="parTrans" cxnId="{51D9519E-4101-4248-A232-893E748972FA}">
      <dgm:prSet/>
      <dgm:spPr/>
      <dgm:t>
        <a:bodyPr/>
        <a:lstStyle/>
        <a:p>
          <a:endParaRPr lang="cs-CZ"/>
        </a:p>
      </dgm:t>
    </dgm:pt>
    <dgm:pt modelId="{577EAE44-0490-435D-AD94-B14FAC290C73}" type="sibTrans" cxnId="{51D9519E-4101-4248-A232-893E748972FA}">
      <dgm:prSet/>
      <dgm:spPr/>
      <dgm:t>
        <a:bodyPr/>
        <a:lstStyle/>
        <a:p>
          <a:endParaRPr lang="cs-CZ"/>
        </a:p>
      </dgm:t>
    </dgm:pt>
    <dgm:pt modelId="{D1FC7B74-0687-4795-9797-3D80C8AB2C61}">
      <dgm:prSet/>
      <dgm:spPr/>
      <dgm:t>
        <a:bodyPr/>
        <a:lstStyle/>
        <a:p>
          <a:pPr rtl="0"/>
          <a:r>
            <a:rPr lang="cs-CZ" dirty="0" smtClean="0"/>
            <a:t>Později se objevují  další symptomy zahrnující bolest kloubů, nevolnost, zvracení a vyčerpání</a:t>
          </a:r>
          <a:endParaRPr lang="cs-CZ" dirty="0"/>
        </a:p>
      </dgm:t>
    </dgm:pt>
    <dgm:pt modelId="{C1D3F458-24A1-472A-BFAC-ABB156722412}" type="parTrans" cxnId="{1E1CB412-77C8-4F83-AF56-5B9767EE8BAC}">
      <dgm:prSet/>
      <dgm:spPr/>
      <dgm:t>
        <a:bodyPr/>
        <a:lstStyle/>
        <a:p>
          <a:endParaRPr lang="cs-CZ"/>
        </a:p>
      </dgm:t>
    </dgm:pt>
    <dgm:pt modelId="{EB68B34D-515E-4D9D-BF08-6E3A05512C89}" type="sibTrans" cxnId="{1E1CB412-77C8-4F83-AF56-5B9767EE8BAC}">
      <dgm:prSet/>
      <dgm:spPr/>
      <dgm:t>
        <a:bodyPr/>
        <a:lstStyle/>
        <a:p>
          <a:endParaRPr lang="cs-CZ"/>
        </a:p>
      </dgm:t>
    </dgm:pt>
    <dgm:pt modelId="{697D4981-440D-46D3-931C-9B5F0D986F7B}">
      <dgm:prSet/>
      <dgm:spPr/>
      <dgm:t>
        <a:bodyPr/>
        <a:lstStyle/>
        <a:p>
          <a:pPr rtl="0"/>
          <a:r>
            <a:rPr lang="cs-CZ" dirty="0" smtClean="0"/>
            <a:t>Onemocnění může trvat několik týdnů až měsíců</a:t>
          </a:r>
          <a:endParaRPr lang="cs-CZ" dirty="0"/>
        </a:p>
      </dgm:t>
    </dgm:pt>
    <dgm:pt modelId="{7D1614C6-F7F2-45A1-ACC2-11718FBB9B93}" type="parTrans" cxnId="{5F6C4825-DA0E-49B1-AC88-8EB337C5FCC5}">
      <dgm:prSet/>
      <dgm:spPr/>
      <dgm:t>
        <a:bodyPr/>
        <a:lstStyle/>
        <a:p>
          <a:endParaRPr lang="cs-CZ"/>
        </a:p>
      </dgm:t>
    </dgm:pt>
    <dgm:pt modelId="{30964A35-A330-4F41-99EE-1D49D445FFFC}" type="sibTrans" cxnId="{5F6C4825-DA0E-49B1-AC88-8EB337C5FCC5}">
      <dgm:prSet/>
      <dgm:spPr/>
      <dgm:t>
        <a:bodyPr/>
        <a:lstStyle/>
        <a:p>
          <a:endParaRPr lang="cs-CZ"/>
        </a:p>
      </dgm:t>
    </dgm:pt>
    <dgm:pt modelId="{AC5BE052-FA48-4B79-8D80-8A6086915A20}" type="pres">
      <dgm:prSet presAssocID="{E906C776-5F93-4FB8-B1B9-3895D150B3D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65A2366-D2C7-40FE-8C1B-BCD15F8A3D59}" type="pres">
      <dgm:prSet presAssocID="{DC7BE01E-33CD-426D-ADE7-D0D5326659B7}" presName="circ1" presStyleLbl="vennNode1" presStyleIdx="0" presStyleCnt="7" custLinFactNeighborX="-9514" custLinFactNeighborY="39901"/>
      <dgm:spPr/>
    </dgm:pt>
    <dgm:pt modelId="{9A67EBD1-C0B7-4AB3-B425-A2F07CC6C9C1}" type="pres">
      <dgm:prSet presAssocID="{DC7BE01E-33CD-426D-ADE7-D0D5326659B7}" presName="circ1Tx" presStyleLbl="revTx" presStyleIdx="0" presStyleCnt="0" custLinFactY="100000" custLinFactNeighborX="-5650" custLinFactNeighborY="1131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05A70CA-86C0-4ECF-8D57-B0BF0AD565F4}" type="pres">
      <dgm:prSet presAssocID="{4672599A-8289-4F73-9706-AEBE6D35CFFD}" presName="circ2" presStyleLbl="vennNode1" presStyleIdx="1" presStyleCnt="7" custLinFactX="9972" custLinFactNeighborX="100000" custLinFactNeighborY="-67733"/>
      <dgm:spPr/>
    </dgm:pt>
    <dgm:pt modelId="{67434A0B-EB4F-42B2-BCFB-B0D343328C30}" type="pres">
      <dgm:prSet presAssocID="{4672599A-8289-4F73-9706-AEBE6D35CFFD}" presName="circ2Tx" presStyleLbl="revTx" presStyleIdx="0" presStyleCnt="0" custLinFactNeighborX="1745" custLinFactNeighborY="-186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25CF3F1-898F-4138-91EF-64C4BE30A960}" type="pres">
      <dgm:prSet presAssocID="{A5D137AA-FFAF-4177-99FE-F0EC6F37C07C}" presName="circ3" presStyleLbl="vennNode1" presStyleIdx="2" presStyleCnt="7" custLinFactX="11268" custLinFactNeighborX="100000" custLinFactNeighborY="11076"/>
      <dgm:spPr/>
    </dgm:pt>
    <dgm:pt modelId="{495ABE71-2283-486E-9B85-D41AC79DA472}" type="pres">
      <dgm:prSet presAssocID="{A5D137AA-FFAF-4177-99FE-F0EC6F37C07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C8BA7BB-8BCD-4592-BB94-2BA87ADCEA22}" type="pres">
      <dgm:prSet presAssocID="{D1FC7B74-0687-4795-9797-3D80C8AB2C61}" presName="circ4" presStyleLbl="vennNode1" presStyleIdx="3" presStyleCnt="7" custLinFactNeighborX="42268" custLinFactNeighborY="66409"/>
      <dgm:spPr/>
    </dgm:pt>
    <dgm:pt modelId="{95FC91DF-67AA-4BC5-8939-86A94718685B}" type="pres">
      <dgm:prSet presAssocID="{D1FC7B74-0687-4795-9797-3D80C8AB2C61}" presName="circ4Tx" presStyleLbl="revTx" presStyleIdx="0" presStyleCnt="0" custLinFactNeighborX="-49079" custLinFactNeighborY="9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E7894BD-D4FE-4C43-BB8D-6E7C84EA0E28}" type="pres">
      <dgm:prSet presAssocID="{697D4981-440D-46D3-931C-9B5F0D986F7B}" presName="circ5" presStyleLbl="vennNode1" presStyleIdx="4" presStyleCnt="7" custLinFactNeighborX="-99563" custLinFactNeighborY="66409"/>
      <dgm:spPr/>
    </dgm:pt>
    <dgm:pt modelId="{F231CFCC-E205-43B1-A1E2-9DB7C898DACE}" type="pres">
      <dgm:prSet presAssocID="{697D4981-440D-46D3-931C-9B5F0D986F7B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1870F79-250E-4400-8342-5E847808DFED}" type="pres">
      <dgm:prSet presAssocID="{15F7AADF-C6C9-409E-A636-18A540DC3545}" presName="circ6" presStyleLbl="vennNode1" presStyleIdx="5" presStyleCnt="7" custLinFactX="-4784" custLinFactNeighborX="-100000" custLinFactNeighborY="-18684"/>
      <dgm:spPr/>
    </dgm:pt>
    <dgm:pt modelId="{0276EA4B-3562-4757-9497-3A95E94B1DFE}" type="pres">
      <dgm:prSet presAssocID="{15F7AADF-C6C9-409E-A636-18A540DC3545}" presName="circ6Tx" presStyleLbl="revTx" presStyleIdx="0" presStyleCnt="0" custScaleY="98917" custLinFactNeighborX="12006" custLinFactNeighborY="-309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30302E-8F53-4E0D-B875-1731226A2FDC}" type="pres">
      <dgm:prSet presAssocID="{C6045003-B885-4F2B-BF9A-CF393C28818F}" presName="circ7" presStyleLbl="vennNode1" presStyleIdx="6" presStyleCnt="7" custLinFactY="-1745" custLinFactNeighborX="11316" custLinFactNeighborY="-100000"/>
      <dgm:spPr/>
    </dgm:pt>
    <dgm:pt modelId="{5A571B3C-37BB-42F4-89F9-FC7A0F37EC40}" type="pres">
      <dgm:prSet presAssocID="{C6045003-B885-4F2B-BF9A-CF393C28818F}" presName="circ7Tx" presStyleLbl="revTx" presStyleIdx="0" presStyleCnt="0" custLinFactX="21830" custLinFactNeighborX="100000" custLinFactNeighborY="-690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4AA52E2-5920-4E19-8141-041709DF7FFC}" srcId="{E906C776-5F93-4FB8-B1B9-3895D150B3D3}" destId="{F9B989BE-8FFC-478B-9029-113C177B89F9}" srcOrd="10" destOrd="0" parTransId="{E11EC7DD-576A-491B-A542-54729CA6281C}" sibTransId="{6940C27B-DDC9-45C3-866D-809FE7E08614}"/>
    <dgm:cxn modelId="{59CD955D-26DD-4C1F-BC7C-EA153A12A21B}" srcId="{E906C776-5F93-4FB8-B1B9-3895D150B3D3}" destId="{DC7BE01E-33CD-426D-ADE7-D0D5326659B7}" srcOrd="0" destOrd="0" parTransId="{D249043F-6EE1-4095-A13C-A024DCDFC87F}" sibTransId="{14A8E9C1-8313-4734-8495-303F320FD771}"/>
    <dgm:cxn modelId="{E855B22C-E970-4898-80BE-7ADA7BDE0D43}" type="presOf" srcId="{15F7AADF-C6C9-409E-A636-18A540DC3545}" destId="{0276EA4B-3562-4757-9497-3A95E94B1DFE}" srcOrd="0" destOrd="0" presId="urn:microsoft.com/office/officeart/2005/8/layout/venn1"/>
    <dgm:cxn modelId="{1E1CB412-77C8-4F83-AF56-5B9767EE8BAC}" srcId="{E906C776-5F93-4FB8-B1B9-3895D150B3D3}" destId="{D1FC7B74-0687-4795-9797-3D80C8AB2C61}" srcOrd="3" destOrd="0" parTransId="{C1D3F458-24A1-472A-BFAC-ABB156722412}" sibTransId="{EB68B34D-515E-4D9D-BF08-6E3A05512C89}"/>
    <dgm:cxn modelId="{4EFCB83A-CAC5-4C4C-92FB-65FE3311DCF8}" type="presOf" srcId="{C6045003-B885-4F2B-BF9A-CF393C28818F}" destId="{5A571B3C-37BB-42F4-89F9-FC7A0F37EC40}" srcOrd="0" destOrd="0" presId="urn:microsoft.com/office/officeart/2005/8/layout/venn1"/>
    <dgm:cxn modelId="{7F7DB19A-0175-468C-B978-2B6BA93494E4}" type="presOf" srcId="{E906C776-5F93-4FB8-B1B9-3895D150B3D3}" destId="{AC5BE052-FA48-4B79-8D80-8A6086915A20}" srcOrd="0" destOrd="0" presId="urn:microsoft.com/office/officeart/2005/8/layout/venn1"/>
    <dgm:cxn modelId="{B81D25C6-78CE-4490-B3C1-6D8425D063B1}" type="presOf" srcId="{697D4981-440D-46D3-931C-9B5F0D986F7B}" destId="{F231CFCC-E205-43B1-A1E2-9DB7C898DACE}" srcOrd="0" destOrd="0" presId="urn:microsoft.com/office/officeart/2005/8/layout/venn1"/>
    <dgm:cxn modelId="{537664C6-7A5B-4B76-8834-033C396C22F7}" type="presOf" srcId="{DC7BE01E-33CD-426D-ADE7-D0D5326659B7}" destId="{9A67EBD1-C0B7-4AB3-B425-A2F07CC6C9C1}" srcOrd="0" destOrd="0" presId="urn:microsoft.com/office/officeart/2005/8/layout/venn1"/>
    <dgm:cxn modelId="{FF8B3900-53A5-46D2-B2B9-7BEFDE5D5420}" srcId="{E906C776-5F93-4FB8-B1B9-3895D150B3D3}" destId="{46E90382-CB00-4EA7-BB10-DAFB8B99158A}" srcOrd="11" destOrd="0" parTransId="{A2CDA09D-7E6A-4372-8FEC-2FE2BB04F2D5}" sibTransId="{1B28FF26-FF7A-4432-807A-05E186F83F85}"/>
    <dgm:cxn modelId="{7F050990-5BCF-4497-B3E9-ECFD46D8DC86}" srcId="{E906C776-5F93-4FB8-B1B9-3895D150B3D3}" destId="{C6045003-B885-4F2B-BF9A-CF393C28818F}" srcOrd="6" destOrd="0" parTransId="{9B760B68-DE41-49DB-A0CC-9002F3023664}" sibTransId="{93CA34BA-D999-474E-AEB5-D02F35380451}"/>
    <dgm:cxn modelId="{2946C75B-84CF-4B31-89BF-258AE0ABDBC1}" srcId="{E906C776-5F93-4FB8-B1B9-3895D150B3D3}" destId="{4BA45466-E413-4733-BE46-725BCD92FA44}" srcOrd="13" destOrd="0" parTransId="{9D5149EF-AE90-440B-9CC1-3DC83ED3CF9F}" sibTransId="{996E2100-4DF3-44BB-8481-25C6DF1A2CF0}"/>
    <dgm:cxn modelId="{51D9519E-4101-4248-A232-893E748972FA}" srcId="{E906C776-5F93-4FB8-B1B9-3895D150B3D3}" destId="{A5D137AA-FFAF-4177-99FE-F0EC6F37C07C}" srcOrd="2" destOrd="0" parTransId="{04CA70C8-6B54-4508-BA62-78471C80B292}" sibTransId="{577EAE44-0490-435D-AD94-B14FAC290C73}"/>
    <dgm:cxn modelId="{2896896C-A784-484A-A431-365A7ADBDDE8}" srcId="{E906C776-5F93-4FB8-B1B9-3895D150B3D3}" destId="{77DF32C1-30A5-4D95-A2D6-5B7EFEF8B2C3}" srcOrd="12" destOrd="0" parTransId="{933E191D-3E45-4D43-9D28-7414C9A1DBB9}" sibTransId="{546A02B3-0D8E-48D5-ABF3-53BC2C9A8495}"/>
    <dgm:cxn modelId="{E80B7356-183B-447B-BBBF-E2FB17A6BED5}" srcId="{E906C776-5F93-4FB8-B1B9-3895D150B3D3}" destId="{4672599A-8289-4F73-9706-AEBE6D35CFFD}" srcOrd="1" destOrd="0" parTransId="{F3C05B06-45B9-4CAF-92F0-0FFB7D4D033F}" sibTransId="{99FDE255-3F04-4732-BEC0-8F453A45B6B4}"/>
    <dgm:cxn modelId="{2003636D-3D9C-4AE9-B580-3AB736F8E47C}" srcId="{E906C776-5F93-4FB8-B1B9-3895D150B3D3}" destId="{87B112D0-0F61-456E-BFD0-2D94D53D2B6A}" srcOrd="9" destOrd="0" parTransId="{5CE640A6-7FA4-4CBC-ACDA-02A29D7E51C5}" sibTransId="{5680FBEB-4B16-4948-A427-F4B5E72AC99B}"/>
    <dgm:cxn modelId="{097884AE-8148-43A3-8920-F173619F8FBC}" srcId="{E906C776-5F93-4FB8-B1B9-3895D150B3D3}" destId="{5981D28B-ED39-40A9-A95E-B6DAFC8EEFF2}" srcOrd="7" destOrd="0" parTransId="{6D79A251-3204-406E-B0E0-ED0157C83C5A}" sibTransId="{3EB6C548-C3C4-4C50-8F96-140F396AD9C7}"/>
    <dgm:cxn modelId="{5DC57BC7-008E-4896-8BC6-994FFD91E09F}" srcId="{E906C776-5F93-4FB8-B1B9-3895D150B3D3}" destId="{23BC5DDA-540F-4D21-A1DB-25B96237466D}" srcOrd="15" destOrd="0" parTransId="{F4D4F4BC-ACD0-4C06-8031-719C4B215F6D}" sibTransId="{A912FD86-2EB5-456B-89B5-B347BD582FF7}"/>
    <dgm:cxn modelId="{E3261A7E-0646-4FC3-BCDD-1C9CACF4E21F}" srcId="{E906C776-5F93-4FB8-B1B9-3895D150B3D3}" destId="{15F7AADF-C6C9-409E-A636-18A540DC3545}" srcOrd="5" destOrd="0" parTransId="{DBDB66C7-ABE6-4CBA-98E1-C2A9737ED84A}" sibTransId="{C41BD9D3-C0E9-4C21-A958-1228BC5CFE42}"/>
    <dgm:cxn modelId="{C6A642E4-67AE-4A95-B999-1E0EE7D3E14D}" srcId="{E906C776-5F93-4FB8-B1B9-3895D150B3D3}" destId="{93BA6ABD-3343-46FD-A3F6-3A9AC037EBC7}" srcOrd="8" destOrd="0" parTransId="{1769C997-1B22-4F6E-BD00-02A2ABC55EE3}" sibTransId="{E1B693C9-1B7F-412A-9637-7477ED69E9D2}"/>
    <dgm:cxn modelId="{6A63A972-30EA-47C8-AA63-8CE39FC13BDC}" srcId="{E906C776-5F93-4FB8-B1B9-3895D150B3D3}" destId="{00F2772F-F0F8-471E-A8CC-8F9E164C9F9F}" srcOrd="14" destOrd="0" parTransId="{311118B2-D469-4CEB-B1A2-A1554A4AB607}" sibTransId="{560B6C3E-7CF7-4C37-A52D-969C255AA580}"/>
    <dgm:cxn modelId="{A3A6C416-B841-4D3A-913A-541CB3D1FFD3}" type="presOf" srcId="{A5D137AA-FFAF-4177-99FE-F0EC6F37C07C}" destId="{495ABE71-2283-486E-9B85-D41AC79DA472}" srcOrd="0" destOrd="0" presId="urn:microsoft.com/office/officeart/2005/8/layout/venn1"/>
    <dgm:cxn modelId="{4457C0B0-1985-4FC9-B20C-312678E8635F}" type="presOf" srcId="{D1FC7B74-0687-4795-9797-3D80C8AB2C61}" destId="{95FC91DF-67AA-4BC5-8939-86A94718685B}" srcOrd="0" destOrd="0" presId="urn:microsoft.com/office/officeart/2005/8/layout/venn1"/>
    <dgm:cxn modelId="{DC4F190B-CD0E-4621-AD88-4E52FEAAFD23}" type="presOf" srcId="{4672599A-8289-4F73-9706-AEBE6D35CFFD}" destId="{67434A0B-EB4F-42B2-BCFB-B0D343328C30}" srcOrd="0" destOrd="0" presId="urn:microsoft.com/office/officeart/2005/8/layout/venn1"/>
    <dgm:cxn modelId="{5F6C4825-DA0E-49B1-AC88-8EB337C5FCC5}" srcId="{E906C776-5F93-4FB8-B1B9-3895D150B3D3}" destId="{697D4981-440D-46D3-931C-9B5F0D986F7B}" srcOrd="4" destOrd="0" parTransId="{7D1614C6-F7F2-45A1-ACC2-11718FBB9B93}" sibTransId="{30964A35-A330-4F41-99EE-1D49D445FFFC}"/>
    <dgm:cxn modelId="{06B9B3EF-7B41-4BDD-A523-C01157C9B874}" type="presParOf" srcId="{AC5BE052-FA48-4B79-8D80-8A6086915A20}" destId="{B65A2366-D2C7-40FE-8C1B-BCD15F8A3D59}" srcOrd="0" destOrd="0" presId="urn:microsoft.com/office/officeart/2005/8/layout/venn1"/>
    <dgm:cxn modelId="{5AEF9709-63E8-4351-AC8B-11D48EA8B3E8}" type="presParOf" srcId="{AC5BE052-FA48-4B79-8D80-8A6086915A20}" destId="{9A67EBD1-C0B7-4AB3-B425-A2F07CC6C9C1}" srcOrd="1" destOrd="0" presId="urn:microsoft.com/office/officeart/2005/8/layout/venn1"/>
    <dgm:cxn modelId="{5052AA4E-C8FA-4778-B4B0-746A771FEEC4}" type="presParOf" srcId="{AC5BE052-FA48-4B79-8D80-8A6086915A20}" destId="{205A70CA-86C0-4ECF-8D57-B0BF0AD565F4}" srcOrd="2" destOrd="0" presId="urn:microsoft.com/office/officeart/2005/8/layout/venn1"/>
    <dgm:cxn modelId="{E0FDB3BB-7D61-434A-AAB0-E2CB7F08B91E}" type="presParOf" srcId="{AC5BE052-FA48-4B79-8D80-8A6086915A20}" destId="{67434A0B-EB4F-42B2-BCFB-B0D343328C30}" srcOrd="3" destOrd="0" presId="urn:microsoft.com/office/officeart/2005/8/layout/venn1"/>
    <dgm:cxn modelId="{AA52EC3D-596A-4DEA-A796-953AA1421DBA}" type="presParOf" srcId="{AC5BE052-FA48-4B79-8D80-8A6086915A20}" destId="{825CF3F1-898F-4138-91EF-64C4BE30A960}" srcOrd="4" destOrd="0" presId="urn:microsoft.com/office/officeart/2005/8/layout/venn1"/>
    <dgm:cxn modelId="{CA9A0248-1C66-4C4A-9C10-9B4AABFECF26}" type="presParOf" srcId="{AC5BE052-FA48-4B79-8D80-8A6086915A20}" destId="{495ABE71-2283-486E-9B85-D41AC79DA472}" srcOrd="5" destOrd="0" presId="urn:microsoft.com/office/officeart/2005/8/layout/venn1"/>
    <dgm:cxn modelId="{D744B5BD-1542-4955-81C3-7C2993BF6983}" type="presParOf" srcId="{AC5BE052-FA48-4B79-8D80-8A6086915A20}" destId="{6C8BA7BB-8BCD-4592-BB94-2BA87ADCEA22}" srcOrd="6" destOrd="0" presId="urn:microsoft.com/office/officeart/2005/8/layout/venn1"/>
    <dgm:cxn modelId="{54FD15B3-EDD8-408F-A99B-34730AF5BD47}" type="presParOf" srcId="{AC5BE052-FA48-4B79-8D80-8A6086915A20}" destId="{95FC91DF-67AA-4BC5-8939-86A94718685B}" srcOrd="7" destOrd="0" presId="urn:microsoft.com/office/officeart/2005/8/layout/venn1"/>
    <dgm:cxn modelId="{CA332804-0ABB-41F2-AC30-C05D3E6531A6}" type="presParOf" srcId="{AC5BE052-FA48-4B79-8D80-8A6086915A20}" destId="{AE7894BD-D4FE-4C43-BB8D-6E7C84EA0E28}" srcOrd="8" destOrd="0" presId="urn:microsoft.com/office/officeart/2005/8/layout/venn1"/>
    <dgm:cxn modelId="{28E50286-8896-40B0-A24C-1C578C1BB32F}" type="presParOf" srcId="{AC5BE052-FA48-4B79-8D80-8A6086915A20}" destId="{F231CFCC-E205-43B1-A1E2-9DB7C898DACE}" srcOrd="9" destOrd="0" presId="urn:microsoft.com/office/officeart/2005/8/layout/venn1"/>
    <dgm:cxn modelId="{E8D1A8F6-5E36-4187-890D-81A0D2D62633}" type="presParOf" srcId="{AC5BE052-FA48-4B79-8D80-8A6086915A20}" destId="{E1870F79-250E-4400-8342-5E847808DFED}" srcOrd="10" destOrd="0" presId="urn:microsoft.com/office/officeart/2005/8/layout/venn1"/>
    <dgm:cxn modelId="{7DF74BC9-1F8F-4F7D-9352-1BCA15720503}" type="presParOf" srcId="{AC5BE052-FA48-4B79-8D80-8A6086915A20}" destId="{0276EA4B-3562-4757-9497-3A95E94B1DFE}" srcOrd="11" destOrd="0" presId="urn:microsoft.com/office/officeart/2005/8/layout/venn1"/>
    <dgm:cxn modelId="{7F3E1BC5-96DC-49E7-80EC-ACBF6400FED6}" type="presParOf" srcId="{AC5BE052-FA48-4B79-8D80-8A6086915A20}" destId="{5D30302E-8F53-4E0D-B875-1731226A2FDC}" srcOrd="12" destOrd="0" presId="urn:microsoft.com/office/officeart/2005/8/layout/venn1"/>
    <dgm:cxn modelId="{51FF3D3E-B889-4E6A-BA69-8CD881B6729C}" type="presParOf" srcId="{AC5BE052-FA48-4B79-8D80-8A6086915A20}" destId="{5A571B3C-37BB-42F4-89F9-FC7A0F37EC40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50AC85-2271-464B-B139-4197E2336C4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292AB77-651C-4895-A582-902C80A79B06}">
      <dgm:prSet custT="1"/>
      <dgm:spPr/>
      <dgm:t>
        <a:bodyPr/>
        <a:lstStyle/>
        <a:p>
          <a:pPr rtl="0"/>
          <a:endParaRPr lang="cs-CZ" sz="2000" dirty="0" smtClean="0"/>
        </a:p>
        <a:p>
          <a:pPr rtl="0"/>
          <a:r>
            <a:rPr lang="cs-CZ" sz="2000" dirty="0" smtClean="0"/>
            <a:t>Je způsobená bakterií </a:t>
          </a:r>
          <a:r>
            <a:rPr lang="cs-CZ" sz="2000" b="1" dirty="0" err="1" smtClean="0"/>
            <a:t>Coxiella</a:t>
          </a:r>
          <a:r>
            <a:rPr lang="cs-CZ" sz="2000" b="1" dirty="0" smtClean="0"/>
            <a:t> </a:t>
          </a:r>
          <a:r>
            <a:rPr lang="cs-CZ" sz="2000" b="1" dirty="0" err="1" smtClean="0"/>
            <a:t>burnetii</a:t>
          </a:r>
          <a:r>
            <a:rPr lang="cs-CZ" sz="2000" dirty="0" smtClean="0"/>
            <a:t> a rozšířená po celém světě, </a:t>
          </a:r>
          <a:r>
            <a:rPr lang="cs-CZ" sz="2000" dirty="0" err="1" smtClean="0"/>
            <a:t>kroně</a:t>
          </a:r>
          <a:r>
            <a:rPr lang="cs-CZ" sz="2000" dirty="0" smtClean="0"/>
            <a:t> NZ, vysoce infekční ve fázi I (přes aerosol), po dlouhé kultivaci mění antigenní vlastnosti a dostává se do stadia </a:t>
          </a:r>
          <a:r>
            <a:rPr lang="cs-CZ" sz="1600" dirty="0" smtClean="0"/>
            <a:t>II</a:t>
          </a:r>
          <a:endParaRPr lang="cs-CZ" sz="1600" dirty="0"/>
        </a:p>
      </dgm:t>
    </dgm:pt>
    <dgm:pt modelId="{BD31D790-28D8-4033-A134-68573B76812B}" type="parTrans" cxnId="{0A48797D-BF84-49C1-A1E1-9640CD713028}">
      <dgm:prSet/>
      <dgm:spPr/>
      <dgm:t>
        <a:bodyPr/>
        <a:lstStyle/>
        <a:p>
          <a:endParaRPr lang="cs-CZ"/>
        </a:p>
      </dgm:t>
    </dgm:pt>
    <dgm:pt modelId="{D0F742C8-6540-4953-9552-64222AC77A79}" type="sibTrans" cxnId="{0A48797D-BF84-49C1-A1E1-9640CD713028}">
      <dgm:prSet/>
      <dgm:spPr/>
      <dgm:t>
        <a:bodyPr/>
        <a:lstStyle/>
        <a:p>
          <a:endParaRPr lang="cs-CZ"/>
        </a:p>
      </dgm:t>
    </dgm:pt>
    <dgm:pt modelId="{EF21C1CB-59C4-4A7C-98A1-7585F4D1B08E}">
      <dgm:prSet custT="1"/>
      <dgm:spPr/>
      <dgm:t>
        <a:bodyPr/>
        <a:lstStyle/>
        <a:p>
          <a:pPr rtl="0"/>
          <a:r>
            <a:rPr lang="cs-CZ" sz="1800" dirty="0" smtClean="0"/>
            <a:t>Vyznačuje se nespecifickými potížemi, pneumonií, hepatitidou, horečkami, zimnicemi, únavou, myalgií, pocením, kašlem, bolestí hlavy, myokarditidou, meningoencefalitidou, může vést ke vzniku chronického únavovému syndromu</a:t>
          </a:r>
          <a:endParaRPr lang="cs-CZ" sz="1800" dirty="0"/>
        </a:p>
      </dgm:t>
    </dgm:pt>
    <dgm:pt modelId="{D8345EAE-FE92-40B2-B2D1-5D164AB51474}" type="parTrans" cxnId="{6321F7A1-E41C-4933-9FD8-7881A626DCFD}">
      <dgm:prSet/>
      <dgm:spPr/>
      <dgm:t>
        <a:bodyPr/>
        <a:lstStyle/>
        <a:p>
          <a:endParaRPr lang="cs-CZ"/>
        </a:p>
      </dgm:t>
    </dgm:pt>
    <dgm:pt modelId="{153705B4-9F54-438E-A87B-F5F95D2AA0EB}" type="sibTrans" cxnId="{6321F7A1-E41C-4933-9FD8-7881A626DCFD}">
      <dgm:prSet/>
      <dgm:spPr/>
      <dgm:t>
        <a:bodyPr/>
        <a:lstStyle/>
        <a:p>
          <a:endParaRPr lang="cs-CZ"/>
        </a:p>
      </dgm:t>
    </dgm:pt>
    <dgm:pt modelId="{5AE40A33-7945-47CF-BD5E-40A5CFFF5F5E}">
      <dgm:prSet/>
      <dgm:spPr/>
      <dgm:t>
        <a:bodyPr/>
        <a:lstStyle/>
        <a:p>
          <a:pPr rtl="0"/>
          <a:r>
            <a:rPr lang="cs-CZ" dirty="0" smtClean="0"/>
            <a:t>Je těžké ji diagnostikovat</a:t>
          </a:r>
          <a:endParaRPr lang="cs-CZ" dirty="0"/>
        </a:p>
      </dgm:t>
    </dgm:pt>
    <dgm:pt modelId="{27D34733-6B35-48E5-9DFD-A703356F5066}" type="parTrans" cxnId="{0A731385-8B17-4623-8623-22AE5094A1DF}">
      <dgm:prSet/>
      <dgm:spPr/>
      <dgm:t>
        <a:bodyPr/>
        <a:lstStyle/>
        <a:p>
          <a:endParaRPr lang="cs-CZ"/>
        </a:p>
      </dgm:t>
    </dgm:pt>
    <dgm:pt modelId="{9073D0A3-D9EF-4C62-84A5-342711A91104}" type="sibTrans" cxnId="{0A731385-8B17-4623-8623-22AE5094A1DF}">
      <dgm:prSet/>
      <dgm:spPr/>
      <dgm:t>
        <a:bodyPr/>
        <a:lstStyle/>
        <a:p>
          <a:endParaRPr lang="cs-CZ"/>
        </a:p>
      </dgm:t>
    </dgm:pt>
    <dgm:pt modelId="{884970A5-AC4A-4DBA-BCFC-C88467AE13B5}">
      <dgm:prSet custT="1"/>
      <dgm:spPr/>
      <dgm:t>
        <a:bodyPr/>
        <a:lstStyle/>
        <a:p>
          <a:pPr rtl="0"/>
          <a:r>
            <a:rPr lang="cs-CZ" sz="1600" dirty="0" smtClean="0"/>
            <a:t>Jako hostitelé vystupují divoká a domácí zvířata (kočky, dobytek, ovce, kozy </a:t>
          </a:r>
          <a:r>
            <a:rPr lang="cs-CZ" sz="1600" dirty="0" err="1" smtClean="0"/>
            <a:t>atd</a:t>
          </a:r>
          <a:r>
            <a:rPr lang="cs-CZ" sz="1600" dirty="0" smtClean="0"/>
            <a:t>) </a:t>
          </a:r>
          <a:endParaRPr lang="cs-CZ" sz="1600" dirty="0"/>
        </a:p>
      </dgm:t>
    </dgm:pt>
    <dgm:pt modelId="{67328C5A-5790-458C-B086-5DCF6E22D337}" type="parTrans" cxnId="{6432BB18-6E78-4D21-8A05-C9CF51E2DBF8}">
      <dgm:prSet/>
      <dgm:spPr/>
      <dgm:t>
        <a:bodyPr/>
        <a:lstStyle/>
        <a:p>
          <a:endParaRPr lang="cs-CZ"/>
        </a:p>
      </dgm:t>
    </dgm:pt>
    <dgm:pt modelId="{3FC8DF66-375F-4BA4-A7DD-777DFE03D5CA}" type="sibTrans" cxnId="{6432BB18-6E78-4D21-8A05-C9CF51E2DBF8}">
      <dgm:prSet/>
      <dgm:spPr/>
      <dgm:t>
        <a:bodyPr/>
        <a:lstStyle/>
        <a:p>
          <a:endParaRPr lang="cs-CZ"/>
        </a:p>
      </dgm:t>
    </dgm:pt>
    <dgm:pt modelId="{BEAF3AEB-48D5-468E-98D1-399A4FC9365C}" type="pres">
      <dgm:prSet presAssocID="{7850AC85-2271-464B-B139-4197E2336C48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2C1D29E-B5CE-423E-9B37-A27DD1FE7406}" type="pres">
      <dgm:prSet presAssocID="{B292AB77-651C-4895-A582-902C80A79B06}" presName="circ1" presStyleLbl="vennNode1" presStyleIdx="0" presStyleCnt="4" custScaleX="106477" custScaleY="154391" custLinFactNeighborX="19458" custLinFactNeighborY="-19181"/>
      <dgm:spPr/>
      <dgm:t>
        <a:bodyPr/>
        <a:lstStyle/>
        <a:p>
          <a:endParaRPr lang="cs-CZ"/>
        </a:p>
      </dgm:t>
    </dgm:pt>
    <dgm:pt modelId="{3A8053E1-46A4-4AF1-A15C-4F9BFC5895AF}" type="pres">
      <dgm:prSet presAssocID="{B292AB77-651C-4895-A582-902C80A79B0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41A3EB3-7174-487C-B15B-240CB0B0D236}" type="pres">
      <dgm:prSet presAssocID="{EF21C1CB-59C4-4A7C-98A1-7585F4D1B08E}" presName="circ2" presStyleLbl="vennNode1" presStyleIdx="1" presStyleCnt="4" custScaleX="229971" custScaleY="185402" custLinFactNeighborX="-210" custLinFactNeighborY="-4525"/>
      <dgm:spPr/>
      <dgm:t>
        <a:bodyPr/>
        <a:lstStyle/>
        <a:p>
          <a:endParaRPr lang="cs-CZ"/>
        </a:p>
      </dgm:t>
    </dgm:pt>
    <dgm:pt modelId="{E570901A-2A40-42BB-934C-E12805155970}" type="pres">
      <dgm:prSet presAssocID="{EF21C1CB-59C4-4A7C-98A1-7585F4D1B08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D506D0E-44B6-4AAC-9187-35D2B2BA1749}" type="pres">
      <dgm:prSet presAssocID="{5AE40A33-7945-47CF-BD5E-40A5CFFF5F5E}" presName="circ3" presStyleLbl="vennNode1" presStyleIdx="2" presStyleCnt="4" custScaleX="65236" custScaleY="54898" custLinFactNeighborX="4813" custLinFactNeighborY="16617"/>
      <dgm:spPr/>
      <dgm:t>
        <a:bodyPr/>
        <a:lstStyle/>
        <a:p>
          <a:endParaRPr lang="cs-CZ"/>
        </a:p>
      </dgm:t>
    </dgm:pt>
    <dgm:pt modelId="{9C6F7F39-455B-4985-A2E2-4D43BAF065A7}" type="pres">
      <dgm:prSet presAssocID="{5AE40A33-7945-47CF-BD5E-40A5CFFF5F5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0B4C301-122A-455C-A544-1613F211BD39}" type="pres">
      <dgm:prSet presAssocID="{884970A5-AC4A-4DBA-BCFC-C88467AE13B5}" presName="circ4" presStyleLbl="vennNode1" presStyleIdx="3" presStyleCnt="4" custScaleX="126750" custScaleY="109478" custLinFactNeighborX="16148" custLinFactNeighborY="9884"/>
      <dgm:spPr/>
      <dgm:t>
        <a:bodyPr/>
        <a:lstStyle/>
        <a:p>
          <a:endParaRPr lang="cs-CZ"/>
        </a:p>
      </dgm:t>
    </dgm:pt>
    <dgm:pt modelId="{6188486C-4584-455C-8606-3CC67D904590}" type="pres">
      <dgm:prSet presAssocID="{884970A5-AC4A-4DBA-BCFC-C88467AE13B5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A731385-8B17-4623-8623-22AE5094A1DF}" srcId="{7850AC85-2271-464B-B139-4197E2336C48}" destId="{5AE40A33-7945-47CF-BD5E-40A5CFFF5F5E}" srcOrd="2" destOrd="0" parTransId="{27D34733-6B35-48E5-9DFD-A703356F5066}" sibTransId="{9073D0A3-D9EF-4C62-84A5-342711A91104}"/>
    <dgm:cxn modelId="{0A48797D-BF84-49C1-A1E1-9640CD713028}" srcId="{7850AC85-2271-464B-B139-4197E2336C48}" destId="{B292AB77-651C-4895-A582-902C80A79B06}" srcOrd="0" destOrd="0" parTransId="{BD31D790-28D8-4033-A134-68573B76812B}" sibTransId="{D0F742C8-6540-4953-9552-64222AC77A79}"/>
    <dgm:cxn modelId="{A37E63F7-492D-4426-96BB-DD34D12BDA4A}" type="presOf" srcId="{5AE40A33-7945-47CF-BD5E-40A5CFFF5F5E}" destId="{1D506D0E-44B6-4AAC-9187-35D2B2BA1749}" srcOrd="0" destOrd="0" presId="urn:microsoft.com/office/officeart/2005/8/layout/venn1"/>
    <dgm:cxn modelId="{8EB10E0C-FEC5-4C0A-9E10-A32713F0E8A7}" type="presOf" srcId="{884970A5-AC4A-4DBA-BCFC-C88467AE13B5}" destId="{20B4C301-122A-455C-A544-1613F211BD39}" srcOrd="0" destOrd="0" presId="urn:microsoft.com/office/officeart/2005/8/layout/venn1"/>
    <dgm:cxn modelId="{E3B617AF-893C-4CA4-880B-EB29AD03087B}" type="presOf" srcId="{EF21C1CB-59C4-4A7C-98A1-7585F4D1B08E}" destId="{D41A3EB3-7174-487C-B15B-240CB0B0D236}" srcOrd="0" destOrd="0" presId="urn:microsoft.com/office/officeart/2005/8/layout/venn1"/>
    <dgm:cxn modelId="{4833DDB8-FBC7-4D95-8074-429B7E48BB7C}" type="presOf" srcId="{B292AB77-651C-4895-A582-902C80A79B06}" destId="{62C1D29E-B5CE-423E-9B37-A27DD1FE7406}" srcOrd="0" destOrd="0" presId="urn:microsoft.com/office/officeart/2005/8/layout/venn1"/>
    <dgm:cxn modelId="{6321F7A1-E41C-4933-9FD8-7881A626DCFD}" srcId="{7850AC85-2271-464B-B139-4197E2336C48}" destId="{EF21C1CB-59C4-4A7C-98A1-7585F4D1B08E}" srcOrd="1" destOrd="0" parTransId="{D8345EAE-FE92-40B2-B2D1-5D164AB51474}" sibTransId="{153705B4-9F54-438E-A87B-F5F95D2AA0EB}"/>
    <dgm:cxn modelId="{6432BB18-6E78-4D21-8A05-C9CF51E2DBF8}" srcId="{7850AC85-2271-464B-B139-4197E2336C48}" destId="{884970A5-AC4A-4DBA-BCFC-C88467AE13B5}" srcOrd="3" destOrd="0" parTransId="{67328C5A-5790-458C-B086-5DCF6E22D337}" sibTransId="{3FC8DF66-375F-4BA4-A7DD-777DFE03D5CA}"/>
    <dgm:cxn modelId="{20B1546E-D72E-44DF-A13B-1C5ECDA0201C}" type="presOf" srcId="{5AE40A33-7945-47CF-BD5E-40A5CFFF5F5E}" destId="{9C6F7F39-455B-4985-A2E2-4D43BAF065A7}" srcOrd="1" destOrd="0" presId="urn:microsoft.com/office/officeart/2005/8/layout/venn1"/>
    <dgm:cxn modelId="{958FE0DD-9DA3-43CD-83C3-D9F3D5531164}" type="presOf" srcId="{7850AC85-2271-464B-B139-4197E2336C48}" destId="{BEAF3AEB-48D5-468E-98D1-399A4FC9365C}" srcOrd="0" destOrd="0" presId="urn:microsoft.com/office/officeart/2005/8/layout/venn1"/>
    <dgm:cxn modelId="{F49C8195-99BC-45CD-8C81-17F0AFB36854}" type="presOf" srcId="{884970A5-AC4A-4DBA-BCFC-C88467AE13B5}" destId="{6188486C-4584-455C-8606-3CC67D904590}" srcOrd="1" destOrd="0" presId="urn:microsoft.com/office/officeart/2005/8/layout/venn1"/>
    <dgm:cxn modelId="{CEFDD09F-E34A-4819-9B9F-3EFF00D67821}" type="presOf" srcId="{B292AB77-651C-4895-A582-902C80A79B06}" destId="{3A8053E1-46A4-4AF1-A15C-4F9BFC5895AF}" srcOrd="1" destOrd="0" presId="urn:microsoft.com/office/officeart/2005/8/layout/venn1"/>
    <dgm:cxn modelId="{B390596F-B4B8-4445-91DB-B30D70E6BB0F}" type="presOf" srcId="{EF21C1CB-59C4-4A7C-98A1-7585F4D1B08E}" destId="{E570901A-2A40-42BB-934C-E12805155970}" srcOrd="1" destOrd="0" presId="urn:microsoft.com/office/officeart/2005/8/layout/venn1"/>
    <dgm:cxn modelId="{D2FDFB91-D562-49CC-B611-759BBA6CCAC0}" type="presParOf" srcId="{BEAF3AEB-48D5-468E-98D1-399A4FC9365C}" destId="{62C1D29E-B5CE-423E-9B37-A27DD1FE7406}" srcOrd="0" destOrd="0" presId="urn:microsoft.com/office/officeart/2005/8/layout/venn1"/>
    <dgm:cxn modelId="{01ECC46F-D1FE-4CC3-88A8-5FCD60244AEB}" type="presParOf" srcId="{BEAF3AEB-48D5-468E-98D1-399A4FC9365C}" destId="{3A8053E1-46A4-4AF1-A15C-4F9BFC5895AF}" srcOrd="1" destOrd="0" presId="urn:microsoft.com/office/officeart/2005/8/layout/venn1"/>
    <dgm:cxn modelId="{D0A4AB0F-F853-4D9A-9AA8-78254BF5AA26}" type="presParOf" srcId="{BEAF3AEB-48D5-468E-98D1-399A4FC9365C}" destId="{D41A3EB3-7174-487C-B15B-240CB0B0D236}" srcOrd="2" destOrd="0" presId="urn:microsoft.com/office/officeart/2005/8/layout/venn1"/>
    <dgm:cxn modelId="{79D0FF80-4E52-4B6F-B37C-A1A15312170F}" type="presParOf" srcId="{BEAF3AEB-48D5-468E-98D1-399A4FC9365C}" destId="{E570901A-2A40-42BB-934C-E12805155970}" srcOrd="3" destOrd="0" presId="urn:microsoft.com/office/officeart/2005/8/layout/venn1"/>
    <dgm:cxn modelId="{6E4B3283-EDE1-4948-B48F-19C3A5A83DCC}" type="presParOf" srcId="{BEAF3AEB-48D5-468E-98D1-399A4FC9365C}" destId="{1D506D0E-44B6-4AAC-9187-35D2B2BA1749}" srcOrd="4" destOrd="0" presId="urn:microsoft.com/office/officeart/2005/8/layout/venn1"/>
    <dgm:cxn modelId="{D534B0AB-CEAF-413C-BCEB-56DBE789FD8F}" type="presParOf" srcId="{BEAF3AEB-48D5-468E-98D1-399A4FC9365C}" destId="{9C6F7F39-455B-4985-A2E2-4D43BAF065A7}" srcOrd="5" destOrd="0" presId="urn:microsoft.com/office/officeart/2005/8/layout/venn1"/>
    <dgm:cxn modelId="{10BA5CCF-06C9-4178-8922-479C14E0A71D}" type="presParOf" srcId="{BEAF3AEB-48D5-468E-98D1-399A4FC9365C}" destId="{20B4C301-122A-455C-A544-1613F211BD39}" srcOrd="6" destOrd="0" presId="urn:microsoft.com/office/officeart/2005/8/layout/venn1"/>
    <dgm:cxn modelId="{9DB94D59-5578-44AA-A7C0-9315DD44FD9F}" type="presParOf" srcId="{BEAF3AEB-48D5-468E-98D1-399A4FC9365C}" destId="{6188486C-4584-455C-8606-3CC67D904590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368ED2-6715-4B06-AE55-4955F9EDC55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CBA7FE1-B520-4E95-BAF0-B39ECB88E14A}">
      <dgm:prSet custT="1"/>
      <dgm:spPr/>
      <dgm:t>
        <a:bodyPr/>
        <a:lstStyle/>
        <a:p>
          <a:pPr rtl="0"/>
          <a:r>
            <a:rPr lang="cs-CZ" sz="2000" dirty="0" smtClean="0"/>
            <a:t>Bakterie </a:t>
          </a:r>
          <a:r>
            <a:rPr lang="cs-CZ" sz="2400" b="1" i="1" dirty="0" err="1" smtClean="0"/>
            <a:t>Rickettsia</a:t>
          </a:r>
          <a:r>
            <a:rPr lang="cs-CZ" sz="2400" b="1" i="1" dirty="0" smtClean="0"/>
            <a:t> </a:t>
          </a:r>
          <a:r>
            <a:rPr lang="cs-CZ" sz="2400" b="1" i="1" dirty="0" err="1" smtClean="0"/>
            <a:t>slovaca</a:t>
          </a:r>
          <a:r>
            <a:rPr lang="cs-CZ" sz="2400" b="1" i="1" dirty="0" smtClean="0"/>
            <a:t>, R. </a:t>
          </a:r>
          <a:r>
            <a:rPr lang="cs-CZ" sz="2400" b="1" i="1" dirty="0" err="1" smtClean="0"/>
            <a:t>sibirica</a:t>
          </a:r>
          <a:r>
            <a:rPr lang="cs-CZ" sz="2400" b="1" dirty="0" smtClean="0"/>
            <a:t> </a:t>
          </a:r>
          <a:r>
            <a:rPr lang="cs-CZ" sz="2000" dirty="0" smtClean="0"/>
            <a:t>způsobuje </a:t>
          </a:r>
        </a:p>
        <a:p>
          <a:pPr rtl="0"/>
          <a:endParaRPr lang="cs-CZ" sz="2000" b="1" dirty="0" smtClean="0"/>
        </a:p>
        <a:p>
          <a:pPr rtl="0"/>
          <a:endParaRPr lang="cs-CZ" sz="2000" b="1" dirty="0" smtClean="0"/>
        </a:p>
        <a:p>
          <a:pPr rtl="0"/>
          <a:endParaRPr lang="cs-CZ" sz="2000" b="1" dirty="0" smtClean="0"/>
        </a:p>
        <a:p>
          <a:pPr rtl="0"/>
          <a:r>
            <a:rPr lang="cs-CZ" sz="2000" b="1" dirty="0" err="1" smtClean="0"/>
            <a:t>Severoazijský</a:t>
          </a:r>
          <a:r>
            <a:rPr lang="cs-CZ" sz="2000" b="1" dirty="0" smtClean="0"/>
            <a:t> klíšťový tyfus</a:t>
          </a:r>
          <a:endParaRPr lang="cs-CZ" sz="2000" dirty="0"/>
        </a:p>
      </dgm:t>
    </dgm:pt>
    <dgm:pt modelId="{A8856E65-F5C2-4577-80AF-18EA173E4A79}" type="parTrans" cxnId="{9AA685E6-65E3-4807-BCFD-33B54F8D3422}">
      <dgm:prSet/>
      <dgm:spPr/>
      <dgm:t>
        <a:bodyPr/>
        <a:lstStyle/>
        <a:p>
          <a:endParaRPr lang="cs-CZ"/>
        </a:p>
      </dgm:t>
    </dgm:pt>
    <dgm:pt modelId="{67901988-A3D1-4DF5-94A6-704DD667BD33}" type="sibTrans" cxnId="{9AA685E6-65E3-4807-BCFD-33B54F8D3422}">
      <dgm:prSet/>
      <dgm:spPr/>
      <dgm:t>
        <a:bodyPr/>
        <a:lstStyle/>
        <a:p>
          <a:endParaRPr lang="cs-CZ"/>
        </a:p>
      </dgm:t>
    </dgm:pt>
    <dgm:pt modelId="{2B4738D2-ACA6-4553-9A58-0FF0BB308458}">
      <dgm:prSet custT="1"/>
      <dgm:spPr/>
      <dgm:t>
        <a:bodyPr/>
        <a:lstStyle/>
        <a:p>
          <a:pPr rtl="0"/>
          <a:r>
            <a:rPr lang="cs-CZ" sz="1600" dirty="0" err="1" smtClean="0"/>
            <a:t>Inkub</a:t>
          </a:r>
          <a:r>
            <a:rPr lang="cs-CZ" sz="1600" dirty="0" smtClean="0"/>
            <a:t>. doba </a:t>
          </a:r>
        </a:p>
        <a:p>
          <a:pPr rtl="0"/>
          <a:r>
            <a:rPr lang="cs-CZ" sz="1600" dirty="0" smtClean="0"/>
            <a:t>6-21 dnů</a:t>
          </a:r>
          <a:endParaRPr lang="cs-CZ" sz="1600" dirty="0"/>
        </a:p>
      </dgm:t>
    </dgm:pt>
    <dgm:pt modelId="{117A3458-402D-4930-A262-51D3AFD7C882}" type="parTrans" cxnId="{338042F4-7A59-4537-943A-A9CDB52EB2D6}">
      <dgm:prSet/>
      <dgm:spPr/>
      <dgm:t>
        <a:bodyPr/>
        <a:lstStyle/>
        <a:p>
          <a:endParaRPr lang="cs-CZ"/>
        </a:p>
      </dgm:t>
    </dgm:pt>
    <dgm:pt modelId="{3476BF8B-5238-43C8-8292-97099471FC5D}" type="sibTrans" cxnId="{338042F4-7A59-4537-943A-A9CDB52EB2D6}">
      <dgm:prSet/>
      <dgm:spPr/>
      <dgm:t>
        <a:bodyPr/>
        <a:lstStyle/>
        <a:p>
          <a:endParaRPr lang="cs-CZ"/>
        </a:p>
      </dgm:t>
    </dgm:pt>
    <dgm:pt modelId="{528B4E67-E400-4D9F-B435-48F01F4EA0D3}">
      <dgm:prSet custT="1"/>
      <dgm:spPr/>
      <dgm:t>
        <a:bodyPr/>
        <a:lstStyle/>
        <a:p>
          <a:pPr rtl="0"/>
          <a:r>
            <a:rPr lang="cs-CZ" sz="2000" dirty="0" smtClean="0"/>
            <a:t>Projevuje se horečkou, bolestí hlavy, </a:t>
          </a:r>
          <a:r>
            <a:rPr lang="cs-CZ" sz="2000" dirty="0" smtClean="0"/>
            <a:t>lymfadenitidou </a:t>
          </a:r>
          <a:r>
            <a:rPr lang="cs-CZ" sz="2000" dirty="0" smtClean="0"/>
            <a:t>třesavkou, zimnicí, a pupencovou vyrážkou, vaskulitidou, krvácení do kůže, poruchy krev. oběhu, snížení tlaku</a:t>
          </a:r>
          <a:endParaRPr lang="cs-CZ" sz="2000" dirty="0"/>
        </a:p>
      </dgm:t>
    </dgm:pt>
    <dgm:pt modelId="{6E676C1B-BB6E-4C40-AD6A-DB61FF043D81}" type="parTrans" cxnId="{8C28C08C-3DC7-4D7A-9528-B6160677F581}">
      <dgm:prSet/>
      <dgm:spPr/>
      <dgm:t>
        <a:bodyPr/>
        <a:lstStyle/>
        <a:p>
          <a:endParaRPr lang="cs-CZ"/>
        </a:p>
      </dgm:t>
    </dgm:pt>
    <dgm:pt modelId="{D8EE9091-0E21-494B-88CE-8996F3C6AF21}" type="sibTrans" cxnId="{8C28C08C-3DC7-4D7A-9528-B6160677F581}">
      <dgm:prSet/>
      <dgm:spPr/>
      <dgm:t>
        <a:bodyPr/>
        <a:lstStyle/>
        <a:p>
          <a:endParaRPr lang="cs-CZ"/>
        </a:p>
      </dgm:t>
    </dgm:pt>
    <dgm:pt modelId="{D87E9664-A5CE-446F-A2CC-AF8C763D1274}">
      <dgm:prSet custT="1"/>
      <dgm:spPr/>
      <dgm:t>
        <a:bodyPr/>
        <a:lstStyle/>
        <a:p>
          <a:pPr rtl="0"/>
          <a:r>
            <a:rPr lang="cs-CZ" sz="1800" dirty="0" smtClean="0"/>
            <a:t>Napadá selektivně </a:t>
          </a:r>
          <a:r>
            <a:rPr lang="cs-CZ" sz="1800" b="1" dirty="0" smtClean="0"/>
            <a:t>buňky endotelu, </a:t>
          </a:r>
          <a:r>
            <a:rPr lang="cs-CZ" sz="1800" dirty="0" smtClean="0"/>
            <a:t>množí se v </a:t>
          </a:r>
          <a:r>
            <a:rPr lang="cs-CZ" sz="1800" dirty="0" err="1" smtClean="0"/>
            <a:t>endotelií</a:t>
          </a:r>
          <a:r>
            <a:rPr lang="cs-CZ" sz="1800" dirty="0" smtClean="0"/>
            <a:t> kapilár (mozku, myokardu, kůže), po odeznění přetrvávají v organismu, vyvolávají recidivy</a:t>
          </a:r>
          <a:endParaRPr lang="cs-CZ" sz="1800" dirty="0"/>
        </a:p>
      </dgm:t>
    </dgm:pt>
    <dgm:pt modelId="{F351C303-FF9E-4DCC-B663-2D6E51B51918}" type="parTrans" cxnId="{0C465312-21C5-474D-8869-E3420605168F}">
      <dgm:prSet/>
      <dgm:spPr/>
      <dgm:t>
        <a:bodyPr/>
        <a:lstStyle/>
        <a:p>
          <a:endParaRPr lang="cs-CZ"/>
        </a:p>
      </dgm:t>
    </dgm:pt>
    <dgm:pt modelId="{EE902D94-0B83-4D6A-A668-339EFCA985D5}" type="sibTrans" cxnId="{0C465312-21C5-474D-8869-E3420605168F}">
      <dgm:prSet/>
      <dgm:spPr/>
      <dgm:t>
        <a:bodyPr/>
        <a:lstStyle/>
        <a:p>
          <a:endParaRPr lang="cs-CZ"/>
        </a:p>
      </dgm:t>
    </dgm:pt>
    <dgm:pt modelId="{1773C26D-64F9-4928-8F7D-0C445A0144FC}">
      <dgm:prSet/>
      <dgm:spPr/>
      <dgm:t>
        <a:bodyPr/>
        <a:lstStyle/>
        <a:p>
          <a:pPr rtl="0"/>
          <a:endParaRPr lang="cs-CZ" dirty="0"/>
        </a:p>
      </dgm:t>
    </dgm:pt>
    <dgm:pt modelId="{ED634C73-54E0-4785-99C9-C7EF119A92D6}" type="parTrans" cxnId="{137E528C-6EAF-4F0D-AF2A-2E196906BAC9}">
      <dgm:prSet/>
      <dgm:spPr/>
      <dgm:t>
        <a:bodyPr/>
        <a:lstStyle/>
        <a:p>
          <a:endParaRPr lang="cs-CZ"/>
        </a:p>
      </dgm:t>
    </dgm:pt>
    <dgm:pt modelId="{57FAEF27-906B-4A50-ADE0-8A742F3052A9}" type="sibTrans" cxnId="{137E528C-6EAF-4F0D-AF2A-2E196906BAC9}">
      <dgm:prSet/>
      <dgm:spPr/>
      <dgm:t>
        <a:bodyPr/>
        <a:lstStyle/>
        <a:p>
          <a:endParaRPr lang="cs-CZ"/>
        </a:p>
      </dgm:t>
    </dgm:pt>
    <dgm:pt modelId="{921CCEE8-EE94-4603-A61C-5842E68D6FF7}" type="pres">
      <dgm:prSet presAssocID="{62368ED2-6715-4B06-AE55-4955F9EDC55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B20D136-9A18-4190-A5BB-9C42BD5EE3DC}" type="pres">
      <dgm:prSet presAssocID="{ACBA7FE1-B520-4E95-BAF0-B39ECB88E14A}" presName="circ1" presStyleLbl="vennNode1" presStyleIdx="0" presStyleCnt="5" custLinFactNeighborX="-3695" custLinFactNeighborY="15901"/>
      <dgm:spPr/>
    </dgm:pt>
    <dgm:pt modelId="{926A8B43-3173-436A-B22D-50D9C9E7928B}" type="pres">
      <dgm:prSet presAssocID="{ACBA7FE1-B520-4E95-BAF0-B39ECB88E14A}" presName="circ1Tx" presStyleLbl="revTx" presStyleIdx="0" presStyleCnt="0" custScaleY="230235" custLinFactNeighborX="-292" custLinFactNeighborY="481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8F6764A-EBE6-425B-A63E-9587A545FAD0}" type="pres">
      <dgm:prSet presAssocID="{2B4738D2-ACA6-4553-9A58-0FF0BB308458}" presName="circ2" presStyleLbl="vennNode1" presStyleIdx="1" presStyleCnt="5" custLinFactX="10643" custLinFactNeighborX="100000" custLinFactNeighborY="-58127"/>
      <dgm:spPr/>
    </dgm:pt>
    <dgm:pt modelId="{B53385CB-7155-4203-AAAF-AFE2C0901F3E}" type="pres">
      <dgm:prSet presAssocID="{2B4738D2-ACA6-4553-9A58-0FF0BB30845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CB58718-684B-4D57-8566-F60F2D7A3C21}" type="pres">
      <dgm:prSet presAssocID="{528B4E67-E400-4D9F-B435-48F01F4EA0D3}" presName="circ3" presStyleLbl="vennNode1" presStyleIdx="2" presStyleCnt="5" custScaleX="156927" custScaleY="163684" custLinFactX="10425" custLinFactNeighborX="100000" custLinFactNeighborY="43447"/>
      <dgm:spPr/>
    </dgm:pt>
    <dgm:pt modelId="{DD1BA2D9-E43E-4C78-B215-0F7B8534366E}" type="pres">
      <dgm:prSet presAssocID="{528B4E67-E400-4D9F-B435-48F01F4EA0D3}" presName="circ3Tx" presStyleLbl="revTx" presStyleIdx="0" presStyleCnt="0" custScaleX="178495" custScaleY="184894" custLinFactNeighborX="4422" custLinFactNeighborY="-411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CA8E7E3-604C-4BC2-9C40-E97DC70D2F86}" type="pres">
      <dgm:prSet presAssocID="{D87E9664-A5CE-446F-A2CC-AF8C763D1274}" presName="circ4" presStyleLbl="vennNode1" presStyleIdx="3" presStyleCnt="5" custScaleX="113620" custScaleY="104332" custLinFactY="-73253" custLinFactNeighborX="18229" custLinFactNeighborY="-100000"/>
      <dgm:spPr/>
    </dgm:pt>
    <dgm:pt modelId="{44C0BF40-4D69-4666-8C69-C033D044A18A}" type="pres">
      <dgm:prSet presAssocID="{D87E9664-A5CE-446F-A2CC-AF8C763D1274}" presName="circ4Tx" presStyleLbl="revTx" presStyleIdx="0" presStyleCnt="0" custScaleY="155226" custLinFactNeighborX="7859" custLinFactNeighborY="-708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822CFEA-A6F5-44F4-8A54-8163D00BDA00}" type="pres">
      <dgm:prSet presAssocID="{1773C26D-64F9-4928-8F7D-0C445A0144FC}" presName="circ5" presStyleLbl="vennNode1" presStyleIdx="4" presStyleCnt="5" custScaleX="140149" custScaleY="186474" custLinFactNeighborX="-83398" custLinFactNeighborY="71654"/>
      <dgm:spPr/>
    </dgm:pt>
    <dgm:pt modelId="{AEE9F7E0-7DFD-4779-B166-28A5E1EF32BB}" type="pres">
      <dgm:prSet presAssocID="{1773C26D-64F9-4928-8F7D-0C445A0144FC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C139E58-600D-45CE-92EB-DB9D394F919B}" type="presOf" srcId="{528B4E67-E400-4D9F-B435-48F01F4EA0D3}" destId="{DD1BA2D9-E43E-4C78-B215-0F7B8534366E}" srcOrd="0" destOrd="0" presId="urn:microsoft.com/office/officeart/2005/8/layout/venn1"/>
    <dgm:cxn modelId="{0C465312-21C5-474D-8869-E3420605168F}" srcId="{62368ED2-6715-4B06-AE55-4955F9EDC550}" destId="{D87E9664-A5CE-446F-A2CC-AF8C763D1274}" srcOrd="3" destOrd="0" parTransId="{F351C303-FF9E-4DCC-B663-2D6E51B51918}" sibTransId="{EE902D94-0B83-4D6A-A668-339EFCA985D5}"/>
    <dgm:cxn modelId="{9AA685E6-65E3-4807-BCFD-33B54F8D3422}" srcId="{62368ED2-6715-4B06-AE55-4955F9EDC550}" destId="{ACBA7FE1-B520-4E95-BAF0-B39ECB88E14A}" srcOrd="0" destOrd="0" parTransId="{A8856E65-F5C2-4577-80AF-18EA173E4A79}" sibTransId="{67901988-A3D1-4DF5-94A6-704DD667BD33}"/>
    <dgm:cxn modelId="{8C28C08C-3DC7-4D7A-9528-B6160677F581}" srcId="{62368ED2-6715-4B06-AE55-4955F9EDC550}" destId="{528B4E67-E400-4D9F-B435-48F01F4EA0D3}" srcOrd="2" destOrd="0" parTransId="{6E676C1B-BB6E-4C40-AD6A-DB61FF043D81}" sibTransId="{D8EE9091-0E21-494B-88CE-8996F3C6AF21}"/>
    <dgm:cxn modelId="{27233978-349D-46EC-973D-B07147FF7245}" type="presOf" srcId="{62368ED2-6715-4B06-AE55-4955F9EDC550}" destId="{921CCEE8-EE94-4603-A61C-5842E68D6FF7}" srcOrd="0" destOrd="0" presId="urn:microsoft.com/office/officeart/2005/8/layout/venn1"/>
    <dgm:cxn modelId="{338042F4-7A59-4537-943A-A9CDB52EB2D6}" srcId="{62368ED2-6715-4B06-AE55-4955F9EDC550}" destId="{2B4738D2-ACA6-4553-9A58-0FF0BB308458}" srcOrd="1" destOrd="0" parTransId="{117A3458-402D-4930-A262-51D3AFD7C882}" sibTransId="{3476BF8B-5238-43C8-8292-97099471FC5D}"/>
    <dgm:cxn modelId="{909E4AF7-54A1-43EC-A875-6A344FFFA588}" type="presOf" srcId="{ACBA7FE1-B520-4E95-BAF0-B39ECB88E14A}" destId="{926A8B43-3173-436A-B22D-50D9C9E7928B}" srcOrd="0" destOrd="0" presId="urn:microsoft.com/office/officeart/2005/8/layout/venn1"/>
    <dgm:cxn modelId="{887ED358-AD33-419B-A811-994D6E0AE88C}" type="presOf" srcId="{D87E9664-A5CE-446F-A2CC-AF8C763D1274}" destId="{44C0BF40-4D69-4666-8C69-C033D044A18A}" srcOrd="0" destOrd="0" presId="urn:microsoft.com/office/officeart/2005/8/layout/venn1"/>
    <dgm:cxn modelId="{137E528C-6EAF-4F0D-AF2A-2E196906BAC9}" srcId="{62368ED2-6715-4B06-AE55-4955F9EDC550}" destId="{1773C26D-64F9-4928-8F7D-0C445A0144FC}" srcOrd="4" destOrd="0" parTransId="{ED634C73-54E0-4785-99C9-C7EF119A92D6}" sibTransId="{57FAEF27-906B-4A50-ADE0-8A742F3052A9}"/>
    <dgm:cxn modelId="{57D5676A-DC2C-46E1-A576-00833A1BB4BB}" type="presOf" srcId="{2B4738D2-ACA6-4553-9A58-0FF0BB308458}" destId="{B53385CB-7155-4203-AAAF-AFE2C0901F3E}" srcOrd="0" destOrd="0" presId="urn:microsoft.com/office/officeart/2005/8/layout/venn1"/>
    <dgm:cxn modelId="{9740C1EA-F56A-4549-8582-BEF8704DE5AB}" type="presOf" srcId="{1773C26D-64F9-4928-8F7D-0C445A0144FC}" destId="{AEE9F7E0-7DFD-4779-B166-28A5E1EF32BB}" srcOrd="0" destOrd="0" presId="urn:microsoft.com/office/officeart/2005/8/layout/venn1"/>
    <dgm:cxn modelId="{C2D5411C-F406-43C5-929F-488C0D4D5F67}" type="presParOf" srcId="{921CCEE8-EE94-4603-A61C-5842E68D6FF7}" destId="{BB20D136-9A18-4190-A5BB-9C42BD5EE3DC}" srcOrd="0" destOrd="0" presId="urn:microsoft.com/office/officeart/2005/8/layout/venn1"/>
    <dgm:cxn modelId="{4FFD3B55-0F7E-490C-A48C-E252245A3AB8}" type="presParOf" srcId="{921CCEE8-EE94-4603-A61C-5842E68D6FF7}" destId="{926A8B43-3173-436A-B22D-50D9C9E7928B}" srcOrd="1" destOrd="0" presId="urn:microsoft.com/office/officeart/2005/8/layout/venn1"/>
    <dgm:cxn modelId="{001FBE5B-B4FB-4F8F-8F10-BFD46EB9D190}" type="presParOf" srcId="{921CCEE8-EE94-4603-A61C-5842E68D6FF7}" destId="{D8F6764A-EBE6-425B-A63E-9587A545FAD0}" srcOrd="2" destOrd="0" presId="urn:microsoft.com/office/officeart/2005/8/layout/venn1"/>
    <dgm:cxn modelId="{D09AA458-B3A0-48CE-B924-C143DEAA9E5C}" type="presParOf" srcId="{921CCEE8-EE94-4603-A61C-5842E68D6FF7}" destId="{B53385CB-7155-4203-AAAF-AFE2C0901F3E}" srcOrd="3" destOrd="0" presId="urn:microsoft.com/office/officeart/2005/8/layout/venn1"/>
    <dgm:cxn modelId="{154822B2-2421-46F0-AB57-33E3A7D68AD5}" type="presParOf" srcId="{921CCEE8-EE94-4603-A61C-5842E68D6FF7}" destId="{0CB58718-684B-4D57-8566-F60F2D7A3C21}" srcOrd="4" destOrd="0" presId="urn:microsoft.com/office/officeart/2005/8/layout/venn1"/>
    <dgm:cxn modelId="{7FA43AF7-DCE6-4B2E-AF64-5E980DDCC695}" type="presParOf" srcId="{921CCEE8-EE94-4603-A61C-5842E68D6FF7}" destId="{DD1BA2D9-E43E-4C78-B215-0F7B8534366E}" srcOrd="5" destOrd="0" presId="urn:microsoft.com/office/officeart/2005/8/layout/venn1"/>
    <dgm:cxn modelId="{E4A3A920-87A0-4565-A5DF-1AC304C7CF09}" type="presParOf" srcId="{921CCEE8-EE94-4603-A61C-5842E68D6FF7}" destId="{2CA8E7E3-604C-4BC2-9C40-E97DC70D2F86}" srcOrd="6" destOrd="0" presId="urn:microsoft.com/office/officeart/2005/8/layout/venn1"/>
    <dgm:cxn modelId="{1B7E5210-3303-459A-A2AA-0B471ADD6F59}" type="presParOf" srcId="{921CCEE8-EE94-4603-A61C-5842E68D6FF7}" destId="{44C0BF40-4D69-4666-8C69-C033D044A18A}" srcOrd="7" destOrd="0" presId="urn:microsoft.com/office/officeart/2005/8/layout/venn1"/>
    <dgm:cxn modelId="{47E2129A-A1F0-4BF2-B93B-2B31E4554203}" type="presParOf" srcId="{921CCEE8-EE94-4603-A61C-5842E68D6FF7}" destId="{C822CFEA-A6F5-44F4-8A54-8163D00BDA00}" srcOrd="8" destOrd="0" presId="urn:microsoft.com/office/officeart/2005/8/layout/venn1"/>
    <dgm:cxn modelId="{B5D32CA8-FD82-4C92-AC32-97B71E890AFD}" type="presParOf" srcId="{921CCEE8-EE94-4603-A61C-5842E68D6FF7}" destId="{AEE9F7E0-7DFD-4779-B166-28A5E1EF32BB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6BA5D0-3A90-49FE-9B75-408AB9C3488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BC43770-4105-4606-9796-2446A8B7FDAA}">
      <dgm:prSet custT="1"/>
      <dgm:spPr/>
      <dgm:t>
        <a:bodyPr/>
        <a:lstStyle/>
        <a:p>
          <a:pPr rtl="0"/>
          <a:r>
            <a:rPr lang="cs-CZ" sz="1800" dirty="0" smtClean="0"/>
            <a:t>Způsobuje ji bakterie </a:t>
          </a:r>
          <a:r>
            <a:rPr lang="cs-CZ" sz="1800" b="1" i="1" dirty="0" err="1" smtClean="0"/>
            <a:t>Francisella</a:t>
          </a:r>
          <a:r>
            <a:rPr lang="cs-CZ" sz="1800" b="1" i="1" dirty="0" smtClean="0"/>
            <a:t> </a:t>
          </a:r>
          <a:r>
            <a:rPr lang="cs-CZ" sz="1800" b="1" i="1" dirty="0" err="1" smtClean="0"/>
            <a:t>tularensis</a:t>
          </a:r>
          <a:r>
            <a:rPr lang="cs-CZ" sz="1800" dirty="0" smtClean="0"/>
            <a:t>, velmi stabilní, živá týdny ve vodě, v blátě a půdě a roky i ve zmrzlém mase, </a:t>
          </a:r>
          <a:r>
            <a:rPr lang="cs-CZ" sz="1800" b="1" dirty="0" smtClean="0"/>
            <a:t>vysoce infekční, 10min při 56C stačí k usmrcení</a:t>
          </a:r>
          <a:endParaRPr lang="cs-CZ" sz="1800" b="1" dirty="0"/>
        </a:p>
      </dgm:t>
    </dgm:pt>
    <dgm:pt modelId="{D35D802F-03AB-4B79-ADEE-C487AA5E2B05}" type="parTrans" cxnId="{AFC64BBD-52E6-489B-A1E0-3D55A0B2B9D9}">
      <dgm:prSet/>
      <dgm:spPr/>
      <dgm:t>
        <a:bodyPr/>
        <a:lstStyle/>
        <a:p>
          <a:endParaRPr lang="cs-CZ"/>
        </a:p>
      </dgm:t>
    </dgm:pt>
    <dgm:pt modelId="{35217216-5B0F-422B-8BEC-163E337A7C8A}" type="sibTrans" cxnId="{AFC64BBD-52E6-489B-A1E0-3D55A0B2B9D9}">
      <dgm:prSet/>
      <dgm:spPr/>
      <dgm:t>
        <a:bodyPr/>
        <a:lstStyle/>
        <a:p>
          <a:endParaRPr lang="cs-CZ"/>
        </a:p>
      </dgm:t>
    </dgm:pt>
    <dgm:pt modelId="{5702356A-9650-45EA-B0B8-C4CD027E321D}">
      <dgm:prSet/>
      <dgm:spPr/>
      <dgm:t>
        <a:bodyPr/>
        <a:lstStyle/>
        <a:p>
          <a:pPr rtl="0"/>
          <a:r>
            <a:rPr lang="cs-CZ" dirty="0" smtClean="0"/>
            <a:t>Inkubační doba 3-5dnů</a:t>
          </a:r>
          <a:endParaRPr lang="cs-CZ" dirty="0"/>
        </a:p>
      </dgm:t>
    </dgm:pt>
    <dgm:pt modelId="{CB34AC59-79BD-47C2-A7D0-E92618CC6429}" type="parTrans" cxnId="{71C77FFE-2D67-45DD-8042-1F07329E2073}">
      <dgm:prSet/>
      <dgm:spPr/>
      <dgm:t>
        <a:bodyPr/>
        <a:lstStyle/>
        <a:p>
          <a:endParaRPr lang="cs-CZ"/>
        </a:p>
      </dgm:t>
    </dgm:pt>
    <dgm:pt modelId="{7C78BED9-E611-4FCB-9DCD-6BEE99943A44}" type="sibTrans" cxnId="{71C77FFE-2D67-45DD-8042-1F07329E2073}">
      <dgm:prSet/>
      <dgm:spPr/>
      <dgm:t>
        <a:bodyPr/>
        <a:lstStyle/>
        <a:p>
          <a:endParaRPr lang="cs-CZ"/>
        </a:p>
      </dgm:t>
    </dgm:pt>
    <dgm:pt modelId="{B5D729F1-F521-42F9-A014-2965FC0D245D}">
      <dgm:prSet custT="1"/>
      <dgm:spPr/>
      <dgm:t>
        <a:bodyPr/>
        <a:lstStyle/>
        <a:p>
          <a:pPr rtl="0"/>
          <a:r>
            <a:rPr lang="cs-CZ" sz="1800" dirty="0" smtClean="0"/>
            <a:t>Projevuje se horečkou, zimnicí, kašlem, myalgií, zvracením, počáteční příznaky vymizí po 4 dnech pak se znovuobjeví po 1-3 dnech a</a:t>
          </a:r>
          <a:endParaRPr lang="cs-CZ" sz="1800" dirty="0"/>
        </a:p>
      </dgm:t>
    </dgm:pt>
    <dgm:pt modelId="{CCF6ABB8-6757-43E7-A2CC-CBC2C329433E}" type="parTrans" cxnId="{E6BE8BC0-047A-428C-A3AA-C68AC5077EF9}">
      <dgm:prSet/>
      <dgm:spPr/>
      <dgm:t>
        <a:bodyPr/>
        <a:lstStyle/>
        <a:p>
          <a:endParaRPr lang="cs-CZ"/>
        </a:p>
      </dgm:t>
    </dgm:pt>
    <dgm:pt modelId="{8BC571CE-7A94-4FFD-9CF4-9FCA38F7D84B}" type="sibTrans" cxnId="{E6BE8BC0-047A-428C-A3AA-C68AC5077EF9}">
      <dgm:prSet/>
      <dgm:spPr/>
      <dgm:t>
        <a:bodyPr/>
        <a:lstStyle/>
        <a:p>
          <a:endParaRPr lang="cs-CZ"/>
        </a:p>
      </dgm:t>
    </dgm:pt>
    <dgm:pt modelId="{49D4B13E-E1EF-4DC3-A432-0DCDD50D241C}">
      <dgm:prSet/>
      <dgm:spPr/>
      <dgm:t>
        <a:bodyPr/>
        <a:lstStyle/>
        <a:p>
          <a:pPr rtl="0"/>
          <a:r>
            <a:rPr lang="cs-CZ" dirty="0" smtClean="0"/>
            <a:t>Bakterie může pronikat kůží</a:t>
          </a:r>
          <a:endParaRPr lang="cs-CZ" dirty="0"/>
        </a:p>
      </dgm:t>
    </dgm:pt>
    <dgm:pt modelId="{143EFAB6-D5A6-4B5E-A26E-598364C002AB}" type="parTrans" cxnId="{8E9C9564-446E-4686-8463-11D287D411F2}">
      <dgm:prSet/>
      <dgm:spPr/>
      <dgm:t>
        <a:bodyPr/>
        <a:lstStyle/>
        <a:p>
          <a:endParaRPr lang="cs-CZ"/>
        </a:p>
      </dgm:t>
    </dgm:pt>
    <dgm:pt modelId="{760D3EA2-2BEF-4254-859C-1DEAFB7D8E2F}" type="sibTrans" cxnId="{8E9C9564-446E-4686-8463-11D287D411F2}">
      <dgm:prSet/>
      <dgm:spPr/>
      <dgm:t>
        <a:bodyPr/>
        <a:lstStyle/>
        <a:p>
          <a:endParaRPr lang="cs-CZ"/>
        </a:p>
      </dgm:t>
    </dgm:pt>
    <dgm:pt modelId="{1DC845FC-1887-4151-8ED9-B3771979AB2C}">
      <dgm:prSet custT="1"/>
      <dgm:spPr/>
      <dgm:t>
        <a:bodyPr/>
        <a:lstStyle/>
        <a:p>
          <a:pPr rtl="0"/>
          <a:r>
            <a:rPr lang="cs-CZ" sz="1800" dirty="0" smtClean="0"/>
            <a:t>V místě vpichu nakaženého klíštěte vznikají léze a nastává zvětšení uzlin</a:t>
          </a:r>
          <a:endParaRPr lang="cs-CZ" sz="1800" dirty="0"/>
        </a:p>
      </dgm:t>
    </dgm:pt>
    <dgm:pt modelId="{FA249EB6-2679-4D37-A19A-A6D4456B4EC2}" type="parTrans" cxnId="{79E7CD8F-AA9D-4F94-9165-267F1E850432}">
      <dgm:prSet/>
      <dgm:spPr/>
      <dgm:t>
        <a:bodyPr/>
        <a:lstStyle/>
        <a:p>
          <a:endParaRPr lang="cs-CZ"/>
        </a:p>
      </dgm:t>
    </dgm:pt>
    <dgm:pt modelId="{3096549A-EDF8-43A9-87D4-649E6CF98303}" type="sibTrans" cxnId="{79E7CD8F-AA9D-4F94-9165-267F1E850432}">
      <dgm:prSet/>
      <dgm:spPr/>
      <dgm:t>
        <a:bodyPr/>
        <a:lstStyle/>
        <a:p>
          <a:endParaRPr lang="cs-CZ"/>
        </a:p>
      </dgm:t>
    </dgm:pt>
    <dgm:pt modelId="{F1132B50-DAD2-415B-83CC-7CB4150084E8}">
      <dgm:prSet custT="1"/>
      <dgm:spPr/>
      <dgm:t>
        <a:bodyPr/>
        <a:lstStyle/>
        <a:p>
          <a:r>
            <a:rPr lang="cs-CZ" sz="1800" dirty="0" smtClean="0"/>
            <a:t>trvají týdny, vzniká lymfadenopatie, konjunktivitida, zánět hltanu, mandlí, břišní typ se zvracením, bolestí břicha a průjmy, pneumonie, nachází se v aerosolu, smrt v 1/3 neléčených případů</a:t>
          </a:r>
          <a:endParaRPr lang="cs-CZ" sz="1800" dirty="0"/>
        </a:p>
      </dgm:t>
    </dgm:pt>
    <dgm:pt modelId="{0CDDDC39-0B71-4682-A111-004AE19E91DB}" type="parTrans" cxnId="{4D31FC78-2911-44BE-BC44-A4A80408AEBB}">
      <dgm:prSet/>
      <dgm:spPr/>
      <dgm:t>
        <a:bodyPr/>
        <a:lstStyle/>
        <a:p>
          <a:endParaRPr lang="cs-CZ"/>
        </a:p>
      </dgm:t>
    </dgm:pt>
    <dgm:pt modelId="{4D0F36DF-63CB-4027-9D2C-52C343590E6F}" type="sibTrans" cxnId="{4D31FC78-2911-44BE-BC44-A4A80408AEBB}">
      <dgm:prSet/>
      <dgm:spPr/>
      <dgm:t>
        <a:bodyPr/>
        <a:lstStyle/>
        <a:p>
          <a:endParaRPr lang="cs-CZ"/>
        </a:p>
      </dgm:t>
    </dgm:pt>
    <dgm:pt modelId="{251466FE-6F16-4FEB-9B68-B7F0B96204C0}" type="pres">
      <dgm:prSet presAssocID="{116BA5D0-3A90-49FE-9B75-408AB9C3488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58CBCC0-811B-418A-8030-CCB8332CCC79}" type="pres">
      <dgm:prSet presAssocID="{FBC43770-4105-4606-9796-2446A8B7FDAA}" presName="circ1" presStyleLbl="vennNode1" presStyleIdx="0" presStyleCnt="6" custScaleY="290412" custLinFactNeighborX="-2439" custLinFactNeighborY="-97891"/>
      <dgm:spPr/>
    </dgm:pt>
    <dgm:pt modelId="{CE192529-1C97-4B41-B952-755FFE086BB6}" type="pres">
      <dgm:prSet presAssocID="{FBC43770-4105-4606-9796-2446A8B7FDAA}" presName="circ1Tx" presStyleLbl="revTx" presStyleIdx="0" presStyleCnt="0" custScaleX="64329" custScaleY="293802" custLinFactNeighborX="-3733" custLinFactNeighborY="841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A69CEEF-7E95-4FFE-9774-42027114AD49}" type="pres">
      <dgm:prSet presAssocID="{5702356A-9650-45EA-B0B8-C4CD027E321D}" presName="circ2" presStyleLbl="vennNode1" presStyleIdx="1" presStyleCnt="6" custLinFactX="2714" custLinFactNeighborX="100000" custLinFactNeighborY="-85358"/>
      <dgm:spPr/>
    </dgm:pt>
    <dgm:pt modelId="{64A3F74A-B5C9-4D41-95C3-DE661555EDC1}" type="pres">
      <dgm:prSet presAssocID="{5702356A-9650-45EA-B0B8-C4CD027E321D}" presName="circ2Tx" presStyleLbl="revTx" presStyleIdx="0" presStyleCnt="0" custScaleY="55985" custLinFactNeighborX="-19524" custLinFactNeighborY="-734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CB64C15-B57C-4396-90F7-C74D3E5469A0}" type="pres">
      <dgm:prSet presAssocID="{B5D729F1-F521-42F9-A014-2965FC0D245D}" presName="circ3" presStyleLbl="vennNode1" presStyleIdx="2" presStyleCnt="6" custScaleX="153481" custScaleY="130777" custLinFactX="13439" custLinFactNeighborX="100000" custLinFactNeighborY="40952"/>
      <dgm:spPr/>
    </dgm:pt>
    <dgm:pt modelId="{6F6EBB48-B889-4E0C-A034-150477DE8B81}" type="pres">
      <dgm:prSet presAssocID="{B5D729F1-F521-42F9-A014-2965FC0D245D}" presName="circ3Tx" presStyleLbl="revTx" presStyleIdx="0" presStyleCnt="0" custScaleX="135159" custScaleY="180309" custLinFactNeighborX="16709" custLinFactNeighborY="70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2B1FB39-6DA8-440A-9AC1-A757C39EA9CD}" type="pres">
      <dgm:prSet presAssocID="{49D4B13E-E1EF-4DC3-A432-0DCDD50D241C}" presName="circ4" presStyleLbl="vennNode1" presStyleIdx="3" presStyleCnt="6" custLinFactX="-52985" custLinFactNeighborX="-100000" custLinFactNeighborY="40499"/>
      <dgm:spPr/>
    </dgm:pt>
    <dgm:pt modelId="{975D957F-B90B-42C9-9368-952E038EDA81}" type="pres">
      <dgm:prSet presAssocID="{49D4B13E-E1EF-4DC3-A432-0DCDD50D241C}" presName="circ4Tx" presStyleLbl="revTx" presStyleIdx="0" presStyleCnt="0" custLinFactNeighborX="-137" custLinFactNeighborY="-851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7BED86D-97CF-4DAF-8290-AA6C6519DCFE}" type="pres">
      <dgm:prSet presAssocID="{1DC845FC-1887-4151-8ED9-B3771979AB2C}" presName="circ5" presStyleLbl="vennNode1" presStyleIdx="4" presStyleCnt="6" custScaleY="183380" custLinFactX="-11262" custLinFactNeighborX="-100000" custLinFactNeighborY="-84325"/>
      <dgm:spPr/>
    </dgm:pt>
    <dgm:pt modelId="{DE307B20-B388-4761-B287-8F81C19F607F}" type="pres">
      <dgm:prSet presAssocID="{1DC845FC-1887-4151-8ED9-B3771979AB2C}" presName="circ5Tx" presStyleLbl="revTx" presStyleIdx="0" presStyleCnt="0" custLinFactNeighborX="-6956" custLinFactNeighborY="305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193DD1A-7FDC-4446-8BE0-C515CE514F92}" type="pres">
      <dgm:prSet presAssocID="{F1132B50-DAD2-415B-83CC-7CB4150084E8}" presName="circ6" presStyleLbl="vennNode1" presStyleIdx="5" presStyleCnt="6" custScaleY="91894" custLinFactY="2547" custLinFactNeighborX="29480" custLinFactNeighborY="100000"/>
      <dgm:spPr/>
    </dgm:pt>
    <dgm:pt modelId="{DAF56D0E-48C1-4B33-A29B-ECB3B2F6EC35}" type="pres">
      <dgm:prSet presAssocID="{F1132B50-DAD2-415B-83CC-7CB4150084E8}" presName="circ6Tx" presStyleLbl="revTx" presStyleIdx="0" presStyleCnt="0" custScaleX="107821" custScaleY="311229" custLinFactNeighborX="4515" custLinFactNeighborY="2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2E56B4E-F10D-4F22-ABB2-4028DAC21AC9}" type="presOf" srcId="{FBC43770-4105-4606-9796-2446A8B7FDAA}" destId="{CE192529-1C97-4B41-B952-755FFE086BB6}" srcOrd="0" destOrd="0" presId="urn:microsoft.com/office/officeart/2005/8/layout/venn1"/>
    <dgm:cxn modelId="{71C77FFE-2D67-45DD-8042-1F07329E2073}" srcId="{116BA5D0-3A90-49FE-9B75-408AB9C34883}" destId="{5702356A-9650-45EA-B0B8-C4CD027E321D}" srcOrd="1" destOrd="0" parTransId="{CB34AC59-79BD-47C2-A7D0-E92618CC6429}" sibTransId="{7C78BED9-E611-4FCB-9DCD-6BEE99943A44}"/>
    <dgm:cxn modelId="{DF006FCD-1862-4F00-92EE-49521BA48D6C}" type="presOf" srcId="{1DC845FC-1887-4151-8ED9-B3771979AB2C}" destId="{DE307B20-B388-4761-B287-8F81C19F607F}" srcOrd="0" destOrd="0" presId="urn:microsoft.com/office/officeart/2005/8/layout/venn1"/>
    <dgm:cxn modelId="{8ADC6E2C-FDB0-40BC-B5DB-73BA9944D5F4}" type="presOf" srcId="{116BA5D0-3A90-49FE-9B75-408AB9C34883}" destId="{251466FE-6F16-4FEB-9B68-B7F0B96204C0}" srcOrd="0" destOrd="0" presId="urn:microsoft.com/office/officeart/2005/8/layout/venn1"/>
    <dgm:cxn modelId="{79E7CD8F-AA9D-4F94-9165-267F1E850432}" srcId="{116BA5D0-3A90-49FE-9B75-408AB9C34883}" destId="{1DC845FC-1887-4151-8ED9-B3771979AB2C}" srcOrd="4" destOrd="0" parTransId="{FA249EB6-2679-4D37-A19A-A6D4456B4EC2}" sibTransId="{3096549A-EDF8-43A9-87D4-649E6CF98303}"/>
    <dgm:cxn modelId="{C360EF57-48E8-4D4C-9A38-93C306F0E3B6}" type="presOf" srcId="{B5D729F1-F521-42F9-A014-2965FC0D245D}" destId="{6F6EBB48-B889-4E0C-A034-150477DE8B81}" srcOrd="0" destOrd="0" presId="urn:microsoft.com/office/officeart/2005/8/layout/venn1"/>
    <dgm:cxn modelId="{8E9C9564-446E-4686-8463-11D287D411F2}" srcId="{116BA5D0-3A90-49FE-9B75-408AB9C34883}" destId="{49D4B13E-E1EF-4DC3-A432-0DCDD50D241C}" srcOrd="3" destOrd="0" parTransId="{143EFAB6-D5A6-4B5E-A26E-598364C002AB}" sibTransId="{760D3EA2-2BEF-4254-859C-1DEAFB7D8E2F}"/>
    <dgm:cxn modelId="{93247C9B-061D-4B1A-B27D-EA0E00F09B4C}" type="presOf" srcId="{5702356A-9650-45EA-B0B8-C4CD027E321D}" destId="{64A3F74A-B5C9-4D41-95C3-DE661555EDC1}" srcOrd="0" destOrd="0" presId="urn:microsoft.com/office/officeart/2005/8/layout/venn1"/>
    <dgm:cxn modelId="{4CCA96E0-3E97-4E58-9FF0-B34CC81C71AB}" type="presOf" srcId="{F1132B50-DAD2-415B-83CC-7CB4150084E8}" destId="{DAF56D0E-48C1-4B33-A29B-ECB3B2F6EC35}" srcOrd="0" destOrd="0" presId="urn:microsoft.com/office/officeart/2005/8/layout/venn1"/>
    <dgm:cxn modelId="{A5F80E5C-8E40-48CF-9543-E4B209EB0E1C}" type="presOf" srcId="{49D4B13E-E1EF-4DC3-A432-0DCDD50D241C}" destId="{975D957F-B90B-42C9-9368-952E038EDA81}" srcOrd="0" destOrd="0" presId="urn:microsoft.com/office/officeart/2005/8/layout/venn1"/>
    <dgm:cxn modelId="{4D31FC78-2911-44BE-BC44-A4A80408AEBB}" srcId="{116BA5D0-3A90-49FE-9B75-408AB9C34883}" destId="{F1132B50-DAD2-415B-83CC-7CB4150084E8}" srcOrd="5" destOrd="0" parTransId="{0CDDDC39-0B71-4682-A111-004AE19E91DB}" sibTransId="{4D0F36DF-63CB-4027-9D2C-52C343590E6F}"/>
    <dgm:cxn modelId="{E6BE8BC0-047A-428C-A3AA-C68AC5077EF9}" srcId="{116BA5D0-3A90-49FE-9B75-408AB9C34883}" destId="{B5D729F1-F521-42F9-A014-2965FC0D245D}" srcOrd="2" destOrd="0" parTransId="{CCF6ABB8-6757-43E7-A2CC-CBC2C329433E}" sibTransId="{8BC571CE-7A94-4FFD-9CF4-9FCA38F7D84B}"/>
    <dgm:cxn modelId="{AFC64BBD-52E6-489B-A1E0-3D55A0B2B9D9}" srcId="{116BA5D0-3A90-49FE-9B75-408AB9C34883}" destId="{FBC43770-4105-4606-9796-2446A8B7FDAA}" srcOrd="0" destOrd="0" parTransId="{D35D802F-03AB-4B79-ADEE-C487AA5E2B05}" sibTransId="{35217216-5B0F-422B-8BEC-163E337A7C8A}"/>
    <dgm:cxn modelId="{E7BAED06-2AF8-401D-908B-AD403A1EEFA5}" type="presParOf" srcId="{251466FE-6F16-4FEB-9B68-B7F0B96204C0}" destId="{058CBCC0-811B-418A-8030-CCB8332CCC79}" srcOrd="0" destOrd="0" presId="urn:microsoft.com/office/officeart/2005/8/layout/venn1"/>
    <dgm:cxn modelId="{7C2B2498-40F5-4629-84B5-670D2C4EBE11}" type="presParOf" srcId="{251466FE-6F16-4FEB-9B68-B7F0B96204C0}" destId="{CE192529-1C97-4B41-B952-755FFE086BB6}" srcOrd="1" destOrd="0" presId="urn:microsoft.com/office/officeart/2005/8/layout/venn1"/>
    <dgm:cxn modelId="{B231DFF1-7F6E-45E8-8E7C-BCB5861F1C13}" type="presParOf" srcId="{251466FE-6F16-4FEB-9B68-B7F0B96204C0}" destId="{6A69CEEF-7E95-4FFE-9774-42027114AD49}" srcOrd="2" destOrd="0" presId="urn:microsoft.com/office/officeart/2005/8/layout/venn1"/>
    <dgm:cxn modelId="{B80A513D-4E8A-46F5-B774-2173EF3006BB}" type="presParOf" srcId="{251466FE-6F16-4FEB-9B68-B7F0B96204C0}" destId="{64A3F74A-B5C9-4D41-95C3-DE661555EDC1}" srcOrd="3" destOrd="0" presId="urn:microsoft.com/office/officeart/2005/8/layout/venn1"/>
    <dgm:cxn modelId="{17700573-B3E0-4F09-9A9B-F78BE4C44EE5}" type="presParOf" srcId="{251466FE-6F16-4FEB-9B68-B7F0B96204C0}" destId="{5CB64C15-B57C-4396-90F7-C74D3E5469A0}" srcOrd="4" destOrd="0" presId="urn:microsoft.com/office/officeart/2005/8/layout/venn1"/>
    <dgm:cxn modelId="{2A46D348-AC8F-45E3-8E22-EEBFA5DB49D1}" type="presParOf" srcId="{251466FE-6F16-4FEB-9B68-B7F0B96204C0}" destId="{6F6EBB48-B889-4E0C-A034-150477DE8B81}" srcOrd="5" destOrd="0" presId="urn:microsoft.com/office/officeart/2005/8/layout/venn1"/>
    <dgm:cxn modelId="{835FB68F-FA11-4CE2-AEE1-FD9B52E40183}" type="presParOf" srcId="{251466FE-6F16-4FEB-9B68-B7F0B96204C0}" destId="{22B1FB39-6DA8-440A-9AC1-A757C39EA9CD}" srcOrd="6" destOrd="0" presId="urn:microsoft.com/office/officeart/2005/8/layout/venn1"/>
    <dgm:cxn modelId="{ACFEED6C-7B49-4A7E-A163-955B85ED2650}" type="presParOf" srcId="{251466FE-6F16-4FEB-9B68-B7F0B96204C0}" destId="{975D957F-B90B-42C9-9368-952E038EDA81}" srcOrd="7" destOrd="0" presId="urn:microsoft.com/office/officeart/2005/8/layout/venn1"/>
    <dgm:cxn modelId="{9359D6F1-55C2-464C-B0DE-AD2ED54746A6}" type="presParOf" srcId="{251466FE-6F16-4FEB-9B68-B7F0B96204C0}" destId="{57BED86D-97CF-4DAF-8290-AA6C6519DCFE}" srcOrd="8" destOrd="0" presId="urn:microsoft.com/office/officeart/2005/8/layout/venn1"/>
    <dgm:cxn modelId="{F31C63DA-FB79-412F-840A-0AEB11FBCD4C}" type="presParOf" srcId="{251466FE-6F16-4FEB-9B68-B7F0B96204C0}" destId="{DE307B20-B388-4761-B287-8F81C19F607F}" srcOrd="9" destOrd="0" presId="urn:microsoft.com/office/officeart/2005/8/layout/venn1"/>
    <dgm:cxn modelId="{864A7BB8-DDC1-4864-93FB-C4113D799F9D}" type="presParOf" srcId="{251466FE-6F16-4FEB-9B68-B7F0B96204C0}" destId="{F193DD1A-7FDC-4446-8BE0-C515CE514F92}" srcOrd="10" destOrd="0" presId="urn:microsoft.com/office/officeart/2005/8/layout/venn1"/>
    <dgm:cxn modelId="{84482391-B7AF-436E-AE2B-A3B760E4B5F7}" type="presParOf" srcId="{251466FE-6F16-4FEB-9B68-B7F0B96204C0}" destId="{DAF56D0E-48C1-4B33-A29B-ECB3B2F6EC35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DE784A-EAC2-4D74-A6EB-1921CB74E4E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4C26483-27F3-4EC5-81FF-871B582ED855}">
      <dgm:prSet custT="1"/>
      <dgm:spPr/>
      <dgm:t>
        <a:bodyPr/>
        <a:lstStyle/>
        <a:p>
          <a:pPr rtl="0"/>
          <a:r>
            <a:rPr lang="cs-CZ" sz="1800" dirty="0" smtClean="0"/>
            <a:t>Je způsobená </a:t>
          </a:r>
          <a:r>
            <a:rPr lang="cs-CZ" sz="1800" b="1" dirty="0" err="1" smtClean="0"/>
            <a:t>Flaviry</a:t>
          </a:r>
          <a:r>
            <a:rPr lang="cs-CZ" sz="1800" b="1" dirty="0" smtClean="0"/>
            <a:t> skupiny klíšťové encefalitidy: </a:t>
          </a:r>
          <a:r>
            <a:rPr lang="cs-CZ" sz="1800" dirty="0" smtClean="0"/>
            <a:t>CEE </a:t>
          </a:r>
          <a:r>
            <a:rPr lang="cs-CZ" sz="1800" dirty="0" err="1" smtClean="0"/>
            <a:t>atd</a:t>
          </a:r>
          <a:endParaRPr lang="cs-CZ" sz="1800" dirty="0"/>
        </a:p>
      </dgm:t>
    </dgm:pt>
    <dgm:pt modelId="{50FDB0A3-02C3-4A13-AAD6-06AB7F81CF34}" type="parTrans" cxnId="{E220184C-26E8-410F-AED9-68D3DBD4F326}">
      <dgm:prSet/>
      <dgm:spPr/>
      <dgm:t>
        <a:bodyPr/>
        <a:lstStyle/>
        <a:p>
          <a:endParaRPr lang="cs-CZ"/>
        </a:p>
      </dgm:t>
    </dgm:pt>
    <dgm:pt modelId="{CEA1E31E-5DCF-447B-853E-14B9A6EC5161}" type="sibTrans" cxnId="{E220184C-26E8-410F-AED9-68D3DBD4F326}">
      <dgm:prSet/>
      <dgm:spPr/>
      <dgm:t>
        <a:bodyPr/>
        <a:lstStyle/>
        <a:p>
          <a:endParaRPr lang="cs-CZ"/>
        </a:p>
      </dgm:t>
    </dgm:pt>
    <dgm:pt modelId="{8FEEEAB9-B5F9-43C6-8EFE-7B4E8D8C10A1}">
      <dgm:prSet/>
      <dgm:spPr/>
      <dgm:t>
        <a:bodyPr/>
        <a:lstStyle/>
        <a:p>
          <a:pPr rtl="0"/>
          <a:r>
            <a:rPr lang="cs-CZ" dirty="0" smtClean="0"/>
            <a:t>V ČR 140-744 případů ročně</a:t>
          </a:r>
          <a:endParaRPr lang="cs-CZ" dirty="0"/>
        </a:p>
      </dgm:t>
    </dgm:pt>
    <dgm:pt modelId="{F5185979-CC5E-4AC2-B595-03D6EB7D48A8}" type="parTrans" cxnId="{8197DDDA-F1A7-46FB-8545-D868A3DB14D0}">
      <dgm:prSet/>
      <dgm:spPr/>
      <dgm:t>
        <a:bodyPr/>
        <a:lstStyle/>
        <a:p>
          <a:endParaRPr lang="cs-CZ"/>
        </a:p>
      </dgm:t>
    </dgm:pt>
    <dgm:pt modelId="{B8ACC83B-D9F3-4B28-B49F-DC51E208D67B}" type="sibTrans" cxnId="{8197DDDA-F1A7-46FB-8545-D868A3DB14D0}">
      <dgm:prSet/>
      <dgm:spPr/>
      <dgm:t>
        <a:bodyPr/>
        <a:lstStyle/>
        <a:p>
          <a:endParaRPr lang="cs-CZ"/>
        </a:p>
      </dgm:t>
    </dgm:pt>
    <dgm:pt modelId="{A6254046-26D0-4C1E-AE0F-200AE45E7A89}">
      <dgm:prSet/>
      <dgm:spPr/>
      <dgm:t>
        <a:bodyPr/>
        <a:lstStyle/>
        <a:p>
          <a:pPr rtl="0"/>
          <a:r>
            <a:rPr lang="cs-CZ" dirty="0" smtClean="0"/>
            <a:t>Reservoár-hlodavci, vzácně pitím syrového mléka koz, krav</a:t>
          </a:r>
          <a:endParaRPr lang="cs-CZ" dirty="0"/>
        </a:p>
      </dgm:t>
    </dgm:pt>
    <dgm:pt modelId="{33C76A03-1E07-4752-A371-DD7CC84E4195}" type="parTrans" cxnId="{75B9BF70-1149-451A-9458-2029E2341915}">
      <dgm:prSet/>
      <dgm:spPr/>
      <dgm:t>
        <a:bodyPr/>
        <a:lstStyle/>
        <a:p>
          <a:endParaRPr lang="cs-CZ"/>
        </a:p>
      </dgm:t>
    </dgm:pt>
    <dgm:pt modelId="{F80AF41F-A235-4EB5-916F-464A3B89FDC3}" type="sibTrans" cxnId="{75B9BF70-1149-451A-9458-2029E2341915}">
      <dgm:prSet/>
      <dgm:spPr/>
      <dgm:t>
        <a:bodyPr/>
        <a:lstStyle/>
        <a:p>
          <a:endParaRPr lang="cs-CZ"/>
        </a:p>
      </dgm:t>
    </dgm:pt>
    <dgm:pt modelId="{921AD424-8467-449F-8A28-B128852728E2}">
      <dgm:prSet/>
      <dgm:spPr/>
      <dgm:t>
        <a:bodyPr/>
        <a:lstStyle/>
        <a:p>
          <a:pPr rtl="0"/>
          <a:r>
            <a:rPr lang="cs-CZ" dirty="0" err="1" smtClean="0"/>
            <a:t>Inkub</a:t>
          </a:r>
          <a:r>
            <a:rPr lang="cs-CZ" dirty="0" smtClean="0"/>
            <a:t>. doba 7-14 dnů</a:t>
          </a:r>
          <a:endParaRPr lang="cs-CZ" dirty="0"/>
        </a:p>
      </dgm:t>
    </dgm:pt>
    <dgm:pt modelId="{07D37E79-CCA3-4B04-BD71-AA341C47DF12}" type="parTrans" cxnId="{0AF1593A-8C20-4E61-9499-8996BF7ED1AE}">
      <dgm:prSet/>
      <dgm:spPr/>
      <dgm:t>
        <a:bodyPr/>
        <a:lstStyle/>
        <a:p>
          <a:endParaRPr lang="cs-CZ"/>
        </a:p>
      </dgm:t>
    </dgm:pt>
    <dgm:pt modelId="{4F83ACB8-4CFA-4092-A3EF-021B9C852490}" type="sibTrans" cxnId="{0AF1593A-8C20-4E61-9499-8996BF7ED1AE}">
      <dgm:prSet/>
      <dgm:spPr/>
      <dgm:t>
        <a:bodyPr/>
        <a:lstStyle/>
        <a:p>
          <a:endParaRPr lang="cs-CZ"/>
        </a:p>
      </dgm:t>
    </dgm:pt>
    <dgm:pt modelId="{50811EAC-0BFF-4DFF-B137-5CA501CE0D7C}">
      <dgm:prSet custT="1"/>
      <dgm:spPr/>
      <dgm:t>
        <a:bodyPr/>
        <a:lstStyle/>
        <a:p>
          <a:pPr rtl="0"/>
          <a:r>
            <a:rPr lang="cs-CZ" sz="2000" b="1" dirty="0" err="1" smtClean="0"/>
            <a:t>Bifázický</a:t>
          </a:r>
          <a:r>
            <a:rPr lang="cs-CZ" sz="2000" b="1" dirty="0" smtClean="0"/>
            <a:t> průběh: </a:t>
          </a:r>
          <a:r>
            <a:rPr lang="cs-CZ" sz="2000" dirty="0" smtClean="0"/>
            <a:t>1. </a:t>
          </a:r>
          <a:r>
            <a:rPr lang="cs-CZ" sz="2000" dirty="0" err="1" smtClean="0"/>
            <a:t>zvýš</a:t>
          </a:r>
          <a:r>
            <a:rPr lang="cs-CZ" sz="2000" dirty="0" smtClean="0"/>
            <a:t>. T, bolesti hlavy, svalstva, několik dnů úlevy, 2. období nerv. potíží. Zvracení, prudké bolesti hlavy, vysoké horečky, závratě, ztráta paměti</a:t>
          </a:r>
          <a:endParaRPr lang="cs-CZ" sz="2000" dirty="0"/>
        </a:p>
      </dgm:t>
    </dgm:pt>
    <dgm:pt modelId="{BC6CC699-2BEB-474B-AB62-CEFC353A0B3D}" type="parTrans" cxnId="{6A216905-A2ED-40D4-A081-0B1513E37971}">
      <dgm:prSet/>
      <dgm:spPr/>
      <dgm:t>
        <a:bodyPr/>
        <a:lstStyle/>
        <a:p>
          <a:endParaRPr lang="cs-CZ"/>
        </a:p>
      </dgm:t>
    </dgm:pt>
    <dgm:pt modelId="{AB24472D-FC1E-4075-83B6-DA1AFF028478}" type="sibTrans" cxnId="{6A216905-A2ED-40D4-A081-0B1513E37971}">
      <dgm:prSet/>
      <dgm:spPr/>
      <dgm:t>
        <a:bodyPr/>
        <a:lstStyle/>
        <a:p>
          <a:endParaRPr lang="cs-CZ"/>
        </a:p>
      </dgm:t>
    </dgm:pt>
    <dgm:pt modelId="{437C336B-DF7D-444E-A035-CFC2F914741C}">
      <dgm:prSet custT="1"/>
      <dgm:spPr/>
      <dgm:t>
        <a:bodyPr/>
        <a:lstStyle/>
        <a:p>
          <a:pPr rtl="0"/>
          <a:r>
            <a:rPr lang="cs-CZ" sz="1800" dirty="0" smtClean="0"/>
            <a:t>Postižení šedé kůry mozku, záněty bazálních ganglií, mozkové kůry</a:t>
          </a:r>
          <a:endParaRPr lang="cs-CZ" sz="1800" dirty="0"/>
        </a:p>
      </dgm:t>
    </dgm:pt>
    <dgm:pt modelId="{A9EA3683-A932-44F2-A56B-173EBA438119}" type="parTrans" cxnId="{2CDE9E6E-8640-4D11-BE22-5B279931D569}">
      <dgm:prSet/>
      <dgm:spPr/>
      <dgm:t>
        <a:bodyPr/>
        <a:lstStyle/>
        <a:p>
          <a:endParaRPr lang="cs-CZ"/>
        </a:p>
      </dgm:t>
    </dgm:pt>
    <dgm:pt modelId="{015BA380-BC2E-4FCF-8F26-C4802C0BB2F1}" type="sibTrans" cxnId="{2CDE9E6E-8640-4D11-BE22-5B279931D569}">
      <dgm:prSet/>
      <dgm:spPr/>
      <dgm:t>
        <a:bodyPr/>
        <a:lstStyle/>
        <a:p>
          <a:endParaRPr lang="cs-CZ"/>
        </a:p>
      </dgm:t>
    </dgm:pt>
    <dgm:pt modelId="{6AFB63FE-B7B9-41EA-B75F-DF8A566698CC}">
      <dgm:prSet/>
      <dgm:spPr/>
      <dgm:t>
        <a:bodyPr/>
        <a:lstStyle/>
        <a:p>
          <a:pPr rtl="0"/>
          <a:r>
            <a:rPr lang="cs-CZ" dirty="0" smtClean="0"/>
            <a:t>Klid, kortikosteroidy, antibiotika</a:t>
          </a:r>
          <a:endParaRPr lang="cs-CZ" dirty="0"/>
        </a:p>
      </dgm:t>
    </dgm:pt>
    <dgm:pt modelId="{9D0B0AFA-8178-4679-9083-A101562663D5}" type="parTrans" cxnId="{0D3848C4-53CF-423D-9A1B-19F770F190B6}">
      <dgm:prSet/>
      <dgm:spPr/>
      <dgm:t>
        <a:bodyPr/>
        <a:lstStyle/>
        <a:p>
          <a:endParaRPr lang="cs-CZ"/>
        </a:p>
      </dgm:t>
    </dgm:pt>
    <dgm:pt modelId="{FE42C634-158B-49E7-B7D1-D328E38C6A13}" type="sibTrans" cxnId="{0D3848C4-53CF-423D-9A1B-19F770F190B6}">
      <dgm:prSet/>
      <dgm:spPr/>
      <dgm:t>
        <a:bodyPr/>
        <a:lstStyle/>
        <a:p>
          <a:endParaRPr lang="cs-CZ"/>
        </a:p>
      </dgm:t>
    </dgm:pt>
    <dgm:pt modelId="{05DBB7C5-2D27-4EB4-A3A0-A149CE5FCED6}">
      <dgm:prSet/>
      <dgm:spPr/>
      <dgm:t>
        <a:bodyPr/>
        <a:lstStyle/>
        <a:p>
          <a:pPr rtl="0"/>
          <a:endParaRPr lang="cs-CZ" dirty="0"/>
        </a:p>
      </dgm:t>
    </dgm:pt>
    <dgm:pt modelId="{6CF9FC1E-1D30-47AC-8F9F-EE96CDB178C8}" type="parTrans" cxnId="{87F196B0-59DA-437A-BA03-5C5579161E32}">
      <dgm:prSet/>
      <dgm:spPr/>
      <dgm:t>
        <a:bodyPr/>
        <a:lstStyle/>
        <a:p>
          <a:endParaRPr lang="cs-CZ"/>
        </a:p>
      </dgm:t>
    </dgm:pt>
    <dgm:pt modelId="{DCA23BE6-39D0-4A60-BB7A-4D7B587E2067}" type="sibTrans" cxnId="{87F196B0-59DA-437A-BA03-5C5579161E32}">
      <dgm:prSet/>
      <dgm:spPr/>
      <dgm:t>
        <a:bodyPr/>
        <a:lstStyle/>
        <a:p>
          <a:endParaRPr lang="cs-CZ"/>
        </a:p>
      </dgm:t>
    </dgm:pt>
    <dgm:pt modelId="{424BC65C-F7A2-4FF1-AF55-EECADD6F7C66}">
      <dgm:prSet/>
      <dgm:spPr/>
      <dgm:t>
        <a:bodyPr/>
        <a:lstStyle/>
        <a:p>
          <a:pPr rtl="0"/>
          <a:endParaRPr lang="cs-CZ" dirty="0"/>
        </a:p>
      </dgm:t>
    </dgm:pt>
    <dgm:pt modelId="{E172EECA-04A0-4536-AB46-0B3EEABF8F4B}" type="parTrans" cxnId="{15F25E39-89A2-49A8-8B0B-9535792B3184}">
      <dgm:prSet/>
      <dgm:spPr/>
      <dgm:t>
        <a:bodyPr/>
        <a:lstStyle/>
        <a:p>
          <a:endParaRPr lang="cs-CZ"/>
        </a:p>
      </dgm:t>
    </dgm:pt>
    <dgm:pt modelId="{2AFC200B-ED05-4EF6-95C9-CCE4618D64ED}" type="sibTrans" cxnId="{15F25E39-89A2-49A8-8B0B-9535792B3184}">
      <dgm:prSet/>
      <dgm:spPr/>
      <dgm:t>
        <a:bodyPr/>
        <a:lstStyle/>
        <a:p>
          <a:endParaRPr lang="cs-CZ"/>
        </a:p>
      </dgm:t>
    </dgm:pt>
    <dgm:pt modelId="{F208C157-0E5E-4478-BF88-0194F12B29B5}" type="pres">
      <dgm:prSet presAssocID="{9EDE784A-EAC2-4D74-A6EB-1921CB74E4E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9BD9F59-C74C-4255-B590-68ACC4BD5E86}" type="pres">
      <dgm:prSet presAssocID="{24C26483-27F3-4EC5-81FF-871B582ED855}" presName="circ1" presStyleLbl="vennNode1" presStyleIdx="0" presStyleCnt="7" custLinFactNeighborX="-9440" custLinFactNeighborY="-91161"/>
      <dgm:spPr/>
    </dgm:pt>
    <dgm:pt modelId="{A84B6D23-4DB6-4B8E-B256-528F7A4DD606}" type="pres">
      <dgm:prSet presAssocID="{24C26483-27F3-4EC5-81FF-871B582ED85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125B519-340D-45A1-A01D-37DAA2E6B84C}" type="pres">
      <dgm:prSet presAssocID="{8FEEEAB9-B5F9-43C6-8EFE-7B4E8D8C10A1}" presName="circ2" presStyleLbl="vennNode1" presStyleIdx="1" presStyleCnt="7" custLinFactX="23294" custLinFactNeighborX="100000" custLinFactNeighborY="39266"/>
      <dgm:spPr/>
    </dgm:pt>
    <dgm:pt modelId="{68E50EF4-6FD4-4C01-A4D1-1CAD4909A782}" type="pres">
      <dgm:prSet presAssocID="{8FEEEAB9-B5F9-43C6-8EFE-7B4E8D8C10A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CE83621-D615-40D6-AAFE-7A6F1F7FEA35}" type="pres">
      <dgm:prSet presAssocID="{A6254046-26D0-4C1E-AE0F-200AE45E7A89}" presName="circ3" presStyleLbl="vennNode1" presStyleIdx="2" presStyleCnt="7" custLinFactX="2945" custLinFactNeighborX="100000" custLinFactNeighborY="-71297"/>
      <dgm:spPr/>
    </dgm:pt>
    <dgm:pt modelId="{579EFCE0-0519-4AE9-B8D2-F40F2A241E15}" type="pres">
      <dgm:prSet presAssocID="{A6254046-26D0-4C1E-AE0F-200AE45E7A8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EA988E3-CD7C-4B68-8235-55373BF44831}" type="pres">
      <dgm:prSet presAssocID="{921AD424-8467-449F-8A28-B128852728E2}" presName="circ4" presStyleLbl="vennNode1" presStyleIdx="3" presStyleCnt="7" custLinFactNeighborX="96956" custLinFactNeighborY="60926"/>
      <dgm:spPr/>
    </dgm:pt>
    <dgm:pt modelId="{1980F870-A3BB-45DA-8E14-58549C42EA8C}" type="pres">
      <dgm:prSet presAssocID="{921AD424-8467-449F-8A28-B128852728E2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C87A0D5-C298-46EF-8E7B-1705B05E77EB}" type="pres">
      <dgm:prSet presAssocID="{50811EAC-0BFF-4DFF-B137-5CA501CE0D7C}" presName="circ5" presStyleLbl="vennNode1" presStyleIdx="4" presStyleCnt="7" custLinFactX="-37736" custLinFactNeighborX="-100000" custLinFactNeighborY="-9148"/>
      <dgm:spPr/>
    </dgm:pt>
    <dgm:pt modelId="{306520AA-8AB0-4A8C-BDC6-AF44A7C35E19}" type="pres">
      <dgm:prSet presAssocID="{50811EAC-0BFF-4DFF-B137-5CA501CE0D7C}" presName="circ5Tx" presStyleLbl="revTx" presStyleIdx="0" presStyleCnt="0" custLinFactY="-32503" custLinFactNeighborX="93394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70FB41E-91AC-4082-A0DA-66E0DDB8D92D}" type="pres">
      <dgm:prSet presAssocID="{437C336B-DF7D-444E-A035-CFC2F914741C}" presName="circ6" presStyleLbl="vennNode1" presStyleIdx="5" presStyleCnt="7" custScaleX="136500" custScaleY="276593" custLinFactNeighborX="29189" custLinFactNeighborY="20807"/>
      <dgm:spPr/>
    </dgm:pt>
    <dgm:pt modelId="{47BC0F90-75A0-4F93-BBC6-C186B60DDF4C}" type="pres">
      <dgm:prSet presAssocID="{437C336B-DF7D-444E-A035-CFC2F914741C}" presName="circ6Tx" presStyleLbl="revTx" presStyleIdx="0" presStyleCnt="0" custLinFactNeighborX="4092" custLinFactNeighborY="18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37D0766-5979-4748-996E-481C6710A3FC}" type="pres">
      <dgm:prSet presAssocID="{6AFB63FE-B7B9-41EA-B75F-DF8A566698CC}" presName="circ7" presStyleLbl="vennNode1" presStyleIdx="6" presStyleCnt="7" custLinFactX="-24652" custLinFactNeighborX="-100000" custLinFactNeighborY="-39568"/>
      <dgm:spPr/>
    </dgm:pt>
    <dgm:pt modelId="{C80FCCD0-B268-4EE0-94C5-8E86F0DD80F0}" type="pres">
      <dgm:prSet presAssocID="{6AFB63FE-B7B9-41EA-B75F-DF8A566698CC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D3848C4-53CF-423D-9A1B-19F770F190B6}" srcId="{9EDE784A-EAC2-4D74-A6EB-1921CB74E4E6}" destId="{6AFB63FE-B7B9-41EA-B75F-DF8A566698CC}" srcOrd="6" destOrd="0" parTransId="{9D0B0AFA-8178-4679-9083-A101562663D5}" sibTransId="{FE42C634-158B-49E7-B7D1-D328E38C6A13}"/>
    <dgm:cxn modelId="{75B9BF70-1149-451A-9458-2029E2341915}" srcId="{9EDE784A-EAC2-4D74-A6EB-1921CB74E4E6}" destId="{A6254046-26D0-4C1E-AE0F-200AE45E7A89}" srcOrd="2" destOrd="0" parTransId="{33C76A03-1E07-4752-A371-DD7CC84E4195}" sibTransId="{F80AF41F-A235-4EB5-916F-464A3B89FDC3}"/>
    <dgm:cxn modelId="{E3606804-7313-44C8-A5A2-F951AEC3D473}" type="presOf" srcId="{6AFB63FE-B7B9-41EA-B75F-DF8A566698CC}" destId="{C80FCCD0-B268-4EE0-94C5-8E86F0DD80F0}" srcOrd="0" destOrd="0" presId="urn:microsoft.com/office/officeart/2005/8/layout/venn1"/>
    <dgm:cxn modelId="{B7FA963B-E59D-4FA9-9E88-6971A16EE102}" type="presOf" srcId="{50811EAC-0BFF-4DFF-B137-5CA501CE0D7C}" destId="{306520AA-8AB0-4A8C-BDC6-AF44A7C35E19}" srcOrd="0" destOrd="0" presId="urn:microsoft.com/office/officeart/2005/8/layout/venn1"/>
    <dgm:cxn modelId="{87F196B0-59DA-437A-BA03-5C5579161E32}" srcId="{9EDE784A-EAC2-4D74-A6EB-1921CB74E4E6}" destId="{05DBB7C5-2D27-4EB4-A3A0-A149CE5FCED6}" srcOrd="7" destOrd="0" parTransId="{6CF9FC1E-1D30-47AC-8F9F-EE96CDB178C8}" sibTransId="{DCA23BE6-39D0-4A60-BB7A-4D7B587E2067}"/>
    <dgm:cxn modelId="{0B1B67FF-C4D5-4A3A-A663-544FDC723D3B}" type="presOf" srcId="{437C336B-DF7D-444E-A035-CFC2F914741C}" destId="{47BC0F90-75A0-4F93-BBC6-C186B60DDF4C}" srcOrd="0" destOrd="0" presId="urn:microsoft.com/office/officeart/2005/8/layout/venn1"/>
    <dgm:cxn modelId="{754F29D6-A471-49DA-86B1-2ADC98D5BB06}" type="presOf" srcId="{24C26483-27F3-4EC5-81FF-871B582ED855}" destId="{A84B6D23-4DB6-4B8E-B256-528F7A4DD606}" srcOrd="0" destOrd="0" presId="urn:microsoft.com/office/officeart/2005/8/layout/venn1"/>
    <dgm:cxn modelId="{6A216905-A2ED-40D4-A081-0B1513E37971}" srcId="{9EDE784A-EAC2-4D74-A6EB-1921CB74E4E6}" destId="{50811EAC-0BFF-4DFF-B137-5CA501CE0D7C}" srcOrd="4" destOrd="0" parTransId="{BC6CC699-2BEB-474B-AB62-CEFC353A0B3D}" sibTransId="{AB24472D-FC1E-4075-83B6-DA1AFF028478}"/>
    <dgm:cxn modelId="{E43F38DA-3688-4A01-9D95-73A748FE3692}" type="presOf" srcId="{8FEEEAB9-B5F9-43C6-8EFE-7B4E8D8C10A1}" destId="{68E50EF4-6FD4-4C01-A4D1-1CAD4909A782}" srcOrd="0" destOrd="0" presId="urn:microsoft.com/office/officeart/2005/8/layout/venn1"/>
    <dgm:cxn modelId="{43CFC4F1-810E-4116-9A23-01628600C289}" type="presOf" srcId="{9EDE784A-EAC2-4D74-A6EB-1921CB74E4E6}" destId="{F208C157-0E5E-4478-BF88-0194F12B29B5}" srcOrd="0" destOrd="0" presId="urn:microsoft.com/office/officeart/2005/8/layout/venn1"/>
    <dgm:cxn modelId="{82B0986D-968A-418C-9AB0-A0A7A7C54652}" type="presOf" srcId="{921AD424-8467-449F-8A28-B128852728E2}" destId="{1980F870-A3BB-45DA-8E14-58549C42EA8C}" srcOrd="0" destOrd="0" presId="urn:microsoft.com/office/officeart/2005/8/layout/venn1"/>
    <dgm:cxn modelId="{166C20A1-412C-4EE1-A5C4-A9DB85E0B14A}" type="presOf" srcId="{A6254046-26D0-4C1E-AE0F-200AE45E7A89}" destId="{579EFCE0-0519-4AE9-B8D2-F40F2A241E15}" srcOrd="0" destOrd="0" presId="urn:microsoft.com/office/officeart/2005/8/layout/venn1"/>
    <dgm:cxn modelId="{15F25E39-89A2-49A8-8B0B-9535792B3184}" srcId="{9EDE784A-EAC2-4D74-A6EB-1921CB74E4E6}" destId="{424BC65C-F7A2-4FF1-AF55-EECADD6F7C66}" srcOrd="8" destOrd="0" parTransId="{E172EECA-04A0-4536-AB46-0B3EEABF8F4B}" sibTransId="{2AFC200B-ED05-4EF6-95C9-CCE4618D64ED}"/>
    <dgm:cxn modelId="{0AF1593A-8C20-4E61-9499-8996BF7ED1AE}" srcId="{9EDE784A-EAC2-4D74-A6EB-1921CB74E4E6}" destId="{921AD424-8467-449F-8A28-B128852728E2}" srcOrd="3" destOrd="0" parTransId="{07D37E79-CCA3-4B04-BD71-AA341C47DF12}" sibTransId="{4F83ACB8-4CFA-4092-A3EF-021B9C852490}"/>
    <dgm:cxn modelId="{8197DDDA-F1A7-46FB-8545-D868A3DB14D0}" srcId="{9EDE784A-EAC2-4D74-A6EB-1921CB74E4E6}" destId="{8FEEEAB9-B5F9-43C6-8EFE-7B4E8D8C10A1}" srcOrd="1" destOrd="0" parTransId="{F5185979-CC5E-4AC2-B595-03D6EB7D48A8}" sibTransId="{B8ACC83B-D9F3-4B28-B49F-DC51E208D67B}"/>
    <dgm:cxn modelId="{2CDE9E6E-8640-4D11-BE22-5B279931D569}" srcId="{9EDE784A-EAC2-4D74-A6EB-1921CB74E4E6}" destId="{437C336B-DF7D-444E-A035-CFC2F914741C}" srcOrd="5" destOrd="0" parTransId="{A9EA3683-A932-44F2-A56B-173EBA438119}" sibTransId="{015BA380-BC2E-4FCF-8F26-C4802C0BB2F1}"/>
    <dgm:cxn modelId="{E220184C-26E8-410F-AED9-68D3DBD4F326}" srcId="{9EDE784A-EAC2-4D74-A6EB-1921CB74E4E6}" destId="{24C26483-27F3-4EC5-81FF-871B582ED855}" srcOrd="0" destOrd="0" parTransId="{50FDB0A3-02C3-4A13-AAD6-06AB7F81CF34}" sibTransId="{CEA1E31E-5DCF-447B-853E-14B9A6EC5161}"/>
    <dgm:cxn modelId="{CB0654B6-EF2F-4E80-AC09-BD73B39CEF99}" type="presParOf" srcId="{F208C157-0E5E-4478-BF88-0194F12B29B5}" destId="{89BD9F59-C74C-4255-B590-68ACC4BD5E86}" srcOrd="0" destOrd="0" presId="urn:microsoft.com/office/officeart/2005/8/layout/venn1"/>
    <dgm:cxn modelId="{7E16855C-091B-4258-9AC6-CA9DB2B46074}" type="presParOf" srcId="{F208C157-0E5E-4478-BF88-0194F12B29B5}" destId="{A84B6D23-4DB6-4B8E-B256-528F7A4DD606}" srcOrd="1" destOrd="0" presId="urn:microsoft.com/office/officeart/2005/8/layout/venn1"/>
    <dgm:cxn modelId="{21047F38-1D38-4BF7-8CA6-20D821138A01}" type="presParOf" srcId="{F208C157-0E5E-4478-BF88-0194F12B29B5}" destId="{E125B519-340D-45A1-A01D-37DAA2E6B84C}" srcOrd="2" destOrd="0" presId="urn:microsoft.com/office/officeart/2005/8/layout/venn1"/>
    <dgm:cxn modelId="{4798C687-29D4-417B-B68E-D0A435BBEA8E}" type="presParOf" srcId="{F208C157-0E5E-4478-BF88-0194F12B29B5}" destId="{68E50EF4-6FD4-4C01-A4D1-1CAD4909A782}" srcOrd="3" destOrd="0" presId="urn:microsoft.com/office/officeart/2005/8/layout/venn1"/>
    <dgm:cxn modelId="{C144D169-B3C6-4358-A31A-8DC183439EF3}" type="presParOf" srcId="{F208C157-0E5E-4478-BF88-0194F12B29B5}" destId="{7CE83621-D615-40D6-AAFE-7A6F1F7FEA35}" srcOrd="4" destOrd="0" presId="urn:microsoft.com/office/officeart/2005/8/layout/venn1"/>
    <dgm:cxn modelId="{BF4D7E5D-A143-4C8E-BA9D-532AB61C103A}" type="presParOf" srcId="{F208C157-0E5E-4478-BF88-0194F12B29B5}" destId="{579EFCE0-0519-4AE9-B8D2-F40F2A241E15}" srcOrd="5" destOrd="0" presId="urn:microsoft.com/office/officeart/2005/8/layout/venn1"/>
    <dgm:cxn modelId="{2C1507EC-8D1D-491E-8DDF-9A0A6A3C75F6}" type="presParOf" srcId="{F208C157-0E5E-4478-BF88-0194F12B29B5}" destId="{7EA988E3-CD7C-4B68-8235-55373BF44831}" srcOrd="6" destOrd="0" presId="urn:microsoft.com/office/officeart/2005/8/layout/venn1"/>
    <dgm:cxn modelId="{06C74A47-40FF-40EE-9E03-82587A8B05E4}" type="presParOf" srcId="{F208C157-0E5E-4478-BF88-0194F12B29B5}" destId="{1980F870-A3BB-45DA-8E14-58549C42EA8C}" srcOrd="7" destOrd="0" presId="urn:microsoft.com/office/officeart/2005/8/layout/venn1"/>
    <dgm:cxn modelId="{017AA73E-6FA9-472F-8573-8BFF31029605}" type="presParOf" srcId="{F208C157-0E5E-4478-BF88-0194F12B29B5}" destId="{7C87A0D5-C298-46EF-8E7B-1705B05E77EB}" srcOrd="8" destOrd="0" presId="urn:microsoft.com/office/officeart/2005/8/layout/venn1"/>
    <dgm:cxn modelId="{384C71F3-4A67-4794-9854-C591A20B54C2}" type="presParOf" srcId="{F208C157-0E5E-4478-BF88-0194F12B29B5}" destId="{306520AA-8AB0-4A8C-BDC6-AF44A7C35E19}" srcOrd="9" destOrd="0" presId="urn:microsoft.com/office/officeart/2005/8/layout/venn1"/>
    <dgm:cxn modelId="{7273B08D-0BB9-4CAC-A63D-E12B58D34AFB}" type="presParOf" srcId="{F208C157-0E5E-4478-BF88-0194F12B29B5}" destId="{B70FB41E-91AC-4082-A0DA-66E0DDB8D92D}" srcOrd="10" destOrd="0" presId="urn:microsoft.com/office/officeart/2005/8/layout/venn1"/>
    <dgm:cxn modelId="{02A96D8F-6C33-45D0-A3FC-BB1AC8233118}" type="presParOf" srcId="{F208C157-0E5E-4478-BF88-0194F12B29B5}" destId="{47BC0F90-75A0-4F93-BBC6-C186B60DDF4C}" srcOrd="11" destOrd="0" presId="urn:microsoft.com/office/officeart/2005/8/layout/venn1"/>
    <dgm:cxn modelId="{A29E3CE8-A34C-4AA9-A55C-78CFDBBAE870}" type="presParOf" srcId="{F208C157-0E5E-4478-BF88-0194F12B29B5}" destId="{B37D0766-5979-4748-996E-481C6710A3FC}" srcOrd="12" destOrd="0" presId="urn:microsoft.com/office/officeart/2005/8/layout/venn1"/>
    <dgm:cxn modelId="{471FBE6F-5170-4472-B6AC-A43C717FE5EB}" type="presParOf" srcId="{F208C157-0E5E-4478-BF88-0194F12B29B5}" destId="{C80FCCD0-B268-4EE0-94C5-8E86F0DD80F0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AEF9E1-4570-4D6D-AF3A-2CBF127E746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BB0C727-069F-4DCE-8B78-71A8E32026FA}">
      <dgm:prSet/>
      <dgm:spPr/>
      <dgm:t>
        <a:bodyPr/>
        <a:lstStyle/>
        <a:p>
          <a:pPr rtl="0"/>
          <a:r>
            <a:rPr lang="cs-CZ" dirty="0" smtClean="0"/>
            <a:t>Vzácněji diagnostikované bakteriální onemocnění přenášené i blechami především z koček a psů vyvolává </a:t>
          </a:r>
          <a:r>
            <a:rPr lang="cs-CZ" b="1" i="1" dirty="0" err="1" smtClean="0"/>
            <a:t>Bartonella</a:t>
          </a:r>
          <a:r>
            <a:rPr lang="cs-CZ" b="1" i="1" dirty="0" smtClean="0"/>
            <a:t> </a:t>
          </a:r>
          <a:r>
            <a:rPr lang="cs-CZ" b="1" i="1" dirty="0" err="1" smtClean="0"/>
            <a:t>henselae</a:t>
          </a:r>
          <a:r>
            <a:rPr lang="cs-CZ" b="1" i="1" dirty="0" smtClean="0"/>
            <a:t> </a:t>
          </a:r>
          <a:r>
            <a:rPr lang="cs-CZ" i="0" dirty="0" smtClean="0"/>
            <a:t>způsobující onemocnění především u oslabených pacientů</a:t>
          </a:r>
          <a:endParaRPr lang="cs-CZ" i="0" dirty="0"/>
        </a:p>
      </dgm:t>
    </dgm:pt>
    <dgm:pt modelId="{8C8522FD-E68A-4C7D-B470-D86F651D3884}" type="parTrans" cxnId="{13852309-917C-4C6C-9029-16C712A15AA2}">
      <dgm:prSet/>
      <dgm:spPr/>
      <dgm:t>
        <a:bodyPr/>
        <a:lstStyle/>
        <a:p>
          <a:endParaRPr lang="cs-CZ"/>
        </a:p>
      </dgm:t>
    </dgm:pt>
    <dgm:pt modelId="{C79CA544-F05C-4E68-8F85-4B5ACF4C4F8C}" type="sibTrans" cxnId="{13852309-917C-4C6C-9029-16C712A15AA2}">
      <dgm:prSet/>
      <dgm:spPr/>
      <dgm:t>
        <a:bodyPr/>
        <a:lstStyle/>
        <a:p>
          <a:endParaRPr lang="cs-CZ"/>
        </a:p>
      </dgm:t>
    </dgm:pt>
    <dgm:pt modelId="{CBC34D3D-C4D2-4083-8363-ECD98A7914F3}">
      <dgm:prSet/>
      <dgm:spPr/>
      <dgm:t>
        <a:bodyPr/>
        <a:lstStyle/>
        <a:p>
          <a:pPr rtl="0"/>
          <a:r>
            <a:rPr lang="cs-CZ" dirty="0" smtClean="0"/>
            <a:t>Způsobuje proliferaci endotelových buněk. Nemoc postihuje většinou chovatele koček, osoby </a:t>
          </a:r>
          <a:r>
            <a:rPr lang="cs-CZ" dirty="0" err="1" smtClean="0"/>
            <a:t>imunodeficitní</a:t>
          </a:r>
          <a:r>
            <a:rPr lang="cs-CZ" dirty="0" smtClean="0"/>
            <a:t>, pacienty s jiným vážným onemocněním, nebo skupiny osob žijící ve špatných hygienických podmínkách (bezdomovci, alkoholici a některá etnika</a:t>
          </a:r>
          <a:r>
            <a:rPr lang="cs-CZ" i="1" dirty="0" smtClean="0"/>
            <a:t>)</a:t>
          </a:r>
          <a:endParaRPr lang="cs-CZ" dirty="0"/>
        </a:p>
      </dgm:t>
    </dgm:pt>
    <dgm:pt modelId="{94ADE919-0219-4980-A433-89CCABC5BAC9}" type="parTrans" cxnId="{6184B3BF-F60C-4452-9100-51BFDCB02920}">
      <dgm:prSet/>
      <dgm:spPr/>
      <dgm:t>
        <a:bodyPr/>
        <a:lstStyle/>
        <a:p>
          <a:endParaRPr lang="cs-CZ"/>
        </a:p>
      </dgm:t>
    </dgm:pt>
    <dgm:pt modelId="{246B14F2-CF59-40E0-8764-90DE0D2DD85E}" type="sibTrans" cxnId="{6184B3BF-F60C-4452-9100-51BFDCB02920}">
      <dgm:prSet/>
      <dgm:spPr/>
      <dgm:t>
        <a:bodyPr/>
        <a:lstStyle/>
        <a:p>
          <a:endParaRPr lang="cs-CZ"/>
        </a:p>
      </dgm:t>
    </dgm:pt>
    <dgm:pt modelId="{469F99EC-4801-4DCD-8746-168D822A7735}" type="pres">
      <dgm:prSet presAssocID="{13AEF9E1-4570-4D6D-AF3A-2CBF127E746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539C477-8392-451F-A4F0-C5FAEE9C37D8}" type="pres">
      <dgm:prSet presAssocID="{2BB0C727-069F-4DCE-8B78-71A8E32026FA}" presName="circ1" presStyleLbl="vennNode1" presStyleIdx="0" presStyleCnt="2"/>
      <dgm:spPr/>
      <dgm:t>
        <a:bodyPr/>
        <a:lstStyle/>
        <a:p>
          <a:endParaRPr lang="cs-CZ"/>
        </a:p>
      </dgm:t>
    </dgm:pt>
    <dgm:pt modelId="{D3E0E507-F24B-4106-B83F-3C0DFBCEA193}" type="pres">
      <dgm:prSet presAssocID="{2BB0C727-069F-4DCE-8B78-71A8E32026F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F4A3FD0-4888-432E-951A-54715DEB4101}" type="pres">
      <dgm:prSet presAssocID="{CBC34D3D-C4D2-4083-8363-ECD98A7914F3}" presName="circ2" presStyleLbl="vennNode1" presStyleIdx="1" presStyleCnt="2"/>
      <dgm:spPr/>
      <dgm:t>
        <a:bodyPr/>
        <a:lstStyle/>
        <a:p>
          <a:endParaRPr lang="cs-CZ"/>
        </a:p>
      </dgm:t>
    </dgm:pt>
    <dgm:pt modelId="{3D898A1E-42E2-42CA-A289-27A2AE6AE754}" type="pres">
      <dgm:prSet presAssocID="{CBC34D3D-C4D2-4083-8363-ECD98A7914F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1662FA2-64E8-4311-829D-FAC88E9284E3}" type="presOf" srcId="{2BB0C727-069F-4DCE-8B78-71A8E32026FA}" destId="{D3E0E507-F24B-4106-B83F-3C0DFBCEA193}" srcOrd="1" destOrd="0" presId="urn:microsoft.com/office/officeart/2005/8/layout/venn1"/>
    <dgm:cxn modelId="{9761A02F-1998-48A8-9448-D6D14FC79C7A}" type="presOf" srcId="{CBC34D3D-C4D2-4083-8363-ECD98A7914F3}" destId="{3D898A1E-42E2-42CA-A289-27A2AE6AE754}" srcOrd="1" destOrd="0" presId="urn:microsoft.com/office/officeart/2005/8/layout/venn1"/>
    <dgm:cxn modelId="{6184B3BF-F60C-4452-9100-51BFDCB02920}" srcId="{13AEF9E1-4570-4D6D-AF3A-2CBF127E7460}" destId="{CBC34D3D-C4D2-4083-8363-ECD98A7914F3}" srcOrd="1" destOrd="0" parTransId="{94ADE919-0219-4980-A433-89CCABC5BAC9}" sibTransId="{246B14F2-CF59-40E0-8764-90DE0D2DD85E}"/>
    <dgm:cxn modelId="{84FBC8CD-9A55-4068-A2D9-D75BE6D2F0DA}" type="presOf" srcId="{13AEF9E1-4570-4D6D-AF3A-2CBF127E7460}" destId="{469F99EC-4801-4DCD-8746-168D822A7735}" srcOrd="0" destOrd="0" presId="urn:microsoft.com/office/officeart/2005/8/layout/venn1"/>
    <dgm:cxn modelId="{13852309-917C-4C6C-9029-16C712A15AA2}" srcId="{13AEF9E1-4570-4D6D-AF3A-2CBF127E7460}" destId="{2BB0C727-069F-4DCE-8B78-71A8E32026FA}" srcOrd="0" destOrd="0" parTransId="{8C8522FD-E68A-4C7D-B470-D86F651D3884}" sibTransId="{C79CA544-F05C-4E68-8F85-4B5ACF4C4F8C}"/>
    <dgm:cxn modelId="{F5F97396-7BA0-4CE9-89BE-579B9E52870C}" type="presOf" srcId="{2BB0C727-069F-4DCE-8B78-71A8E32026FA}" destId="{2539C477-8392-451F-A4F0-C5FAEE9C37D8}" srcOrd="0" destOrd="0" presId="urn:microsoft.com/office/officeart/2005/8/layout/venn1"/>
    <dgm:cxn modelId="{27D6AD54-14FA-461C-AEB2-ED55131F3F2F}" type="presOf" srcId="{CBC34D3D-C4D2-4083-8363-ECD98A7914F3}" destId="{1F4A3FD0-4888-432E-951A-54715DEB4101}" srcOrd="0" destOrd="0" presId="urn:microsoft.com/office/officeart/2005/8/layout/venn1"/>
    <dgm:cxn modelId="{2FE52392-D158-4630-84FD-7FF3D0580CCD}" type="presParOf" srcId="{469F99EC-4801-4DCD-8746-168D822A7735}" destId="{2539C477-8392-451F-A4F0-C5FAEE9C37D8}" srcOrd="0" destOrd="0" presId="urn:microsoft.com/office/officeart/2005/8/layout/venn1"/>
    <dgm:cxn modelId="{6D661ECB-52A4-4FFF-AFFE-0E9A32042E3E}" type="presParOf" srcId="{469F99EC-4801-4DCD-8746-168D822A7735}" destId="{D3E0E507-F24B-4106-B83F-3C0DFBCEA193}" srcOrd="1" destOrd="0" presId="urn:microsoft.com/office/officeart/2005/8/layout/venn1"/>
    <dgm:cxn modelId="{8E0F49E1-7DB3-49F7-8CC2-959B2347D13D}" type="presParOf" srcId="{469F99EC-4801-4DCD-8746-168D822A7735}" destId="{1F4A3FD0-4888-432E-951A-54715DEB4101}" srcOrd="2" destOrd="0" presId="urn:microsoft.com/office/officeart/2005/8/layout/venn1"/>
    <dgm:cxn modelId="{AA4F6455-E5D3-4591-8D11-6295BCC68414}" type="presParOf" srcId="{469F99EC-4801-4DCD-8746-168D822A7735}" destId="{3D898A1E-42E2-42CA-A289-27A2AE6AE754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BD9F59-C74C-4255-B590-68ACC4BD5E86}">
      <dsp:nvSpPr>
        <dsp:cNvPr id="0" name=""/>
        <dsp:cNvSpPr/>
      </dsp:nvSpPr>
      <dsp:spPr>
        <a:xfrm>
          <a:off x="3057193" y="821801"/>
          <a:ext cx="1949267" cy="19495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84B6D23-4DB6-4B8E-B256-528F7A4DD606}">
      <dsp:nvSpPr>
        <dsp:cNvPr id="0" name=""/>
        <dsp:cNvSpPr/>
      </dsp:nvSpPr>
      <dsp:spPr>
        <a:xfrm>
          <a:off x="2982483" y="1270042"/>
          <a:ext cx="2233536" cy="119528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>
              <a:latin typeface="Times New Roman" pitchFamily="18" charset="0"/>
            </a:rPr>
            <a:t>Nespecifické chřipkové projevy, příznakem jsou vysoké </a:t>
          </a:r>
          <a:r>
            <a:rPr lang="cs-CZ" sz="1800" kern="1200" dirty="0" smtClean="0">
              <a:latin typeface="Times New Roman" pitchFamily="18" charset="0"/>
            </a:rPr>
            <a:t>teploty.</a:t>
          </a:r>
          <a:endParaRPr lang="cs-CZ" sz="1800" kern="1200" dirty="0"/>
        </a:p>
      </dsp:txBody>
      <dsp:txXfrm>
        <a:off x="2982483" y="1270042"/>
        <a:ext cx="2233536" cy="1195283"/>
      </dsp:txXfrm>
    </dsp:sp>
    <dsp:sp modelId="{446067A9-41F2-4963-BB3C-352F8C94080F}">
      <dsp:nvSpPr>
        <dsp:cNvPr id="0" name=""/>
        <dsp:cNvSpPr/>
      </dsp:nvSpPr>
      <dsp:spPr>
        <a:xfrm>
          <a:off x="6120240" y="747092"/>
          <a:ext cx="1949267" cy="19495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0564BD6-0B04-49E6-B0AB-7B79D4267F60}">
      <dsp:nvSpPr>
        <dsp:cNvPr id="0" name=""/>
        <dsp:cNvSpPr/>
      </dsp:nvSpPr>
      <dsp:spPr>
        <a:xfrm>
          <a:off x="5927288" y="918462"/>
          <a:ext cx="2111706" cy="131481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>
              <a:latin typeface="Times New Roman" pitchFamily="18" charset="0"/>
            </a:rPr>
            <a:t>Zimnice, bolesti hlavy, malátnost </a:t>
          </a:r>
          <a:endParaRPr lang="cs-CZ" sz="2000" kern="1200" dirty="0"/>
        </a:p>
      </dsp:txBody>
      <dsp:txXfrm>
        <a:off x="5927288" y="918462"/>
        <a:ext cx="2111706" cy="1314811"/>
      </dsp:txXfrm>
    </dsp:sp>
    <dsp:sp modelId="{53161F40-B0B4-43D8-B57C-86261D998F85}">
      <dsp:nvSpPr>
        <dsp:cNvPr id="0" name=""/>
        <dsp:cNvSpPr/>
      </dsp:nvSpPr>
      <dsp:spPr>
        <a:xfrm>
          <a:off x="6194942" y="2166547"/>
          <a:ext cx="1949267" cy="19495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F41BD97-3FCD-438C-BA22-F73F01093066}">
      <dsp:nvSpPr>
        <dsp:cNvPr id="0" name=""/>
        <dsp:cNvSpPr/>
      </dsp:nvSpPr>
      <dsp:spPr>
        <a:xfrm>
          <a:off x="6130337" y="2591858"/>
          <a:ext cx="2071097" cy="140445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>
              <a:latin typeface="Times New Roman" pitchFamily="18" charset="0"/>
            </a:rPr>
            <a:t>Rozvíjí nevolnost, bolest svalů a kloubů, ztuhlost, možná i vyrážka, nejčastěji na rukou, nohou a obličeji</a:t>
          </a:r>
        </a:p>
      </dsp:txBody>
      <dsp:txXfrm>
        <a:off x="6130337" y="2591858"/>
        <a:ext cx="2071097" cy="1404457"/>
      </dsp:txXfrm>
    </dsp:sp>
    <dsp:sp modelId="{022EE9F2-CC70-4425-BB1E-A28191BBA708}">
      <dsp:nvSpPr>
        <dsp:cNvPr id="0" name=""/>
        <dsp:cNvSpPr/>
      </dsp:nvSpPr>
      <dsp:spPr>
        <a:xfrm>
          <a:off x="5976670" y="4026909"/>
          <a:ext cx="1949267" cy="19495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83358E-9E59-4416-AC96-2C58B0048A85}">
      <dsp:nvSpPr>
        <dsp:cNvPr id="0" name=""/>
        <dsp:cNvSpPr/>
      </dsp:nvSpPr>
      <dsp:spPr>
        <a:xfrm>
          <a:off x="5688633" y="4536504"/>
          <a:ext cx="2233536" cy="128492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>
              <a:latin typeface="Times New Roman" pitchFamily="18" charset="0"/>
            </a:rPr>
            <a:t>průjem,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>
              <a:latin typeface="Times New Roman" pitchFamily="18" charset="0"/>
            </a:rPr>
            <a:t>zmatenost a</a:t>
          </a:r>
          <a:r>
            <a:rPr lang="cs-CZ" sz="2000" b="1" kern="1200" dirty="0" smtClean="0">
              <a:latin typeface="Times New Roman" pitchFamily="18" charset="0"/>
            </a:rPr>
            <a:t> </a:t>
          </a:r>
          <a:r>
            <a:rPr lang="cs-CZ" sz="2000" kern="1200" dirty="0" smtClean="0">
              <a:latin typeface="Times New Roman" pitchFamily="18" charset="0"/>
            </a:rPr>
            <a:t>lymfadenopatie </a:t>
          </a:r>
        </a:p>
      </dsp:txBody>
      <dsp:txXfrm>
        <a:off x="5688633" y="4536504"/>
        <a:ext cx="2233536" cy="1284929"/>
      </dsp:txXfrm>
    </dsp:sp>
    <dsp:sp modelId="{0460E35C-BC82-4B0F-9FAC-A78C15628A4B}">
      <dsp:nvSpPr>
        <dsp:cNvPr id="0" name=""/>
        <dsp:cNvSpPr/>
      </dsp:nvSpPr>
      <dsp:spPr>
        <a:xfrm>
          <a:off x="815944" y="4026909"/>
          <a:ext cx="1949267" cy="19495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FA93670-0434-42C0-9242-FC5EF21B2580}">
      <dsp:nvSpPr>
        <dsp:cNvPr id="0" name=""/>
        <dsp:cNvSpPr/>
      </dsp:nvSpPr>
      <dsp:spPr>
        <a:xfrm>
          <a:off x="216027" y="4032452"/>
          <a:ext cx="2614577" cy="215315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>
              <a:latin typeface="Times New Roman" pitchFamily="18" charset="0"/>
            </a:rPr>
            <a:t>Smrt nastává zřídka, a to v případě nezahájení včasné léčby či současných nálezech sekundárních infekcí </a:t>
          </a:r>
        </a:p>
      </dsp:txBody>
      <dsp:txXfrm>
        <a:off x="216027" y="4032452"/>
        <a:ext cx="2614577" cy="2153156"/>
      </dsp:txXfrm>
    </dsp:sp>
    <dsp:sp modelId="{E2E7AB5F-D1F3-4571-A7FF-8B90E521169D}">
      <dsp:nvSpPr>
        <dsp:cNvPr id="0" name=""/>
        <dsp:cNvSpPr/>
      </dsp:nvSpPr>
      <dsp:spPr>
        <a:xfrm>
          <a:off x="0" y="2091842"/>
          <a:ext cx="1949267" cy="19495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6D4F55C-5CB1-4743-B4B0-322A2AD1B1AB}">
      <dsp:nvSpPr>
        <dsp:cNvPr id="0" name=""/>
        <dsp:cNvSpPr/>
      </dsp:nvSpPr>
      <dsp:spPr>
        <a:xfrm>
          <a:off x="0" y="1338520"/>
          <a:ext cx="2071097" cy="140445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 smtClean="0">
            <a:latin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 smtClean="0">
            <a:latin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 smtClean="0">
            <a:latin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 smtClean="0">
            <a:latin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 smtClean="0">
            <a:latin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 smtClean="0">
            <a:latin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>
              <a:latin typeface="Times New Roman" pitchFamily="18" charset="0"/>
            </a:rPr>
            <a:t>Onemocnění trvá zpravidla několik týdnů a spontánně neustupuje. Po nasazení příslušného antibiotika dochází k rychlému ústupu horeček.</a:t>
          </a:r>
        </a:p>
      </dsp:txBody>
      <dsp:txXfrm>
        <a:off x="0" y="1338520"/>
        <a:ext cx="2071097" cy="1404457"/>
      </dsp:txXfrm>
    </dsp:sp>
    <dsp:sp modelId="{628BB436-E5A4-4A72-A4BE-B04F47AD144C}">
      <dsp:nvSpPr>
        <dsp:cNvPr id="0" name=""/>
        <dsp:cNvSpPr/>
      </dsp:nvSpPr>
      <dsp:spPr>
        <a:xfrm>
          <a:off x="2736308" y="2952335"/>
          <a:ext cx="2635585" cy="247162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2AD1C95-0046-49C2-BEF9-4C003000A8A8}">
      <dsp:nvSpPr>
        <dsp:cNvPr id="0" name=""/>
        <dsp:cNvSpPr/>
      </dsp:nvSpPr>
      <dsp:spPr>
        <a:xfrm>
          <a:off x="3024330" y="3168354"/>
          <a:ext cx="2111706" cy="131481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>
              <a:latin typeface="Times New Roman" pitchFamily="18" charset="0"/>
            </a:rPr>
            <a:t>Zhruba musí být </a:t>
          </a:r>
          <a:r>
            <a:rPr lang="cs-CZ" sz="1800" kern="1200" dirty="0" err="1" smtClean="0">
              <a:latin typeface="Times New Roman" pitchFamily="18" charset="0"/>
            </a:rPr>
            <a:t>hospipolovina</a:t>
          </a:r>
          <a:r>
            <a:rPr lang="cs-CZ" sz="1800" kern="1200" dirty="0" smtClean="0">
              <a:latin typeface="Times New Roman" pitchFamily="18" charset="0"/>
            </a:rPr>
            <a:t> pacientů </a:t>
          </a:r>
          <a:r>
            <a:rPr lang="cs-CZ" sz="1800" kern="1200" dirty="0" err="1" smtClean="0">
              <a:latin typeface="Times New Roman" pitchFamily="18" charset="0"/>
            </a:rPr>
            <a:t>talizována</a:t>
          </a:r>
          <a:r>
            <a:rPr lang="cs-CZ" sz="1800" kern="1200" dirty="0" smtClean="0">
              <a:latin typeface="Times New Roman" pitchFamily="18" charset="0"/>
            </a:rPr>
            <a:t>. Průběh nemoci bývá těžší u starších a </a:t>
          </a:r>
          <a:r>
            <a:rPr lang="cs-CZ" sz="1800" kern="1200" dirty="0" err="1" smtClean="0">
              <a:latin typeface="Times New Roman" pitchFamily="18" charset="0"/>
            </a:rPr>
            <a:t>imunodeficitních</a:t>
          </a:r>
          <a:r>
            <a:rPr lang="cs-CZ" sz="1800" kern="1200" dirty="0" smtClean="0">
              <a:latin typeface="Times New Roman" pitchFamily="18" charset="0"/>
            </a:rPr>
            <a:t> osob</a:t>
          </a:r>
        </a:p>
      </dsp:txBody>
      <dsp:txXfrm>
        <a:off x="3024330" y="3168354"/>
        <a:ext cx="2111706" cy="131481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65A2366-D2C7-40FE-8C1B-BCD15F8A3D59}">
      <dsp:nvSpPr>
        <dsp:cNvPr id="0" name=""/>
        <dsp:cNvSpPr/>
      </dsp:nvSpPr>
      <dsp:spPr>
        <a:xfrm>
          <a:off x="2520277" y="2376266"/>
          <a:ext cx="1693515" cy="16937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A67EBD1-C0B7-4AB3-B425-A2F07CC6C9C1}">
      <dsp:nvSpPr>
        <dsp:cNvPr id="0" name=""/>
        <dsp:cNvSpPr/>
      </dsp:nvSpPr>
      <dsp:spPr>
        <a:xfrm>
          <a:off x="2448275" y="2592290"/>
          <a:ext cx="1940486" cy="103845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Projevuje syndromy podobnými malárii v různě intenzivních stupních, avšak bez periodicity</a:t>
          </a:r>
          <a:endParaRPr lang="cs-CZ" sz="1800" b="1" kern="1200" dirty="0"/>
        </a:p>
      </dsp:txBody>
      <dsp:txXfrm>
        <a:off x="2448275" y="2592290"/>
        <a:ext cx="1940486" cy="1038456"/>
      </dsp:txXfrm>
    </dsp:sp>
    <dsp:sp modelId="{205A70CA-86C0-4ECF-8D57-B0BF0AD565F4}">
      <dsp:nvSpPr>
        <dsp:cNvPr id="0" name=""/>
        <dsp:cNvSpPr/>
      </dsp:nvSpPr>
      <dsp:spPr>
        <a:xfrm>
          <a:off x="5040555" y="792089"/>
          <a:ext cx="1693515" cy="16937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7434A0B-EB4F-42B2-BCFB-B0D343328C30}">
      <dsp:nvSpPr>
        <dsp:cNvPr id="0" name=""/>
        <dsp:cNvSpPr/>
      </dsp:nvSpPr>
      <dsp:spPr>
        <a:xfrm>
          <a:off x="5112559" y="1152129"/>
          <a:ext cx="1834641" cy="114230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Inkubační doba je různá – od 1 do 4 týdnů. </a:t>
          </a:r>
          <a:endParaRPr lang="cs-CZ" sz="1600" kern="1200" dirty="0"/>
        </a:p>
      </dsp:txBody>
      <dsp:txXfrm>
        <a:off x="5112559" y="1152129"/>
        <a:ext cx="1834641" cy="1142302"/>
      </dsp:txXfrm>
    </dsp:sp>
    <dsp:sp modelId="{825CF3F1-898F-4138-91EF-64C4BE30A960}">
      <dsp:nvSpPr>
        <dsp:cNvPr id="0" name=""/>
        <dsp:cNvSpPr/>
      </dsp:nvSpPr>
      <dsp:spPr>
        <a:xfrm>
          <a:off x="5184577" y="2664296"/>
          <a:ext cx="1693515" cy="16937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95ABE71-2283-486E-9B85-D41AC79DA472}">
      <dsp:nvSpPr>
        <dsp:cNvPr id="0" name=""/>
        <dsp:cNvSpPr/>
      </dsp:nvSpPr>
      <dsp:spPr>
        <a:xfrm>
          <a:off x="5256953" y="2818871"/>
          <a:ext cx="1799359" cy="122018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Pro začátek nemoci je charakteristická horečka, zimnice, silné pocení, bolest hlavy a celková bolest svalů </a:t>
          </a:r>
          <a:endParaRPr lang="cs-CZ" sz="1800" kern="1200" dirty="0"/>
        </a:p>
      </dsp:txBody>
      <dsp:txXfrm>
        <a:off x="5256953" y="2818871"/>
        <a:ext cx="1799359" cy="1220186"/>
      </dsp:txXfrm>
    </dsp:sp>
    <dsp:sp modelId="{6C8BA7BB-8BCD-4592-BB94-2BA87ADCEA22}">
      <dsp:nvSpPr>
        <dsp:cNvPr id="0" name=""/>
        <dsp:cNvSpPr/>
      </dsp:nvSpPr>
      <dsp:spPr>
        <a:xfrm>
          <a:off x="3672410" y="4032443"/>
          <a:ext cx="1693515" cy="16937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5FC91DF-67AA-4BC5-8939-86A94718685B}">
      <dsp:nvSpPr>
        <dsp:cNvPr id="0" name=""/>
        <dsp:cNvSpPr/>
      </dsp:nvSpPr>
      <dsp:spPr>
        <a:xfrm>
          <a:off x="3528387" y="4464498"/>
          <a:ext cx="1940486" cy="111634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Později se objevují  další symptomy zahrnující bolest kloubů, nevolnost, zvracení a vyčerpání</a:t>
          </a:r>
          <a:endParaRPr lang="cs-CZ" sz="1600" kern="1200" dirty="0"/>
        </a:p>
      </dsp:txBody>
      <dsp:txXfrm>
        <a:off x="3528387" y="4464498"/>
        <a:ext cx="1940486" cy="1116340"/>
      </dsp:txXfrm>
    </dsp:sp>
    <dsp:sp modelId="{AE7894BD-D4FE-4C43-BB8D-6E7C84EA0E28}">
      <dsp:nvSpPr>
        <dsp:cNvPr id="0" name=""/>
        <dsp:cNvSpPr/>
      </dsp:nvSpPr>
      <dsp:spPr>
        <a:xfrm>
          <a:off x="720088" y="4032443"/>
          <a:ext cx="1693515" cy="16937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231CFCC-E205-43B1-A1E2-9DB7C898DACE}">
      <dsp:nvSpPr>
        <dsp:cNvPr id="0" name=""/>
        <dsp:cNvSpPr/>
      </dsp:nvSpPr>
      <dsp:spPr>
        <a:xfrm>
          <a:off x="635068" y="4454440"/>
          <a:ext cx="1940486" cy="111634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Onemocnění může trvat několik týdnů až měsíců</a:t>
          </a:r>
          <a:endParaRPr lang="cs-CZ" sz="1600" kern="1200" dirty="0"/>
        </a:p>
      </dsp:txBody>
      <dsp:txXfrm>
        <a:off x="635068" y="4454440"/>
        <a:ext cx="1940486" cy="1116340"/>
      </dsp:txXfrm>
    </dsp:sp>
    <dsp:sp modelId="{E1870F79-250E-4400-8342-5E847808DFED}">
      <dsp:nvSpPr>
        <dsp:cNvPr id="0" name=""/>
        <dsp:cNvSpPr/>
      </dsp:nvSpPr>
      <dsp:spPr>
        <a:xfrm>
          <a:off x="288027" y="2160244"/>
          <a:ext cx="1693515" cy="16937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276EA4B-3562-4757-9497-3A95E94B1DFE}">
      <dsp:nvSpPr>
        <dsp:cNvPr id="0" name=""/>
        <dsp:cNvSpPr/>
      </dsp:nvSpPr>
      <dsp:spPr>
        <a:xfrm>
          <a:off x="216031" y="2448270"/>
          <a:ext cx="1799359" cy="120697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err="1" smtClean="0"/>
            <a:t>Babesióza</a:t>
          </a:r>
          <a:r>
            <a:rPr lang="cs-CZ" sz="1800" kern="1200" dirty="0" smtClean="0"/>
            <a:t> je parazitární onemocnění</a:t>
          </a:r>
          <a:endParaRPr lang="cs-CZ" sz="1800" kern="1200" dirty="0"/>
        </a:p>
      </dsp:txBody>
      <dsp:txXfrm>
        <a:off x="216031" y="2448270"/>
        <a:ext cx="1799359" cy="1206971"/>
      </dsp:txXfrm>
    </dsp:sp>
    <dsp:sp modelId="{5D30302E-8F53-4E0D-B875-1731226A2FDC}">
      <dsp:nvSpPr>
        <dsp:cNvPr id="0" name=""/>
        <dsp:cNvSpPr/>
      </dsp:nvSpPr>
      <dsp:spPr>
        <a:xfrm>
          <a:off x="2376272" y="216020"/>
          <a:ext cx="1693515" cy="16937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A571B3C-37BB-42F4-89F9-FC7A0F37EC40}">
      <dsp:nvSpPr>
        <dsp:cNvPr id="0" name=""/>
        <dsp:cNvSpPr/>
      </dsp:nvSpPr>
      <dsp:spPr>
        <a:xfrm>
          <a:off x="2376269" y="576066"/>
          <a:ext cx="1834641" cy="114230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Prvoci (</a:t>
          </a:r>
          <a:r>
            <a:rPr lang="cs-CZ" sz="1800" b="1" i="1" kern="1200" dirty="0" err="1" smtClean="0"/>
            <a:t>Babesia</a:t>
          </a:r>
          <a:r>
            <a:rPr lang="cs-CZ" sz="1800" b="1" i="1" kern="1200" dirty="0" smtClean="0"/>
            <a:t> </a:t>
          </a:r>
          <a:r>
            <a:rPr lang="cs-CZ" sz="1800" b="1" i="1" kern="1200" dirty="0" err="1" smtClean="0"/>
            <a:t>microti</a:t>
          </a:r>
          <a:r>
            <a:rPr lang="cs-CZ" sz="1800" b="1" i="1" kern="1200" dirty="0" smtClean="0"/>
            <a:t>. B. </a:t>
          </a:r>
          <a:r>
            <a:rPr lang="cs-CZ" sz="1800" b="1" i="1" kern="1200" dirty="0" err="1" smtClean="0"/>
            <a:t>divergens</a:t>
          </a:r>
          <a:r>
            <a:rPr lang="cs-CZ" sz="1800" kern="1200" dirty="0" smtClean="0"/>
            <a:t>) </a:t>
          </a:r>
          <a:endParaRPr lang="cs-CZ" sz="1800" kern="1200" dirty="0"/>
        </a:p>
      </dsp:txBody>
      <dsp:txXfrm>
        <a:off x="2376269" y="576066"/>
        <a:ext cx="1834641" cy="114230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2C1D29E-B5CE-423E-9B37-A27DD1FE7406}">
      <dsp:nvSpPr>
        <dsp:cNvPr id="0" name=""/>
        <dsp:cNvSpPr/>
      </dsp:nvSpPr>
      <dsp:spPr>
        <a:xfrm>
          <a:off x="1751965" y="-345011"/>
          <a:ext cx="3367228" cy="48824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000" kern="120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Je způsobená bakterií </a:t>
          </a:r>
          <a:r>
            <a:rPr lang="cs-CZ" sz="2000" b="1" kern="1200" dirty="0" err="1" smtClean="0"/>
            <a:t>Coxiella</a:t>
          </a:r>
          <a:r>
            <a:rPr lang="cs-CZ" sz="2000" b="1" kern="1200" dirty="0" smtClean="0"/>
            <a:t> </a:t>
          </a:r>
          <a:r>
            <a:rPr lang="cs-CZ" sz="2000" b="1" kern="1200" dirty="0" err="1" smtClean="0"/>
            <a:t>burnetii</a:t>
          </a:r>
          <a:r>
            <a:rPr lang="cs-CZ" sz="2000" kern="1200" dirty="0" smtClean="0"/>
            <a:t> a rozšířená po celém světě, </a:t>
          </a:r>
          <a:r>
            <a:rPr lang="cs-CZ" sz="2000" kern="1200" dirty="0" err="1" smtClean="0"/>
            <a:t>kroně</a:t>
          </a:r>
          <a:r>
            <a:rPr lang="cs-CZ" sz="2000" kern="1200" dirty="0" smtClean="0"/>
            <a:t> NZ, vysoce infekční ve fázi I (přes aerosol), po dlouhé kultivaci mění antigenní vlastnosti a dostává se do stadia </a:t>
          </a:r>
          <a:r>
            <a:rPr lang="cs-CZ" sz="1600" kern="1200" dirty="0" smtClean="0"/>
            <a:t>II</a:t>
          </a:r>
          <a:endParaRPr lang="cs-CZ" sz="1600" kern="1200" dirty="0"/>
        </a:p>
      </dsp:txBody>
      <dsp:txXfrm>
        <a:off x="2140491" y="312243"/>
        <a:ext cx="2590176" cy="1549242"/>
      </dsp:txXfrm>
    </dsp:sp>
    <dsp:sp modelId="{D41A3EB3-7174-487C-B15B-240CB0B0D236}">
      <dsp:nvSpPr>
        <dsp:cNvPr id="0" name=""/>
        <dsp:cNvSpPr/>
      </dsp:nvSpPr>
      <dsp:spPr>
        <a:xfrm>
          <a:off x="576050" y="420298"/>
          <a:ext cx="7272603" cy="586315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Vyznačuje se nespecifickými potížemi, pneumonií, hepatitidou, horečkami, zimnicemi, únavou, myalgií, pocením, kašlem, bolestí hlavy, myokarditidou, meningoencefalitidou, může vést ke vzniku chronického únavovému syndromu</a:t>
          </a:r>
          <a:endParaRPr lang="cs-CZ" sz="1800" kern="1200" dirty="0"/>
        </a:p>
      </dsp:txBody>
      <dsp:txXfrm>
        <a:off x="4492068" y="1096815"/>
        <a:ext cx="2797155" cy="4510117"/>
      </dsp:txXfrm>
    </dsp:sp>
    <dsp:sp modelId="{1D506D0E-44B6-4AAC-9187-35D2B2BA1749}">
      <dsp:nvSpPr>
        <dsp:cNvPr id="0" name=""/>
        <dsp:cNvSpPr/>
      </dsp:nvSpPr>
      <dsp:spPr>
        <a:xfrm>
          <a:off x="1940934" y="4345444"/>
          <a:ext cx="2063023" cy="173609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Je těžké ji diagnostikovat</a:t>
          </a:r>
          <a:endParaRPr lang="cs-CZ" sz="1900" kern="1200" dirty="0"/>
        </a:p>
      </dsp:txBody>
      <dsp:txXfrm>
        <a:off x="2178975" y="5296957"/>
        <a:ext cx="1586941" cy="550876"/>
      </dsp:txXfrm>
    </dsp:sp>
    <dsp:sp modelId="{20B4C301-122A-455C-A544-1613F211BD39}">
      <dsp:nvSpPr>
        <dsp:cNvPr id="0" name=""/>
        <dsp:cNvSpPr/>
      </dsp:nvSpPr>
      <dsp:spPr>
        <a:xfrm>
          <a:off x="-72021" y="2076478"/>
          <a:ext cx="4008342" cy="346213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Jako hostitelé vystupují divoká a domácí zvířata (kočky, dobytek, ovce, kozy </a:t>
          </a:r>
          <a:r>
            <a:rPr lang="cs-CZ" sz="1600" kern="1200" dirty="0" err="1" smtClean="0"/>
            <a:t>atd</a:t>
          </a:r>
          <a:r>
            <a:rPr lang="cs-CZ" sz="1600" kern="1200" dirty="0" smtClean="0"/>
            <a:t>) </a:t>
          </a:r>
          <a:endParaRPr lang="cs-CZ" sz="1600" kern="1200" dirty="0"/>
        </a:p>
      </dsp:txBody>
      <dsp:txXfrm>
        <a:off x="236312" y="2475955"/>
        <a:ext cx="1541670" cy="266317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20D136-9A18-4190-A5BB-9C42BD5EE3DC}">
      <dsp:nvSpPr>
        <dsp:cNvPr id="0" name=""/>
        <dsp:cNvSpPr/>
      </dsp:nvSpPr>
      <dsp:spPr>
        <a:xfrm>
          <a:off x="2458609" y="2148129"/>
          <a:ext cx="1836204" cy="18362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26A8B43-3173-436A-B22D-50D9C9E7928B}">
      <dsp:nvSpPr>
        <dsp:cNvPr id="0" name=""/>
        <dsp:cNvSpPr/>
      </dsp:nvSpPr>
      <dsp:spPr>
        <a:xfrm>
          <a:off x="2373341" y="151500"/>
          <a:ext cx="2129996" cy="283852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Bakterie </a:t>
          </a:r>
          <a:r>
            <a:rPr lang="cs-CZ" sz="2400" b="1" i="1" kern="1200" dirty="0" err="1" smtClean="0"/>
            <a:t>Rickettsia</a:t>
          </a:r>
          <a:r>
            <a:rPr lang="cs-CZ" sz="2400" b="1" i="1" kern="1200" dirty="0" smtClean="0"/>
            <a:t> </a:t>
          </a:r>
          <a:r>
            <a:rPr lang="cs-CZ" sz="2400" b="1" i="1" kern="1200" dirty="0" err="1" smtClean="0"/>
            <a:t>slovaca</a:t>
          </a:r>
          <a:r>
            <a:rPr lang="cs-CZ" sz="2400" b="1" i="1" kern="1200" dirty="0" smtClean="0"/>
            <a:t>, R. </a:t>
          </a:r>
          <a:r>
            <a:rPr lang="cs-CZ" sz="2400" b="1" i="1" kern="1200" dirty="0" err="1" smtClean="0"/>
            <a:t>sibirica</a:t>
          </a:r>
          <a:r>
            <a:rPr lang="cs-CZ" sz="2400" b="1" kern="1200" dirty="0" smtClean="0"/>
            <a:t> </a:t>
          </a:r>
          <a:r>
            <a:rPr lang="cs-CZ" sz="2000" kern="1200" dirty="0" smtClean="0"/>
            <a:t>způsobuje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000" b="1" kern="120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000" b="1" kern="120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000" b="1" kern="120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 dirty="0" err="1" smtClean="0"/>
            <a:t>Severoazijský</a:t>
          </a:r>
          <a:r>
            <a:rPr lang="cs-CZ" sz="2000" b="1" kern="1200" dirty="0" smtClean="0"/>
            <a:t> klíšťový tyfus</a:t>
          </a:r>
          <a:endParaRPr lang="cs-CZ" sz="2000" kern="1200" dirty="0"/>
        </a:p>
      </dsp:txBody>
      <dsp:txXfrm>
        <a:off x="2373341" y="151500"/>
        <a:ext cx="2129996" cy="2838520"/>
      </dsp:txXfrm>
    </dsp:sp>
    <dsp:sp modelId="{D8F6764A-EBE6-425B-A63E-9587A545FAD0}">
      <dsp:nvSpPr>
        <dsp:cNvPr id="0" name=""/>
        <dsp:cNvSpPr/>
      </dsp:nvSpPr>
      <dsp:spPr>
        <a:xfrm>
          <a:off x="5256580" y="1296141"/>
          <a:ext cx="1836204" cy="183620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53385CB-7155-4203-AAAF-AFE2C0901F3E}">
      <dsp:nvSpPr>
        <dsp:cNvPr id="0" name=""/>
        <dsp:cNvSpPr/>
      </dsp:nvSpPr>
      <dsp:spPr>
        <a:xfrm>
          <a:off x="5207314" y="1987312"/>
          <a:ext cx="1909652" cy="133780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err="1" smtClean="0"/>
            <a:t>Inkub</a:t>
          </a:r>
          <a:r>
            <a:rPr lang="cs-CZ" sz="1600" kern="1200" dirty="0" smtClean="0"/>
            <a:t>. doba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6-21 dnů</a:t>
          </a:r>
          <a:endParaRPr lang="cs-CZ" sz="1600" kern="1200" dirty="0"/>
        </a:p>
      </dsp:txBody>
      <dsp:txXfrm>
        <a:off x="5207314" y="1987312"/>
        <a:ext cx="1909652" cy="1337805"/>
      </dsp:txXfrm>
    </dsp:sp>
    <dsp:sp modelId="{0CB58718-684B-4D57-8566-F60F2D7A3C21}">
      <dsp:nvSpPr>
        <dsp:cNvPr id="0" name=""/>
        <dsp:cNvSpPr/>
      </dsp:nvSpPr>
      <dsp:spPr>
        <a:xfrm>
          <a:off x="4463312" y="2727683"/>
          <a:ext cx="2881499" cy="30055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D1BA2D9-E43E-4C78-B215-0F7B8534366E}">
      <dsp:nvSpPr>
        <dsp:cNvPr id="0" name=""/>
        <dsp:cNvSpPr/>
      </dsp:nvSpPr>
      <dsp:spPr>
        <a:xfrm>
          <a:off x="4164031" y="3151728"/>
          <a:ext cx="3408633" cy="247352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Projevuje se horečkou, bolestí hlavy, </a:t>
          </a:r>
          <a:r>
            <a:rPr lang="cs-CZ" sz="2000" kern="1200" dirty="0" smtClean="0"/>
            <a:t>lymfadenitidou </a:t>
          </a:r>
          <a:r>
            <a:rPr lang="cs-CZ" sz="2000" kern="1200" dirty="0" smtClean="0"/>
            <a:t>třesavkou, zimnicí, a pupencovou vyrážkou, vaskulitidou, krvácení do kůže, poruchy krev. oběhu, snížení tlaku</a:t>
          </a:r>
          <a:endParaRPr lang="cs-CZ" sz="2000" kern="1200" dirty="0"/>
        </a:p>
      </dsp:txBody>
      <dsp:txXfrm>
        <a:off x="4164031" y="3151728"/>
        <a:ext cx="3408633" cy="2473522"/>
      </dsp:txXfrm>
    </dsp:sp>
    <dsp:sp modelId="{2CA8E7E3-604C-4BC2-9C40-E97DC70D2F86}">
      <dsp:nvSpPr>
        <dsp:cNvPr id="0" name=""/>
        <dsp:cNvSpPr/>
      </dsp:nvSpPr>
      <dsp:spPr>
        <a:xfrm>
          <a:off x="2304257" y="0"/>
          <a:ext cx="2086294" cy="191574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4C0BF40-4D69-4666-8C69-C033D044A18A}">
      <dsp:nvSpPr>
        <dsp:cNvPr id="0" name=""/>
        <dsp:cNvSpPr/>
      </dsp:nvSpPr>
      <dsp:spPr>
        <a:xfrm>
          <a:off x="216023" y="2952328"/>
          <a:ext cx="1909652" cy="207662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Napadá selektivně </a:t>
          </a:r>
          <a:r>
            <a:rPr lang="cs-CZ" sz="1800" b="1" kern="1200" dirty="0" smtClean="0"/>
            <a:t>buňky endotelu, </a:t>
          </a:r>
          <a:r>
            <a:rPr lang="cs-CZ" sz="1800" kern="1200" dirty="0" smtClean="0"/>
            <a:t>množí se v </a:t>
          </a:r>
          <a:r>
            <a:rPr lang="cs-CZ" sz="1800" kern="1200" dirty="0" err="1" smtClean="0"/>
            <a:t>endotelií</a:t>
          </a:r>
          <a:r>
            <a:rPr lang="cs-CZ" sz="1800" kern="1200" dirty="0" smtClean="0"/>
            <a:t> kapilár (mozku, myokardu, kůže), po odeznění přetrvávají v organismu, vyvolávají recidivy</a:t>
          </a:r>
          <a:endParaRPr lang="cs-CZ" sz="1800" kern="1200" dirty="0"/>
        </a:p>
      </dsp:txBody>
      <dsp:txXfrm>
        <a:off x="216023" y="2952328"/>
        <a:ext cx="1909652" cy="2076622"/>
      </dsp:txXfrm>
    </dsp:sp>
    <dsp:sp modelId="{C822CFEA-A6F5-44F4-8A54-8163D00BDA00}">
      <dsp:nvSpPr>
        <dsp:cNvPr id="0" name=""/>
        <dsp:cNvSpPr/>
      </dsp:nvSpPr>
      <dsp:spPr>
        <a:xfrm>
          <a:off x="0" y="2309212"/>
          <a:ext cx="2573421" cy="34240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EE9F7E0-7DFD-4779-B166-28A5E1EF32BB}">
      <dsp:nvSpPr>
        <dsp:cNvPr id="0" name=""/>
        <dsp:cNvSpPr/>
      </dsp:nvSpPr>
      <dsp:spPr>
        <a:xfrm>
          <a:off x="-227849" y="1987312"/>
          <a:ext cx="1909652" cy="133780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6500" kern="1200" dirty="0"/>
        </a:p>
      </dsp:txBody>
      <dsp:txXfrm>
        <a:off x="-227849" y="1987312"/>
        <a:ext cx="1909652" cy="133780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8CBCC0-811B-418A-8030-CCB8332CCC79}">
      <dsp:nvSpPr>
        <dsp:cNvPr id="0" name=""/>
        <dsp:cNvSpPr/>
      </dsp:nvSpPr>
      <dsp:spPr>
        <a:xfrm>
          <a:off x="2817889" y="0"/>
          <a:ext cx="1776581" cy="515940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E192529-1C97-4B41-B952-755FFE086BB6}">
      <dsp:nvSpPr>
        <dsp:cNvPr id="0" name=""/>
        <dsp:cNvSpPr/>
      </dsp:nvSpPr>
      <dsp:spPr>
        <a:xfrm>
          <a:off x="2952325" y="432050"/>
          <a:ext cx="1428571" cy="355422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Způsobuje ji bakterie </a:t>
          </a:r>
          <a:r>
            <a:rPr lang="cs-CZ" sz="1800" b="1" i="1" kern="1200" dirty="0" err="1" smtClean="0"/>
            <a:t>Francisella</a:t>
          </a:r>
          <a:r>
            <a:rPr lang="cs-CZ" sz="1800" b="1" i="1" kern="1200" dirty="0" smtClean="0"/>
            <a:t> </a:t>
          </a:r>
          <a:r>
            <a:rPr lang="cs-CZ" sz="1800" b="1" i="1" kern="1200" dirty="0" err="1" smtClean="0"/>
            <a:t>tularensis</a:t>
          </a:r>
          <a:r>
            <a:rPr lang="cs-CZ" sz="1800" kern="1200" dirty="0" smtClean="0"/>
            <a:t>, velmi stabilní, živá týdny ve vodě, v blátě a půdě a roky i ve zmrzlém mase, </a:t>
          </a:r>
          <a:r>
            <a:rPr lang="cs-CZ" sz="1800" b="1" kern="1200" dirty="0" smtClean="0"/>
            <a:t>vysoce infekční, 10min při 56C stačí k usmrcení</a:t>
          </a:r>
          <a:endParaRPr lang="cs-CZ" sz="1800" b="1" kern="1200" dirty="0"/>
        </a:p>
      </dsp:txBody>
      <dsp:txXfrm>
        <a:off x="2952325" y="432050"/>
        <a:ext cx="1428571" cy="3554223"/>
      </dsp:txXfrm>
    </dsp:sp>
    <dsp:sp modelId="{6A69CEEF-7E95-4FFE-9774-42027114AD49}">
      <dsp:nvSpPr>
        <dsp:cNvPr id="0" name=""/>
        <dsp:cNvSpPr/>
      </dsp:nvSpPr>
      <dsp:spPr>
        <a:xfrm>
          <a:off x="5262667" y="728732"/>
          <a:ext cx="1776581" cy="177658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4A3F74A-B5C9-4D41-95C3-DE661555EDC1}">
      <dsp:nvSpPr>
        <dsp:cNvPr id="0" name=""/>
        <dsp:cNvSpPr/>
      </dsp:nvSpPr>
      <dsp:spPr>
        <a:xfrm>
          <a:off x="4935329" y="1056068"/>
          <a:ext cx="2104508" cy="74177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 smtClean="0"/>
            <a:t>Inkubační doba 3-5dnů</a:t>
          </a:r>
          <a:endParaRPr lang="cs-CZ" sz="2600" kern="1200" dirty="0"/>
        </a:p>
      </dsp:txBody>
      <dsp:txXfrm>
        <a:off x="4935329" y="1056068"/>
        <a:ext cx="2104508" cy="741771"/>
      </dsp:txXfrm>
    </dsp:sp>
    <dsp:sp modelId="{5CB64C15-B57C-4396-90F7-C74D3E5469A0}">
      <dsp:nvSpPr>
        <dsp:cNvPr id="0" name=""/>
        <dsp:cNvSpPr/>
      </dsp:nvSpPr>
      <dsp:spPr>
        <a:xfrm>
          <a:off x="4978138" y="3365273"/>
          <a:ext cx="2726714" cy="232335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F6EBB48-B889-4E0C-A034-150477DE8B81}">
      <dsp:nvSpPr>
        <dsp:cNvPr id="0" name=""/>
        <dsp:cNvSpPr/>
      </dsp:nvSpPr>
      <dsp:spPr>
        <a:xfrm>
          <a:off x="4976251" y="3119668"/>
          <a:ext cx="2844432" cy="26694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Projevuje se horečkou, zimnicí, kašlem, myalgií, zvracením, počáteční příznaky vymizí po 4 dnech pak se znovuobjeví po 1-3 dnech a</a:t>
          </a:r>
          <a:endParaRPr lang="cs-CZ" sz="1800" kern="1200" dirty="0"/>
        </a:p>
      </dsp:txBody>
      <dsp:txXfrm>
        <a:off x="4976251" y="3119668"/>
        <a:ext cx="2844432" cy="2669446"/>
      </dsp:txXfrm>
    </dsp:sp>
    <dsp:sp modelId="{22B1FB39-6DA8-440A-9AC1-A757C39EA9CD}">
      <dsp:nvSpPr>
        <dsp:cNvPr id="0" name=""/>
        <dsp:cNvSpPr/>
      </dsp:nvSpPr>
      <dsp:spPr>
        <a:xfrm>
          <a:off x="143317" y="3964155"/>
          <a:ext cx="1776581" cy="177658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75D957F-B90B-42C9-9368-952E038EDA81}">
      <dsp:nvSpPr>
        <dsp:cNvPr id="0" name=""/>
        <dsp:cNvSpPr/>
      </dsp:nvSpPr>
      <dsp:spPr>
        <a:xfrm>
          <a:off x="2636105" y="4107217"/>
          <a:ext cx="2220726" cy="120973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 smtClean="0"/>
            <a:t>Bakterie může pronikat kůží</a:t>
          </a:r>
          <a:endParaRPr lang="cs-CZ" sz="2600" kern="1200" dirty="0"/>
        </a:p>
      </dsp:txBody>
      <dsp:txXfrm>
        <a:off x="2636105" y="4107217"/>
        <a:ext cx="2220726" cy="1209734"/>
      </dsp:txXfrm>
    </dsp:sp>
    <dsp:sp modelId="{57BED86D-97CF-4DAF-8290-AA6C6519DCFE}">
      <dsp:nvSpPr>
        <dsp:cNvPr id="0" name=""/>
        <dsp:cNvSpPr/>
      </dsp:nvSpPr>
      <dsp:spPr>
        <a:xfrm>
          <a:off x="307911" y="672357"/>
          <a:ext cx="1776581" cy="325789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E307B20-B388-4761-B287-8F81C19F607F}">
      <dsp:nvSpPr>
        <dsp:cNvPr id="0" name=""/>
        <dsp:cNvSpPr/>
      </dsp:nvSpPr>
      <dsp:spPr>
        <a:xfrm>
          <a:off x="0" y="4165830"/>
          <a:ext cx="2104508" cy="148048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V místě vpichu nakaženého klíštěte vznikají léze a nastává zvětšení uzlin</a:t>
          </a:r>
          <a:endParaRPr lang="cs-CZ" sz="1800" kern="1200" dirty="0"/>
        </a:p>
      </dsp:txBody>
      <dsp:txXfrm>
        <a:off x="0" y="4165830"/>
        <a:ext cx="2104508" cy="1480484"/>
      </dsp:txXfrm>
    </dsp:sp>
    <dsp:sp modelId="{F193DD1A-7FDC-4446-8BE0-C515CE514F92}">
      <dsp:nvSpPr>
        <dsp:cNvPr id="0" name=""/>
        <dsp:cNvSpPr/>
      </dsp:nvSpPr>
      <dsp:spPr>
        <a:xfrm>
          <a:off x="2808308" y="4128068"/>
          <a:ext cx="1776581" cy="16325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AF56D0E-48C1-4B33-A29B-ECB3B2F6EC35}">
      <dsp:nvSpPr>
        <dsp:cNvPr id="0" name=""/>
        <dsp:cNvSpPr/>
      </dsp:nvSpPr>
      <dsp:spPr>
        <a:xfrm>
          <a:off x="61021" y="178582"/>
          <a:ext cx="2269102" cy="460769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trvají týdny, vzniká lymfadenopatie, konjunktivitida, zánět hltanu, mandlí, břišní typ se zvracením, bolestí břicha a průjmy, pneumonie, nachází se v aerosolu, smrt v 1/3 neléčených případů</a:t>
          </a:r>
          <a:endParaRPr lang="cs-CZ" sz="1800" kern="1200" dirty="0"/>
        </a:p>
      </dsp:txBody>
      <dsp:txXfrm>
        <a:off x="61021" y="178582"/>
        <a:ext cx="2269102" cy="460769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BD9F59-C74C-4255-B590-68ACC4BD5E86}">
      <dsp:nvSpPr>
        <dsp:cNvPr id="0" name=""/>
        <dsp:cNvSpPr/>
      </dsp:nvSpPr>
      <dsp:spPr>
        <a:xfrm>
          <a:off x="3157420" y="0"/>
          <a:ext cx="1714406" cy="17146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84B6D23-4DB6-4B8E-B256-528F7A4DD606}">
      <dsp:nvSpPr>
        <dsp:cNvPr id="0" name=""/>
        <dsp:cNvSpPr/>
      </dsp:nvSpPr>
      <dsp:spPr>
        <a:xfrm>
          <a:off x="3194251" y="-48156"/>
          <a:ext cx="1964424" cy="105126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Je způsobená </a:t>
          </a:r>
          <a:r>
            <a:rPr lang="cs-CZ" sz="1800" b="1" kern="1200" dirty="0" err="1" smtClean="0"/>
            <a:t>Flaviry</a:t>
          </a:r>
          <a:r>
            <a:rPr lang="cs-CZ" sz="1800" b="1" kern="1200" dirty="0" smtClean="0"/>
            <a:t> skupiny klíšťové encefalitidy: </a:t>
          </a:r>
          <a:r>
            <a:rPr lang="cs-CZ" sz="1800" kern="1200" dirty="0" smtClean="0"/>
            <a:t>CEE </a:t>
          </a:r>
          <a:r>
            <a:rPr lang="cs-CZ" sz="1800" kern="1200" dirty="0" err="1" smtClean="0"/>
            <a:t>atd</a:t>
          </a:r>
          <a:endParaRPr lang="cs-CZ" sz="1800" kern="1200" dirty="0"/>
        </a:p>
      </dsp:txBody>
      <dsp:txXfrm>
        <a:off x="3194251" y="-48156"/>
        <a:ext cx="1964424" cy="1051267"/>
      </dsp:txXfrm>
    </dsp:sp>
    <dsp:sp modelId="{E125B519-340D-45A1-A01D-37DAA2E6B84C}">
      <dsp:nvSpPr>
        <dsp:cNvPr id="0" name=""/>
        <dsp:cNvSpPr/>
      </dsp:nvSpPr>
      <dsp:spPr>
        <a:xfrm>
          <a:off x="5935913" y="2205159"/>
          <a:ext cx="1714406" cy="17146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8E50EF4-6FD4-4C01-A4D1-1CAD4909A782}">
      <dsp:nvSpPr>
        <dsp:cNvPr id="0" name=""/>
        <dsp:cNvSpPr/>
      </dsp:nvSpPr>
      <dsp:spPr>
        <a:xfrm>
          <a:off x="5748003" y="950547"/>
          <a:ext cx="1857273" cy="115639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/>
            <a:t>V ČR 140-744 případů ročně</a:t>
          </a:r>
          <a:endParaRPr lang="cs-CZ" sz="2100" kern="1200" dirty="0"/>
        </a:p>
      </dsp:txBody>
      <dsp:txXfrm>
        <a:off x="5748003" y="950547"/>
        <a:ext cx="1857273" cy="1156393"/>
      </dsp:txXfrm>
    </dsp:sp>
    <dsp:sp modelId="{7CE83621-D615-40D6-AAFE-7A6F1F7FEA35}">
      <dsp:nvSpPr>
        <dsp:cNvPr id="0" name=""/>
        <dsp:cNvSpPr/>
      </dsp:nvSpPr>
      <dsp:spPr>
        <a:xfrm>
          <a:off x="5710629" y="853458"/>
          <a:ext cx="1714406" cy="17146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79EFCE0-0519-4AE9-B8D2-F40F2A241E15}">
      <dsp:nvSpPr>
        <dsp:cNvPr id="0" name=""/>
        <dsp:cNvSpPr/>
      </dsp:nvSpPr>
      <dsp:spPr>
        <a:xfrm>
          <a:off x="5926587" y="2422321"/>
          <a:ext cx="1821556" cy="123523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/>
            <a:t>Reservoár-hlodavci, vzácně pitím syrového mléka koz, krav</a:t>
          </a:r>
          <a:endParaRPr lang="cs-CZ" sz="2100" kern="1200" dirty="0"/>
        </a:p>
      </dsp:txBody>
      <dsp:txXfrm>
        <a:off x="5926587" y="2422321"/>
        <a:ext cx="1821556" cy="1235238"/>
      </dsp:txXfrm>
    </dsp:sp>
    <dsp:sp modelId="{7EA988E3-CD7C-4B68-8235-55373BF44831}">
      <dsp:nvSpPr>
        <dsp:cNvPr id="0" name=""/>
        <dsp:cNvSpPr/>
      </dsp:nvSpPr>
      <dsp:spPr>
        <a:xfrm>
          <a:off x="5260071" y="3541719"/>
          <a:ext cx="1714406" cy="17146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980F870-A3BB-45DA-8E14-58549C42EA8C}">
      <dsp:nvSpPr>
        <dsp:cNvPr id="0" name=""/>
        <dsp:cNvSpPr/>
      </dsp:nvSpPr>
      <dsp:spPr>
        <a:xfrm>
          <a:off x="5140817" y="4078067"/>
          <a:ext cx="1964424" cy="113011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err="1" smtClean="0"/>
            <a:t>Inkub</a:t>
          </a:r>
          <a:r>
            <a:rPr lang="cs-CZ" sz="2100" kern="1200" dirty="0" smtClean="0"/>
            <a:t>. doba 7-14 dnů</a:t>
          </a:r>
          <a:endParaRPr lang="cs-CZ" sz="2100" kern="1200" dirty="0"/>
        </a:p>
      </dsp:txBody>
      <dsp:txXfrm>
        <a:off x="5140817" y="4078067"/>
        <a:ext cx="1964424" cy="1130112"/>
      </dsp:txXfrm>
    </dsp:sp>
    <dsp:sp modelId="{7C87A0D5-C298-46EF-8E7B-1705B05E77EB}">
      <dsp:nvSpPr>
        <dsp:cNvPr id="0" name=""/>
        <dsp:cNvSpPr/>
      </dsp:nvSpPr>
      <dsp:spPr>
        <a:xfrm>
          <a:off x="679314" y="2355351"/>
          <a:ext cx="1714406" cy="17146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06520AA-8AB0-4A8C-BDC6-AF44A7C35E19}">
      <dsp:nvSpPr>
        <dsp:cNvPr id="0" name=""/>
        <dsp:cNvSpPr/>
      </dsp:nvSpPr>
      <dsp:spPr>
        <a:xfrm>
          <a:off x="3082340" y="2580634"/>
          <a:ext cx="1964424" cy="113011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 dirty="0" err="1" smtClean="0"/>
            <a:t>Bifázický</a:t>
          </a:r>
          <a:r>
            <a:rPr lang="cs-CZ" sz="2000" b="1" kern="1200" dirty="0" smtClean="0"/>
            <a:t> průběh: </a:t>
          </a:r>
          <a:r>
            <a:rPr lang="cs-CZ" sz="2000" kern="1200" dirty="0" smtClean="0"/>
            <a:t>1. </a:t>
          </a:r>
          <a:r>
            <a:rPr lang="cs-CZ" sz="2000" kern="1200" dirty="0" err="1" smtClean="0"/>
            <a:t>zvýš</a:t>
          </a:r>
          <a:r>
            <a:rPr lang="cs-CZ" sz="2000" kern="1200" dirty="0" smtClean="0"/>
            <a:t>. T, bolesti hlavy, svalstva, několik dnů úlevy, 2. období nerv. potíží. Zvracení, prudké bolesti hlavy, vysoké horečky, závratě, ztráta paměti</a:t>
          </a:r>
          <a:endParaRPr lang="cs-CZ" sz="2000" kern="1200" dirty="0"/>
        </a:p>
      </dsp:txBody>
      <dsp:txXfrm>
        <a:off x="3082340" y="2580634"/>
        <a:ext cx="1964424" cy="1130112"/>
      </dsp:txXfrm>
    </dsp:sp>
    <dsp:sp modelId="{B70FB41E-91AC-4082-A0DA-66E0DDB8D92D}">
      <dsp:nvSpPr>
        <dsp:cNvPr id="0" name=""/>
        <dsp:cNvSpPr/>
      </dsp:nvSpPr>
      <dsp:spPr>
        <a:xfrm>
          <a:off x="2880326" y="561982"/>
          <a:ext cx="2340164" cy="47425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7BC0F90-75A0-4F93-BBC6-C186B60DDF4C}">
      <dsp:nvSpPr>
        <dsp:cNvPr id="0" name=""/>
        <dsp:cNvSpPr/>
      </dsp:nvSpPr>
      <dsp:spPr>
        <a:xfrm>
          <a:off x="679321" y="2655732"/>
          <a:ext cx="1821556" cy="123523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Postižení šedé kůry mozku, záněty bazálních ganglií, mozkové kůry</a:t>
          </a:r>
          <a:endParaRPr lang="cs-CZ" sz="1800" kern="1200" dirty="0"/>
        </a:p>
      </dsp:txBody>
      <dsp:txXfrm>
        <a:off x="679321" y="2655732"/>
        <a:ext cx="1821556" cy="1235238"/>
      </dsp:txXfrm>
    </dsp:sp>
    <dsp:sp modelId="{B37D0766-5979-4748-996E-481C6710A3FC}">
      <dsp:nvSpPr>
        <dsp:cNvPr id="0" name=""/>
        <dsp:cNvSpPr/>
      </dsp:nvSpPr>
      <dsp:spPr>
        <a:xfrm>
          <a:off x="679326" y="853458"/>
          <a:ext cx="1714406" cy="17146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80FCCD0-B268-4EE0-94C5-8E86F0DD80F0}">
      <dsp:nvSpPr>
        <dsp:cNvPr id="0" name=""/>
        <dsp:cNvSpPr/>
      </dsp:nvSpPr>
      <dsp:spPr>
        <a:xfrm>
          <a:off x="747650" y="950547"/>
          <a:ext cx="1857273" cy="115639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/>
            <a:t>Klid, kortikosteroidy, antibiotika</a:t>
          </a:r>
          <a:endParaRPr lang="cs-CZ" sz="2100" kern="1200" dirty="0"/>
        </a:p>
      </dsp:txBody>
      <dsp:txXfrm>
        <a:off x="747650" y="950547"/>
        <a:ext cx="1857273" cy="1156393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39C477-8392-451F-A4F0-C5FAEE9C37D8}">
      <dsp:nvSpPr>
        <dsp:cNvPr id="0" name=""/>
        <dsp:cNvSpPr/>
      </dsp:nvSpPr>
      <dsp:spPr>
        <a:xfrm>
          <a:off x="197703" y="190559"/>
          <a:ext cx="4876680" cy="48766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/>
            <a:t>Vzácněji diagnostikované bakteriální onemocnění přenášené i blechami především z koček a psů vyvolává </a:t>
          </a:r>
          <a:r>
            <a:rPr lang="cs-CZ" sz="2100" b="1" i="1" kern="1200" dirty="0" err="1" smtClean="0"/>
            <a:t>Bartonella</a:t>
          </a:r>
          <a:r>
            <a:rPr lang="cs-CZ" sz="2100" b="1" i="1" kern="1200" dirty="0" smtClean="0"/>
            <a:t> </a:t>
          </a:r>
          <a:r>
            <a:rPr lang="cs-CZ" sz="2100" b="1" i="1" kern="1200" dirty="0" err="1" smtClean="0"/>
            <a:t>henselae</a:t>
          </a:r>
          <a:r>
            <a:rPr lang="cs-CZ" sz="2100" b="1" i="1" kern="1200" dirty="0" smtClean="0"/>
            <a:t> </a:t>
          </a:r>
          <a:r>
            <a:rPr lang="cs-CZ" sz="2100" i="0" kern="1200" dirty="0" smtClean="0"/>
            <a:t>způsobující onemocnění především u oslabených pacientů</a:t>
          </a:r>
          <a:endParaRPr lang="cs-CZ" sz="2100" i="0" kern="1200" dirty="0"/>
        </a:p>
      </dsp:txBody>
      <dsp:txXfrm>
        <a:off x="878681" y="765625"/>
        <a:ext cx="2811779" cy="3726549"/>
      </dsp:txXfrm>
    </dsp:sp>
    <dsp:sp modelId="{1F4A3FD0-4888-432E-951A-54715DEB4101}">
      <dsp:nvSpPr>
        <dsp:cNvPr id="0" name=""/>
        <dsp:cNvSpPr/>
      </dsp:nvSpPr>
      <dsp:spPr>
        <a:xfrm>
          <a:off x="3712428" y="190559"/>
          <a:ext cx="4876680" cy="48766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/>
            <a:t>Způsobuje proliferaci endotelových buněk. Nemoc postihuje většinou chovatele koček, osoby </a:t>
          </a:r>
          <a:r>
            <a:rPr lang="cs-CZ" sz="2100" kern="1200" dirty="0" err="1" smtClean="0"/>
            <a:t>imunodeficitní</a:t>
          </a:r>
          <a:r>
            <a:rPr lang="cs-CZ" sz="2100" kern="1200" dirty="0" smtClean="0"/>
            <a:t>, pacienty s jiným vážným onemocněním, nebo skupiny osob žijící ve špatných hygienických podmínkách (bezdomovci, alkoholici a některá etnika</a:t>
          </a:r>
          <a:r>
            <a:rPr lang="cs-CZ" sz="2100" i="1" kern="1200" dirty="0" smtClean="0"/>
            <a:t>)</a:t>
          </a:r>
          <a:endParaRPr lang="cs-CZ" sz="2100" kern="1200" dirty="0"/>
        </a:p>
      </dsp:txBody>
      <dsp:txXfrm>
        <a:off x="5096350" y="765625"/>
        <a:ext cx="2811779" cy="3726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26107-6032-448C-B8B9-BF8619EBB217}" type="datetimeFigureOut">
              <a:rPr lang="cs-CZ" smtClean="0"/>
              <a:pPr/>
              <a:t>7.4.2015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7A754-20B0-460D-99A3-6890427A552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7422EF0F-9F6D-40F6-AEFE-ECEA380BCE56}" type="slidenum">
              <a:rPr lang="en-GB" smtClean="0">
                <a:cs typeface="Lucida Sans Unicode" pitchFamily="34" charset="0"/>
              </a:rPr>
              <a:pPr>
                <a:buFont typeface="Wingdings" pitchFamily="2" charset="2"/>
                <a:buNone/>
              </a:pPr>
              <a:t>3</a:t>
            </a:fld>
            <a:endParaRPr lang="en-GB" smtClean="0">
              <a:cs typeface="Lucida Sans Unicode" pitchFamily="34" charset="0"/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3837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534AA35B-71E6-48DE-82AE-70C7B68DDA73}" type="slidenum">
              <a:rPr lang="en-GB" smtClean="0">
                <a:cs typeface="Lucida Sans Unicode" pitchFamily="34" charset="0"/>
              </a:rPr>
              <a:pPr>
                <a:buFont typeface="Wingdings" pitchFamily="2" charset="2"/>
                <a:buNone/>
              </a:pPr>
              <a:t>4</a:t>
            </a:fld>
            <a:endParaRPr lang="en-GB" smtClean="0">
              <a:cs typeface="Lucida Sans Unicode" pitchFamily="34" charset="0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3837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D13C7F90-BB44-495E-B5E9-D8F93152C02E}" type="slidenum">
              <a:rPr lang="en-GB" smtClean="0">
                <a:cs typeface="Lucida Sans Unicode" pitchFamily="34" charset="0"/>
              </a:rPr>
              <a:pPr>
                <a:buFont typeface="Wingdings" pitchFamily="2" charset="2"/>
                <a:buNone/>
              </a:pPr>
              <a:t>5</a:t>
            </a:fld>
            <a:endParaRPr lang="en-GB" smtClean="0">
              <a:cs typeface="Lucida Sans Unicode" pitchFamily="34" charset="0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3837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08881D0F-BF02-470D-9643-D44EADD05AC5}" type="slidenum">
              <a:rPr lang="en-GB" smtClean="0">
                <a:cs typeface="Lucida Sans Unicode" pitchFamily="34" charset="0"/>
              </a:rPr>
              <a:pPr>
                <a:buFont typeface="Wingdings" pitchFamily="2" charset="2"/>
                <a:buNone/>
              </a:pPr>
              <a:t>6</a:t>
            </a:fld>
            <a:endParaRPr lang="en-GB" smtClean="0">
              <a:cs typeface="Lucida Sans Unicode" pitchFamily="34" charset="0"/>
            </a:endParaRPr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3837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67C38DF9-F2BD-44AF-8381-BB38CC785079}" type="slidenum">
              <a:rPr lang="en-GB" smtClean="0">
                <a:cs typeface="Lucida Sans Unicode" pitchFamily="34" charset="0"/>
              </a:rPr>
              <a:pPr>
                <a:buFont typeface="Wingdings" pitchFamily="2" charset="2"/>
                <a:buNone/>
              </a:pPr>
              <a:t>7</a:t>
            </a:fld>
            <a:endParaRPr lang="en-GB" smtClean="0">
              <a:cs typeface="Lucida Sans Unicode" pitchFamily="34" charset="0"/>
            </a:endParaRPr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3837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E0388470-88D8-4A8E-8D56-BFB4786A7F5C}" type="slidenum">
              <a:rPr lang="en-GB" smtClean="0">
                <a:cs typeface="Lucida Sans Unicode" pitchFamily="34" charset="0"/>
              </a:rPr>
              <a:pPr>
                <a:buFont typeface="Wingdings" pitchFamily="2" charset="2"/>
                <a:buNone/>
              </a:pPr>
              <a:t>8</a:t>
            </a:fld>
            <a:endParaRPr lang="en-GB" smtClean="0">
              <a:cs typeface="Lucida Sans Unicode" pitchFamily="34" charset="0"/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3837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DCECB-FA1E-49F7-82DE-069162C76577}" type="slidenum">
              <a:rPr lang="cs-CZ" smtClean="0"/>
              <a:pPr/>
              <a:t>38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FEC3-4A9A-4A32-BA74-051C3F32B22A}" type="datetimeFigureOut">
              <a:rPr lang="cs-CZ" smtClean="0"/>
              <a:pPr/>
              <a:t>7.4.2015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BF5C7-1219-48DD-B55F-2B7AAB4631F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FEC3-4A9A-4A32-BA74-051C3F32B22A}" type="datetimeFigureOut">
              <a:rPr lang="cs-CZ" smtClean="0"/>
              <a:pPr/>
              <a:t>7.4.2015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BF5C7-1219-48DD-B55F-2B7AAB4631F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FEC3-4A9A-4A32-BA74-051C3F32B22A}" type="datetimeFigureOut">
              <a:rPr lang="cs-CZ" smtClean="0"/>
              <a:pPr/>
              <a:t>7.4.2015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BF5C7-1219-48DD-B55F-2B7AAB4631F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075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43350"/>
            <a:ext cx="4038600" cy="219075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5BDEC-85CA-4B56-89A4-8AC8B5AF43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B5D10-2A51-4E9B-AF2F-AFAE85F7BC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0BBE8-3A55-464F-BA0B-4BCB856813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28815-3518-4D05-AEB5-6E11853FA0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F1669-E19A-475A-B5C7-FDF4500C6F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8160" cy="114348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ED6E8-067A-44A9-92BD-8FB13FAD42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FEC3-4A9A-4A32-BA74-051C3F32B22A}" type="datetimeFigureOut">
              <a:rPr lang="cs-CZ" smtClean="0"/>
              <a:pPr/>
              <a:t>7.4.2015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BF5C7-1219-48DD-B55F-2B7AAB4631F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FEC3-4A9A-4A32-BA74-051C3F32B22A}" type="datetimeFigureOut">
              <a:rPr lang="cs-CZ" smtClean="0"/>
              <a:pPr/>
              <a:t>7.4.2015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BF5C7-1219-48DD-B55F-2B7AAB4631F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FEC3-4A9A-4A32-BA74-051C3F32B22A}" type="datetimeFigureOut">
              <a:rPr lang="cs-CZ" smtClean="0"/>
              <a:pPr/>
              <a:t>7.4.2015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BF5C7-1219-48DD-B55F-2B7AAB4631F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FEC3-4A9A-4A32-BA74-051C3F32B22A}" type="datetimeFigureOut">
              <a:rPr lang="cs-CZ" smtClean="0"/>
              <a:pPr/>
              <a:t>7.4.2015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BF5C7-1219-48DD-B55F-2B7AAB4631F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FEC3-4A9A-4A32-BA74-051C3F32B22A}" type="datetimeFigureOut">
              <a:rPr lang="cs-CZ" smtClean="0"/>
              <a:pPr/>
              <a:t>7.4.2015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BF5C7-1219-48DD-B55F-2B7AAB4631F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FEC3-4A9A-4A32-BA74-051C3F32B22A}" type="datetimeFigureOut">
              <a:rPr lang="cs-CZ" smtClean="0"/>
              <a:pPr/>
              <a:t>7.4.2015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BF5C7-1219-48DD-B55F-2B7AAB4631F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FEC3-4A9A-4A32-BA74-051C3F32B22A}" type="datetimeFigureOut">
              <a:rPr lang="cs-CZ" smtClean="0"/>
              <a:pPr/>
              <a:t>7.4.2015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BF5C7-1219-48DD-B55F-2B7AAB4631F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FEC3-4A9A-4A32-BA74-051C3F32B22A}" type="datetimeFigureOut">
              <a:rPr lang="cs-CZ" smtClean="0"/>
              <a:pPr/>
              <a:t>7.4.2015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BF5C7-1219-48DD-B55F-2B7AAB4631F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8FEC3-4A9A-4A32-BA74-051C3F32B22A}" type="datetimeFigureOut">
              <a:rPr lang="cs-CZ" smtClean="0"/>
              <a:pPr/>
              <a:t>7.4.2015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BF5C7-1219-48DD-B55F-2B7AAB4631F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images.google.com/imgres?imgurl=www.fw.cz/odd6/img/ckliste2.jpg&amp;imgrefurl=http://www.fw.cz/odd6/ixodes.htm&amp;h=432&amp;w=600&amp;prev=/images?q=Ixodes+ricinus&amp;svnum=10&amp;hl=cs&amp;lr=&amp;ie=UTF-8&amp;inlang=pl&amp;sa=N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List_aplikace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48.jpeg"/><Relationship Id="rId7" Type="http://schemas.openxmlformats.org/officeDocument/2006/relationships/diagramLayout" Target="../diagrams/layout3.xml"/><Relationship Id="rId2" Type="http://schemas.openxmlformats.org/officeDocument/2006/relationships/hyperlink" Target="https://www.google.cz/url?q=http://en.wikipedia.org/wiki/Coxiella_burnetii&amp;sa=U&amp;ei=GtMiU6qPAaTnygOdv4DgDA&amp;ved=0CDEQ9QEwAg&amp;usg=AFQjCNFnMkqbR66QJiv9YzIXRXiF3XL-Pg" TargetMode="External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3.xml"/><Relationship Id="rId5" Type="http://schemas.openxmlformats.org/officeDocument/2006/relationships/image" Target="../media/image49.jpeg"/><Relationship Id="rId10" Type="http://schemas.microsoft.com/office/2007/relationships/diagramDrawing" Target="../diagrams/drawing3.xml"/><Relationship Id="rId4" Type="http://schemas.openxmlformats.org/officeDocument/2006/relationships/hyperlink" Target="https://www.google.cz/url?q=http://en.wikipedia.org/wiki/Q_fever&amp;sa=U&amp;ei=GtMiU6qPAaTnygOdv4DgDA&amp;ved=0CC0Q9QEwAA&amp;usg=AFQjCNFu5d0LJ2Qaa_i9Zuavj3Q1lxv81w" TargetMode="External"/><Relationship Id="rId9" Type="http://schemas.openxmlformats.org/officeDocument/2006/relationships/diagramColors" Target="../diagrams/colors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Layout" Target="../diagrams/layout4.xml"/><Relationship Id="rId7" Type="http://schemas.openxmlformats.org/officeDocument/2006/relationships/hyperlink" Target="https://www.google.cz/url?q=http://www.genoprice.com/rickettsia.htm&amp;sa=U&amp;ei=WtciU7GkIsbNygOL6YLADg&amp;ved=0CDsQ9QEwBg&amp;usg=AFQjCNHznPt1Wq8NwdtJEYJsrryyIrsP_g" TargetMode="Externa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51.jpeg"/><Relationship Id="rId4" Type="http://schemas.openxmlformats.org/officeDocument/2006/relationships/diagramQuickStyle" Target="../diagrams/quickStyle4.xml"/><Relationship Id="rId9" Type="http://schemas.openxmlformats.org/officeDocument/2006/relationships/hyperlink" Target="https://www.google.cz/url?q=http://en.wikipedia.org/wiki/Rickettsia&amp;sa=U&amp;ei=WtciU7GkIsbNygOL6YLADg&amp;ved=0CDkQ9QEwBQ&amp;usg=AFQjCNHhjgxFGlejGvax3tPX4XstWFzIpQ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Layout" Target="../diagrams/layout5.xml"/><Relationship Id="rId7" Type="http://schemas.openxmlformats.org/officeDocument/2006/relationships/hyperlink" Target="https://www.google.cz/url?q=http://www.upmchealthsecurity.org/website/our_work/biological-threats-and-epidemics/fact_sheets/tularemia.html&amp;sa=U&amp;ei=pdciU8mMMKGCzAOA0IHgBw&amp;ved=0CDEQ9QEwAg&amp;usg=AFQjCNG_0If6N9EAevDOtlyF6xEkDeCu2Q" TargetMode="External"/><Relationship Id="rId12" Type="http://schemas.openxmlformats.org/officeDocument/2006/relationships/image" Target="../media/image5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11" Type="http://schemas.openxmlformats.org/officeDocument/2006/relationships/hyperlink" Target="https://www.google.cz/url?q=http://home.lcusd.net/lchs/mewoldsen/aleach.html&amp;sa=U&amp;ei=pdciU8mMMKGCzAOA0IHgBw&amp;ved=0CEcQ9QEwDQ&amp;usg=AFQjCNGUEpImgSF7kqbMqE85kfkAkqMbWA" TargetMode="External"/><Relationship Id="rId5" Type="http://schemas.openxmlformats.org/officeDocument/2006/relationships/diagramColors" Target="../diagrams/colors5.xml"/><Relationship Id="rId10" Type="http://schemas.openxmlformats.org/officeDocument/2006/relationships/image" Target="../media/image53.jpeg"/><Relationship Id="rId4" Type="http://schemas.openxmlformats.org/officeDocument/2006/relationships/diagramQuickStyle" Target="../diagrams/quickStyle5.xml"/><Relationship Id="rId9" Type="http://schemas.openxmlformats.org/officeDocument/2006/relationships/hyperlink" Target="https://www.google.cz/url?q=http://www.nature.com/nrmicro/journal/v2/n12/fig_tab/nrmicro1045_F3.html&amp;sa=U&amp;ei=pdciU8mMMKGCzAOA0IHgBw&amp;ved=0CD0Q9QEwCA&amp;usg=AFQjCNGc-YB0VQbnKRKxcjKY_zFHwI-YbA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Layout" Target="../diagrams/layout7.xml"/><Relationship Id="rId7" Type="http://schemas.openxmlformats.org/officeDocument/2006/relationships/hyperlink" Target="http://www.esacademic.com/pictures/eswiki/66/Bartonella.jpg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List_aplikace_Microsoft_Office_Excel_97-20032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9.jpeg"/><Relationship Id="rId4" Type="http://schemas.openxmlformats.org/officeDocument/2006/relationships/hyperlink" Target="http://www.gardensafari.net/vliegen/culex_pipiens.jp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9.v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Doc. RNDr. Alena Žákovská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sz="4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Okruhy výzkumné </a:t>
            </a:r>
            <a:r>
              <a:rPr lang="cs-CZ" sz="4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problematiky</a:t>
            </a:r>
            <a:endParaRPr lang="cs-CZ" sz="42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cs-CZ" sz="36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cs-CZ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Odd. Fyziologie a imunologie živočichů </a:t>
            </a:r>
            <a:br>
              <a:rPr lang="cs-CZ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cs-CZ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Použité metody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539750" y="1268413"/>
            <a:ext cx="8229600" cy="5113337"/>
          </a:xfrm>
        </p:spPr>
        <p:txBody>
          <a:bodyPr/>
          <a:lstStyle/>
          <a:p>
            <a:pPr eaLnBrk="1" hangingPunct="1"/>
            <a:r>
              <a:rPr lang="cs-CZ" sz="2800" b="1" dirty="0" smtClean="0">
                <a:solidFill>
                  <a:schemeClr val="accent6">
                    <a:lumMod val="75000"/>
                  </a:schemeClr>
                </a:solidFill>
              </a:rPr>
              <a:t>Přímé metody</a:t>
            </a:r>
          </a:p>
          <a:p>
            <a:pPr lvl="1" eaLnBrk="1" hangingPunct="1"/>
            <a:r>
              <a:rPr lang="cs-CZ" b="1" dirty="0" smtClean="0"/>
              <a:t>monitoring klíšťat, odchyt hlodavců, kultivace tkání a orgánů v BSK-H médiu, Izolace </a:t>
            </a:r>
            <a:r>
              <a:rPr lang="cs-CZ" b="1" dirty="0" err="1" smtClean="0"/>
              <a:t>borrelií</a:t>
            </a:r>
            <a:endParaRPr lang="cs-CZ" b="1" dirty="0" smtClean="0"/>
          </a:p>
          <a:p>
            <a:pPr lvl="1"/>
            <a:r>
              <a:rPr lang="cs-CZ" b="1" dirty="0" smtClean="0"/>
              <a:t>detekce živých </a:t>
            </a:r>
            <a:r>
              <a:rPr lang="cs-CZ" b="1" dirty="0" err="1" smtClean="0"/>
              <a:t>borrelií</a:t>
            </a:r>
            <a:r>
              <a:rPr lang="cs-CZ" b="1" dirty="0" smtClean="0"/>
              <a:t>- mikroskopie v temném poli (DFM)</a:t>
            </a:r>
          </a:p>
          <a:p>
            <a:pPr eaLnBrk="1" hangingPunct="1"/>
            <a:endParaRPr lang="cs-CZ" sz="2800" b="1" dirty="0" smtClean="0"/>
          </a:p>
          <a:p>
            <a:pPr eaLnBrk="1" hangingPunct="1"/>
            <a:r>
              <a:rPr lang="cs-CZ" sz="2800" b="1" dirty="0" smtClean="0">
                <a:solidFill>
                  <a:schemeClr val="accent6">
                    <a:lumMod val="75000"/>
                  </a:schemeClr>
                </a:solidFill>
              </a:rPr>
              <a:t>Nepřímé metody</a:t>
            </a:r>
          </a:p>
          <a:p>
            <a:pPr lvl="1" eaLnBrk="1" hangingPunct="1"/>
            <a:r>
              <a:rPr lang="cs-CZ" b="1" dirty="0" smtClean="0"/>
              <a:t>detekce </a:t>
            </a:r>
            <a:r>
              <a:rPr lang="cs-CZ" b="1" dirty="0" err="1" smtClean="0"/>
              <a:t>antiborreliových</a:t>
            </a:r>
            <a:r>
              <a:rPr lang="cs-CZ" b="1" dirty="0" smtClean="0"/>
              <a:t> protilátek pomocí ELISA </a:t>
            </a:r>
          </a:p>
          <a:p>
            <a:pPr lvl="1"/>
            <a:r>
              <a:rPr lang="cs-CZ" b="1" dirty="0" smtClean="0"/>
              <a:t>PCR, </a:t>
            </a:r>
            <a:r>
              <a:rPr lang="cs-CZ" b="1" dirty="0" err="1" smtClean="0"/>
              <a:t>PCR</a:t>
            </a:r>
            <a:r>
              <a:rPr lang="cs-CZ" b="1" dirty="0" smtClean="0"/>
              <a:t>- RFLP, </a:t>
            </a:r>
            <a:r>
              <a:rPr lang="cs-CZ" b="1" dirty="0" err="1" smtClean="0"/>
              <a:t>sequenace</a:t>
            </a:r>
            <a:endParaRPr lang="cs-CZ" b="1" dirty="0" smtClean="0"/>
          </a:p>
          <a:p>
            <a:pPr lvl="1" eaLnBrk="1" hangingPunct="1">
              <a:buNone/>
            </a:pPr>
            <a:endParaRPr 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b="1" dirty="0" err="1" smtClean="0"/>
              <a:t>Spirochety</a:t>
            </a:r>
            <a:r>
              <a:rPr lang="cs-CZ" sz="4000" b="1" dirty="0" smtClean="0"/>
              <a:t>,</a:t>
            </a:r>
            <a:r>
              <a:rPr lang="cs-CZ" sz="4000" b="1" i="1" dirty="0" smtClean="0"/>
              <a:t> Borrelia burgdorferi </a:t>
            </a:r>
            <a:r>
              <a:rPr lang="cs-CZ" sz="4000" b="1" dirty="0" smtClean="0"/>
              <a:t>s. l. metoda DFM z klíšťat, ovcí, komárů </a:t>
            </a:r>
          </a:p>
        </p:txBody>
      </p:sp>
      <p:sp>
        <p:nvSpPr>
          <p:cNvPr id="10243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676275"/>
          </a:xfrm>
        </p:spPr>
        <p:txBody>
          <a:bodyPr/>
          <a:lstStyle/>
          <a:p>
            <a:pPr>
              <a:buFontTx/>
              <a:buNone/>
            </a:pPr>
            <a:r>
              <a:rPr lang="cs-CZ" dirty="0" smtClean="0"/>
              <a:t>Mikroskopování v temném poli (DFM)</a:t>
            </a:r>
          </a:p>
        </p:txBody>
      </p:sp>
      <p:pic>
        <p:nvPicPr>
          <p:cNvPr id="10244" name="Obrázek 5" descr="E:\upraveno -borel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2852738"/>
            <a:ext cx="5243513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Obrázek 6" descr="E:\upraveno -boreli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492375"/>
            <a:ext cx="51117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kumenty\bc práce\H Kucerova\fotky klistat spirochet, odchyty\hanka borreli\Klístata 2011\ovce\9 samice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0"/>
            <a:ext cx="4144962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ovéPole 5"/>
          <p:cNvSpPr txBox="1">
            <a:spLocks noChangeArrowheads="1"/>
          </p:cNvSpPr>
          <p:nvPr/>
        </p:nvSpPr>
        <p:spPr bwMode="auto">
          <a:xfrm>
            <a:off x="2195513" y="3213100"/>
            <a:ext cx="729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Z ovcí</a:t>
            </a:r>
          </a:p>
        </p:txBody>
      </p:sp>
      <p:pic>
        <p:nvPicPr>
          <p:cNvPr id="49156" name="Picture 3" descr="C:\Dokumenty\bc práce\H Kucerova\fotky klistat spirochet, odchyty\hanka borreli\Klístata 2011\132 nymfa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144962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 descr="C:\Dokumenty\bc práce\H Kucerova\fotky klistat spirochet, odchyty\hanka borreli\Klístata 2011\171 samec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141663"/>
            <a:ext cx="4144962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ovéPole 9"/>
          <p:cNvSpPr txBox="1">
            <a:spLocks noChangeArrowheads="1"/>
          </p:cNvSpPr>
          <p:nvPr/>
        </p:nvSpPr>
        <p:spPr bwMode="auto">
          <a:xfrm>
            <a:off x="6156325" y="6396038"/>
            <a:ext cx="1552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Z klíštěte</a:t>
            </a:r>
          </a:p>
        </p:txBody>
      </p:sp>
      <p:pic>
        <p:nvPicPr>
          <p:cNvPr id="49159" name="Picture 7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9199225"/>
            <a:ext cx="1493837" cy="6083300"/>
          </a:xfrm>
          <a:prstGeom prst="rect">
            <a:avLst/>
          </a:prstGeom>
          <a:noFill/>
          <a:ln w="127000">
            <a:solidFill>
              <a:srgbClr val="FD8C4D"/>
            </a:solidFill>
            <a:miter lim="800000"/>
            <a:headEnd/>
            <a:tailEnd/>
          </a:ln>
        </p:spPr>
      </p:pic>
      <p:pic>
        <p:nvPicPr>
          <p:cNvPr id="49160" name="Picture 7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68975" y="17830800"/>
            <a:ext cx="3024188" cy="12312650"/>
          </a:xfrm>
          <a:prstGeom prst="rect">
            <a:avLst/>
          </a:prstGeom>
          <a:noFill/>
          <a:ln w="127000">
            <a:solidFill>
              <a:srgbClr val="FD8C4D"/>
            </a:solidFill>
            <a:miter lim="800000"/>
            <a:headEnd/>
            <a:tailEnd/>
          </a:ln>
        </p:spPr>
      </p:pic>
      <p:pic>
        <p:nvPicPr>
          <p:cNvPr id="49161" name="Obrázek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141663"/>
            <a:ext cx="804863" cy="3557587"/>
          </a:xfrm>
          <a:prstGeom prst="rect">
            <a:avLst/>
          </a:prstGeom>
          <a:noFill/>
          <a:ln w="127000">
            <a:solidFill>
              <a:srgbClr val="FD8C4D"/>
            </a:solidFill>
            <a:miter lim="800000"/>
            <a:headEnd/>
            <a:tailEnd/>
          </a:ln>
        </p:spPr>
      </p:pic>
      <p:sp>
        <p:nvSpPr>
          <p:cNvPr id="49162" name="TextovéPole 17"/>
          <p:cNvSpPr txBox="1">
            <a:spLocks noChangeArrowheads="1"/>
          </p:cNvSpPr>
          <p:nvPr/>
        </p:nvSpPr>
        <p:spPr bwMode="auto">
          <a:xfrm>
            <a:off x="1619250" y="5013325"/>
            <a:ext cx="10524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Z roztoče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ázek 11" descr="getAttachment?session=Q%DD%29%FDC%EC8RD%FE%A5%98%DB%D7a%AA%C2%DFK%A3A%FE%28eC%FB%C2%AA%F0%02%CE%AC%09%7D"/>
          <p:cNvPicPr>
            <a:picLocks noChangeAspect="1" noChangeArrowheads="1"/>
          </p:cNvPicPr>
          <p:nvPr/>
        </p:nvPicPr>
        <p:blipFill>
          <a:blip r:embed="rId2" cstate="print"/>
          <a:srcRect t="23068" r="17369"/>
          <a:stretch>
            <a:fillRect/>
          </a:stretch>
        </p:blipFill>
        <p:spPr bwMode="auto">
          <a:xfrm>
            <a:off x="0" y="0"/>
            <a:ext cx="4500563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Obrázek 12" descr="getAttachment?session=Q%DD%29%FDC%EC8RD%FE%A5%98%DB%D7a%AA%C2%DFK%A3A%FE%28e%24%F7%8E%CD%13%0Dh%89%09%7D"/>
          <p:cNvPicPr>
            <a:picLocks noChangeAspect="1" noChangeArrowheads="1"/>
          </p:cNvPicPr>
          <p:nvPr/>
        </p:nvPicPr>
        <p:blipFill>
          <a:blip r:embed="rId3" cstate="print"/>
          <a:srcRect l="17369" t="23068"/>
          <a:stretch>
            <a:fillRect/>
          </a:stretch>
        </p:blipFill>
        <p:spPr bwMode="auto">
          <a:xfrm>
            <a:off x="4143375" y="2786063"/>
            <a:ext cx="5000625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259632" y="4509120"/>
            <a:ext cx="160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Z larev komárů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981075"/>
            <a:ext cx="8640960" cy="5876925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cs-CZ" b="1" dirty="0" smtClean="0"/>
          </a:p>
          <a:p>
            <a:pPr algn="ctr" eaLnBrk="1" hangingPunct="1">
              <a:buFontTx/>
              <a:buNone/>
            </a:pPr>
            <a:r>
              <a:rPr lang="cs-CZ" b="1" dirty="0" smtClean="0"/>
              <a:t>Výstupy se dají aplikovat na praktické cíle.</a:t>
            </a:r>
          </a:p>
          <a:p>
            <a:pPr eaLnBrk="1" hangingPunct="1">
              <a:buClr>
                <a:schemeClr val="hlink"/>
              </a:buClr>
            </a:pPr>
            <a:r>
              <a:rPr lang="cs-CZ" sz="2800" dirty="0" smtClean="0">
                <a:solidFill>
                  <a:schemeClr val="accent1">
                    <a:lumMod val="75000"/>
                  </a:schemeClr>
                </a:solidFill>
              </a:rPr>
              <a:t>Přispění k informovanosti obyvatelstva (sdělovací </a:t>
            </a:r>
            <a:r>
              <a:rPr lang="cs-CZ" sz="2800" dirty="0" err="1" smtClean="0">
                <a:solidFill>
                  <a:schemeClr val="accent1">
                    <a:lumMod val="75000"/>
                  </a:schemeClr>
                </a:solidFill>
              </a:rPr>
              <a:t>postředky</a:t>
            </a:r>
            <a:r>
              <a:rPr lang="cs-CZ" sz="2800" dirty="0" smtClean="0">
                <a:solidFill>
                  <a:schemeClr val="accent1">
                    <a:lumMod val="75000"/>
                  </a:schemeClr>
                </a:solidFill>
              </a:rPr>
              <a:t>, (TV, </a:t>
            </a:r>
            <a:r>
              <a:rPr lang="cs-CZ" sz="2800" dirty="0" err="1" smtClean="0">
                <a:solidFill>
                  <a:schemeClr val="accent1">
                    <a:lumMod val="75000"/>
                  </a:schemeClr>
                </a:solidFill>
              </a:rPr>
              <a:t>Mfdnes</a:t>
            </a:r>
            <a:r>
              <a:rPr lang="cs-CZ" sz="2800" dirty="0" smtClean="0">
                <a:solidFill>
                  <a:schemeClr val="accent1">
                    <a:lumMod val="75000"/>
                  </a:schemeClr>
                </a:solidFill>
              </a:rPr>
              <a:t>, blanenský deník, ČS televize Brno, ČS rozhlas Brno)</a:t>
            </a:r>
          </a:p>
          <a:p>
            <a:pPr>
              <a:buClr>
                <a:schemeClr val="hlink"/>
              </a:buClr>
            </a:pPr>
            <a:r>
              <a:rPr lang="cs-CZ" sz="2800" dirty="0" smtClean="0">
                <a:solidFill>
                  <a:schemeClr val="accent1">
                    <a:lumMod val="75000"/>
                  </a:schemeClr>
                </a:solidFill>
              </a:rPr>
              <a:t>Spolupráce: orgány hygienické služby </a:t>
            </a:r>
            <a:r>
              <a:rPr lang="cs-CZ" sz="2800" dirty="0" smtClean="0"/>
              <a:t>(</a:t>
            </a:r>
            <a:r>
              <a:rPr lang="cs-CZ" sz="2800" dirty="0" err="1" smtClean="0"/>
              <a:t>jmKHS</a:t>
            </a:r>
            <a:r>
              <a:rPr lang="cs-CZ" sz="2800" dirty="0" smtClean="0"/>
              <a:t>) </a:t>
            </a:r>
            <a:endParaRPr lang="cs-CZ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eaLnBrk="1" hangingPunct="1">
              <a:buClr>
                <a:schemeClr val="hlink"/>
              </a:buClr>
            </a:pPr>
            <a:r>
              <a:rPr lang="cs-CZ" sz="2800" dirty="0" smtClean="0">
                <a:solidFill>
                  <a:schemeClr val="accent1">
                    <a:lumMod val="75000"/>
                  </a:schemeClr>
                </a:solidFill>
              </a:rPr>
              <a:t>Instituce humánní (firma </a:t>
            </a:r>
            <a:r>
              <a:rPr lang="cs-CZ" sz="2800" dirty="0" err="1" smtClean="0">
                <a:solidFill>
                  <a:schemeClr val="accent1">
                    <a:lumMod val="75000"/>
                  </a:schemeClr>
                </a:solidFill>
              </a:rPr>
              <a:t>Bioplus</a:t>
            </a:r>
            <a:r>
              <a:rPr lang="cs-CZ" sz="28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cs-CZ" sz="2800" dirty="0" err="1" smtClean="0">
                <a:solidFill>
                  <a:schemeClr val="accent1">
                    <a:lumMod val="75000"/>
                  </a:schemeClr>
                </a:solidFill>
              </a:rPr>
              <a:t>Biovendor</a:t>
            </a:r>
            <a:r>
              <a:rPr lang="cs-CZ" sz="2800" dirty="0" smtClean="0">
                <a:solidFill>
                  <a:schemeClr val="accent1">
                    <a:lumMod val="75000"/>
                  </a:schemeClr>
                </a:solidFill>
              </a:rPr>
              <a:t>, TEST-LINE) a veterinární medicíny </a:t>
            </a:r>
            <a:r>
              <a:rPr lang="cs-CZ" sz="2800" dirty="0" smtClean="0"/>
              <a:t>(VF Brno)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132138" y="260350"/>
            <a:ext cx="3527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 b="1" dirty="0"/>
              <a:t>Přínos výzkumu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3100" b="1" dirty="0" smtClean="0"/>
              <a:t>Články v </a:t>
            </a:r>
            <a:r>
              <a:rPr lang="cs-CZ" sz="3100" b="1" dirty="0" err="1" smtClean="0"/>
              <a:t>MFDnes</a:t>
            </a:r>
            <a:r>
              <a:rPr lang="cs-CZ" sz="3100" b="1" dirty="0" smtClean="0"/>
              <a:t/>
            </a:r>
            <a:br>
              <a:rPr lang="cs-CZ" sz="3100" b="1" dirty="0" smtClean="0"/>
            </a:br>
            <a:endParaRPr lang="cs-CZ" sz="3100" b="1" dirty="0" smtClean="0"/>
          </a:p>
        </p:txBody>
      </p:sp>
      <p:pic>
        <p:nvPicPr>
          <p:cNvPr id="38915" name="Picture 2" descr="E:\Nová složka\MF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250" y="1208088"/>
            <a:ext cx="3363913" cy="5649912"/>
          </a:xfrm>
        </p:spPr>
      </p:pic>
      <p:pic>
        <p:nvPicPr>
          <p:cNvPr id="38916" name="Picture 2" descr="C:\Users\Hana\Desktop\oreza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1655763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" descr="E:\Nová složka\MF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316142">
            <a:off x="4252913" y="-101600"/>
            <a:ext cx="27257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456613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smtClean="0">
                <a:solidFill>
                  <a:schemeClr val="hlink"/>
                </a:solidFill>
              </a:rPr>
              <a:t>Charakteristika přenosu nákaz členovci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57338"/>
            <a:ext cx="8534400" cy="4929187"/>
          </a:xfrm>
        </p:spPr>
        <p:txBody>
          <a:bodyPr/>
          <a:lstStyle/>
          <a:p>
            <a:pPr eaLnBrk="1" hangingPunct="1">
              <a:buClr>
                <a:schemeClr val="folHlink"/>
              </a:buClr>
              <a:defRPr/>
            </a:pPr>
            <a:r>
              <a:rPr lang="cs-CZ" dirty="0" smtClean="0"/>
              <a:t>Zoonóza, ohnisková nákaza</a:t>
            </a:r>
          </a:p>
          <a:p>
            <a:pPr eaLnBrk="1" hangingPunct="1">
              <a:buClr>
                <a:schemeClr val="folHlink"/>
              </a:buClr>
              <a:defRPr/>
            </a:pPr>
            <a:r>
              <a:rPr lang="cs-CZ" dirty="0" smtClean="0">
                <a:solidFill>
                  <a:srgbClr val="FFFF00"/>
                </a:solidFill>
              </a:rPr>
              <a:t>Přenos </a:t>
            </a:r>
            <a:r>
              <a:rPr lang="cs-CZ" dirty="0" err="1" smtClean="0">
                <a:solidFill>
                  <a:srgbClr val="FFFF00"/>
                </a:solidFill>
              </a:rPr>
              <a:t>transmisivní</a:t>
            </a:r>
            <a:endParaRPr lang="cs-CZ" dirty="0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Obecné schéma přenosu: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400" dirty="0" smtClean="0">
                <a:latin typeface="Times New Roman" pitchFamily="18" charset="0"/>
              </a:rPr>
              <a:t>Donor (obratlovec A) …</a:t>
            </a:r>
            <a:r>
              <a:rPr lang="cs-CZ" sz="2000" dirty="0" smtClean="0"/>
              <a:t>      </a:t>
            </a:r>
            <a:r>
              <a:rPr lang="cs-CZ" sz="2400" dirty="0" smtClean="0">
                <a:latin typeface="Times New Roman" pitchFamily="18" charset="0"/>
              </a:rPr>
              <a:t>vektor ...           recipient (obratlovec B)</a:t>
            </a:r>
          </a:p>
          <a:p>
            <a:pPr lvl="4" eaLnBrk="1" hangingPunct="1">
              <a:defRPr/>
            </a:pPr>
            <a:endParaRPr lang="cs-CZ" sz="2400" dirty="0" smtClean="0">
              <a:latin typeface="Times New Roman" pitchFamily="18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581400" y="5943600"/>
            <a:ext cx="1981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Samice </a:t>
            </a:r>
            <a:r>
              <a:rPr lang="cs-CZ" sz="1400" i="1"/>
              <a:t>I. ricinus</a:t>
            </a:r>
          </a:p>
          <a:p>
            <a:pPr algn="ctr">
              <a:spcBef>
                <a:spcPct val="50000"/>
              </a:spcBef>
            </a:pPr>
            <a:r>
              <a:rPr lang="cs-CZ" sz="1000"/>
              <a:t>Katedra srovnávací fyziologie živočichů a obecné zoologie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638800" y="6172200"/>
            <a:ext cx="327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 i="1"/>
              <a:t>Apodemus sylvaticus</a:t>
            </a:r>
            <a:endParaRPr lang="cs-CZ" sz="1400"/>
          </a:p>
          <a:p>
            <a:pPr algn="ctr">
              <a:spcBef>
                <a:spcPct val="50000"/>
              </a:spcBef>
            </a:pPr>
            <a:r>
              <a:rPr lang="cs-CZ" sz="1000"/>
              <a:t>http://www.consult-eco.ndirect.co.uk/lrc/specnews.htm</a:t>
            </a:r>
          </a:p>
        </p:txBody>
      </p:sp>
      <p:pic>
        <p:nvPicPr>
          <p:cNvPr id="28678" name="Picture 6" descr="mys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4191000"/>
            <a:ext cx="2438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9" name="Picture 7" descr="samicka-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4191000"/>
            <a:ext cx="19050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76200" y="6096000"/>
            <a:ext cx="342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 i="1"/>
              <a:t>Microtus agrestis  </a:t>
            </a:r>
            <a:r>
              <a:rPr lang="cs-CZ" sz="1400" i="1">
                <a:solidFill>
                  <a:srgbClr val="FF9900"/>
                </a:solidFill>
              </a:rPr>
              <a:t> </a:t>
            </a:r>
            <a:endParaRPr lang="cs-CZ" sz="1400"/>
          </a:p>
          <a:p>
            <a:pPr>
              <a:spcBef>
                <a:spcPct val="50000"/>
              </a:spcBef>
            </a:pPr>
            <a:r>
              <a:rPr lang="cs-CZ" sz="1000"/>
              <a:t>http://home2.planetinternet.be/rv047190/hoe/muisje.htm</a:t>
            </a:r>
          </a:p>
        </p:txBody>
      </p:sp>
      <p:pic>
        <p:nvPicPr>
          <p:cNvPr id="28681" name="Picture 9" descr="microt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191000"/>
            <a:ext cx="2590800" cy="1725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Charakteristika přenosu nákaz členovci</a:t>
            </a:r>
          </a:p>
        </p:txBody>
      </p:sp>
      <p:pic>
        <p:nvPicPr>
          <p:cNvPr id="19462" name="Picture 6" descr="ckliste2">
            <a:hlinkClick r:id="rId2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20072" y="908720"/>
            <a:ext cx="1662112" cy="1208087"/>
          </a:xfrm>
          <a:noFill/>
        </p:spPr>
      </p:pic>
      <p:sp>
        <p:nvSpPr>
          <p:cNvPr id="26628" name="Text Box 9"/>
          <p:cNvSpPr txBox="1">
            <a:spLocks noChangeArrowheads="1"/>
          </p:cNvSpPr>
          <p:nvPr/>
        </p:nvSpPr>
        <p:spPr bwMode="auto">
          <a:xfrm>
            <a:off x="395288" y="2420888"/>
            <a:ext cx="856932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cs-CZ" sz="2400" b="1" dirty="0">
                <a:solidFill>
                  <a:srgbClr val="FFFF00"/>
                </a:solidFill>
                <a:latin typeface="Times New Roman" pitchFamily="18" charset="0"/>
              </a:rPr>
              <a:t>Druhy přenosů patogenů:</a:t>
            </a:r>
          </a:p>
          <a:p>
            <a:pPr marL="342900" indent="-342900">
              <a:buFontTx/>
              <a:buAutoNum type="alphaUcParenR"/>
              <a:defRPr/>
            </a:pPr>
            <a:r>
              <a:rPr lang="cs-CZ" sz="2400" b="1" dirty="0">
                <a:solidFill>
                  <a:srgbClr val="B41A60"/>
                </a:solidFill>
                <a:latin typeface="Times New Roman" pitchFamily="18" charset="0"/>
              </a:rPr>
              <a:t>Biologický</a:t>
            </a:r>
            <a:r>
              <a:rPr lang="cs-CZ" sz="2400" dirty="0">
                <a:latin typeface="Times New Roman" pitchFamily="18" charset="0"/>
              </a:rPr>
              <a:t>- infekční agens se musí nejdříve pomnožit  nebo prodělat určitý vývojový cyklus než může být přeneseno na nového hostitele - jen </a:t>
            </a:r>
            <a:r>
              <a:rPr lang="cs-CZ" sz="2400" b="1" dirty="0" err="1" smtClean="0">
                <a:solidFill>
                  <a:srgbClr val="B41A60"/>
                </a:solidFill>
                <a:latin typeface="Times New Roman" pitchFamily="18" charset="0"/>
              </a:rPr>
              <a:t>hematofágní</a:t>
            </a:r>
            <a:r>
              <a:rPr lang="cs-CZ" sz="2400" b="1" dirty="0" smtClean="0">
                <a:solidFill>
                  <a:srgbClr val="B41A60"/>
                </a:solidFill>
                <a:latin typeface="Times New Roman" pitchFamily="18" charset="0"/>
              </a:rPr>
              <a:t> členovci</a:t>
            </a:r>
            <a:endParaRPr lang="cs-CZ" sz="2400" b="1" dirty="0">
              <a:solidFill>
                <a:srgbClr val="B41A60"/>
              </a:solidFill>
              <a:latin typeface="Times New Roman" pitchFamily="18" charset="0"/>
            </a:endParaRPr>
          </a:p>
          <a:p>
            <a:pPr marL="342900" indent="-342900">
              <a:buFontTx/>
              <a:buAutoNum type="alphaUcParenR"/>
              <a:defRPr/>
            </a:pPr>
            <a:r>
              <a:rPr lang="cs-CZ" sz="2400" b="1" dirty="0">
                <a:solidFill>
                  <a:srgbClr val="B41A60"/>
                </a:solidFill>
                <a:latin typeface="Times New Roman" pitchFamily="18" charset="0"/>
              </a:rPr>
              <a:t>Mechanický</a:t>
            </a:r>
            <a:r>
              <a:rPr lang="cs-CZ" sz="2400" dirty="0">
                <a:latin typeface="Times New Roman" pitchFamily="18" charset="0"/>
              </a:rPr>
              <a:t>- agens se nemnoží a nevyvíjí, je přeneseno</a:t>
            </a:r>
          </a:p>
          <a:p>
            <a:pPr marL="342900" indent="-342900">
              <a:defRPr/>
            </a:pPr>
            <a:r>
              <a:rPr lang="cs-CZ" sz="2400" dirty="0" smtClean="0">
                <a:latin typeface="Times New Roman" pitchFamily="18" charset="0"/>
              </a:rPr>
              <a:t> </a:t>
            </a:r>
            <a:r>
              <a:rPr lang="cs-CZ" sz="24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a</a:t>
            </a:r>
            <a:r>
              <a:rPr lang="cs-CZ" sz="24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) </a:t>
            </a:r>
            <a:r>
              <a:rPr lang="cs-CZ" sz="24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kontaminativně</a:t>
            </a:r>
            <a:r>
              <a:rPr lang="cs-CZ" sz="2400" b="1" dirty="0" smtClean="0">
                <a:latin typeface="Times New Roman" pitchFamily="18" charset="0"/>
              </a:rPr>
              <a:t> </a:t>
            </a:r>
            <a:r>
              <a:rPr lang="cs-CZ" sz="2400" dirty="0">
                <a:latin typeface="Times New Roman" pitchFamily="18" charset="0"/>
              </a:rPr>
              <a:t>(ústními ústrojími, exkrementy, končetinami)</a:t>
            </a:r>
          </a:p>
          <a:p>
            <a:pPr marL="342900" indent="-342900">
              <a:defRPr/>
            </a:pPr>
            <a:r>
              <a:rPr lang="cs-CZ" sz="2400" dirty="0">
                <a:latin typeface="Times New Roman" pitchFamily="18" charset="0"/>
              </a:rPr>
              <a:t> </a:t>
            </a:r>
            <a:endParaRPr lang="cs-CZ" sz="2400" dirty="0" smtClean="0">
              <a:latin typeface="Times New Roman" pitchFamily="18" charset="0"/>
            </a:endParaRPr>
          </a:p>
          <a:p>
            <a:pPr marL="342900" indent="-342900">
              <a:defRPr/>
            </a:pPr>
            <a:r>
              <a:rPr lang="cs-CZ" sz="24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b) </a:t>
            </a:r>
            <a:r>
              <a:rPr lang="cs-CZ" sz="2400" b="1" dirty="0" err="1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inokulativně</a:t>
            </a:r>
            <a:r>
              <a:rPr lang="cs-CZ" sz="2400" dirty="0" smtClean="0">
                <a:latin typeface="Times New Roman" pitchFamily="18" charset="0"/>
              </a:rPr>
              <a:t> </a:t>
            </a:r>
            <a:r>
              <a:rPr lang="cs-CZ" sz="2400" dirty="0">
                <a:latin typeface="Times New Roman" pitchFamily="18" charset="0"/>
              </a:rPr>
              <a:t>(ústními ústroji, žihadlem) 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</a:rPr>
              <a:t>hematofágové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 i </a:t>
            </a:r>
            <a:r>
              <a:rPr lang="cs-CZ" sz="2400" dirty="0" err="1">
                <a:solidFill>
                  <a:srgbClr val="FFFF00"/>
                </a:solidFill>
                <a:latin typeface="Times New Roman" pitchFamily="18" charset="0"/>
              </a:rPr>
              <a:t>nehematofágové</a:t>
            </a:r>
            <a:r>
              <a:rPr lang="cs-CZ" sz="24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sz="2400" dirty="0">
                <a:latin typeface="Times New Roman" pitchFamily="18" charset="0"/>
              </a:rPr>
              <a:t>(švábi, </a:t>
            </a:r>
            <a:r>
              <a:rPr lang="cs-CZ" sz="2400" dirty="0" err="1">
                <a:latin typeface="Times New Roman" pitchFamily="18" charset="0"/>
              </a:rPr>
              <a:t>rusi</a:t>
            </a:r>
            <a:r>
              <a:rPr lang="cs-CZ" sz="2400" dirty="0">
                <a:latin typeface="Times New Roman" pitchFamily="18" charset="0"/>
              </a:rPr>
              <a:t>, mouchy-čeleď </a:t>
            </a:r>
            <a:r>
              <a:rPr lang="cs-CZ" sz="2400" dirty="0" err="1">
                <a:latin typeface="Times New Roman" pitchFamily="18" charset="0"/>
              </a:rPr>
              <a:t>mouchovití</a:t>
            </a:r>
            <a:r>
              <a:rPr lang="cs-CZ" sz="2400" dirty="0">
                <a:latin typeface="Times New Roman" pitchFamily="18" charset="0"/>
              </a:rPr>
              <a:t>, bzučivkovití, </a:t>
            </a:r>
            <a:r>
              <a:rPr lang="cs-CZ" sz="2400" dirty="0" err="1">
                <a:latin typeface="Times New Roman" pitchFamily="18" charset="0"/>
              </a:rPr>
              <a:t>masařkovití</a:t>
            </a:r>
            <a:r>
              <a:rPr lang="cs-CZ" sz="2400" dirty="0">
                <a:latin typeface="Times New Roman" pitchFamily="18" charset="0"/>
              </a:rPr>
              <a:t>- mohou přenášet salmonelózu, antrax-sněť, choleru, </a:t>
            </a:r>
            <a:r>
              <a:rPr lang="cs-CZ" sz="2400" dirty="0" err="1">
                <a:latin typeface="Times New Roman" pitchFamily="18" charset="0"/>
              </a:rPr>
              <a:t>stafylokové</a:t>
            </a:r>
            <a:r>
              <a:rPr lang="cs-CZ" sz="2400" dirty="0">
                <a:latin typeface="Times New Roman" pitchFamily="18" charset="0"/>
              </a:rPr>
              <a:t> nákazy, prvoky, virus LCM) </a:t>
            </a:r>
          </a:p>
        </p:txBody>
      </p:sp>
      <p:pic>
        <p:nvPicPr>
          <p:cNvPr id="29701" name="Picture 10" descr="culex_dos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692696"/>
            <a:ext cx="2746375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33375"/>
            <a:ext cx="7632700" cy="10382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3600" i="1" dirty="0" smtClean="0"/>
              <a:t/>
            </a:r>
            <a:br>
              <a:rPr lang="cs-CZ" sz="3600" i="1" dirty="0" smtClean="0"/>
            </a:br>
            <a:r>
              <a:rPr lang="cs-CZ" sz="3600" dirty="0" smtClean="0">
                <a:solidFill>
                  <a:srgbClr val="002060"/>
                </a:solidFill>
              </a:rPr>
              <a:t>Zařazení klíštěte </a:t>
            </a:r>
            <a:r>
              <a:rPr lang="cs-CZ" sz="3600" i="1" dirty="0" smtClean="0">
                <a:solidFill>
                  <a:srgbClr val="002060"/>
                </a:solidFill>
              </a:rPr>
              <a:t>Ixodes ricinus </a:t>
            </a:r>
            <a:r>
              <a:rPr lang="cs-CZ" sz="3600" dirty="0" smtClean="0">
                <a:solidFill>
                  <a:srgbClr val="002060"/>
                </a:solidFill>
              </a:rPr>
              <a:t>do systému</a:t>
            </a:r>
            <a:endParaRPr lang="cs-CZ" sz="3200" dirty="0" smtClean="0">
              <a:solidFill>
                <a:srgbClr val="00206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1484313"/>
            <a:ext cx="6400800" cy="51847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b="1" i="1" dirty="0" smtClean="0">
                <a:solidFill>
                  <a:srgbClr val="FFFF00"/>
                </a:solidFill>
              </a:rPr>
              <a:t>Kmen</a:t>
            </a:r>
            <a:r>
              <a:rPr lang="cs-CZ" sz="2400" b="1" i="1" dirty="0" smtClean="0">
                <a:solidFill>
                  <a:srgbClr val="FFFF00"/>
                </a:solidFill>
              </a:rPr>
              <a:t>: </a:t>
            </a:r>
            <a:r>
              <a:rPr lang="cs-CZ" sz="2400" b="1" i="1" dirty="0" smtClean="0">
                <a:solidFill>
                  <a:srgbClr val="002060"/>
                </a:solidFill>
              </a:rPr>
              <a:t>členovci </a:t>
            </a:r>
            <a:r>
              <a:rPr lang="cs-CZ" sz="2400" b="1" i="1" dirty="0" err="1" smtClean="0">
                <a:solidFill>
                  <a:srgbClr val="002060"/>
                </a:solidFill>
              </a:rPr>
              <a:t>Arthropoda</a:t>
            </a:r>
            <a:endParaRPr lang="cs-CZ" sz="2400" b="1" i="1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b="1" i="1" dirty="0" smtClean="0">
                <a:solidFill>
                  <a:srgbClr val="002060"/>
                </a:solidFill>
              </a:rPr>
              <a:t>Podkmen:</a:t>
            </a:r>
            <a:r>
              <a:rPr lang="cs-CZ" sz="2400" b="1" i="1" dirty="0" err="1" smtClean="0">
                <a:solidFill>
                  <a:srgbClr val="002060"/>
                </a:solidFill>
              </a:rPr>
              <a:t>klepítkatci</a:t>
            </a:r>
            <a:r>
              <a:rPr lang="cs-CZ" sz="2400" b="1" i="1" dirty="0" smtClean="0">
                <a:solidFill>
                  <a:srgbClr val="002060"/>
                </a:solidFill>
              </a:rPr>
              <a:t> </a:t>
            </a:r>
            <a:r>
              <a:rPr lang="cs-CZ" sz="2400" b="1" i="1" dirty="0" err="1" smtClean="0">
                <a:solidFill>
                  <a:srgbClr val="002060"/>
                </a:solidFill>
              </a:rPr>
              <a:t>Chelicerata</a:t>
            </a:r>
            <a:endParaRPr lang="cs-CZ" sz="2400" b="1" i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sz="2400" b="1" i="1" dirty="0" smtClean="0">
                <a:solidFill>
                  <a:srgbClr val="FFFF00"/>
                </a:solidFill>
              </a:rPr>
              <a:t>Třída: </a:t>
            </a:r>
            <a:r>
              <a:rPr lang="cs-CZ" sz="2400" b="1" i="1" dirty="0" smtClean="0">
                <a:solidFill>
                  <a:srgbClr val="002060"/>
                </a:solidFill>
              </a:rPr>
              <a:t>pavoukovci </a:t>
            </a:r>
            <a:r>
              <a:rPr lang="cs-CZ" sz="2400" b="1" i="1" dirty="0" err="1" smtClean="0">
                <a:solidFill>
                  <a:srgbClr val="002060"/>
                </a:solidFill>
              </a:rPr>
              <a:t>Arachnida</a:t>
            </a:r>
            <a:endParaRPr lang="cs-CZ" sz="2400" b="1" i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sz="2400" b="1" i="1" dirty="0" smtClean="0">
                <a:solidFill>
                  <a:srgbClr val="FFFF00"/>
                </a:solidFill>
              </a:rPr>
              <a:t>Řád: </a:t>
            </a:r>
            <a:r>
              <a:rPr lang="cs-CZ" sz="2400" b="1" i="1" dirty="0" smtClean="0">
                <a:solidFill>
                  <a:srgbClr val="002060"/>
                </a:solidFill>
              </a:rPr>
              <a:t>roztoči </a:t>
            </a:r>
            <a:r>
              <a:rPr lang="cs-CZ" sz="2400" b="1" i="1" dirty="0" err="1" smtClean="0">
                <a:solidFill>
                  <a:srgbClr val="002060"/>
                </a:solidFill>
              </a:rPr>
              <a:t>Acarina</a:t>
            </a:r>
            <a:endParaRPr lang="cs-CZ" sz="2400" b="1" i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sz="2400" b="1" i="1" dirty="0" smtClean="0">
                <a:solidFill>
                  <a:srgbClr val="002060"/>
                </a:solidFill>
              </a:rPr>
              <a:t>Podřád:klíšťata </a:t>
            </a:r>
            <a:r>
              <a:rPr lang="cs-CZ" sz="2400" b="1" i="1" dirty="0" err="1" smtClean="0">
                <a:solidFill>
                  <a:srgbClr val="002060"/>
                </a:solidFill>
              </a:rPr>
              <a:t>Ixodides</a:t>
            </a:r>
            <a:endParaRPr lang="cs-CZ" sz="2400" b="1" i="1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b="1" i="1" dirty="0" smtClean="0">
                <a:solidFill>
                  <a:schemeClr val="accent1"/>
                </a:solidFill>
              </a:rPr>
              <a:t>Čeleď: </a:t>
            </a:r>
            <a:r>
              <a:rPr lang="cs-CZ" sz="2400" b="1" i="1" dirty="0" err="1" smtClean="0">
                <a:solidFill>
                  <a:schemeClr val="accent1"/>
                </a:solidFill>
              </a:rPr>
              <a:t>klíšťatovití</a:t>
            </a:r>
            <a:r>
              <a:rPr lang="cs-CZ" sz="2400" b="1" i="1" dirty="0" smtClean="0">
                <a:solidFill>
                  <a:schemeClr val="accent1"/>
                </a:solidFill>
              </a:rPr>
              <a:t> </a:t>
            </a:r>
            <a:r>
              <a:rPr lang="cs-CZ" sz="2400" b="1" i="1" dirty="0" err="1" smtClean="0">
                <a:solidFill>
                  <a:schemeClr val="accent1"/>
                </a:solidFill>
              </a:rPr>
              <a:t>Ixodidae</a:t>
            </a:r>
            <a:endParaRPr lang="cs-CZ" sz="2400" b="1" i="1" dirty="0" smtClean="0">
              <a:solidFill>
                <a:schemeClr val="accent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 smtClean="0">
                <a:solidFill>
                  <a:schemeClr val="accent4">
                    <a:lumMod val="10000"/>
                  </a:schemeClr>
                </a:solidFill>
              </a:rPr>
              <a:t>Rod:klíště </a:t>
            </a:r>
            <a:r>
              <a:rPr lang="cs-CZ" sz="2400" i="1" dirty="0" err="1" smtClean="0">
                <a:solidFill>
                  <a:schemeClr val="accent4">
                    <a:lumMod val="10000"/>
                  </a:schemeClr>
                </a:solidFill>
              </a:rPr>
              <a:t>Ixodes</a:t>
            </a:r>
            <a:endParaRPr lang="cs-CZ" sz="2400" i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 smtClean="0">
                <a:solidFill>
                  <a:schemeClr val="tx1"/>
                </a:solidFill>
              </a:rPr>
              <a:t>Druh:obecné </a:t>
            </a:r>
            <a:r>
              <a:rPr lang="cs-CZ" sz="2400" i="1" dirty="0" err="1" smtClean="0">
                <a:solidFill>
                  <a:schemeClr val="tx1"/>
                </a:solidFill>
              </a:rPr>
              <a:t>ricinus</a:t>
            </a:r>
            <a:endParaRPr lang="cs-CZ" sz="2400" i="1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b="1" i="1" dirty="0" smtClean="0">
                <a:solidFill>
                  <a:schemeClr val="accent1"/>
                </a:solidFill>
              </a:rPr>
              <a:t>Čeleď:</a:t>
            </a:r>
            <a:r>
              <a:rPr lang="cs-CZ" sz="2400" b="1" i="1" dirty="0" err="1" smtClean="0">
                <a:solidFill>
                  <a:schemeClr val="accent1"/>
                </a:solidFill>
              </a:rPr>
              <a:t>klíšťákovití</a:t>
            </a:r>
            <a:r>
              <a:rPr lang="cs-CZ" sz="2400" b="1" i="1" dirty="0" smtClean="0">
                <a:solidFill>
                  <a:schemeClr val="accent1"/>
                </a:solidFill>
              </a:rPr>
              <a:t> </a:t>
            </a:r>
            <a:r>
              <a:rPr lang="cs-CZ" sz="2400" b="1" i="1" dirty="0" err="1" smtClean="0">
                <a:solidFill>
                  <a:schemeClr val="accent1"/>
                </a:solidFill>
              </a:rPr>
              <a:t>Argasidae</a:t>
            </a:r>
            <a:endParaRPr lang="cs-CZ" sz="2400" b="1" i="1" dirty="0" smtClean="0">
              <a:solidFill>
                <a:schemeClr val="accent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b="1" i="1" dirty="0" smtClean="0">
                <a:solidFill>
                  <a:srgbClr val="002060"/>
                </a:solidFill>
              </a:rPr>
              <a:t>Podčeleď: </a:t>
            </a:r>
            <a:r>
              <a:rPr lang="cs-CZ" sz="2400" b="1" i="1" dirty="0" err="1" smtClean="0">
                <a:solidFill>
                  <a:srgbClr val="002060"/>
                </a:solidFill>
              </a:rPr>
              <a:t>Ornithodorinae</a:t>
            </a:r>
            <a:endParaRPr lang="cs-CZ" sz="2400" b="1" i="1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b="1" i="1" dirty="0" smtClean="0">
                <a:solidFill>
                  <a:schemeClr val="accent4">
                    <a:lumMod val="10000"/>
                  </a:schemeClr>
                </a:solidFill>
              </a:rPr>
              <a:t>Rod: </a:t>
            </a:r>
            <a:r>
              <a:rPr lang="cs-CZ" sz="2400" b="1" i="1" dirty="0" err="1" smtClean="0">
                <a:solidFill>
                  <a:schemeClr val="accent4">
                    <a:lumMod val="10000"/>
                  </a:schemeClr>
                </a:solidFill>
              </a:rPr>
              <a:t>Ornithodoros</a:t>
            </a:r>
            <a:endParaRPr lang="cs-CZ" sz="2400" b="1" i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b="1" i="1" dirty="0" smtClean="0">
                <a:solidFill>
                  <a:srgbClr val="002060"/>
                </a:solidFill>
              </a:rPr>
              <a:t>Podčeleď: </a:t>
            </a:r>
            <a:r>
              <a:rPr lang="cs-CZ" sz="2400" b="1" i="1" dirty="0" err="1" smtClean="0">
                <a:solidFill>
                  <a:srgbClr val="002060"/>
                </a:solidFill>
              </a:rPr>
              <a:t>Argasinae</a:t>
            </a:r>
            <a:endParaRPr lang="cs-CZ" sz="2400" b="1" i="1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b="1" i="1" dirty="0" smtClean="0">
                <a:solidFill>
                  <a:schemeClr val="accent4">
                    <a:lumMod val="10000"/>
                  </a:schemeClr>
                </a:solidFill>
              </a:rPr>
              <a:t>Rod: </a:t>
            </a:r>
            <a:r>
              <a:rPr lang="cs-CZ" sz="2400" b="1" i="1" dirty="0" err="1" smtClean="0">
                <a:solidFill>
                  <a:schemeClr val="accent4">
                    <a:lumMod val="10000"/>
                  </a:schemeClr>
                </a:solidFill>
              </a:rPr>
              <a:t>Argas</a:t>
            </a:r>
            <a:endParaRPr lang="cs-CZ" sz="2400" b="1" i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b="1" i="1" dirty="0" smtClean="0"/>
              <a:t>(Sedlák 2000)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l" eaLnBrk="1" hangingPunct="1">
              <a:buFontTx/>
              <a:buChar char="•"/>
              <a:defRPr/>
            </a:pP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400" dirty="0" smtClean="0"/>
              <a:t>Vlastní </a:t>
            </a:r>
            <a:r>
              <a:rPr lang="cs-CZ" sz="1400" dirty="0" smtClean="0">
                <a:solidFill>
                  <a:srgbClr val="FFFF00"/>
                </a:solidFill>
              </a:rPr>
              <a:t>tělo</a:t>
            </a:r>
            <a:r>
              <a:rPr lang="cs-CZ" sz="1400" dirty="0" smtClean="0"/>
              <a:t> klíštěte </a:t>
            </a:r>
            <a:r>
              <a:rPr lang="cs-CZ" sz="1400" b="1" i="1" dirty="0" err="1" smtClean="0">
                <a:solidFill>
                  <a:srgbClr val="B41A60"/>
                </a:solidFill>
              </a:rPr>
              <a:t>Idiosoma</a:t>
            </a:r>
            <a:r>
              <a:rPr lang="cs-CZ" sz="1400" b="1" dirty="0" smtClean="0">
                <a:solidFill>
                  <a:srgbClr val="B41A60"/>
                </a:solidFill>
              </a:rPr>
              <a:t> </a:t>
            </a:r>
            <a:r>
              <a:rPr lang="cs-CZ" sz="1400" dirty="0" smtClean="0"/>
              <a:t>kryje silně </a:t>
            </a:r>
            <a:r>
              <a:rPr lang="cs-CZ" sz="1400" dirty="0" err="1" smtClean="0"/>
              <a:t>sklerotizovaný</a:t>
            </a:r>
            <a:r>
              <a:rPr lang="cs-CZ" sz="1400" dirty="0" smtClean="0"/>
              <a:t> </a:t>
            </a:r>
            <a:r>
              <a:rPr lang="cs-CZ" sz="1400" dirty="0" smtClean="0">
                <a:solidFill>
                  <a:srgbClr val="FFFF00"/>
                </a:solidFill>
              </a:rPr>
              <a:t>štít </a:t>
            </a:r>
            <a:r>
              <a:rPr lang="cs-CZ" sz="1400" b="1" i="1" dirty="0" err="1" smtClean="0">
                <a:solidFill>
                  <a:srgbClr val="B41A60"/>
                </a:solidFill>
              </a:rPr>
              <a:t>scutum</a:t>
            </a:r>
            <a:r>
              <a:rPr lang="cs-CZ" sz="1400" dirty="0" smtClean="0">
                <a:solidFill>
                  <a:srgbClr val="B41A60"/>
                </a:solidFill>
              </a:rPr>
              <a:t>-</a:t>
            </a:r>
            <a:r>
              <a:rPr lang="cs-CZ" sz="1400" dirty="0" err="1" smtClean="0"/>
              <a:t>hard</a:t>
            </a:r>
            <a:r>
              <a:rPr lang="cs-CZ" sz="1400" dirty="0" smtClean="0"/>
              <a:t> </a:t>
            </a:r>
            <a:r>
              <a:rPr lang="cs-CZ" sz="1400" dirty="0" err="1" smtClean="0"/>
              <a:t>ticks</a:t>
            </a:r>
            <a:r>
              <a:rPr lang="cs-CZ" sz="1400" dirty="0" smtClean="0"/>
              <a:t>.  </a:t>
            </a:r>
            <a:br>
              <a:rPr lang="cs-CZ" sz="1400" dirty="0" smtClean="0"/>
            </a:br>
            <a:r>
              <a:rPr lang="cs-CZ" sz="1400" dirty="0" smtClean="0"/>
              <a:t>U samce kryje téměř celý hřbet těla, zatímco u samic jen její přední část (1/3). Zbytek těla </a:t>
            </a:r>
            <a:r>
              <a:rPr lang="cs-CZ" sz="1400" b="1" i="1" dirty="0" err="1" smtClean="0">
                <a:solidFill>
                  <a:srgbClr val="B41A60"/>
                </a:solidFill>
              </a:rPr>
              <a:t>alloscutum</a:t>
            </a:r>
            <a:r>
              <a:rPr lang="cs-CZ" sz="1400" dirty="0" smtClean="0"/>
              <a:t> samice je pokryt měkkou pokožkou, která umožňuje až třistanásobné zvětšení objemu při nasávání krve. Horní okraj štítu vybíhá po stranách v lopatky </a:t>
            </a:r>
            <a:r>
              <a:rPr lang="cs-CZ" sz="1400" b="1" i="1" dirty="0" err="1" smtClean="0">
                <a:solidFill>
                  <a:srgbClr val="B41A60"/>
                </a:solidFill>
              </a:rPr>
              <a:t>scapulae</a:t>
            </a: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b="1" i="1" dirty="0" smtClean="0"/>
              <a:t>Pohlavní otvor</a:t>
            </a:r>
            <a:r>
              <a:rPr lang="cs-CZ" sz="1400" dirty="0" smtClean="0"/>
              <a:t> u samců a samic leží v přední třetině těla. Před řitním otvorem probíhá </a:t>
            </a:r>
            <a:r>
              <a:rPr lang="cs-CZ" sz="1400" b="1" i="1" dirty="0" smtClean="0"/>
              <a:t>anální rýha</a:t>
            </a:r>
            <a:r>
              <a:rPr lang="cs-CZ" sz="1400" dirty="0" smtClean="0"/>
              <a:t>,  determinační znak pro zařazení klíšťat do druhů. </a:t>
            </a:r>
            <a:br>
              <a:rPr lang="cs-CZ" sz="1400" dirty="0" smtClean="0"/>
            </a:br>
            <a:r>
              <a:rPr lang="cs-CZ" sz="1400" dirty="0" smtClean="0"/>
              <a:t>Nymfy a dospělci mají čtyři páry noh, larvy tři páry. Články bývají vyzbrojeny </a:t>
            </a:r>
            <a:r>
              <a:rPr lang="cs-CZ" sz="1400" dirty="0" smtClean="0">
                <a:solidFill>
                  <a:srgbClr val="FFFF00"/>
                </a:solidFill>
              </a:rPr>
              <a:t>zubci, trny a ostny</a:t>
            </a:r>
            <a:r>
              <a:rPr lang="cs-CZ" sz="1400" dirty="0" smtClean="0"/>
              <a:t>, které slouží klíštěti k přichycení k hostiteli. Na hřbetní straně chodidla 1. páru je umístěn </a:t>
            </a:r>
            <a:r>
              <a:rPr lang="cs-CZ" sz="1400" b="1" i="1" dirty="0" err="1" smtClean="0">
                <a:solidFill>
                  <a:srgbClr val="FFFF00"/>
                </a:solidFill>
              </a:rPr>
              <a:t>Hallerův</a:t>
            </a:r>
            <a:r>
              <a:rPr lang="cs-CZ" sz="1400" b="1" i="1" dirty="0" smtClean="0">
                <a:solidFill>
                  <a:srgbClr val="FFFF00"/>
                </a:solidFill>
              </a:rPr>
              <a:t> orgán</a:t>
            </a:r>
            <a:r>
              <a:rPr lang="cs-CZ" sz="1400" dirty="0" smtClean="0">
                <a:solidFill>
                  <a:srgbClr val="FFFF00"/>
                </a:solidFill>
              </a:rPr>
              <a:t> </a:t>
            </a:r>
            <a:r>
              <a:rPr lang="cs-CZ" sz="1400" dirty="0" smtClean="0"/>
              <a:t>se smyslovými i čípky je velmi důležitým čichovým orgánem pro vyhledávání hostitele. Na břišní straně zadečku, po straně 4. páru nohou, je jeden pár dýchacích otvorů </a:t>
            </a:r>
            <a:r>
              <a:rPr lang="cs-CZ" sz="1400" b="1" i="1" dirty="0" smtClean="0"/>
              <a:t>stigmat</a:t>
            </a:r>
            <a:endParaRPr lang="cs-CZ" sz="1400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349500"/>
            <a:ext cx="4572000" cy="1323975"/>
          </a:xfrm>
        </p:spPr>
        <p:txBody>
          <a:bodyPr/>
          <a:lstStyle/>
          <a:p>
            <a:pPr eaLnBrk="1" hangingPunct="1">
              <a:defRPr/>
            </a:pPr>
            <a:r>
              <a:rPr lang="cs-CZ" sz="1400" b="1" i="1" u="sng" dirty="0" err="1" smtClean="0">
                <a:solidFill>
                  <a:srgbClr val="B41A60"/>
                </a:solidFill>
              </a:rPr>
              <a:t>Idiosoma</a:t>
            </a:r>
            <a:endParaRPr lang="cs-CZ" sz="1400" i="1" dirty="0" smtClean="0">
              <a:solidFill>
                <a:srgbClr val="B41A60"/>
              </a:solidFill>
            </a:endParaRPr>
          </a:p>
          <a:p>
            <a:pPr eaLnBrk="1" hangingPunct="1">
              <a:defRPr/>
            </a:pPr>
            <a:r>
              <a:rPr lang="cs-CZ" sz="1400" i="1" dirty="0" smtClean="0"/>
              <a:t>Obr. Samec klíštěte </a:t>
            </a:r>
            <a:r>
              <a:rPr lang="cs-CZ" sz="1400" i="1" dirty="0" err="1" smtClean="0"/>
              <a:t>Ixodes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ricinus</a:t>
            </a:r>
            <a:r>
              <a:rPr lang="cs-CZ" sz="1400" i="1" dirty="0" smtClean="0"/>
              <a:t> </a:t>
            </a:r>
          </a:p>
          <a:p>
            <a:pPr eaLnBrk="1" hangingPunct="1">
              <a:defRPr/>
            </a:pPr>
            <a:r>
              <a:rPr lang="cs-CZ" sz="1400" i="1" dirty="0" smtClean="0"/>
              <a:t>1: končetiny s drápky, 2: řitní otvor, 3: štít, 4: pohlavní otvor, 5: lopatky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1403350" y="3357563"/>
          <a:ext cx="6337300" cy="3500437"/>
        </p:xfrm>
        <a:graphic>
          <a:graphicData uri="http://schemas.openxmlformats.org/presentationml/2006/ole">
            <p:oleObj spid="_x0000_s2050" r:id="rId3" imgW="7225397" imgH="3911111" progId="">
              <p:embed/>
            </p:oleObj>
          </a:graphicData>
        </a:graphic>
      </p:graphicFrame>
      <p:pic>
        <p:nvPicPr>
          <p:cNvPr id="2253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87900" y="2060575"/>
            <a:ext cx="4038600" cy="16811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611561" y="1160599"/>
            <a:ext cx="828092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cs-CZ" sz="28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Zjistit </a:t>
            </a:r>
            <a:r>
              <a:rPr lang="cs-CZ" sz="28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změnu hematologických, biochemických a imunologických parametrů u sportovců pod vlivem extrémních zátěžových sportovních akcí</a:t>
            </a:r>
            <a:r>
              <a:rPr lang="cs-CZ" sz="28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ve vztahu k trénovanosti jedince. </a:t>
            </a:r>
          </a:p>
          <a:p>
            <a:pPr algn="just" eaLnBrk="0" hangingPunct="0"/>
            <a:r>
              <a:rPr lang="cs-CZ" sz="28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Studie tréninkové, </a:t>
            </a:r>
            <a:r>
              <a:rPr lang="cs-CZ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antropometrické a </a:t>
            </a:r>
            <a:r>
              <a:rPr lang="cs-CZ" sz="28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vybrané fyziologické a psychologické parametry ultra-vytrvalostních cyklistů na horských kolech (MTB) a běžců. </a:t>
            </a:r>
          </a:p>
          <a:p>
            <a:pPr algn="just" eaLnBrk="0" hangingPunct="0"/>
            <a:r>
              <a:rPr lang="cs-CZ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Spolupráce mezi Centrem sportovních aktivit Vysokého učení technického v Brně (zastoupená Mgr. Danielou </a:t>
            </a:r>
            <a:r>
              <a:rPr lang="cs-CZ" sz="20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Chlíbkovou</a:t>
            </a:r>
            <a:r>
              <a:rPr lang="cs-CZ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sz="20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Ph.D</a:t>
            </a:r>
            <a:r>
              <a:rPr lang="cs-CZ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.) a Přírodovědeckou fakultou Masarykovy univerzity v Brně (doc. RNDr. Alena Žákovská, </a:t>
            </a:r>
            <a:r>
              <a:rPr lang="cs-CZ" sz="20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Ph.D</a:t>
            </a:r>
            <a:r>
              <a:rPr lang="cs-CZ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.). </a:t>
            </a:r>
            <a:endParaRPr lang="cs-CZ" sz="2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900113" y="188913"/>
            <a:ext cx="70104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A) fyziologie a imunologie zátěže</a:t>
            </a:r>
            <a:endParaRPr lang="cs-CZ" sz="3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r>
              <a:rPr lang="cs-CZ" sz="4000" dirty="0"/>
              <a:t> 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2000" b="1" dirty="0" smtClean="0">
                <a:solidFill>
                  <a:srgbClr val="B41A60"/>
                </a:solidFill>
              </a:rPr>
              <a:t>Hlavička </a:t>
            </a:r>
            <a:r>
              <a:rPr lang="cs-CZ" sz="2000" b="1" dirty="0" err="1" smtClean="0">
                <a:solidFill>
                  <a:srgbClr val="B41A60"/>
                </a:solidFill>
              </a:rPr>
              <a:t>Gnathosoma</a:t>
            </a:r>
            <a:r>
              <a:rPr lang="cs-CZ" sz="2000" i="1" dirty="0" smtClean="0"/>
              <a:t/>
            </a:r>
            <a:br>
              <a:rPr lang="cs-CZ" sz="2000" i="1" dirty="0" smtClean="0"/>
            </a:br>
            <a:r>
              <a:rPr lang="cs-CZ" sz="2000" i="1" dirty="0" smtClean="0"/>
              <a:t>Obr.: </a:t>
            </a:r>
            <a:r>
              <a:rPr lang="cs-CZ" sz="2000" i="1" dirty="0" err="1" smtClean="0"/>
              <a:t>Gnathosoma</a:t>
            </a:r>
            <a:r>
              <a:rPr lang="cs-CZ" sz="2000" i="1" dirty="0" smtClean="0"/>
              <a:t> samice </a:t>
            </a:r>
            <a:r>
              <a:rPr lang="cs-CZ" sz="2000" i="1" dirty="0" err="1" smtClean="0"/>
              <a:t>Ixodes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ricinus</a:t>
            </a:r>
            <a:r>
              <a:rPr lang="cs-CZ" sz="2000" i="1" dirty="0" smtClean="0"/>
              <a:t> </a:t>
            </a:r>
            <a:br>
              <a:rPr lang="cs-CZ" sz="2000" i="1" dirty="0" smtClean="0"/>
            </a:br>
            <a:r>
              <a:rPr lang="cs-CZ" sz="2000" i="1" dirty="0" smtClean="0"/>
              <a:t>A: Dorzální strana, B: Ventrální strana</a:t>
            </a:r>
            <a:br>
              <a:rPr lang="cs-CZ" sz="2000" i="1" dirty="0" smtClean="0"/>
            </a:br>
            <a:r>
              <a:rPr lang="cs-CZ" sz="2000" i="1" dirty="0" smtClean="0"/>
              <a:t>1: smyslové plošky, 2: límec, 3: pouzdro chelicer, 4: chelicery, 5: chobotek 6: makadla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80975" y="1700213"/>
            <a:ext cx="5113338" cy="5157787"/>
          </a:xfrm>
        </p:spPr>
        <p:txBody>
          <a:bodyPr/>
          <a:lstStyle/>
          <a:p>
            <a:pPr eaLnBrk="1" hangingPunct="1">
              <a:defRPr/>
            </a:pPr>
            <a:endParaRPr lang="cs-CZ" sz="1000" dirty="0" smtClean="0"/>
          </a:p>
          <a:p>
            <a:pPr eaLnBrk="1" hangingPunct="1">
              <a:defRPr/>
            </a:pPr>
            <a:r>
              <a:rPr lang="cs-CZ" sz="1800" dirty="0" smtClean="0">
                <a:latin typeface="Times New Roman" pitchFamily="18" charset="0"/>
              </a:rPr>
              <a:t>Hlavička </a:t>
            </a:r>
            <a:r>
              <a:rPr lang="cs-CZ" sz="1800" b="1" i="1" dirty="0" err="1" smtClean="0">
                <a:solidFill>
                  <a:srgbClr val="B41A60"/>
                </a:solidFill>
                <a:latin typeface="Times New Roman" pitchFamily="18" charset="0"/>
              </a:rPr>
              <a:t>gnathosoma</a:t>
            </a:r>
            <a:r>
              <a:rPr lang="cs-CZ" sz="1800" dirty="0" smtClean="0">
                <a:latin typeface="Times New Roman" pitchFamily="18" charset="0"/>
              </a:rPr>
              <a:t>, základna-límec nese ústní orgány chobotek </a:t>
            </a:r>
            <a:r>
              <a:rPr lang="cs-CZ" sz="1800" b="1" i="1" dirty="0" err="1" smtClean="0">
                <a:solidFill>
                  <a:srgbClr val="B41A60"/>
                </a:solidFill>
                <a:latin typeface="Times New Roman" pitchFamily="18" charset="0"/>
              </a:rPr>
              <a:t>hypostom</a:t>
            </a:r>
            <a:r>
              <a:rPr lang="cs-CZ" sz="1800" b="1" i="1" dirty="0" smtClean="0">
                <a:latin typeface="Times New Roman" pitchFamily="18" charset="0"/>
              </a:rPr>
              <a:t> a </a:t>
            </a:r>
            <a:r>
              <a:rPr lang="cs-CZ" sz="1800" b="1" i="1" dirty="0" smtClean="0">
                <a:solidFill>
                  <a:srgbClr val="B41A60"/>
                </a:solidFill>
                <a:latin typeface="Times New Roman" pitchFamily="18" charset="0"/>
              </a:rPr>
              <a:t>chelicery</a:t>
            </a:r>
            <a:r>
              <a:rPr lang="cs-CZ" sz="1800" i="1" dirty="0" smtClean="0">
                <a:latin typeface="Times New Roman" pitchFamily="18" charset="0"/>
              </a:rPr>
              <a:t> </a:t>
            </a:r>
            <a:r>
              <a:rPr lang="cs-CZ" sz="1800" dirty="0" smtClean="0">
                <a:latin typeface="Times New Roman" pitchFamily="18" charset="0"/>
              </a:rPr>
              <a:t>a makadla </a:t>
            </a:r>
            <a:r>
              <a:rPr lang="cs-CZ" sz="1800" b="1" i="1" dirty="0" err="1" smtClean="0">
                <a:solidFill>
                  <a:srgbClr val="B41A60"/>
                </a:solidFill>
                <a:latin typeface="Times New Roman" pitchFamily="18" charset="0"/>
              </a:rPr>
              <a:t>palpi</a:t>
            </a:r>
            <a:r>
              <a:rPr lang="cs-CZ" sz="1800" dirty="0" smtClean="0">
                <a:solidFill>
                  <a:srgbClr val="B41A60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defRPr/>
            </a:pPr>
            <a:r>
              <a:rPr lang="cs-CZ" sz="1800" dirty="0" smtClean="0">
                <a:latin typeface="Times New Roman" pitchFamily="18" charset="0"/>
              </a:rPr>
              <a:t>Na hřbetní straně límce leží oválné smyslové plošky</a:t>
            </a:r>
          </a:p>
          <a:p>
            <a:pPr eaLnBrk="1" hangingPunct="1">
              <a:defRPr/>
            </a:pPr>
            <a:r>
              <a:rPr lang="cs-CZ" sz="1800" dirty="0" smtClean="0">
                <a:latin typeface="Times New Roman" pitchFamily="18" charset="0"/>
              </a:rPr>
              <a:t>chobotek </a:t>
            </a:r>
            <a:r>
              <a:rPr lang="cs-CZ" sz="1800" b="1" i="1" dirty="0" err="1" smtClean="0">
                <a:solidFill>
                  <a:srgbClr val="B41A60"/>
                </a:solidFill>
                <a:latin typeface="Times New Roman" pitchFamily="18" charset="0"/>
              </a:rPr>
              <a:t>hypostom</a:t>
            </a:r>
            <a:r>
              <a:rPr lang="cs-CZ" sz="1800" dirty="0" smtClean="0">
                <a:latin typeface="Times New Roman" pitchFamily="18" charset="0"/>
              </a:rPr>
              <a:t>, vyzbrojený několika příčnými řadami drobných , dozadu směřujících zoubků. Chobotek představuje </a:t>
            </a:r>
            <a:r>
              <a:rPr lang="cs-CZ" sz="1800" dirty="0" smtClean="0">
                <a:solidFill>
                  <a:srgbClr val="B41A60"/>
                </a:solidFill>
                <a:latin typeface="Times New Roman" pitchFamily="18" charset="0"/>
              </a:rPr>
              <a:t>bodavě sací ústní ústrojí</a:t>
            </a:r>
            <a:r>
              <a:rPr lang="cs-CZ" sz="1800" dirty="0" smtClean="0">
                <a:latin typeface="Times New Roman" pitchFamily="18" charset="0"/>
              </a:rPr>
              <a:t>, Po stranách chobotku</a:t>
            </a:r>
            <a:r>
              <a:rPr lang="cs-CZ" sz="1800" i="1" dirty="0" smtClean="0">
                <a:latin typeface="Times New Roman" pitchFamily="18" charset="0"/>
              </a:rPr>
              <a:t> </a:t>
            </a:r>
            <a:r>
              <a:rPr lang="cs-CZ" sz="1800" dirty="0" smtClean="0">
                <a:latin typeface="Times New Roman" pitchFamily="18" charset="0"/>
              </a:rPr>
              <a:t>jsou v pouzdrech uloženy párové </a:t>
            </a:r>
            <a:r>
              <a:rPr lang="cs-CZ" sz="1800" b="1" i="1" dirty="0" smtClean="0">
                <a:solidFill>
                  <a:srgbClr val="B41A60"/>
                </a:solidFill>
                <a:latin typeface="Times New Roman" pitchFamily="18" charset="0"/>
              </a:rPr>
              <a:t>chelicery</a:t>
            </a:r>
            <a:r>
              <a:rPr lang="cs-CZ" sz="1800" dirty="0" smtClean="0">
                <a:latin typeface="Times New Roman" pitchFamily="18" charset="0"/>
              </a:rPr>
              <a:t>, které u volně se pohybujících klíšťat nejsou patrné. V klidu jsou ústní ústroje zakryty mohutnými </a:t>
            </a:r>
            <a:r>
              <a:rPr lang="cs-CZ" sz="1800" b="1" dirty="0" smtClean="0">
                <a:latin typeface="Times New Roman" pitchFamily="18" charset="0"/>
              </a:rPr>
              <a:t>makadly</a:t>
            </a:r>
          </a:p>
          <a:p>
            <a:pPr eaLnBrk="1" hangingPunct="1">
              <a:defRPr/>
            </a:pPr>
            <a:r>
              <a:rPr lang="cs-CZ" sz="1800" dirty="0" smtClean="0">
                <a:latin typeface="Times New Roman" pitchFamily="18" charset="0"/>
              </a:rPr>
              <a:t>Chobotek </a:t>
            </a:r>
            <a:r>
              <a:rPr lang="cs-CZ" sz="1800" b="1" i="1" dirty="0" err="1" smtClean="0">
                <a:solidFill>
                  <a:srgbClr val="B41A60"/>
                </a:solidFill>
                <a:latin typeface="Times New Roman" pitchFamily="18" charset="0"/>
              </a:rPr>
              <a:t>hypostom</a:t>
            </a:r>
            <a:r>
              <a:rPr lang="cs-CZ" sz="1800" b="1" i="1" dirty="0" smtClean="0">
                <a:latin typeface="Times New Roman" pitchFamily="18" charset="0"/>
              </a:rPr>
              <a:t> </a:t>
            </a:r>
            <a:r>
              <a:rPr lang="cs-CZ" sz="1800" dirty="0" smtClean="0">
                <a:latin typeface="Times New Roman" pitchFamily="18" charset="0"/>
              </a:rPr>
              <a:t>klíšťat má také funkci rozmnožovací. Samice jsou oplodňovány schránkami obsahujícími spermie </a:t>
            </a:r>
            <a:r>
              <a:rPr lang="cs-CZ" sz="1800" b="1" i="1" dirty="0" err="1" smtClean="0">
                <a:solidFill>
                  <a:srgbClr val="B41A60"/>
                </a:solidFill>
                <a:latin typeface="Times New Roman" pitchFamily="18" charset="0"/>
              </a:rPr>
              <a:t>spermatofory</a:t>
            </a:r>
            <a:r>
              <a:rPr lang="cs-CZ" sz="1800" dirty="0" smtClean="0">
                <a:solidFill>
                  <a:srgbClr val="B41A60"/>
                </a:solidFill>
                <a:latin typeface="Times New Roman" pitchFamily="18" charset="0"/>
              </a:rPr>
              <a:t>,</a:t>
            </a:r>
            <a:r>
              <a:rPr lang="cs-CZ" sz="1800" dirty="0" smtClean="0">
                <a:latin typeface="Times New Roman" pitchFamily="18" charset="0"/>
              </a:rPr>
              <a:t> které samec předává právě chobotkem. </a:t>
            </a:r>
          </a:p>
          <a:p>
            <a:pPr eaLnBrk="1" hangingPunct="1">
              <a:defRPr/>
            </a:pPr>
            <a:endParaRPr lang="cs-CZ" sz="1800" dirty="0" smtClean="0">
              <a:latin typeface="Times New Roman" pitchFamily="18" charset="0"/>
            </a:endParaRP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4932363" y="2708275"/>
          <a:ext cx="4211637" cy="3032125"/>
        </p:xfrm>
        <a:graphic>
          <a:graphicData uri="http://schemas.openxmlformats.org/presentationml/2006/ole">
            <p:oleObj spid="_x0000_s3074" r:id="rId3" imgW="3171600" imgH="22676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7786688" cy="850900"/>
          </a:xfrm>
        </p:spPr>
        <p:txBody>
          <a:bodyPr/>
          <a:lstStyle/>
          <a:p>
            <a:pPr eaLnBrk="1" hangingPunct="1">
              <a:defRPr/>
            </a:pPr>
            <a:r>
              <a:rPr lang="cs-CZ" i="1" smtClean="0">
                <a:solidFill>
                  <a:schemeClr val="hlink"/>
                </a:solidFill>
              </a:rPr>
              <a:t>I. ricinus</a:t>
            </a:r>
            <a:r>
              <a:rPr lang="cs-CZ" smtClean="0">
                <a:solidFill>
                  <a:schemeClr val="hlink"/>
                </a:solidFill>
              </a:rPr>
              <a:t>, Pisárky, Brno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4067175" y="1052513"/>
          <a:ext cx="5076825" cy="2952750"/>
        </p:xfrm>
        <a:graphic>
          <a:graphicData uri="http://schemas.openxmlformats.org/presentationml/2006/ole">
            <p:oleObj spid="_x0000_s4098" name="Rastrový obrázek" r:id="rId3" imgW="6761905" imgH="4095238" progId="PBrush">
              <p:embed/>
            </p:oleObj>
          </a:graphicData>
        </a:graphic>
      </p:graphicFrame>
      <p:graphicFrame>
        <p:nvGraphicFramePr>
          <p:cNvPr id="4099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250825" y="1628775"/>
          <a:ext cx="1657350" cy="1512888"/>
        </p:xfrm>
        <a:graphic>
          <a:graphicData uri="http://schemas.openxmlformats.org/presentationml/2006/ole">
            <p:oleObj spid="_x0000_s4099" name="Rastrový obrázek" r:id="rId4" imgW="3801006" imgH="3323810" progId="PBrush">
              <p:embed/>
            </p:oleObj>
          </a:graphicData>
        </a:graphic>
      </p:graphicFrame>
      <p:graphicFrame>
        <p:nvGraphicFramePr>
          <p:cNvPr id="4100" name="Object 5"/>
          <p:cNvGraphicFramePr>
            <a:graphicFrameLocks noChangeAspect="1"/>
          </p:cNvGraphicFramePr>
          <p:nvPr>
            <p:ph sz="quarter" idx="4"/>
          </p:nvPr>
        </p:nvGraphicFramePr>
        <p:xfrm>
          <a:off x="1835150" y="4811713"/>
          <a:ext cx="1806575" cy="2046287"/>
        </p:xfrm>
        <a:graphic>
          <a:graphicData uri="http://schemas.openxmlformats.org/presentationml/2006/ole">
            <p:oleObj spid="_x0000_s4100" name="Rastrový obrázek" r:id="rId5" imgW="3277057" imgH="3971429" progId="PBrush">
              <p:embed/>
            </p:oleObj>
          </a:graphicData>
        </a:graphic>
      </p:graphicFrame>
      <p:graphicFrame>
        <p:nvGraphicFramePr>
          <p:cNvPr id="4101" name="Object 6"/>
          <p:cNvGraphicFramePr>
            <a:graphicFrameLocks noChangeAspect="1"/>
          </p:cNvGraphicFramePr>
          <p:nvPr>
            <p:ph sz="quarter" idx="3"/>
          </p:nvPr>
        </p:nvGraphicFramePr>
        <p:xfrm>
          <a:off x="2124075" y="1412875"/>
          <a:ext cx="1727200" cy="1871663"/>
        </p:xfrm>
        <a:graphic>
          <a:graphicData uri="http://schemas.openxmlformats.org/presentationml/2006/ole">
            <p:oleObj spid="_x0000_s4101" name="Rastrový obrázek" r:id="rId6" imgW="1276190" imgH="1409897" progId="PBrush">
              <p:embed/>
            </p:oleObj>
          </a:graphicData>
        </a:graphic>
      </p:graphicFrame>
      <p:graphicFrame>
        <p:nvGraphicFramePr>
          <p:cNvPr id="4102" name="Object 7"/>
          <p:cNvGraphicFramePr>
            <a:graphicFrameLocks noChangeAspect="1"/>
          </p:cNvGraphicFramePr>
          <p:nvPr/>
        </p:nvGraphicFramePr>
        <p:xfrm>
          <a:off x="3924300" y="4625975"/>
          <a:ext cx="2160588" cy="2232025"/>
        </p:xfrm>
        <a:graphic>
          <a:graphicData uri="http://schemas.openxmlformats.org/presentationml/2006/ole">
            <p:oleObj spid="_x0000_s4102" name="Rastrový obrázek" r:id="rId7" imgW="4753639" imgH="4723810" progId="PBrush">
              <p:embed/>
            </p:oleObj>
          </a:graphicData>
        </a:graphic>
      </p:graphicFrame>
      <p:graphicFrame>
        <p:nvGraphicFramePr>
          <p:cNvPr id="4103" name="Object 8"/>
          <p:cNvGraphicFramePr>
            <a:graphicFrameLocks noChangeAspect="1"/>
          </p:cNvGraphicFramePr>
          <p:nvPr/>
        </p:nvGraphicFramePr>
        <p:xfrm>
          <a:off x="6804025" y="4441825"/>
          <a:ext cx="2124075" cy="2416175"/>
        </p:xfrm>
        <a:graphic>
          <a:graphicData uri="http://schemas.openxmlformats.org/presentationml/2006/ole">
            <p:oleObj spid="_x0000_s4103" name="Rastrový obrázek" r:id="rId8" imgW="4952381" imgH="5714286" progId="PBrush">
              <p:embed/>
            </p:oleObj>
          </a:graphicData>
        </a:graphic>
      </p:graphicFrame>
      <p:graphicFrame>
        <p:nvGraphicFramePr>
          <p:cNvPr id="4104" name="Object 9"/>
          <p:cNvGraphicFramePr>
            <a:graphicFrameLocks noChangeAspect="1"/>
          </p:cNvGraphicFramePr>
          <p:nvPr/>
        </p:nvGraphicFramePr>
        <p:xfrm>
          <a:off x="0" y="5129213"/>
          <a:ext cx="1547813" cy="1728787"/>
        </p:xfrm>
        <a:graphic>
          <a:graphicData uri="http://schemas.openxmlformats.org/presentationml/2006/ole">
            <p:oleObj spid="_x0000_s4104" name="Rastrový obrázek" r:id="rId9" imgW="3476190" imgH="3343742" progId="PBrush">
              <p:embed/>
            </p:oleObj>
          </a:graphicData>
        </a:graphic>
      </p:graphicFrame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250825" y="4076700"/>
            <a:ext cx="738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Times New Roman" pitchFamily="18" charset="0"/>
              </a:rPr>
              <a:t>Larva		nymfa		sameček			samička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171450"/>
            <a:ext cx="5410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>
                <a:solidFill>
                  <a:schemeClr val="hlink"/>
                </a:solidFill>
              </a:rPr>
              <a:t>Klíště jako vektor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96975"/>
            <a:ext cx="4103688" cy="4751388"/>
          </a:xfrm>
        </p:spPr>
        <p:txBody>
          <a:bodyPr/>
          <a:lstStyle/>
          <a:p>
            <a:pPr lvl="1" eaLnBrk="1" hangingPunct="1">
              <a:buSzTx/>
              <a:buFontTx/>
              <a:buChar char="•"/>
            </a:pPr>
            <a:r>
              <a:rPr lang="cs-CZ" sz="2400" b="1" smtClean="0">
                <a:solidFill>
                  <a:srgbClr val="B41A60"/>
                </a:solidFill>
                <a:effectLst/>
                <a:latin typeface="Times New Roman" pitchFamily="18" charset="0"/>
              </a:rPr>
              <a:t>Evropa</a:t>
            </a:r>
            <a:r>
              <a:rPr lang="cs-CZ" sz="2400" b="1" smtClean="0">
                <a:solidFill>
                  <a:schemeClr val="hlink"/>
                </a:solidFill>
                <a:effectLst/>
                <a:latin typeface="Times New Roman" pitchFamily="18" charset="0"/>
              </a:rPr>
              <a:t> </a:t>
            </a:r>
            <a:r>
              <a:rPr lang="cs-CZ" sz="2400" b="1" i="1" smtClean="0">
                <a:effectLst/>
                <a:latin typeface="Times New Roman" pitchFamily="18" charset="0"/>
              </a:rPr>
              <a:t>I. ricinus</a:t>
            </a:r>
            <a:r>
              <a:rPr lang="cs-CZ" sz="2400" b="1" smtClean="0">
                <a:effectLst/>
                <a:latin typeface="Times New Roman" pitchFamily="18" charset="0"/>
              </a:rPr>
              <a:t>  </a:t>
            </a:r>
          </a:p>
          <a:p>
            <a:pPr lvl="1" eaLnBrk="1" hangingPunct="1">
              <a:buSzTx/>
              <a:buFontTx/>
              <a:buChar char="•"/>
            </a:pPr>
            <a:r>
              <a:rPr lang="cs-CZ" sz="2400" b="1" smtClean="0">
                <a:solidFill>
                  <a:srgbClr val="B41A60"/>
                </a:solidFill>
                <a:effectLst/>
                <a:latin typeface="Times New Roman" pitchFamily="18" charset="0"/>
              </a:rPr>
              <a:t>Asie</a:t>
            </a:r>
            <a:r>
              <a:rPr lang="cs-CZ" sz="2400" b="1" smtClean="0">
                <a:effectLst/>
                <a:latin typeface="Times New Roman" pitchFamily="18" charset="0"/>
              </a:rPr>
              <a:t> </a:t>
            </a:r>
            <a:r>
              <a:rPr lang="cs-CZ" sz="2400" b="1" i="1" smtClean="0">
                <a:effectLst/>
                <a:latin typeface="Times New Roman" pitchFamily="18" charset="0"/>
              </a:rPr>
              <a:t>I. persulcatus,</a:t>
            </a:r>
            <a:r>
              <a:rPr lang="cs-CZ" sz="2400" b="1" smtClean="0">
                <a:effectLst/>
                <a:latin typeface="Times New Roman" pitchFamily="18" charset="0"/>
              </a:rPr>
              <a:t> </a:t>
            </a:r>
            <a:r>
              <a:rPr lang="cs-CZ" sz="2400" b="1" i="1" smtClean="0">
                <a:effectLst/>
                <a:latin typeface="Times New Roman" pitchFamily="18" charset="0"/>
              </a:rPr>
              <a:t>I. dammini </a:t>
            </a:r>
          </a:p>
          <a:p>
            <a:pPr lvl="1" eaLnBrk="1" hangingPunct="1">
              <a:buSzTx/>
              <a:buFontTx/>
              <a:buChar char="•"/>
            </a:pPr>
            <a:r>
              <a:rPr lang="cs-CZ" sz="2400" b="1" smtClean="0">
                <a:solidFill>
                  <a:srgbClr val="B41A60"/>
                </a:solidFill>
                <a:effectLst/>
                <a:latin typeface="Times New Roman" pitchFamily="18" charset="0"/>
              </a:rPr>
              <a:t>S. Amerika</a:t>
            </a:r>
            <a:r>
              <a:rPr lang="cs-CZ" sz="2400" b="1" i="1" smtClean="0">
                <a:solidFill>
                  <a:srgbClr val="B41A60"/>
                </a:solidFill>
                <a:effectLst/>
                <a:latin typeface="Times New Roman" pitchFamily="18" charset="0"/>
              </a:rPr>
              <a:t> </a:t>
            </a:r>
            <a:r>
              <a:rPr lang="cs-CZ" sz="2400" b="1" i="1" smtClean="0">
                <a:effectLst/>
                <a:latin typeface="Times New Roman" pitchFamily="18" charset="0"/>
              </a:rPr>
              <a:t>I. ricinus,</a:t>
            </a:r>
            <a:r>
              <a:rPr lang="cs-CZ" sz="2400" smtClean="0">
                <a:effectLst/>
                <a:latin typeface="Times New Roman" pitchFamily="18" charset="0"/>
              </a:rPr>
              <a:t> </a:t>
            </a:r>
            <a:r>
              <a:rPr lang="cs-CZ" sz="2400" b="1" i="1" smtClean="0">
                <a:effectLst/>
                <a:latin typeface="Times New Roman" pitchFamily="18" charset="0"/>
              </a:rPr>
              <a:t>I. scapularis</a:t>
            </a:r>
            <a:r>
              <a:rPr lang="cs-CZ" sz="2400" b="1" smtClean="0">
                <a:effectLst/>
                <a:latin typeface="Times New Roman" pitchFamily="18" charset="0"/>
              </a:rPr>
              <a:t>, </a:t>
            </a:r>
            <a:r>
              <a:rPr lang="cs-CZ" sz="2400" b="1" i="1" smtClean="0">
                <a:effectLst/>
                <a:latin typeface="Times New Roman" pitchFamily="18" charset="0"/>
              </a:rPr>
              <a:t>I. pacificus</a:t>
            </a:r>
            <a:r>
              <a:rPr lang="cs-CZ" sz="2400" b="1" smtClean="0">
                <a:effectLst/>
                <a:latin typeface="Times New Roman" pitchFamily="18" charset="0"/>
              </a:rPr>
              <a:t> </a:t>
            </a:r>
          </a:p>
          <a:p>
            <a:pPr lvl="1" eaLnBrk="1" hangingPunct="1">
              <a:buSzTx/>
              <a:buFontTx/>
              <a:buChar char="•"/>
            </a:pPr>
            <a:r>
              <a:rPr lang="cs-CZ" sz="2400" b="1" smtClean="0">
                <a:solidFill>
                  <a:srgbClr val="B41A60"/>
                </a:solidFill>
                <a:effectLst/>
                <a:latin typeface="Times New Roman" pitchFamily="18" charset="0"/>
              </a:rPr>
              <a:t>Afrika</a:t>
            </a:r>
            <a:r>
              <a:rPr lang="cs-CZ" sz="2400" b="1" smtClean="0">
                <a:effectLst/>
                <a:latin typeface="Times New Roman" pitchFamily="18" charset="0"/>
              </a:rPr>
              <a:t> </a:t>
            </a:r>
            <a:r>
              <a:rPr lang="cs-CZ" sz="2400" b="1" i="1" smtClean="0">
                <a:effectLst/>
                <a:latin typeface="Times New Roman" pitchFamily="18" charset="0"/>
              </a:rPr>
              <a:t>I. ricinus</a:t>
            </a:r>
            <a:r>
              <a:rPr lang="cs-CZ" sz="2400" b="1" smtClean="0">
                <a:effectLst/>
                <a:latin typeface="Times New Roman" pitchFamily="18" charset="0"/>
              </a:rPr>
              <a:t> </a:t>
            </a:r>
          </a:p>
          <a:p>
            <a:pPr lvl="1" eaLnBrk="1" hangingPunct="1">
              <a:buSzTx/>
              <a:buFontTx/>
              <a:buChar char="•"/>
            </a:pPr>
            <a:r>
              <a:rPr lang="cs-CZ" sz="2400" b="1" smtClean="0">
                <a:solidFill>
                  <a:srgbClr val="B41A60"/>
                </a:solidFill>
                <a:effectLst/>
                <a:latin typeface="Times New Roman" pitchFamily="18" charset="0"/>
              </a:rPr>
              <a:t>Austrálie</a:t>
            </a:r>
            <a:r>
              <a:rPr lang="cs-CZ" sz="2400" b="1" smtClean="0">
                <a:solidFill>
                  <a:schemeClr val="hlink"/>
                </a:solidFill>
                <a:effectLst/>
                <a:latin typeface="Times New Roman" pitchFamily="18" charset="0"/>
              </a:rPr>
              <a:t> </a:t>
            </a:r>
            <a:r>
              <a:rPr lang="cs-CZ" sz="2400" b="1" smtClean="0">
                <a:effectLst/>
                <a:latin typeface="Times New Roman" pitchFamily="18" charset="0"/>
              </a:rPr>
              <a:t>možná </a:t>
            </a:r>
            <a:r>
              <a:rPr lang="cs-CZ" sz="2400" b="1" i="1" smtClean="0">
                <a:effectLst/>
                <a:latin typeface="Times New Roman" pitchFamily="18" charset="0"/>
              </a:rPr>
              <a:t>I. holocyclus</a:t>
            </a: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5651500" y="54927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 b="1">
                <a:solidFill>
                  <a:srgbClr val="FFFF00"/>
                </a:solidFill>
                <a:latin typeface="Times New Roman" pitchFamily="18" charset="0"/>
              </a:rPr>
              <a:t>Rozšíření klíšťat komplexu</a:t>
            </a:r>
            <a:r>
              <a:rPr lang="cs-CZ" sz="2000" b="1" i="1">
                <a:solidFill>
                  <a:srgbClr val="FFFF00"/>
                </a:solidFill>
                <a:latin typeface="Times New Roman" pitchFamily="18" charset="0"/>
              </a:rPr>
              <a:t> Ixodes ricinus</a:t>
            </a:r>
            <a:r>
              <a:rPr lang="cs-CZ" b="1" i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b="1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4178300" y="1341438"/>
          <a:ext cx="4749800" cy="3240087"/>
        </p:xfrm>
        <a:graphic>
          <a:graphicData uri="http://schemas.openxmlformats.org/presentationml/2006/ole">
            <p:oleObj spid="_x0000_s5122" r:id="rId3" imgW="4361905" imgH="2561905" progId="">
              <p:embed/>
            </p:oleObj>
          </a:graphicData>
        </a:graphic>
      </p:graphicFrame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08625" y="4797425"/>
            <a:ext cx="27559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i="1">
                <a:latin typeface="Times New Roman" pitchFamily="18" charset="0"/>
              </a:rPr>
              <a:t>I. ricinus</a:t>
            </a:r>
            <a:r>
              <a:rPr lang="cs-CZ">
                <a:latin typeface="Times New Roman" pitchFamily="18" charset="0"/>
              </a:rPr>
              <a:t> zasahuje do sev. Afriky, V. Británie, S, Ameriky, Asie, Japonska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539750" y="5589588"/>
            <a:ext cx="6413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endParaRPr lang="en-GB" sz="2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2800" b="1" dirty="0" err="1" smtClean="0">
                <a:solidFill>
                  <a:schemeClr val="accent1"/>
                </a:solidFill>
              </a:rPr>
              <a:t>Trojhostitelský</a:t>
            </a:r>
            <a:r>
              <a:rPr lang="cs-CZ" sz="2800" b="1" dirty="0" smtClean="0">
                <a:solidFill>
                  <a:schemeClr val="accent1"/>
                </a:solidFill>
              </a:rPr>
              <a:t> vývojový cyklus </a:t>
            </a:r>
            <a:r>
              <a:rPr lang="cs-CZ" sz="2400" i="1" dirty="0" err="1" smtClean="0">
                <a:solidFill>
                  <a:schemeClr val="accent1"/>
                </a:solidFill>
              </a:rPr>
              <a:t>Ixodes</a:t>
            </a:r>
            <a:r>
              <a:rPr lang="cs-CZ" sz="2400" i="1" dirty="0" smtClean="0">
                <a:solidFill>
                  <a:schemeClr val="accent1"/>
                </a:solidFill>
              </a:rPr>
              <a:t> </a:t>
            </a:r>
            <a:r>
              <a:rPr lang="cs-CZ" sz="2400" i="1" dirty="0" err="1" smtClean="0">
                <a:solidFill>
                  <a:schemeClr val="accent1"/>
                </a:solidFill>
              </a:rPr>
              <a:t>ricinus</a:t>
            </a:r>
            <a:r>
              <a:rPr lang="cs-CZ" sz="2400" i="1" dirty="0" smtClean="0">
                <a:solidFill>
                  <a:schemeClr val="accent1"/>
                </a:solidFill>
              </a:rPr>
              <a:t> </a:t>
            </a:r>
            <a:r>
              <a:rPr lang="cs-CZ" sz="2400" i="1" dirty="0" smtClean="0"/>
              <a:t/>
            </a:r>
            <a:br>
              <a:rPr lang="cs-CZ" sz="2400" i="1" dirty="0" smtClean="0"/>
            </a:br>
            <a:r>
              <a:rPr lang="cs-CZ" sz="2400" i="1" dirty="0" smtClean="0"/>
              <a:t>- </a:t>
            </a:r>
            <a:r>
              <a:rPr lang="cs-CZ" sz="1800" i="1" dirty="0" smtClean="0"/>
              <a:t>velikost hostitelů odpovídá pravděpodobnosti jeho napadení klíštětem</a:t>
            </a:r>
            <a:r>
              <a:rPr lang="cs-CZ" sz="2400" i="1" dirty="0" smtClean="0"/>
              <a:t/>
            </a:r>
            <a:br>
              <a:rPr lang="cs-CZ" sz="2400" i="1" dirty="0" smtClean="0"/>
            </a:br>
            <a:endParaRPr lang="cs-CZ" sz="2400" i="1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400" b="1" dirty="0" smtClean="0"/>
              <a:t>     Životní cyklus:</a:t>
            </a:r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B41A60"/>
                </a:solidFill>
              </a:rPr>
              <a:t>vajíčko - larva - nymfa - imago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1619250" y="1568450"/>
          <a:ext cx="6265863" cy="5289550"/>
        </p:xfrm>
        <a:graphic>
          <a:graphicData uri="http://schemas.openxmlformats.org/presentationml/2006/ole">
            <p:oleObj spid="_x0000_s6146" r:id="rId3" imgW="8888889" imgH="8279365" progId="">
              <p:embed/>
            </p:oleObj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684213" y="1268413"/>
          <a:ext cx="8158162" cy="5256212"/>
        </p:xfrm>
        <a:graphic>
          <a:graphicData uri="http://schemas.openxmlformats.org/presentationml/2006/ole">
            <p:oleObj spid="_x0000_s7170" name="Graf" r:id="rId3" imgW="5829300" imgH="2781300" progId="Excel.Sheet.8">
              <p:embed/>
            </p:oleObj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14563" y="4929188"/>
            <a:ext cx="5600700" cy="1152525"/>
            <a:chOff x="1597" y="5557"/>
            <a:chExt cx="8820" cy="1814"/>
          </a:xfrm>
        </p:grpSpPr>
        <p:sp>
          <p:nvSpPr>
            <p:cNvPr id="7175" name="Text Box 9"/>
            <p:cNvSpPr txBox="1">
              <a:spLocks noChangeArrowheads="1"/>
            </p:cNvSpPr>
            <p:nvPr/>
          </p:nvSpPr>
          <p:spPr bwMode="auto">
            <a:xfrm>
              <a:off x="1597" y="5557"/>
              <a:ext cx="2160" cy="12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cs-CZ" sz="1200" dirty="0">
                  <a:solidFill>
                    <a:schemeClr val="tx2">
                      <a:lumMod val="10000"/>
                    </a:schemeClr>
                  </a:solidFill>
                  <a:cs typeface="Times New Roman" pitchFamily="18" charset="0"/>
                </a:rPr>
                <a:t>nízké riziko</a:t>
              </a:r>
              <a:endParaRPr lang="cs-CZ" sz="1200" dirty="0">
                <a:solidFill>
                  <a:schemeClr val="tx2">
                    <a:lumMod val="10000"/>
                  </a:schemeClr>
                </a:solidFill>
              </a:endParaRPr>
            </a:p>
            <a:p>
              <a:pPr algn="ctr" eaLnBrk="0" hangingPunct="0">
                <a:defRPr/>
              </a:pPr>
              <a:r>
                <a:rPr lang="cs-CZ" sz="1200" dirty="0">
                  <a:solidFill>
                    <a:schemeClr val="tx2">
                      <a:lumMod val="10000"/>
                    </a:schemeClr>
                  </a:solidFill>
                  <a:cs typeface="Times New Roman" pitchFamily="18" charset="0"/>
                </a:rPr>
                <a:t>přezimují loňští dospělci, nymfy</a:t>
              </a:r>
              <a:endParaRPr lang="cs-CZ" sz="1200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7176" name="Text Box 8"/>
            <p:cNvSpPr txBox="1">
              <a:spLocks noChangeArrowheads="1"/>
            </p:cNvSpPr>
            <p:nvPr/>
          </p:nvSpPr>
          <p:spPr bwMode="auto">
            <a:xfrm>
              <a:off x="3937" y="5557"/>
              <a:ext cx="1440" cy="181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cs-CZ" sz="1200" dirty="0">
                  <a:solidFill>
                    <a:schemeClr val="tx2">
                      <a:lumMod val="10000"/>
                    </a:schemeClr>
                  </a:solidFill>
                  <a:cs typeface="Times New Roman" pitchFamily="18" charset="0"/>
                </a:rPr>
                <a:t>střední riziko</a:t>
              </a:r>
              <a:endParaRPr lang="cs-CZ" sz="1200" dirty="0">
                <a:solidFill>
                  <a:schemeClr val="tx2">
                    <a:lumMod val="10000"/>
                  </a:schemeClr>
                </a:solidFill>
              </a:endParaRPr>
            </a:p>
            <a:p>
              <a:pPr algn="ctr" eaLnBrk="0" hangingPunct="0">
                <a:defRPr/>
              </a:pPr>
              <a:r>
                <a:rPr lang="cs-CZ" sz="1200" dirty="0">
                  <a:solidFill>
                    <a:schemeClr val="tx2">
                      <a:lumMod val="10000"/>
                    </a:schemeClr>
                  </a:solidFill>
                  <a:cs typeface="Times New Roman" pitchFamily="18" charset="0"/>
                </a:rPr>
                <a:t>loňští dospělci a nymfy, další vývoj</a:t>
              </a:r>
              <a:endParaRPr lang="cs-CZ" sz="1200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7177" name="Text Box 7"/>
            <p:cNvSpPr txBox="1">
              <a:spLocks noChangeArrowheads="1"/>
            </p:cNvSpPr>
            <p:nvPr/>
          </p:nvSpPr>
          <p:spPr bwMode="auto">
            <a:xfrm>
              <a:off x="5567" y="5557"/>
              <a:ext cx="2700" cy="13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cs-CZ" sz="1200" dirty="0">
                  <a:solidFill>
                    <a:schemeClr val="tx2">
                      <a:lumMod val="10000"/>
                    </a:schemeClr>
                  </a:solidFill>
                  <a:cs typeface="Times New Roman" pitchFamily="18" charset="0"/>
                </a:rPr>
                <a:t>vysoké riziko, loňští a noví jedinci, </a:t>
              </a:r>
              <a:endParaRPr lang="cs-CZ" sz="1200" dirty="0">
                <a:solidFill>
                  <a:schemeClr val="tx2">
                    <a:lumMod val="10000"/>
                  </a:schemeClr>
                </a:solidFill>
              </a:endParaRPr>
            </a:p>
            <a:p>
              <a:pPr algn="ctr" eaLnBrk="0" hangingPunct="0">
                <a:defRPr/>
              </a:pPr>
              <a:r>
                <a:rPr lang="cs-CZ" sz="1200" dirty="0">
                  <a:solidFill>
                    <a:schemeClr val="tx2">
                      <a:lumMod val="10000"/>
                    </a:schemeClr>
                  </a:solidFill>
                  <a:cs typeface="Times New Roman" pitchFamily="18" charset="0"/>
                </a:rPr>
                <a:t>aktivní nymfy, samci, samice</a:t>
              </a:r>
              <a:endParaRPr lang="cs-CZ" sz="1200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7178" name="Text Box 6"/>
            <p:cNvSpPr txBox="1">
              <a:spLocks noChangeArrowheads="1"/>
            </p:cNvSpPr>
            <p:nvPr/>
          </p:nvSpPr>
          <p:spPr bwMode="auto">
            <a:xfrm>
              <a:off x="8437" y="5557"/>
              <a:ext cx="1980" cy="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cs-CZ" sz="1200" dirty="0">
                  <a:solidFill>
                    <a:schemeClr val="tx2">
                      <a:lumMod val="10000"/>
                    </a:schemeClr>
                  </a:solidFill>
                  <a:cs typeface="Times New Roman" pitchFamily="18" charset="0"/>
                </a:rPr>
                <a:t>střední riziko</a:t>
              </a:r>
              <a:endParaRPr lang="cs-CZ" sz="1200" dirty="0">
                <a:solidFill>
                  <a:schemeClr val="tx2">
                    <a:lumMod val="10000"/>
                  </a:schemeClr>
                </a:solidFill>
              </a:endParaRPr>
            </a:p>
            <a:p>
              <a:pPr algn="ctr" eaLnBrk="0" hangingPunct="0">
                <a:defRPr/>
              </a:pPr>
              <a:r>
                <a:rPr lang="cs-CZ" sz="1200" dirty="0">
                  <a:cs typeface="Times New Roman" pitchFamily="18" charset="0"/>
                </a:rPr>
                <a:t>(</a:t>
              </a:r>
              <a:r>
                <a:rPr lang="cs-CZ" sz="1200" dirty="0">
                  <a:solidFill>
                    <a:schemeClr val="tx2">
                      <a:lumMod val="10000"/>
                    </a:schemeClr>
                  </a:solidFill>
                  <a:cs typeface="Times New Roman" pitchFamily="18" charset="0"/>
                </a:rPr>
                <a:t>letošní dospělci</a:t>
              </a:r>
              <a:endParaRPr lang="cs-CZ" sz="1200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</p:grpSp>
      <p:sp>
        <p:nvSpPr>
          <p:cNvPr id="7172" name="Rectangle 10"/>
          <p:cNvSpPr>
            <a:spLocks noChangeArrowheads="1"/>
          </p:cNvSpPr>
          <p:nvPr/>
        </p:nvSpPr>
        <p:spPr bwMode="auto">
          <a:xfrm>
            <a:off x="395288" y="46038"/>
            <a:ext cx="8280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Míra rizika nákazy z klíštěte </a:t>
            </a:r>
            <a:r>
              <a:rPr lang="cs-CZ" sz="28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v jednotlivých obdobích roku</a:t>
            </a:r>
            <a:r>
              <a:rPr lang="cs-CZ" sz="2800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3" name="Rectangle 15"/>
          <p:cNvSpPr>
            <a:spLocks noChangeArrowheads="1"/>
          </p:cNvSpPr>
          <p:nvPr/>
        </p:nvSpPr>
        <p:spPr bwMode="auto">
          <a:xfrm>
            <a:off x="0" y="1947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7174" name="Rectangle 16"/>
          <p:cNvSpPr>
            <a:spLocks noChangeArrowheads="1"/>
          </p:cNvSpPr>
          <p:nvPr/>
        </p:nvSpPr>
        <p:spPr bwMode="auto">
          <a:xfrm>
            <a:off x="0" y="4729163"/>
            <a:ext cx="273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sz="1200" i="1">
              <a:cs typeface="Times New Roman" pitchFamily="18" charset="0"/>
            </a:endParaRPr>
          </a:p>
          <a:p>
            <a:pPr eaLnBrk="0" hangingPunct="0"/>
            <a:r>
              <a:rPr lang="cs-CZ" sz="1200" i="1">
                <a:cs typeface="Times New Roman" pitchFamily="18" charset="0"/>
              </a:rPr>
              <a:t>(</a:t>
            </a:r>
            <a:r>
              <a:rPr lang="cs-CZ" sz="1100"/>
              <a:t> </a:t>
            </a:r>
            <a:endParaRPr lang="cs-CZ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09" name="Rectangle 85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6921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2400" b="1" dirty="0" smtClean="0">
                <a:solidFill>
                  <a:schemeClr val="accent1"/>
                </a:solidFill>
              </a:rPr>
              <a:t>Čeleď</a:t>
            </a:r>
            <a:r>
              <a:rPr lang="cs-CZ" sz="2400" b="1" i="1" dirty="0" smtClean="0">
                <a:solidFill>
                  <a:schemeClr val="accent1"/>
                </a:solidFill>
              </a:rPr>
              <a:t>:</a:t>
            </a:r>
            <a:r>
              <a:rPr lang="cs-CZ" sz="2400" b="1" i="1" dirty="0" err="1" smtClean="0">
                <a:solidFill>
                  <a:schemeClr val="accent1"/>
                </a:solidFill>
              </a:rPr>
              <a:t>klíšťatovití</a:t>
            </a:r>
            <a:r>
              <a:rPr lang="cs-CZ" sz="2400" b="1" i="1" dirty="0" smtClean="0">
                <a:solidFill>
                  <a:schemeClr val="accent1"/>
                </a:solidFill>
              </a:rPr>
              <a:t> </a:t>
            </a:r>
            <a:r>
              <a:rPr lang="cs-CZ" sz="2400" b="1" i="1" dirty="0" err="1" smtClean="0">
                <a:solidFill>
                  <a:schemeClr val="accent1"/>
                </a:solidFill>
              </a:rPr>
              <a:t>Ixodidae</a:t>
            </a:r>
            <a:r>
              <a:rPr lang="cs-CZ" sz="2000" b="1" i="1" dirty="0" smtClean="0"/>
              <a:t/>
            </a:r>
            <a:br>
              <a:rPr lang="cs-CZ" sz="2000" b="1" i="1" dirty="0" smtClean="0"/>
            </a:br>
            <a:r>
              <a:rPr lang="cs-CZ" sz="2000" b="1" dirty="0" smtClean="0">
                <a:solidFill>
                  <a:schemeClr val="tx1"/>
                </a:solidFill>
              </a:rPr>
              <a:t>Druhy klíšťat přenášející choroby na člověka, v ČR i na světě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26803" name="Group 179"/>
          <p:cNvGraphicFramePr>
            <a:graphicFrameLocks noGrp="1"/>
          </p:cNvGraphicFramePr>
          <p:nvPr>
            <p:ph sz="half" idx="2"/>
          </p:nvPr>
        </p:nvGraphicFramePr>
        <p:xfrm>
          <a:off x="215900" y="908050"/>
          <a:ext cx="8676456" cy="5822039"/>
        </p:xfrm>
        <a:graphic>
          <a:graphicData uri="http://schemas.openxmlformats.org/drawingml/2006/table">
            <a:tbl>
              <a:tblPr/>
              <a:tblGrid>
                <a:gridCol w="3196430"/>
                <a:gridCol w="1599722"/>
                <a:gridCol w="3880304"/>
              </a:tblGrid>
              <a:tr h="360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41A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Druh klíštěte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41A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výskyt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41A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Druh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B41A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patogena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41A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-onemocnění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56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Ixodes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ricinus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(kl. ob.)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ČR, Evropa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Virus klíšťové encefalitidy a skupiny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Kemerovo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Borrelia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. s.l.,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Ehrlichia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phagocytophila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s.l.,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Coxiella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burnetii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Rickettsia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slovaca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R.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helvetica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Francisella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tularensis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Babesia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microti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8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I.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hexagonus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(kl. ježci)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ČR, Evropa, sev. Afrika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B.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. v Německu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Haemaphysalis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concinna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(kl. lužní)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ČR, SR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v. klíšťové encefalitidy,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Rickettsia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sibirica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Francisella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tularensis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77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H. punctata (kl. stepní)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Evropa, sev. Afrika, Př. Asie, jižní a jihov. SR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v. klíšťové encefalitidy,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Bhandža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a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Tribeč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H. inermis (kl. lesostepní)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jižní, jihov. SR, jihovýchod Evropy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v. CEE, na člověku vzácně samice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Dermacentor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marginatus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(piják stepní)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jižní, jihových. SR, Eurasie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člověka napadá zřídka v. CEE, CCHF,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Bhandža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;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Coxiella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burnetti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Rickettsia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sibirica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R.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slovaca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R.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conori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Fr.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Tularensis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Dermacentor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reticulatus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(piják lužní)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ČR Dyje, Morava, Eurazie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Na člověka vzácně. Viry CEE, OHF,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Rickettsia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sibirica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R.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conori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Francisella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tularensis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323850" y="836613"/>
          <a:ext cx="8496944" cy="5725073"/>
        </p:xfrm>
        <a:graphic>
          <a:graphicData uri="http://schemas.openxmlformats.org/drawingml/2006/table">
            <a:tbl>
              <a:tblPr/>
              <a:tblGrid>
                <a:gridCol w="3130298"/>
                <a:gridCol w="1566624"/>
                <a:gridCol w="3800022"/>
              </a:tblGrid>
              <a:tr h="993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Dermacentor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marginatus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(piják stepní)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jižní, jihových. SR, Eurasie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člověka napadá zřídka v. CEE, CCHF,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Bhandža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;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Coxiella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burnetti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Rickettsia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sibirica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R.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slovaca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R.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conori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Fr.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Tularensis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7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Dermacentor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reticulatus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(piják lužní)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ČR Dyje, Morava, Eurazie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Na člověka vzácně. Viry CEE, OHF, Rickettsia sibirica, R. conori, Francisella tularensis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Hyalomna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marginatum</a:t>
                      </a:r>
                      <a:endParaRPr kumimoji="0" 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Eurázie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do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stř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. Evropy vzácně s ptáky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Napadá i člověka. Viry CCHF,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Bhandža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West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Nile,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Dhori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přenáší krevní parazity domácích zvířat-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Babesia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Nuttallia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09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Rhipicephalus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sanguineus</a:t>
                      </a:r>
                      <a:endParaRPr kumimoji="0" 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J. Evropa, do ČR na psech z Mediteránu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Coxiella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burnetii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Rickettsia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conorii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přenáší krevní parazity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Babesia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Nuttallia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2518">
                <a:tc>
                  <a:txBody>
                    <a:bodyPr/>
                    <a:lstStyle/>
                    <a:p>
                      <a:pPr marL="711200" marR="0" lvl="0" indent="-711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I. scapularis, I. pacificus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S. Amerika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Burgdorferi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s.l.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7750">
                <a:tc>
                  <a:txBody>
                    <a:bodyPr/>
                    <a:lstStyle/>
                    <a:p>
                      <a:pPr marL="711200" marR="0" lvl="0" indent="-711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I. persulcatus, I.scapularis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Asie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Burgdorferi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s.l.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7750">
                <a:tc>
                  <a:txBody>
                    <a:bodyPr/>
                    <a:lstStyle/>
                    <a:p>
                      <a:pPr marL="711200" marR="0" lvl="0" indent="-711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I. holocyclus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Austrálie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B. </a:t>
                      </a:r>
                      <a:r>
                        <a:rPr kumimoji="0" lang="cs-CZ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Burgdorferi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s.l.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323850" y="404813"/>
          <a:ext cx="8496944" cy="360088"/>
        </p:xfrm>
        <a:graphic>
          <a:graphicData uri="http://schemas.openxmlformats.org/drawingml/2006/table">
            <a:tbl>
              <a:tblPr/>
              <a:tblGrid>
                <a:gridCol w="3130297"/>
                <a:gridCol w="1566625"/>
                <a:gridCol w="3800022"/>
              </a:tblGrid>
              <a:tr h="360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41A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Druh klíštěte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41A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výskyt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41A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Druh </a:t>
                      </a: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B41A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patogena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41A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-onemocnění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10" name="Rectangle 7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2800" b="1" dirty="0" smtClean="0">
                <a:solidFill>
                  <a:schemeClr val="accent2">
                    <a:lumMod val="75000"/>
                  </a:schemeClr>
                </a:solidFill>
              </a:rPr>
              <a:t>Čeleď</a:t>
            </a:r>
            <a:r>
              <a:rPr lang="cs-CZ" sz="2800" b="1" i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cs-CZ" sz="2800" b="1" i="1" dirty="0" err="1" smtClean="0">
                <a:solidFill>
                  <a:schemeClr val="accent2">
                    <a:lumMod val="75000"/>
                  </a:schemeClr>
                </a:solidFill>
              </a:rPr>
              <a:t>Klíšťákovití</a:t>
            </a:r>
            <a:r>
              <a:rPr lang="cs-CZ" sz="28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800" b="1" i="1" dirty="0" err="1" smtClean="0">
                <a:solidFill>
                  <a:schemeClr val="accent2">
                    <a:lumMod val="75000"/>
                  </a:schemeClr>
                </a:solidFill>
              </a:rPr>
              <a:t>Argasidae</a:t>
            </a:r>
            <a:r>
              <a:rPr lang="cs-CZ" sz="2800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cs-CZ" sz="28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cs-CZ" sz="28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795" name="Text Box 87"/>
          <p:cNvSpPr txBox="1">
            <a:spLocks noChangeArrowheads="1"/>
          </p:cNvSpPr>
          <p:nvPr/>
        </p:nvSpPr>
        <p:spPr bwMode="auto">
          <a:xfrm>
            <a:off x="468313" y="620713"/>
            <a:ext cx="784860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Životní cyklus: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/>
              <a:t>vajíčko-larva, N1-N3 (N5)-imago</a:t>
            </a:r>
          </a:p>
          <a:p>
            <a:pPr>
              <a:buFontTx/>
              <a:buChar char="•"/>
            </a:pPr>
            <a:r>
              <a:rPr lang="cs-CZ" sz="2400" dirty="0"/>
              <a:t>Ústní ústrojí u dospělců na spodní straně těla</a:t>
            </a:r>
          </a:p>
          <a:p>
            <a:pPr>
              <a:buFontTx/>
              <a:buChar char="•"/>
            </a:pPr>
            <a:r>
              <a:rPr lang="cs-CZ" sz="2400" dirty="0"/>
              <a:t>Hřbetní štít chybí, integument </a:t>
            </a:r>
            <a:r>
              <a:rPr lang="cs-CZ" sz="2400" dirty="0">
                <a:solidFill>
                  <a:srgbClr val="0070C0"/>
                </a:solidFill>
              </a:rPr>
              <a:t>měkký-soft </a:t>
            </a:r>
            <a:r>
              <a:rPr lang="cs-CZ" sz="2400" dirty="0" err="1">
                <a:solidFill>
                  <a:srgbClr val="0070C0"/>
                </a:solidFill>
              </a:rPr>
              <a:t>ticks</a:t>
            </a:r>
            <a:endParaRPr lang="cs-CZ" sz="2400" dirty="0">
              <a:solidFill>
                <a:srgbClr val="0070C0"/>
              </a:solidFill>
            </a:endParaRPr>
          </a:p>
          <a:p>
            <a:pPr>
              <a:buFontTx/>
              <a:buChar char="•"/>
            </a:pPr>
            <a:r>
              <a:rPr lang="cs-CZ" sz="2400" dirty="0"/>
              <a:t>Velký počet instarů nymf</a:t>
            </a:r>
          </a:p>
          <a:p>
            <a:pPr>
              <a:buFontTx/>
              <a:buChar char="•"/>
            </a:pPr>
            <a:r>
              <a:rPr lang="cs-CZ" sz="2400" dirty="0"/>
              <a:t>Noční, žijí ve škvírách stěn a </a:t>
            </a:r>
            <a:r>
              <a:rPr lang="cs-CZ" sz="2400" dirty="0" smtClean="0"/>
              <a:t>podlahách </a:t>
            </a:r>
            <a:r>
              <a:rPr lang="cs-CZ" sz="2400" dirty="0"/>
              <a:t>lidských obydlí, v </a:t>
            </a:r>
            <a:r>
              <a:rPr lang="cs-CZ" sz="2400" dirty="0" smtClean="0"/>
              <a:t>kurnících, holubnících</a:t>
            </a:r>
            <a:r>
              <a:rPr lang="cs-CZ" sz="2400" dirty="0"/>
              <a:t>, v přírodě v norách savců, v hnízdech ptáků</a:t>
            </a:r>
          </a:p>
          <a:p>
            <a:pPr>
              <a:buFontTx/>
              <a:buChar char="•"/>
            </a:pPr>
            <a:r>
              <a:rPr lang="cs-CZ" sz="2400" dirty="0"/>
              <a:t>Sají krátkodobě(minutu až pár hodin)</a:t>
            </a:r>
          </a:p>
          <a:p>
            <a:pPr>
              <a:buFontTx/>
              <a:buChar char="•"/>
            </a:pPr>
            <a:r>
              <a:rPr lang="cs-CZ" sz="2400" dirty="0"/>
              <a:t>Vydrží hladovět i několik let</a:t>
            </a:r>
          </a:p>
          <a:p>
            <a:pPr>
              <a:buFontTx/>
              <a:buChar char="•"/>
            </a:pPr>
            <a:r>
              <a:rPr lang="cs-CZ" sz="2400" dirty="0"/>
              <a:t>Patogeny přenáší kromě slinami i </a:t>
            </a:r>
            <a:r>
              <a:rPr lang="cs-CZ" sz="2400" dirty="0" err="1"/>
              <a:t>koxální</a:t>
            </a:r>
            <a:r>
              <a:rPr lang="cs-CZ" sz="2400" dirty="0"/>
              <a:t> tekutinou z </a:t>
            </a:r>
            <a:r>
              <a:rPr lang="cs-CZ" sz="2400" dirty="0" err="1"/>
              <a:t>koxálních</a:t>
            </a:r>
            <a:r>
              <a:rPr lang="cs-CZ" sz="2400" dirty="0"/>
              <a:t> </a:t>
            </a:r>
            <a:r>
              <a:rPr lang="cs-CZ" sz="2400" dirty="0" err="1"/>
              <a:t>žlaz</a:t>
            </a:r>
            <a:endParaRPr lang="cs-CZ" sz="2400" dirty="0"/>
          </a:p>
        </p:txBody>
      </p:sp>
      <p:pic>
        <p:nvPicPr>
          <p:cNvPr id="33796" name="Picture 6" descr="Argas reflexus (Taubenzecke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4581525"/>
            <a:ext cx="12668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ovéPole 10"/>
          <p:cNvSpPr txBox="1">
            <a:spLocks noChangeArrowheads="1"/>
          </p:cNvSpPr>
          <p:nvPr/>
        </p:nvSpPr>
        <p:spPr bwMode="auto">
          <a:xfrm>
            <a:off x="4859338" y="6308725"/>
            <a:ext cx="1660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Argas reflexus</a:t>
            </a:r>
          </a:p>
        </p:txBody>
      </p:sp>
      <p:pic>
        <p:nvPicPr>
          <p:cNvPr id="33798" name="Picture 7" descr="http://t1.gstatic.com/images?q=tbn:ANd9GcTjb_9HIQ-5KsT25F5urX6ySIkxqf0WzBFSFBqaMnbjdsa6fsg9Y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4437063"/>
            <a:ext cx="16287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ovéPole 6"/>
          <p:cNvSpPr txBox="1">
            <a:spLocks noChangeArrowheads="1"/>
          </p:cNvSpPr>
          <p:nvPr/>
        </p:nvSpPr>
        <p:spPr bwMode="auto">
          <a:xfrm>
            <a:off x="2987675" y="6308725"/>
            <a:ext cx="14136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 smtClean="0"/>
              <a:t>ornithodoros</a:t>
            </a:r>
            <a:endParaRPr lang="cs-CZ" dirty="0"/>
          </a:p>
        </p:txBody>
      </p:sp>
      <p:sp>
        <p:nvSpPr>
          <p:cNvPr id="33800" name="Obdélník 7"/>
          <p:cNvSpPr>
            <a:spLocks noChangeArrowheads="1"/>
          </p:cNvSpPr>
          <p:nvPr/>
        </p:nvSpPr>
        <p:spPr bwMode="auto">
          <a:xfrm>
            <a:off x="6732588" y="6308725"/>
            <a:ext cx="18145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000"/>
              <a:t>dedetizacao-consulte.com.br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26876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800" b="1" dirty="0" smtClean="0">
                <a:solidFill>
                  <a:srgbClr val="B41A60"/>
                </a:solidFill>
              </a:rPr>
              <a:t/>
            </a:r>
            <a:br>
              <a:rPr lang="cs-CZ" sz="2800" b="1" dirty="0" smtClean="0">
                <a:solidFill>
                  <a:srgbClr val="B41A60"/>
                </a:solidFill>
              </a:rPr>
            </a:br>
            <a:r>
              <a:rPr lang="cs-CZ" sz="2800" b="1" dirty="0" smtClean="0">
                <a:solidFill>
                  <a:srgbClr val="B41A60"/>
                </a:solidFill>
              </a:rPr>
              <a:t/>
            </a:r>
            <a:br>
              <a:rPr lang="cs-CZ" sz="2800" b="1" dirty="0" smtClean="0">
                <a:solidFill>
                  <a:srgbClr val="B41A60"/>
                </a:solidFill>
              </a:rPr>
            </a:br>
            <a:r>
              <a:rPr lang="cs-CZ" sz="3100" b="1" dirty="0" smtClean="0">
                <a:solidFill>
                  <a:srgbClr val="B41A60"/>
                </a:solidFill>
              </a:rPr>
              <a:t>Druhy klíšťáků přenášející choroby na člověka v ČR i na světě</a:t>
            </a:r>
            <a:br>
              <a:rPr lang="cs-CZ" sz="3100" b="1" dirty="0" smtClean="0">
                <a:solidFill>
                  <a:srgbClr val="B41A60"/>
                </a:solidFill>
              </a:rPr>
            </a:br>
            <a:endParaRPr lang="cs-CZ" sz="3100" dirty="0"/>
          </a:p>
        </p:txBody>
      </p:sp>
      <p:graphicFrame>
        <p:nvGraphicFramePr>
          <p:cNvPr id="4" name="Zástupný symbol pro tabulku 3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435279" cy="5080327"/>
        </p:xfrm>
        <a:graphic>
          <a:graphicData uri="http://schemas.openxmlformats.org/drawingml/2006/table">
            <a:tbl>
              <a:tblPr/>
              <a:tblGrid>
                <a:gridCol w="3033898"/>
                <a:gridCol w="1627746"/>
                <a:gridCol w="3773635"/>
              </a:tblGrid>
              <a:tr h="7582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41A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Druh </a:t>
                      </a:r>
                      <a:r>
                        <a:rPr kumimoji="0" lang="cs-CZ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B41A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klíšťáka</a:t>
                      </a: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41A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41A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výskyt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41A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Druh patogena-onemocnění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9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Argas</a:t>
                      </a: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cs-CZ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vulgaris</a:t>
                      </a: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(kl. ob.)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Zasahuje na Moravu, Slovensko, jižní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Eurázie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Parazitem ptáků, může sát i na člověku. 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Coxiella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burnetii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5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A. </a:t>
                      </a:r>
                      <a:r>
                        <a:rPr kumimoji="0" lang="cs-CZ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reflexus</a:t>
                      </a: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cs-CZ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hexagonus</a:t>
                      </a: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(kl. holubí)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ČR, Evropa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Parazitem ptáků,  na člověku jen výjimečně. Patogeny drůbeže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65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A. </a:t>
                      </a:r>
                      <a:r>
                        <a:rPr kumimoji="0" lang="cs-CZ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persicus</a:t>
                      </a: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(kl. zhoubný)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Jižní Slovensko, Afrika,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j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.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Eurázie</a:t>
                      </a: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Napadá drůbež, občas i člověka, Patogeny drůbeže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65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A. </a:t>
                      </a:r>
                      <a:r>
                        <a:rPr kumimoji="0" lang="cs-CZ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vespertilionis</a:t>
                      </a: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(kl. netopýří)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ČR,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Eurazie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, Afrika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Parazit netopýrů, člověka výjimečně. 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Coxiella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burnetii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, virus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keterah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9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Rod </a:t>
                      </a:r>
                      <a:r>
                        <a:rPr kumimoji="0" lang="cs-CZ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Ornothodoros</a:t>
                      </a: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Afrika,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Eurázie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,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něktří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i  Americké kontinenty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Vektory endemických návratných horeček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b="1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Některé nemoci přenášené klíšťaty</a:t>
            </a:r>
            <a:r>
              <a:rPr lang="cs-CZ" sz="4000" b="1" dirty="0" smtClean="0">
                <a:solidFill>
                  <a:schemeClr val="tx1"/>
                </a:solidFill>
                <a:effectLst/>
              </a:rPr>
              <a:t/>
            </a:r>
            <a:br>
              <a:rPr lang="cs-CZ" sz="4000" b="1" dirty="0" smtClean="0">
                <a:solidFill>
                  <a:schemeClr val="tx1"/>
                </a:solidFill>
                <a:effectLst/>
              </a:rPr>
            </a:br>
            <a:endParaRPr lang="en-GB" sz="4000" b="1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8229600" cy="41052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Anaplasmóza</a:t>
            </a:r>
            <a:r>
              <a:rPr lang="cs-CZ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cs-CZ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Lidská </a:t>
            </a:r>
            <a:r>
              <a:rPr lang="cs-CZ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granulocytární</a:t>
            </a:r>
            <a:r>
              <a:rPr lang="cs-CZ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cs-CZ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ehrlichióza</a:t>
            </a:r>
            <a:r>
              <a:rPr lang="cs-CZ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cs-CZ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(</a:t>
            </a:r>
            <a:r>
              <a:rPr lang="cs-CZ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HGE)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Lidská </a:t>
            </a:r>
            <a:r>
              <a:rPr lang="cs-CZ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babesióza</a:t>
            </a:r>
            <a:endParaRPr lang="cs-CZ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b="1" dirty="0" smtClean="0">
                <a:latin typeface="Times New Roman" pitchFamily="18" charset="0"/>
              </a:rPr>
              <a:t>Q horečka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b="1" dirty="0" err="1" smtClean="0">
                <a:latin typeface="Times New Roman" pitchFamily="18" charset="0"/>
              </a:rPr>
              <a:t>Riketsióza</a:t>
            </a:r>
            <a:endParaRPr lang="cs-CZ" sz="2800" b="1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b="1" dirty="0" smtClean="0">
                <a:latin typeface="Times New Roman" pitchFamily="18" charset="0"/>
              </a:rPr>
              <a:t>Klíšťová encefalitida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b="1" dirty="0" smtClean="0">
                <a:latin typeface="Times New Roman" pitchFamily="18" charset="0"/>
              </a:rPr>
              <a:t>Tularémie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Lymeská</a:t>
            </a:r>
            <a:r>
              <a:rPr lang="cs-CZ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cs-CZ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borrelióza</a:t>
            </a:r>
            <a:endParaRPr lang="cs-CZ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Bartonellóza</a:t>
            </a:r>
            <a:r>
              <a:rPr lang="cs-CZ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/>
            </a:r>
            <a:br>
              <a:rPr lang="cs-CZ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</a:br>
            <a:endParaRPr lang="en-GB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1146175"/>
          </a:xfrm>
        </p:spPr>
        <p:txBody>
          <a:bodyPr/>
          <a:lstStyle/>
          <a:p>
            <a:pPr eaLnBrk="1">
              <a:lnSpc>
                <a:spcPct val="117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cs-CZ" sz="3300" dirty="0" smtClean="0">
                <a:solidFill>
                  <a:srgbClr val="000000"/>
                </a:solidFill>
                <a:latin typeface="Comic Sans MS" pitchFamily="66" charset="0"/>
              </a:rPr>
              <a:t>Cíle </a:t>
            </a:r>
            <a:endParaRPr lang="en-GB" sz="3300" dirty="0" smtClean="0">
              <a:latin typeface="Comic Sans MS" pitchFamily="66" charset="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14338" y="1362075"/>
            <a:ext cx="8502650" cy="4445000"/>
          </a:xfrm>
        </p:spPr>
        <p:txBody>
          <a:bodyPr anchor="ctr"/>
          <a:lstStyle/>
          <a:p>
            <a:pPr marL="0" indent="0" eaLnBrk="1">
              <a:lnSpc>
                <a:spcPct val="117000"/>
              </a:lnSpc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1800" dirty="0" smtClean="0">
              <a:latin typeface="Comic Sans MS" pitchFamily="66" charset="0"/>
            </a:endParaRPr>
          </a:p>
          <a:p>
            <a:pPr marL="0" indent="0" algn="ctr" eaLnBrk="1">
              <a:lnSpc>
                <a:spcPct val="117000"/>
              </a:lnSpc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500" dirty="0" smtClean="0">
              <a:latin typeface="Comic Sans MS" pitchFamily="66" charset="0"/>
            </a:endParaRPr>
          </a:p>
          <a:p>
            <a:pPr marL="0" indent="0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400" dirty="0" smtClean="0"/>
          </a:p>
          <a:p>
            <a:pPr marL="0" indent="0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400" dirty="0" smtClean="0"/>
          </a:p>
          <a:p>
            <a:pPr marL="0" indent="0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400" dirty="0" smtClean="0"/>
          </a:p>
          <a:p>
            <a:pPr marL="0" indent="0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400" dirty="0" smtClean="0"/>
          </a:p>
          <a:p>
            <a:pPr marL="0" indent="0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400" dirty="0" smtClean="0"/>
          </a:p>
          <a:p>
            <a:pPr marL="0" indent="0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400" dirty="0" smtClean="0"/>
          </a:p>
          <a:p>
            <a:pPr marL="0" indent="0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400" dirty="0" smtClean="0"/>
          </a:p>
          <a:p>
            <a:pPr marL="0" indent="0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400" dirty="0" smtClean="0"/>
          </a:p>
          <a:p>
            <a:pPr marL="0" indent="0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400" dirty="0" smtClean="0"/>
          </a:p>
          <a:p>
            <a:pPr marL="0" indent="0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400" dirty="0" smtClean="0"/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000" y="4148138"/>
            <a:ext cx="2947988" cy="2487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963" y="4148138"/>
            <a:ext cx="3109912" cy="253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6014" y="908051"/>
            <a:ext cx="2636506" cy="2520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10160000" y="414338"/>
            <a:ext cx="165100" cy="393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cs-CZ"/>
          </a:p>
        </p:txBody>
      </p:sp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0" y="1036638"/>
            <a:ext cx="4859338" cy="3843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lnSpc>
                <a:spcPct val="117000"/>
              </a:lnSpc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cs-CZ" dirty="0">
                <a:solidFill>
                  <a:srgbClr val="000000"/>
                </a:solidFill>
                <a:latin typeface="Comic Sans MS" pitchFamily="66" charset="0"/>
              </a:rPr>
              <a:t>Shromáždit poznatky o některých </a:t>
            </a:r>
            <a:endParaRPr lang="en-GB" dirty="0">
              <a:solidFill>
                <a:srgbClr val="000000"/>
              </a:solidFill>
              <a:latin typeface="Comic Sans MS" pitchFamily="66" charset="0"/>
            </a:endParaRPr>
          </a:p>
          <a:p>
            <a:pPr>
              <a:lnSpc>
                <a:spcPct val="117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 pitchFamily="66" charset="0"/>
              </a:rPr>
              <a:t>fyziologických</a:t>
            </a:r>
            <a:r>
              <a:rPr lang="en-GB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 pitchFamily="66" charset="0"/>
              </a:rPr>
              <a:t>parametr</a:t>
            </a:r>
            <a:r>
              <a:rPr lang="cs-CZ" dirty="0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en-GB" dirty="0" err="1">
                <a:solidFill>
                  <a:srgbClr val="000000"/>
                </a:solidFill>
                <a:latin typeface="Comic Sans MS" pitchFamily="66" charset="0"/>
              </a:rPr>
              <a:t>ch</a:t>
            </a:r>
            <a:r>
              <a:rPr lang="en-GB" dirty="0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117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dirty="0">
              <a:solidFill>
                <a:srgbClr val="000000"/>
              </a:solidFill>
              <a:latin typeface="Comic Sans MS" pitchFamily="66" charset="0"/>
            </a:endParaRPr>
          </a:p>
          <a:p>
            <a:pPr>
              <a:lnSpc>
                <a:spcPct val="117000"/>
              </a:lnSpc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dirty="0" err="1">
                <a:solidFill>
                  <a:srgbClr val="000000"/>
                </a:solidFill>
                <a:latin typeface="Comic Sans MS" pitchFamily="66" charset="0"/>
              </a:rPr>
              <a:t>Porovna</a:t>
            </a:r>
            <a:r>
              <a:rPr lang="cs-CZ" dirty="0">
                <a:solidFill>
                  <a:srgbClr val="000000"/>
                </a:solidFill>
                <a:latin typeface="Comic Sans MS" pitchFamily="66" charset="0"/>
              </a:rPr>
              <a:t>t</a:t>
            </a:r>
            <a:r>
              <a:rPr lang="en-GB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Comic Sans MS" pitchFamily="66" charset="0"/>
              </a:rPr>
              <a:t>sportovce </a:t>
            </a: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s </a:t>
            </a:r>
            <a:r>
              <a:rPr lang="en-GB" dirty="0">
                <a:solidFill>
                  <a:srgbClr val="000000"/>
                </a:solidFill>
                <a:latin typeface="Comic Sans MS" pitchFamily="66" charset="0"/>
              </a:rPr>
              <a:t>b</a:t>
            </a:r>
            <a:r>
              <a:rPr lang="cs-CZ" dirty="0">
                <a:solidFill>
                  <a:srgbClr val="000000"/>
                </a:solidFill>
                <a:latin typeface="Comic Sans MS" pitchFamily="66" charset="0"/>
              </a:rPr>
              <a:t>ě</a:t>
            </a:r>
            <a:r>
              <a:rPr lang="en-GB" dirty="0" err="1">
                <a:solidFill>
                  <a:srgbClr val="000000"/>
                </a:solidFill>
                <a:latin typeface="Comic Sans MS" pitchFamily="66" charset="0"/>
              </a:rPr>
              <a:t>žným</a:t>
            </a:r>
            <a:r>
              <a:rPr lang="en-GB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 pitchFamily="66" charset="0"/>
              </a:rPr>
              <a:t>člov</a:t>
            </a:r>
            <a:r>
              <a:rPr lang="cs-CZ" dirty="0">
                <a:solidFill>
                  <a:srgbClr val="000000"/>
                </a:solidFill>
                <a:latin typeface="Comic Sans MS" pitchFamily="66" charset="0"/>
              </a:rPr>
              <a:t>ě</a:t>
            </a:r>
            <a:r>
              <a:rPr lang="en-GB" dirty="0">
                <a:solidFill>
                  <a:srgbClr val="000000"/>
                </a:solidFill>
                <a:latin typeface="Comic Sans MS" pitchFamily="66" charset="0"/>
              </a:rPr>
              <a:t>k</a:t>
            </a:r>
            <a:r>
              <a:rPr lang="cs-CZ" dirty="0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en-GB" dirty="0">
                <a:solidFill>
                  <a:srgbClr val="000000"/>
                </a:solidFill>
                <a:latin typeface="Comic Sans MS" pitchFamily="66" charset="0"/>
              </a:rPr>
              <a:t>m</a:t>
            </a:r>
          </a:p>
          <a:p>
            <a:pPr>
              <a:lnSpc>
                <a:spcPct val="117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dirty="0">
              <a:solidFill>
                <a:srgbClr val="000000"/>
              </a:solidFill>
              <a:latin typeface="Comic Sans MS" pitchFamily="66" charset="0"/>
            </a:endParaRPr>
          </a:p>
          <a:p>
            <a:pPr>
              <a:lnSpc>
                <a:spcPct val="117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dirty="0">
              <a:solidFill>
                <a:srgbClr val="000000"/>
              </a:solidFill>
              <a:latin typeface="Comic Sans MS" pitchFamily="66" charset="0"/>
            </a:endParaRPr>
          </a:p>
          <a:p>
            <a:pPr>
              <a:lnSpc>
                <a:spcPct val="117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dirty="0">
              <a:solidFill>
                <a:srgbClr val="000000"/>
              </a:solidFill>
              <a:latin typeface="Comic Sans MS" pitchFamily="66" charset="0"/>
            </a:endParaRPr>
          </a:p>
          <a:p>
            <a:pPr>
              <a:lnSpc>
                <a:spcPct val="117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dirty="0">
              <a:solidFill>
                <a:srgbClr val="000000"/>
              </a:solidFill>
              <a:latin typeface="Comic Sans MS" pitchFamily="66" charset="0"/>
            </a:endParaRPr>
          </a:p>
          <a:p>
            <a:pPr>
              <a:lnSpc>
                <a:spcPct val="117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4585" name="AutoShape 8"/>
          <p:cNvSpPr>
            <a:spLocks noChangeArrowheads="1"/>
          </p:cNvSpPr>
          <p:nvPr/>
        </p:nvSpPr>
        <p:spPr bwMode="auto">
          <a:xfrm>
            <a:off x="3732213" y="3940175"/>
            <a:ext cx="1244600" cy="830263"/>
          </a:xfrm>
          <a:prstGeom prst="wedgeRectCallout">
            <a:avLst>
              <a:gd name="adj1" fmla="val -76921"/>
              <a:gd name="adj2" fmla="val 110523"/>
            </a:avLst>
          </a:prstGeom>
          <a:noFill/>
          <a:ln w="9525">
            <a:solidFill>
              <a:srgbClr val="00B8FF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cs-CZ"/>
          </a:p>
        </p:txBody>
      </p:sp>
      <p:sp>
        <p:nvSpPr>
          <p:cNvPr id="24586" name="Text Box 9"/>
          <p:cNvSpPr txBox="1">
            <a:spLocks noChangeArrowheads="1"/>
          </p:cNvSpPr>
          <p:nvPr/>
        </p:nvSpPr>
        <p:spPr bwMode="auto">
          <a:xfrm>
            <a:off x="3779838" y="3716338"/>
            <a:ext cx="1512887" cy="1217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tabLst>
                <a:tab pos="655638" algn="l"/>
                <a:tab pos="1312863" algn="l"/>
              </a:tabLst>
            </a:pPr>
            <a:r>
              <a:rPr lang="cs-CZ" sz="2000" dirty="0" smtClean="0">
                <a:solidFill>
                  <a:srgbClr val="000000"/>
                </a:solidFill>
              </a:rPr>
              <a:t>100km, </a:t>
            </a:r>
            <a:r>
              <a:rPr lang="en-GB" sz="2000" dirty="0" smtClean="0">
                <a:solidFill>
                  <a:srgbClr val="000000"/>
                </a:solidFill>
              </a:rPr>
              <a:t>7 </a:t>
            </a:r>
            <a:r>
              <a:rPr lang="en-GB" sz="2000" dirty="0">
                <a:solidFill>
                  <a:srgbClr val="000000"/>
                </a:solidFill>
              </a:rPr>
              <a:t>d</a:t>
            </a:r>
            <a:r>
              <a:rPr lang="cs-CZ" sz="2000" dirty="0" err="1">
                <a:solidFill>
                  <a:srgbClr val="000000"/>
                </a:solidFill>
              </a:rPr>
              <a:t>enní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bežecký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maratón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24587" name="AutoShape 10"/>
          <p:cNvSpPr>
            <a:spLocks noChangeArrowheads="1"/>
          </p:cNvSpPr>
          <p:nvPr/>
        </p:nvSpPr>
        <p:spPr bwMode="auto">
          <a:xfrm>
            <a:off x="4354513" y="4976813"/>
            <a:ext cx="1244600" cy="830262"/>
          </a:xfrm>
          <a:prstGeom prst="wedgeRectCallout">
            <a:avLst>
              <a:gd name="adj1" fmla="val 80199"/>
              <a:gd name="adj2" fmla="val 123236"/>
            </a:avLst>
          </a:prstGeom>
          <a:noFill/>
          <a:ln w="9525">
            <a:solidFill>
              <a:srgbClr val="0099FF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cs-CZ"/>
          </a:p>
        </p:txBody>
      </p:sp>
      <p:sp>
        <p:nvSpPr>
          <p:cNvPr id="24588" name="Text Box 11"/>
          <p:cNvSpPr txBox="1">
            <a:spLocks noChangeArrowheads="1"/>
          </p:cNvSpPr>
          <p:nvPr/>
        </p:nvSpPr>
        <p:spPr bwMode="auto">
          <a:xfrm>
            <a:off x="4355976" y="4941168"/>
            <a:ext cx="1890713" cy="1620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tabLst>
                <a:tab pos="655638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24h </a:t>
            </a:r>
            <a:r>
              <a:rPr lang="en-GB" sz="2000" dirty="0" err="1">
                <a:solidFill>
                  <a:srgbClr val="000000"/>
                </a:solidFill>
              </a:rPr>
              <a:t>cyklistický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maratón</a:t>
            </a:r>
            <a:r>
              <a:rPr lang="cs-CZ" sz="2000" dirty="0" smtClean="0">
                <a:solidFill>
                  <a:srgbClr val="000000"/>
                </a:solidFill>
              </a:rPr>
              <a:t>, etapový závod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24589" name="AutoShape 12"/>
          <p:cNvSpPr>
            <a:spLocks noChangeArrowheads="1"/>
          </p:cNvSpPr>
          <p:nvPr/>
        </p:nvSpPr>
        <p:spPr bwMode="auto">
          <a:xfrm>
            <a:off x="5148064" y="332656"/>
            <a:ext cx="1089025" cy="1804987"/>
          </a:xfrm>
          <a:prstGeom prst="wedgeRectCallout">
            <a:avLst>
              <a:gd name="adj1" fmla="val 66764"/>
              <a:gd name="adj2" fmla="val 175602"/>
            </a:avLst>
          </a:prstGeom>
          <a:noFill/>
          <a:ln w="9525">
            <a:solidFill>
              <a:srgbClr val="0047FF"/>
            </a:solidFill>
            <a:round/>
            <a:headEnd/>
            <a:tailEnd/>
          </a:ln>
        </p:spPr>
        <p:txBody>
          <a:bodyPr lIns="81639" tIns="40820" rIns="81639" bIns="40820" anchor="ctr"/>
          <a:lstStyle/>
          <a:p>
            <a:pPr algn="ctr">
              <a:tabLst>
                <a:tab pos="655638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B</a:t>
            </a:r>
            <a:r>
              <a:rPr lang="cs-CZ" sz="2000" dirty="0">
                <a:solidFill>
                  <a:srgbClr val="000000"/>
                </a:solidFill>
              </a:rPr>
              <a:t>ě</a:t>
            </a:r>
            <a:r>
              <a:rPr lang="en-GB" sz="2000" dirty="0" err="1">
                <a:solidFill>
                  <a:srgbClr val="000000"/>
                </a:solidFill>
              </a:rPr>
              <a:t>žný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</a:rPr>
              <a:t>člov</a:t>
            </a:r>
            <a:r>
              <a:rPr lang="cs-CZ" sz="2000" dirty="0" smtClean="0">
                <a:solidFill>
                  <a:srgbClr val="000000"/>
                </a:solidFill>
              </a:rPr>
              <a:t>ě</a:t>
            </a:r>
            <a:r>
              <a:rPr lang="en-GB" sz="2000" dirty="0" smtClean="0">
                <a:solidFill>
                  <a:srgbClr val="000000"/>
                </a:solidFill>
              </a:rPr>
              <a:t>k</a:t>
            </a:r>
            <a:endParaRPr lang="en-GB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80400" cy="1341438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Anaplasmósa</a:t>
            </a:r>
            <a:r>
              <a:rPr lang="cs-CZ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- L</a:t>
            </a:r>
            <a:r>
              <a:rPr lang="cs-CZ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idská </a:t>
            </a:r>
            <a:r>
              <a:rPr lang="cs-CZ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granulocytární</a:t>
            </a:r>
            <a:r>
              <a:rPr lang="cs-CZ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cs-CZ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ehrlichióza</a:t>
            </a:r>
            <a:r>
              <a:rPr lang="cs-CZ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cs-CZ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(</a:t>
            </a:r>
            <a:r>
              <a:rPr lang="cs-CZ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HGA, HGE</a:t>
            </a:r>
            <a:r>
              <a:rPr lang="cs-CZ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73225"/>
            <a:ext cx="8496300" cy="47085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>
                <a:latin typeface="Times New Roman" pitchFamily="18" charset="0"/>
              </a:rPr>
              <a:t>Způsobuje bakterie </a:t>
            </a:r>
            <a:r>
              <a:rPr lang="cs-CZ" sz="2800" i="1" dirty="0" err="1" smtClean="0">
                <a:latin typeface="Times New Roman" pitchFamily="18" charset="0"/>
              </a:rPr>
              <a:t>Anaplasma</a:t>
            </a:r>
            <a:r>
              <a:rPr lang="cs-CZ" sz="2800" i="1" dirty="0" smtClean="0">
                <a:latin typeface="Times New Roman" pitchFamily="18" charset="0"/>
              </a:rPr>
              <a:t> </a:t>
            </a:r>
            <a:r>
              <a:rPr lang="cs-CZ" sz="2800" i="1" dirty="0" err="1" smtClean="0">
                <a:latin typeface="Times New Roman" pitchFamily="18" charset="0"/>
              </a:rPr>
              <a:t>phagocytophylum</a:t>
            </a:r>
            <a:r>
              <a:rPr lang="cs-CZ" sz="2800" i="1" dirty="0" smtClean="0">
                <a:latin typeface="Times New Roman" pitchFamily="18" charset="0"/>
              </a:rPr>
              <a:t>  (2001)</a:t>
            </a:r>
            <a:r>
              <a:rPr lang="cs-CZ" sz="2800" dirty="0" smtClean="0">
                <a:latin typeface="Times New Roman" pitchFamily="18" charset="0"/>
              </a:rPr>
              <a:t>(dříve </a:t>
            </a:r>
            <a:r>
              <a:rPr lang="cs-CZ" sz="2800" b="1" i="1" dirty="0" err="1" smtClean="0">
                <a:latin typeface="Times New Roman" pitchFamily="18" charset="0"/>
              </a:rPr>
              <a:t>Ehrlichia</a:t>
            </a:r>
            <a:r>
              <a:rPr lang="cs-CZ" sz="2800" b="1" i="1" dirty="0" smtClean="0">
                <a:latin typeface="Times New Roman" pitchFamily="18" charset="0"/>
              </a:rPr>
              <a:t> </a:t>
            </a:r>
            <a:r>
              <a:rPr lang="cs-CZ" sz="2800" b="1" i="1" dirty="0" err="1" smtClean="0">
                <a:latin typeface="Times New Roman" pitchFamily="18" charset="0"/>
              </a:rPr>
              <a:t>phagocytophila</a:t>
            </a:r>
            <a:r>
              <a:rPr lang="cs-CZ" sz="2800" b="1" i="1" dirty="0" smtClean="0">
                <a:latin typeface="Times New Roman" pitchFamily="18" charset="0"/>
              </a:rPr>
              <a:t>, E. </a:t>
            </a:r>
            <a:r>
              <a:rPr lang="cs-CZ" sz="2800" b="1" i="1" dirty="0" err="1" smtClean="0">
                <a:latin typeface="Times New Roman" pitchFamily="18" charset="0"/>
              </a:rPr>
              <a:t>equi</a:t>
            </a:r>
            <a:r>
              <a:rPr lang="cs-CZ" sz="2800" b="1" i="1" dirty="0" smtClean="0">
                <a:latin typeface="Times New Roman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5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>
                <a:latin typeface="Times New Roman" pitchFamily="18" charset="0"/>
              </a:rPr>
              <a:t>Infikuje granulocyty (jako </a:t>
            </a:r>
            <a:r>
              <a:rPr lang="cs-CZ" sz="2800" dirty="0" err="1" smtClean="0">
                <a:latin typeface="Times New Roman" pitchFamily="18" charset="0"/>
              </a:rPr>
              <a:t>cytopl</a:t>
            </a:r>
            <a:r>
              <a:rPr lang="cs-CZ" sz="2800" dirty="0" smtClean="0">
                <a:latin typeface="Times New Roman" pitchFamily="18" charset="0"/>
              </a:rPr>
              <a:t>. inkluze u NEU – snížení počtu, úbytek TRO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>
                <a:latin typeface="Times New Roman" pitchFamily="18" charset="0"/>
              </a:rPr>
              <a:t>Poprvé byla popsána v r. 1994 (USA)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>
                <a:latin typeface="Times New Roman" pitchFamily="18" charset="0"/>
              </a:rPr>
              <a:t>Přenášena je opět klíšťaty,  v Severní Americe </a:t>
            </a:r>
            <a:r>
              <a:rPr lang="cs-CZ" sz="2800" b="1" i="1" dirty="0" err="1" smtClean="0">
                <a:latin typeface="Times New Roman" pitchFamily="18" charset="0"/>
              </a:rPr>
              <a:t>Ixodes</a:t>
            </a:r>
            <a:r>
              <a:rPr lang="cs-CZ" sz="2800" b="1" i="1" dirty="0" smtClean="0">
                <a:latin typeface="Times New Roman" pitchFamily="18" charset="0"/>
              </a:rPr>
              <a:t> </a:t>
            </a:r>
            <a:r>
              <a:rPr lang="cs-CZ" sz="2800" b="1" i="1" dirty="0" err="1" smtClean="0">
                <a:latin typeface="Times New Roman" pitchFamily="18" charset="0"/>
              </a:rPr>
              <a:t>scapularis</a:t>
            </a:r>
            <a:r>
              <a:rPr lang="cs-CZ" sz="2800" dirty="0" smtClean="0">
                <a:latin typeface="Times New Roman" pitchFamily="18" charset="0"/>
              </a:rPr>
              <a:t> a v Evropě </a:t>
            </a:r>
            <a:r>
              <a:rPr lang="cs-CZ" sz="2800" b="1" i="1" dirty="0" err="1" smtClean="0">
                <a:latin typeface="Times New Roman" pitchFamily="18" charset="0"/>
              </a:rPr>
              <a:t>Ixodes</a:t>
            </a:r>
            <a:r>
              <a:rPr lang="cs-CZ" sz="2800" b="1" i="1" dirty="0" smtClean="0">
                <a:latin typeface="Times New Roman" pitchFamily="18" charset="0"/>
              </a:rPr>
              <a:t> </a:t>
            </a:r>
            <a:r>
              <a:rPr lang="cs-CZ" sz="2800" b="1" i="1" dirty="0" err="1" smtClean="0">
                <a:latin typeface="Times New Roman" pitchFamily="18" charset="0"/>
              </a:rPr>
              <a:t>ricinus</a:t>
            </a:r>
            <a:r>
              <a:rPr lang="cs-CZ" sz="2800" b="1" i="1" dirty="0" smtClean="0">
                <a:latin typeface="Times New Roman" pitchFamily="18" charset="0"/>
              </a:rPr>
              <a:t> (1995)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>
                <a:latin typeface="Times New Roman" pitchFamily="18" charset="0"/>
              </a:rPr>
              <a:t>Rezervoárovými </a:t>
            </a:r>
            <a:r>
              <a:rPr lang="cs-CZ" sz="2800" dirty="0" err="1" smtClean="0">
                <a:latin typeface="Times New Roman" pitchFamily="18" charset="0"/>
              </a:rPr>
              <a:t>hostitely</a:t>
            </a:r>
            <a:r>
              <a:rPr lang="cs-CZ" sz="2800" dirty="0" smtClean="0">
                <a:latin typeface="Times New Roman" pitchFamily="18" charset="0"/>
              </a:rPr>
              <a:t> jsou drobní savci a lesní zvěř, koně a zřejmě i ptáci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>
                <a:latin typeface="Times New Roman" pitchFamily="18" charset="0"/>
              </a:rPr>
              <a:t>První potíže vznikají zhruba za týden po přisátí klíštěte </a:t>
            </a:r>
            <a:endParaRPr lang="cs-CZ" sz="2800" dirty="0" smtClean="0">
              <a:latin typeface="Times New Roman" pitchFamily="18" charset="0"/>
            </a:endParaRPr>
          </a:p>
          <a:p>
            <a:r>
              <a:rPr lang="cs-CZ" i="1" dirty="0" err="1" smtClean="0"/>
              <a:t>Ehrlichia</a:t>
            </a:r>
            <a:r>
              <a:rPr lang="cs-CZ" i="1" dirty="0" smtClean="0"/>
              <a:t> </a:t>
            </a:r>
            <a:r>
              <a:rPr lang="cs-CZ" i="1" dirty="0" err="1" smtClean="0"/>
              <a:t>chaffeensis</a:t>
            </a:r>
            <a:endParaRPr lang="cs-CZ" i="1" dirty="0" smtClean="0"/>
          </a:p>
          <a:p>
            <a:pPr lvl="1"/>
            <a:r>
              <a:rPr lang="cs-CZ" sz="2000" dirty="0" smtClean="0"/>
              <a:t>původce lidské </a:t>
            </a:r>
            <a:r>
              <a:rPr lang="cs-CZ" sz="2000" dirty="0" err="1" smtClean="0"/>
              <a:t>monocytární</a:t>
            </a:r>
            <a:r>
              <a:rPr lang="cs-CZ" sz="2000" dirty="0" smtClean="0"/>
              <a:t> </a:t>
            </a:r>
            <a:r>
              <a:rPr lang="cs-CZ" sz="2000" dirty="0" err="1" smtClean="0"/>
              <a:t>ehrlichiózy</a:t>
            </a:r>
            <a:r>
              <a:rPr lang="cs-CZ" sz="2000" dirty="0" smtClean="0"/>
              <a:t> (HME)</a:t>
            </a:r>
            <a:endParaRPr lang="cs-CZ" b="1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sz="28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Anaplasmósa</a:t>
            </a:r>
            <a:endParaRPr lang="cs-CZ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611560" y="260648"/>
          <a:ext cx="8280920" cy="5976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4762500" cy="952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2800" b="1" dirty="0" smtClean="0"/>
              <a:t/>
            </a:r>
            <a:br>
              <a:rPr lang="cs-CZ" sz="2800" b="1" dirty="0" smtClean="0"/>
            </a:br>
            <a:r>
              <a:rPr lang="cs-CZ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Lidská </a:t>
            </a:r>
            <a:r>
              <a:rPr lang="cs-CZ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babesióza</a:t>
            </a:r>
            <a:r>
              <a:rPr lang="cs-CZ" sz="3200" b="1" dirty="0" smtClean="0">
                <a:latin typeface="Times New Roman" pitchFamily="18" charset="0"/>
              </a:rPr>
              <a:t/>
            </a:r>
            <a:br>
              <a:rPr lang="cs-CZ" sz="3200" b="1" dirty="0" smtClean="0">
                <a:latin typeface="Times New Roman" pitchFamily="18" charset="0"/>
              </a:rPr>
            </a:br>
            <a:endParaRPr lang="cs-CZ" sz="3200" b="1" dirty="0" smtClean="0">
              <a:latin typeface="Times New Roman" pitchFamily="18" charset="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79512" y="908720"/>
          <a:ext cx="7056313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64" name="Obrázek 5" descr="scan100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332656"/>
            <a:ext cx="1657350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ovéPole 6"/>
          <p:cNvSpPr txBox="1">
            <a:spLocks noChangeArrowheads="1"/>
          </p:cNvSpPr>
          <p:nvPr/>
        </p:nvSpPr>
        <p:spPr bwMode="auto">
          <a:xfrm>
            <a:off x="7308304" y="2708920"/>
            <a:ext cx="1671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Prvok </a:t>
            </a:r>
            <a:r>
              <a:rPr lang="cs-CZ" dirty="0" err="1"/>
              <a:t>Babesie</a:t>
            </a:r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s://encrypted-tbn2.gstatic.com/images?q=tbn:ANd9GcRKZuyLQFvxXC0qq3XEFH-rPX3G27b0EDmDy1lMzC7dWaX6LEYYKFV0BuS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8010" y="260648"/>
            <a:ext cx="2485990" cy="2088232"/>
          </a:xfrm>
          <a:prstGeom prst="rect">
            <a:avLst/>
          </a:prstGeom>
          <a:noFill/>
        </p:spPr>
      </p:pic>
      <p:pic>
        <p:nvPicPr>
          <p:cNvPr id="37890" name="Picture 2" descr="https://encrypted-tbn0.gstatic.com/images?q=tbn:ANd9GcTQMO6_YBKTHkalxv-7NSmwxXWXcRWmDB5GF1zOFKoENi693sh8HDgP3fH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60648"/>
            <a:ext cx="2304256" cy="1643704"/>
          </a:xfrm>
          <a:prstGeom prst="rect">
            <a:avLst/>
          </a:prstGeom>
          <a:noFill/>
        </p:spPr>
      </p:pic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                  Q horečka</a:t>
            </a:r>
          </a:p>
        </p:txBody>
      </p:sp>
      <p:graphicFrame>
        <p:nvGraphicFramePr>
          <p:cNvPr id="11" name="Diagram 10"/>
          <p:cNvGraphicFramePr/>
          <p:nvPr/>
        </p:nvGraphicFramePr>
        <p:xfrm>
          <a:off x="395536" y="776461"/>
          <a:ext cx="7272610" cy="6081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Obdélník 11"/>
          <p:cNvSpPr/>
          <p:nvPr/>
        </p:nvSpPr>
        <p:spPr>
          <a:xfrm>
            <a:off x="2123728" y="3645024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  </a:t>
            </a:r>
            <a:r>
              <a:rPr lang="cs-CZ" dirty="0" smtClean="0"/>
              <a:t>ve fázi I se nachází v </a:t>
            </a:r>
            <a:r>
              <a:rPr lang="cs-CZ" dirty="0" smtClean="0"/>
              <a:t> kyselých </a:t>
            </a:r>
            <a:r>
              <a:rPr lang="cs-CZ" dirty="0" err="1" smtClean="0"/>
              <a:t>fagolysozomech</a:t>
            </a:r>
            <a:r>
              <a:rPr lang="cs-CZ" dirty="0" smtClean="0"/>
              <a:t> </a:t>
            </a:r>
            <a:r>
              <a:rPr lang="cs-CZ" dirty="0" smtClean="0"/>
              <a:t> eukaryotických </a:t>
            </a:r>
            <a:r>
              <a:rPr lang="cs-CZ" dirty="0" smtClean="0"/>
              <a:t>buněk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Riketsióza</a:t>
            </a:r>
            <a:endParaRPr lang="cs-CZ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611560" y="1124744"/>
          <a:ext cx="7344816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6866" name="Picture 2" descr="https://encrypted-tbn3.gstatic.com/images?q=tbn:ANd9GcTRITf2Q0TfAaZtqii3tkmrSreSwi_TMg2yPB75DfD2AhbkymDIjACeh_I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240700"/>
            <a:ext cx="2088232" cy="1386588"/>
          </a:xfrm>
          <a:prstGeom prst="rect">
            <a:avLst/>
          </a:prstGeom>
          <a:noFill/>
        </p:spPr>
      </p:pic>
      <p:pic>
        <p:nvPicPr>
          <p:cNvPr id="36868" name="Picture 4" descr="https://encrypted-tbn2.gstatic.com/images?q=tbn:ANd9GcTa4EZIIjW4PgUxrBMPzTQw2JyHfBfiUYihkqKdwYiaqy_UWkuhslsfuw">
            <a:hlinkClick r:id="rId9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87939" y="0"/>
            <a:ext cx="2056061" cy="1931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Tularémie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395536" y="764704"/>
          <a:ext cx="778668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5842" name="Picture 2" descr="https://encrypted-tbn0.gstatic.com/images?q=tbn:ANd9GcRCdpQwMLBqsxJsEfrL1R1f617JhCHe8Vuw7z5WrO03Bpf3PalYuDf30Rs">
            <a:hlinkClick r:id="rId7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188640"/>
            <a:ext cx="2130772" cy="1631672"/>
          </a:xfrm>
          <a:prstGeom prst="rect">
            <a:avLst/>
          </a:prstGeom>
          <a:noFill/>
        </p:spPr>
      </p:pic>
      <p:pic>
        <p:nvPicPr>
          <p:cNvPr id="35844" name="Picture 4" descr="https://encrypted-tbn2.gstatic.com/images?q=tbn:ANd9GcRCDcZIp3-0xNnD5-VBP6Gw25PIo2A69aHKm3fRdaB9I9QHIrQSRrQ32pM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188640"/>
            <a:ext cx="1904489" cy="1551807"/>
          </a:xfrm>
          <a:prstGeom prst="rect">
            <a:avLst/>
          </a:prstGeom>
          <a:noFill/>
        </p:spPr>
      </p:pic>
      <p:pic>
        <p:nvPicPr>
          <p:cNvPr id="35846" name="Picture 6" descr="https://encrypted-tbn0.gstatic.com/images?q=tbn:ANd9GcQbfcV2kNCUeFp6xxjjH5l6ZeIivv2_TypXW9YTGOMj8G7zDjyz1Eq2Dmh8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52320" y="1916832"/>
            <a:ext cx="1468397" cy="1152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Klíšťová encefalitida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395536" y="1196752"/>
          <a:ext cx="8352928" cy="52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88" y="142875"/>
            <a:ext cx="8329612" cy="1417638"/>
          </a:xfrm>
        </p:spPr>
        <p:txBody>
          <a:bodyPr/>
          <a:lstStyle/>
          <a:p>
            <a:pPr>
              <a:defRPr/>
            </a:pPr>
            <a:r>
              <a:rPr lang="cs-CZ" sz="3600" b="1" dirty="0" err="1" smtClean="0">
                <a:solidFill>
                  <a:schemeClr val="accent1">
                    <a:lumMod val="75000"/>
                  </a:schemeClr>
                </a:solidFill>
              </a:rPr>
              <a:t>Bartonellóza</a:t>
            </a:r>
            <a:r>
              <a:rPr lang="cs-CZ" sz="3600" b="1" dirty="0" smtClean="0">
                <a:solidFill>
                  <a:schemeClr val="accent1">
                    <a:lumMod val="75000"/>
                  </a:schemeClr>
                </a:solidFill>
              </a:rPr>
              <a:t> (Bacilární </a:t>
            </a:r>
            <a:r>
              <a:rPr lang="cs-CZ" sz="3600" b="1" dirty="0" err="1" smtClean="0">
                <a:solidFill>
                  <a:schemeClr val="accent1">
                    <a:lumMod val="75000"/>
                  </a:schemeClr>
                </a:solidFill>
              </a:rPr>
              <a:t>pelióza</a:t>
            </a:r>
            <a:r>
              <a:rPr lang="cs-CZ" sz="3600" b="1" dirty="0" smtClean="0">
                <a:solidFill>
                  <a:schemeClr val="accent1">
                    <a:lumMod val="75000"/>
                  </a:schemeClr>
                </a:solidFill>
              </a:rPr>
              <a:t> a bacilární </a:t>
            </a:r>
            <a:r>
              <a:rPr lang="cs-CZ" sz="3600" b="1" dirty="0" err="1" smtClean="0">
                <a:solidFill>
                  <a:schemeClr val="accent1">
                    <a:lumMod val="75000"/>
                  </a:schemeClr>
                </a:solidFill>
              </a:rPr>
              <a:t>angiomatóza</a:t>
            </a:r>
            <a:r>
              <a:rPr lang="cs-CZ" sz="36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</p:nvPr>
        </p:nvGraphicFramePr>
        <p:xfrm>
          <a:off x="214313" y="1600200"/>
          <a:ext cx="8786812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6084" name="Obrázek 4" descr="Bartonella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1484784"/>
            <a:ext cx="20288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6000" b="1" smtClean="0">
                <a:solidFill>
                  <a:schemeClr val="accent1"/>
                </a:solidFill>
                <a:latin typeface="Comic Sans MS" pitchFamily="66" charset="0"/>
              </a:rPr>
              <a:t>Lymeská borrelióza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>
                <a:latin typeface="Comic Sans MS" pitchFamily="66" charset="0"/>
              </a:rPr>
              <a:t>Příznaky, diagnostika,léčba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b="1" smtClean="0">
                <a:solidFill>
                  <a:schemeClr val="accent1"/>
                </a:solidFill>
                <a:latin typeface="Times New Roman" pitchFamily="18" charset="0"/>
              </a:rPr>
              <a:t>Lymeská borelióza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smtClean="0">
                <a:latin typeface="Times New Roman" pitchFamily="18" charset="0"/>
              </a:rPr>
              <a:t>Závažné onemocnění způsobené </a:t>
            </a:r>
            <a:r>
              <a:rPr lang="cs-CZ" sz="2800" i="1" smtClean="0">
                <a:latin typeface="Times New Roman" pitchFamily="18" charset="0"/>
              </a:rPr>
              <a:t>Borrelia burgdorferi</a:t>
            </a:r>
          </a:p>
          <a:p>
            <a:pPr lvl="1" eaLnBrk="1" hangingPunct="1">
              <a:defRPr/>
            </a:pPr>
            <a:r>
              <a:rPr lang="cs-CZ" smtClean="0">
                <a:latin typeface="Times New Roman" pitchFamily="18" charset="0"/>
              </a:rPr>
              <a:t>Vyvolává poruchy řady orgánů</a:t>
            </a:r>
          </a:p>
          <a:p>
            <a:pPr eaLnBrk="1" hangingPunct="1">
              <a:defRPr/>
            </a:pPr>
            <a:r>
              <a:rPr lang="cs-CZ" sz="2800" smtClean="0">
                <a:latin typeface="Times New Roman" pitchFamily="18" charset="0"/>
              </a:rPr>
              <a:t>Ohnisková nákaza</a:t>
            </a:r>
          </a:p>
          <a:p>
            <a:pPr eaLnBrk="1" hangingPunct="1">
              <a:defRPr/>
            </a:pPr>
            <a:r>
              <a:rPr lang="cs-CZ" sz="2800" smtClean="0">
                <a:latin typeface="Times New Roman" pitchFamily="18" charset="0"/>
              </a:rPr>
              <a:t>Výskyt téměř na celém světě</a:t>
            </a:r>
          </a:p>
          <a:p>
            <a:pPr eaLnBrk="1" hangingPunct="1">
              <a:defRPr/>
            </a:pPr>
            <a:r>
              <a:rPr lang="cs-CZ" sz="2800" smtClean="0">
                <a:latin typeface="Times New Roman" pitchFamily="18" charset="0"/>
              </a:rPr>
              <a:t>V USA oznámeno od 1982-1996 100.000 případů</a:t>
            </a:r>
          </a:p>
          <a:p>
            <a:pPr eaLnBrk="1" hangingPunct="1">
              <a:defRPr/>
            </a:pPr>
            <a:r>
              <a:rPr lang="cs-CZ" sz="2800" smtClean="0">
                <a:latin typeface="Times New Roman" pitchFamily="18" charset="0"/>
              </a:rPr>
              <a:t>v 1996 více než 16.000 případů</a:t>
            </a:r>
          </a:p>
          <a:p>
            <a:pPr eaLnBrk="1" hangingPunct="1">
              <a:defRPr/>
            </a:pPr>
            <a:r>
              <a:rPr lang="cs-CZ" sz="2800" smtClean="0">
                <a:latin typeface="Times New Roman" pitchFamily="18" charset="0"/>
              </a:rPr>
              <a:t>v Evropě každoročně 50.000 případů</a:t>
            </a:r>
          </a:p>
          <a:p>
            <a:pPr eaLnBrk="1" hangingPunct="1">
              <a:defRPr/>
            </a:pPr>
            <a:r>
              <a:rPr lang="cs-CZ" sz="2800" smtClean="0">
                <a:latin typeface="Times New Roman" pitchFamily="18" charset="0"/>
              </a:rPr>
              <a:t>V ČR každoročně kolem 3500 případů</a:t>
            </a:r>
          </a:p>
          <a:p>
            <a:pPr eaLnBrk="1" hangingPunct="1">
              <a:defRPr/>
            </a:pPr>
            <a:endParaRPr lang="cs-CZ" sz="2400" smtClean="0">
              <a:latin typeface="Times New Roman" pitchFamily="18" charset="0"/>
            </a:endParaRPr>
          </a:p>
          <a:p>
            <a:pPr eaLnBrk="1" hangingPunct="1">
              <a:defRPr/>
            </a:pPr>
            <a:endParaRPr lang="cs-CZ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333375"/>
            <a:ext cx="8229600" cy="1063625"/>
          </a:xfrm>
        </p:spPr>
        <p:txBody>
          <a:bodyPr/>
          <a:lstStyle/>
          <a:p>
            <a:pPr eaLnBrk="1">
              <a:lnSpc>
                <a:spcPct val="117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smtClean="0">
                <a:solidFill>
                  <a:srgbClr val="000000"/>
                </a:solidFill>
                <a:latin typeface="Comic Sans MS" pitchFamily="66" charset="0"/>
              </a:rPr>
              <a:t>SVALOVÉ TK</a:t>
            </a:r>
            <a:r>
              <a:rPr lang="cs-CZ" smtClean="0">
                <a:solidFill>
                  <a:srgbClr val="000000"/>
                </a:solidFill>
                <a:latin typeface="Comic Sans MS" pitchFamily="66" charset="0"/>
              </a:rPr>
              <a:t>Á</a:t>
            </a:r>
            <a:r>
              <a:rPr lang="en-GB" smtClean="0">
                <a:solidFill>
                  <a:srgbClr val="000000"/>
                </a:solidFill>
                <a:latin typeface="Comic Sans MS" pitchFamily="66" charset="0"/>
              </a:rPr>
              <a:t>N</a:t>
            </a:r>
            <a:r>
              <a:rPr lang="cs-CZ" smtClean="0">
                <a:solidFill>
                  <a:srgbClr val="000000"/>
                </a:solidFill>
                <a:latin typeface="Comic Sans MS" pitchFamily="66" charset="0"/>
              </a:rPr>
              <a:t>Ě</a:t>
            </a:r>
            <a:endParaRPr lang="en-GB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07963" y="1239838"/>
            <a:ext cx="8435975" cy="4900612"/>
          </a:xfrm>
        </p:spPr>
        <p:txBody>
          <a:bodyPr anchor="ctr"/>
          <a:lstStyle/>
          <a:p>
            <a:pPr marL="0" indent="0" algn="ctr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500" smtClean="0"/>
          </a:p>
          <a:p>
            <a:pPr marL="0" indent="0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500" smtClean="0"/>
          </a:p>
          <a:p>
            <a:pPr marL="0" indent="0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sz="2500" smtClean="0"/>
              <a:t>		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8" y="1658938"/>
            <a:ext cx="4244975" cy="444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0725" y="3317875"/>
            <a:ext cx="4611688" cy="354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6" name="AutoShape 5"/>
          <p:cNvSpPr>
            <a:spLocks noChangeArrowheads="1"/>
          </p:cNvSpPr>
          <p:nvPr/>
        </p:nvSpPr>
        <p:spPr bwMode="auto">
          <a:xfrm>
            <a:off x="4768850" y="1450975"/>
            <a:ext cx="3940175" cy="1452563"/>
          </a:xfrm>
          <a:prstGeom prst="wedgeRoundRectCallout">
            <a:avLst>
              <a:gd name="adj1" fmla="val -60282"/>
              <a:gd name="adj2" fmla="val 76986"/>
              <a:gd name="adj3" fmla="val 16667"/>
            </a:avLst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cs-CZ"/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4941888" y="1627188"/>
            <a:ext cx="3976687" cy="1277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lnSpc>
                <a:spcPct val="95000"/>
              </a:lnSpc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GB" sz="1800" b="1">
                <a:solidFill>
                  <a:srgbClr val="000000"/>
                </a:solidFill>
                <a:cs typeface="Lucida Sans Unicode" pitchFamily="34" charset="0"/>
              </a:rPr>
              <a:t> menš</a:t>
            </a:r>
            <a:r>
              <a:rPr lang="cs-CZ" sz="1800" b="1">
                <a:solidFill>
                  <a:srgbClr val="000000"/>
                </a:solidFill>
                <a:cs typeface="Lucida Sans Unicode" pitchFamily="34" charset="0"/>
              </a:rPr>
              <a:t>í</a:t>
            </a:r>
            <a:r>
              <a:rPr lang="en-GB" sz="1800" b="1">
                <a:solidFill>
                  <a:srgbClr val="000000"/>
                </a:solidFill>
                <a:cs typeface="Lucida Sans Unicode" pitchFamily="34" charset="0"/>
              </a:rPr>
              <a:t> svalov</a:t>
            </a:r>
            <a:r>
              <a:rPr lang="cs-CZ" sz="1800" b="1">
                <a:solidFill>
                  <a:srgbClr val="000000"/>
                </a:solidFill>
                <a:cs typeface="Lucida Sans Unicode" pitchFamily="34" charset="0"/>
              </a:rPr>
              <a:t>á</a:t>
            </a:r>
            <a:r>
              <a:rPr lang="en-GB" sz="1800" b="1">
                <a:solidFill>
                  <a:srgbClr val="000000"/>
                </a:solidFill>
                <a:cs typeface="Lucida Sans Unicode" pitchFamily="34" charset="0"/>
              </a:rPr>
              <a:t> vlákna - výhoda v rámci lepších difúzn</a:t>
            </a:r>
            <a:r>
              <a:rPr lang="cs-CZ" sz="1800" b="1">
                <a:solidFill>
                  <a:srgbClr val="000000"/>
                </a:solidFill>
                <a:cs typeface="Lucida Sans Unicode" pitchFamily="34" charset="0"/>
              </a:rPr>
              <a:t>í</a:t>
            </a:r>
            <a:r>
              <a:rPr lang="en-GB" sz="1800" b="1">
                <a:solidFill>
                  <a:srgbClr val="000000"/>
                </a:solidFill>
                <a:cs typeface="Lucida Sans Unicode" pitchFamily="34" charset="0"/>
              </a:rPr>
              <a:t>ch podm</a:t>
            </a:r>
            <a:r>
              <a:rPr lang="cs-CZ" sz="1800" b="1">
                <a:solidFill>
                  <a:srgbClr val="000000"/>
                </a:solidFill>
                <a:cs typeface="Lucida Sans Unicode" pitchFamily="34" charset="0"/>
              </a:rPr>
              <a:t>íne</a:t>
            </a:r>
            <a:r>
              <a:rPr lang="en-GB" sz="1800" b="1">
                <a:solidFill>
                  <a:srgbClr val="000000"/>
                </a:solidFill>
                <a:cs typeface="Lucida Sans Unicode" pitchFamily="34" charset="0"/>
              </a:rPr>
              <a:t>k O2 z krvi do mitochondrií !!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="1" i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Borrelia burgdorferi </a:t>
            </a:r>
            <a:r>
              <a:rPr lang="cs-CZ" sz="32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sensu lato</a:t>
            </a:r>
          </a:p>
          <a:p>
            <a:pPr algn="ctr"/>
            <a:r>
              <a:rPr lang="cs-CZ" b="1" i="1">
                <a:latin typeface="Times New Roman" pitchFamily="18" charset="0"/>
              </a:rPr>
              <a:t>16 definovaných příbuzných druhů „genomic groups“</a:t>
            </a:r>
            <a:endParaRPr lang="cs-CZ">
              <a:latin typeface="Times New Roman" pitchFamily="18" charset="0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916238" y="1341438"/>
            <a:ext cx="6227762" cy="2209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lvl="1">
              <a:buClr>
                <a:srgbClr val="800080"/>
              </a:buClr>
              <a:buFont typeface="Wingdings" pitchFamily="2" charset="2"/>
              <a:buNone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</a:pPr>
            <a:r>
              <a:rPr lang="de-DE" sz="2000" b="1" i="1">
                <a:solidFill>
                  <a:srgbClr val="FF0000"/>
                </a:solidFill>
                <a:cs typeface="Arial" charset="0"/>
              </a:rPr>
              <a:t>B. afzelii  +  B. garinii  </a:t>
            </a:r>
            <a:r>
              <a:rPr lang="en-GB" sz="2000" b="1" i="1">
                <a:solidFill>
                  <a:srgbClr val="FF0000"/>
                </a:solidFill>
                <a:cs typeface="Arial" charset="0"/>
              </a:rPr>
              <a:t>+  B. burgdorferi </a:t>
            </a:r>
            <a:r>
              <a:rPr lang="en-GB" sz="2000" b="1">
                <a:solidFill>
                  <a:srgbClr val="FF0000"/>
                </a:solidFill>
                <a:cs typeface="Arial" charset="0"/>
              </a:rPr>
              <a:t>sensu stricto</a:t>
            </a:r>
          </a:p>
          <a:p>
            <a:pPr lvl="1">
              <a:buClr>
                <a:srgbClr val="800080"/>
              </a:buClr>
              <a:buFont typeface="Wingdings" pitchFamily="2" charset="2"/>
              <a:buNone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</a:pPr>
            <a:endParaRPr lang="en-US" sz="2000" b="1">
              <a:latin typeface="Times New Roman" pitchFamily="18" charset="0"/>
            </a:endParaRPr>
          </a:p>
          <a:p>
            <a:pPr lvl="2">
              <a:buClr>
                <a:schemeClr val="tx1"/>
              </a:buClr>
              <a:buFontTx/>
              <a:buChar char="•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</a:pPr>
            <a:r>
              <a:rPr lang="en-GB" sz="2000">
                <a:cs typeface="Arial" charset="0"/>
              </a:rPr>
              <a:t> </a:t>
            </a:r>
            <a:r>
              <a:rPr lang="cs-CZ" sz="2000"/>
              <a:t>druhy patogenní pro člověka</a:t>
            </a:r>
            <a:r>
              <a:rPr lang="en-GB" sz="2000">
                <a:cs typeface="Times New Roman" pitchFamily="18" charset="0"/>
                <a:sym typeface="Symbol" pitchFamily="18" charset="2"/>
              </a:rPr>
              <a:t> </a:t>
            </a:r>
            <a:r>
              <a:rPr lang="cs-CZ" sz="2000">
                <a:cs typeface="Times New Roman" pitchFamily="18" charset="0"/>
                <a:sym typeface="Symbol" pitchFamily="18" charset="2"/>
              </a:rPr>
              <a:t>v ČR</a:t>
            </a:r>
            <a:endParaRPr lang="cs-CZ" sz="2000">
              <a:sym typeface="Symbol" pitchFamily="18" charset="2"/>
            </a:endParaRPr>
          </a:p>
          <a:p>
            <a:pPr lvl="3">
              <a:buClr>
                <a:schemeClr val="tx1"/>
              </a:buClr>
              <a:buFontTx/>
              <a:buChar char="•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</a:pPr>
            <a:endParaRPr lang="cs-CZ" sz="2000">
              <a:sym typeface="Symbol" pitchFamily="18" charset="2"/>
            </a:endParaRPr>
          </a:p>
          <a:p>
            <a:pPr lvl="2">
              <a:buClr>
                <a:schemeClr val="tx1"/>
              </a:buClr>
              <a:buFontTx/>
              <a:buChar char="•"/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</a:pPr>
            <a:r>
              <a:rPr lang="cs-CZ" sz="2000">
                <a:sym typeface="Symbol" pitchFamily="18" charset="2"/>
              </a:rPr>
              <a:t> společný termín: </a:t>
            </a:r>
            <a:r>
              <a:rPr lang="cs-CZ" sz="2000" b="1" i="1">
                <a:solidFill>
                  <a:srgbClr val="FF0000"/>
                </a:solidFill>
                <a:cs typeface="Arial" charset="0"/>
                <a:sym typeface="Symbol" pitchFamily="18" charset="2"/>
              </a:rPr>
              <a:t>Borrelia burgdorferi</a:t>
            </a:r>
            <a:r>
              <a:rPr lang="en-US" sz="2000" b="1" i="1">
                <a:solidFill>
                  <a:srgbClr val="FF0000"/>
                </a:solidFill>
                <a:cs typeface="Arial" charset="0"/>
                <a:sym typeface="Symbol" pitchFamily="18" charset="2"/>
              </a:rPr>
              <a:t> </a:t>
            </a:r>
            <a:r>
              <a:rPr lang="cs-CZ" sz="2000" b="1">
                <a:solidFill>
                  <a:srgbClr val="FF0000"/>
                </a:solidFill>
                <a:cs typeface="Arial" charset="0"/>
                <a:sym typeface="Symbol" pitchFamily="18" charset="2"/>
              </a:rPr>
              <a:t>sensu lato</a:t>
            </a:r>
          </a:p>
          <a:p>
            <a:pPr lvl="2">
              <a:buClr>
                <a:schemeClr val="tx1"/>
              </a:buClr>
              <a:tabLst>
                <a:tab pos="609600" algn="l"/>
                <a:tab pos="622300" algn="l"/>
                <a:tab pos="1217613" algn="l"/>
                <a:tab pos="1827213" algn="l"/>
                <a:tab pos="2435225" algn="l"/>
                <a:tab pos="3044825" algn="l"/>
                <a:tab pos="3654425" algn="l"/>
                <a:tab pos="4262438" algn="l"/>
                <a:tab pos="4872038" algn="l"/>
                <a:tab pos="5480050" algn="l"/>
                <a:tab pos="6089650" algn="l"/>
              </a:tabLst>
            </a:pPr>
            <a:r>
              <a:rPr lang="cs-CZ" sz="2000" b="1">
                <a:latin typeface="Times New Roman" pitchFamily="18" charset="0"/>
                <a:sym typeface="Symbol" pitchFamily="18" charset="2"/>
              </a:rPr>
              <a:t>	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68313" y="981075"/>
            <a:ext cx="2447925" cy="60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400" b="1" i="1" dirty="0" err="1">
                <a:latin typeface="+mj-lt"/>
                <a:cs typeface="Times New Roman" pitchFamily="18" charset="0"/>
              </a:rPr>
              <a:t>Borrelia</a:t>
            </a:r>
            <a:r>
              <a:rPr lang="cs-CZ" sz="1400" b="1" i="1" dirty="0">
                <a:latin typeface="+mj-lt"/>
                <a:cs typeface="Times New Roman" pitchFamily="18" charset="0"/>
              </a:rPr>
              <a:t> </a:t>
            </a:r>
            <a:r>
              <a:rPr lang="cs-CZ" sz="1400" b="1" i="1" dirty="0" err="1">
                <a:latin typeface="+mj-lt"/>
                <a:cs typeface="Times New Roman" pitchFamily="18" charset="0"/>
              </a:rPr>
              <a:t>afzelii</a:t>
            </a:r>
            <a:endParaRPr lang="cs-CZ" sz="1400" b="1" i="1" dirty="0">
              <a:latin typeface="+mj-lt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cs-CZ" sz="1400" i="1" dirty="0" err="1">
                <a:latin typeface="+mj-lt"/>
                <a:cs typeface="Times New Roman" pitchFamily="18" charset="0"/>
              </a:rPr>
              <a:t>Borrelia</a:t>
            </a:r>
            <a:r>
              <a:rPr lang="cs-CZ" sz="1400" i="1" dirty="0">
                <a:latin typeface="+mj-lt"/>
                <a:cs typeface="Times New Roman" pitchFamily="18" charset="0"/>
              </a:rPr>
              <a:t> </a:t>
            </a:r>
            <a:r>
              <a:rPr lang="cs-CZ" sz="1400" i="1" dirty="0" err="1">
                <a:latin typeface="+mj-lt"/>
                <a:cs typeface="Times New Roman" pitchFamily="18" charset="0"/>
              </a:rPr>
              <a:t>andersonii</a:t>
            </a:r>
            <a:endParaRPr lang="cs-CZ" sz="1400" i="1" dirty="0">
              <a:latin typeface="+mj-lt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cs-CZ" sz="1400" i="1" dirty="0" err="1">
                <a:latin typeface="+mj-lt"/>
                <a:cs typeface="Times New Roman" pitchFamily="18" charset="0"/>
              </a:rPr>
              <a:t>Borrelia</a:t>
            </a:r>
            <a:r>
              <a:rPr lang="cs-CZ" sz="1400" i="1" dirty="0">
                <a:latin typeface="+mj-lt"/>
                <a:cs typeface="Times New Roman" pitchFamily="18" charset="0"/>
              </a:rPr>
              <a:t> </a:t>
            </a:r>
            <a:r>
              <a:rPr lang="cs-CZ" sz="1400" i="1" dirty="0" err="1">
                <a:latin typeface="+mj-lt"/>
                <a:cs typeface="Times New Roman" pitchFamily="18" charset="0"/>
              </a:rPr>
              <a:t>bissettii</a:t>
            </a:r>
            <a:endParaRPr lang="cs-CZ" sz="1400" i="1" dirty="0">
              <a:latin typeface="+mj-lt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cs-CZ" sz="1400" b="1" i="1" dirty="0" err="1">
                <a:latin typeface="+mj-lt"/>
                <a:cs typeface="Times New Roman" pitchFamily="18" charset="0"/>
              </a:rPr>
              <a:t>Borrelia</a:t>
            </a:r>
            <a:r>
              <a:rPr lang="cs-CZ" sz="1400" b="1" i="1" dirty="0">
                <a:latin typeface="+mj-lt"/>
                <a:cs typeface="Times New Roman" pitchFamily="18" charset="0"/>
              </a:rPr>
              <a:t> </a:t>
            </a:r>
            <a:r>
              <a:rPr lang="cs-CZ" sz="1400" b="1" i="1" dirty="0" err="1">
                <a:latin typeface="+mj-lt"/>
                <a:cs typeface="Times New Roman" pitchFamily="18" charset="0"/>
              </a:rPr>
              <a:t>burgdorferi</a:t>
            </a:r>
            <a:r>
              <a:rPr lang="cs-CZ" sz="1400" b="1" i="1" dirty="0">
                <a:latin typeface="+mj-lt"/>
                <a:cs typeface="Times New Roman" pitchFamily="18" charset="0"/>
              </a:rPr>
              <a:t> </a:t>
            </a:r>
            <a:endParaRPr lang="en-US" sz="1400" b="1" i="1" dirty="0">
              <a:latin typeface="+mj-lt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cs-CZ" sz="1400" b="1" i="1" dirty="0">
                <a:latin typeface="+mj-lt"/>
                <a:cs typeface="Times New Roman" pitchFamily="18" charset="0"/>
              </a:rPr>
              <a:t>(</a:t>
            </a:r>
            <a:r>
              <a:rPr lang="cs-CZ" sz="1400" b="1" i="1" dirty="0" err="1">
                <a:latin typeface="+mj-lt"/>
                <a:cs typeface="Times New Roman" pitchFamily="18" charset="0"/>
              </a:rPr>
              <a:t>sensu</a:t>
            </a:r>
            <a:r>
              <a:rPr lang="cs-CZ" sz="1400" b="1" i="1" dirty="0">
                <a:latin typeface="+mj-lt"/>
                <a:cs typeface="Times New Roman" pitchFamily="18" charset="0"/>
              </a:rPr>
              <a:t> </a:t>
            </a:r>
            <a:r>
              <a:rPr lang="cs-CZ" sz="1400" b="1" i="1" dirty="0" err="1">
                <a:latin typeface="+mj-lt"/>
                <a:cs typeface="Times New Roman" pitchFamily="18" charset="0"/>
              </a:rPr>
              <a:t>stricto</a:t>
            </a:r>
            <a:r>
              <a:rPr lang="cs-CZ" sz="1400" b="1" i="1" dirty="0">
                <a:latin typeface="+mj-lt"/>
                <a:cs typeface="Times New Roman" pitchFamily="18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cs-CZ" sz="1400" b="1" i="1" dirty="0" err="1">
                <a:latin typeface="+mj-lt"/>
                <a:cs typeface="Times New Roman" pitchFamily="18" charset="0"/>
              </a:rPr>
              <a:t>Borrelia</a:t>
            </a:r>
            <a:r>
              <a:rPr lang="cs-CZ" sz="1400" b="1" i="1" dirty="0">
                <a:latin typeface="+mj-lt"/>
                <a:cs typeface="Times New Roman" pitchFamily="18" charset="0"/>
              </a:rPr>
              <a:t> </a:t>
            </a:r>
            <a:r>
              <a:rPr lang="cs-CZ" sz="1400" b="1" i="1" dirty="0" err="1">
                <a:latin typeface="+mj-lt"/>
                <a:cs typeface="Times New Roman" pitchFamily="18" charset="0"/>
              </a:rPr>
              <a:t>garinii</a:t>
            </a:r>
            <a:endParaRPr lang="cs-CZ" sz="1400" b="1" i="1" dirty="0">
              <a:latin typeface="+mj-lt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cs-CZ" sz="1400" i="1" dirty="0" err="1">
                <a:latin typeface="+mj-lt"/>
                <a:cs typeface="Times New Roman" pitchFamily="18" charset="0"/>
              </a:rPr>
              <a:t>Borrelia</a:t>
            </a:r>
            <a:r>
              <a:rPr lang="cs-CZ" sz="1400" i="1" dirty="0">
                <a:latin typeface="+mj-lt"/>
                <a:cs typeface="Times New Roman" pitchFamily="18" charset="0"/>
              </a:rPr>
              <a:t> </a:t>
            </a:r>
            <a:r>
              <a:rPr lang="cs-CZ" sz="1400" i="1" dirty="0" err="1">
                <a:latin typeface="+mj-lt"/>
                <a:cs typeface="Times New Roman" pitchFamily="18" charset="0"/>
              </a:rPr>
              <a:t>japonica</a:t>
            </a:r>
            <a:endParaRPr lang="cs-CZ" sz="1400" i="1" dirty="0">
              <a:latin typeface="+mj-lt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cs-CZ" sz="1400" i="1" dirty="0" err="1">
                <a:latin typeface="+mj-lt"/>
                <a:cs typeface="Times New Roman" pitchFamily="18" charset="0"/>
              </a:rPr>
              <a:t>Borrelia</a:t>
            </a:r>
            <a:r>
              <a:rPr lang="cs-CZ" sz="1400" i="1" dirty="0">
                <a:latin typeface="+mj-lt"/>
                <a:cs typeface="Times New Roman" pitchFamily="18" charset="0"/>
              </a:rPr>
              <a:t> </a:t>
            </a:r>
            <a:r>
              <a:rPr lang="cs-CZ" sz="1400" i="1" dirty="0" err="1">
                <a:latin typeface="+mj-lt"/>
                <a:cs typeface="Times New Roman" pitchFamily="18" charset="0"/>
              </a:rPr>
              <a:t>lusitaniae</a:t>
            </a:r>
            <a:endParaRPr lang="cs-CZ" sz="1400" i="1" dirty="0">
              <a:latin typeface="+mj-lt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cs-CZ" sz="1400" i="1" dirty="0" err="1">
                <a:latin typeface="+mj-lt"/>
              </a:rPr>
              <a:t>Borrelia</a:t>
            </a:r>
            <a:r>
              <a:rPr lang="cs-CZ" sz="1400" i="1" dirty="0">
                <a:latin typeface="+mj-lt"/>
              </a:rPr>
              <a:t> </a:t>
            </a:r>
            <a:r>
              <a:rPr lang="cs-CZ" sz="1400" i="1" dirty="0" err="1">
                <a:latin typeface="+mj-lt"/>
              </a:rPr>
              <a:t>sinica</a:t>
            </a:r>
            <a:endParaRPr lang="cs-CZ" sz="1400" i="1" dirty="0">
              <a:latin typeface="+mj-lt"/>
            </a:endParaRPr>
          </a:p>
          <a:p>
            <a:pPr>
              <a:spcBef>
                <a:spcPct val="50000"/>
              </a:spcBef>
              <a:defRPr/>
            </a:pPr>
            <a:r>
              <a:rPr lang="cs-CZ" sz="1400" i="1" dirty="0" err="1">
                <a:latin typeface="+mj-lt"/>
                <a:cs typeface="Times New Roman" pitchFamily="18" charset="0"/>
              </a:rPr>
              <a:t>Borrelia</a:t>
            </a:r>
            <a:r>
              <a:rPr lang="cs-CZ" sz="1400" i="1" dirty="0">
                <a:latin typeface="+mj-lt"/>
                <a:cs typeface="Times New Roman" pitchFamily="18" charset="0"/>
              </a:rPr>
              <a:t> </a:t>
            </a:r>
            <a:r>
              <a:rPr lang="cs-CZ" sz="1400" i="1" dirty="0" err="1">
                <a:latin typeface="+mj-lt"/>
                <a:cs typeface="Times New Roman" pitchFamily="18" charset="0"/>
              </a:rPr>
              <a:t>tanukii</a:t>
            </a:r>
            <a:endParaRPr lang="cs-CZ" sz="1400" i="1" dirty="0">
              <a:latin typeface="+mj-lt"/>
              <a:cs typeface="Times New Roman" pitchFamily="18" charset="0"/>
            </a:endParaRPr>
          </a:p>
          <a:p>
            <a:pPr>
              <a:defRPr/>
            </a:pPr>
            <a:r>
              <a:rPr lang="cs-CZ" sz="1400" i="1" dirty="0" err="1">
                <a:latin typeface="+mj-lt"/>
              </a:rPr>
              <a:t>Borrelia</a:t>
            </a:r>
            <a:r>
              <a:rPr lang="cs-CZ" sz="1400" i="1" dirty="0">
                <a:latin typeface="+mj-lt"/>
              </a:rPr>
              <a:t> </a:t>
            </a:r>
            <a:r>
              <a:rPr lang="cs-CZ" sz="1400" i="1" dirty="0" err="1">
                <a:latin typeface="+mj-lt"/>
              </a:rPr>
              <a:t>turdi</a:t>
            </a:r>
            <a:endParaRPr lang="cs-CZ" sz="1400" i="1" dirty="0">
              <a:latin typeface="+mj-lt"/>
            </a:endParaRPr>
          </a:p>
          <a:p>
            <a:pPr>
              <a:defRPr/>
            </a:pPr>
            <a:r>
              <a:rPr lang="cs-CZ" sz="1400" i="1" dirty="0" err="1">
                <a:latin typeface="+mj-lt"/>
              </a:rPr>
              <a:t>Borrelia</a:t>
            </a:r>
            <a:r>
              <a:rPr lang="cs-CZ" sz="1400" i="1" dirty="0">
                <a:latin typeface="+mj-lt"/>
              </a:rPr>
              <a:t> </a:t>
            </a:r>
            <a:r>
              <a:rPr lang="cs-CZ" sz="1400" i="1" dirty="0" err="1">
                <a:latin typeface="+mj-lt"/>
              </a:rPr>
              <a:t>valaisiana</a:t>
            </a:r>
            <a:endParaRPr lang="cs-CZ" sz="1400" i="1" dirty="0">
              <a:latin typeface="+mj-lt"/>
            </a:endParaRPr>
          </a:p>
          <a:p>
            <a:pPr>
              <a:spcBef>
                <a:spcPct val="50000"/>
              </a:spcBef>
              <a:defRPr/>
            </a:pPr>
            <a:r>
              <a:rPr lang="cs-CZ" sz="1400" i="1" dirty="0" err="1">
                <a:latin typeface="+mj-lt"/>
              </a:rPr>
              <a:t>Borrelia</a:t>
            </a:r>
            <a:r>
              <a:rPr lang="cs-CZ" sz="1400" i="1" dirty="0">
                <a:latin typeface="+mj-lt"/>
              </a:rPr>
              <a:t> </a:t>
            </a:r>
            <a:r>
              <a:rPr lang="cs-CZ" sz="1400" i="1" dirty="0" err="1">
                <a:latin typeface="+mj-lt"/>
              </a:rPr>
              <a:t>sinica</a:t>
            </a:r>
            <a:r>
              <a:rPr lang="cs-CZ" sz="1400" b="1" i="1" dirty="0">
                <a:latin typeface="+mj-lt"/>
                <a:cs typeface="Times New Roman" pitchFamily="18" charset="0"/>
              </a:rPr>
              <a:t> </a:t>
            </a:r>
            <a:r>
              <a:rPr lang="cs-CZ" sz="1400" i="1" dirty="0" err="1">
                <a:latin typeface="+mj-lt"/>
                <a:cs typeface="Times New Roman" pitchFamily="18" charset="0"/>
              </a:rPr>
              <a:t>Borrelia</a:t>
            </a:r>
            <a:r>
              <a:rPr lang="cs-CZ" sz="1400" i="1" dirty="0">
                <a:latin typeface="+mj-lt"/>
                <a:cs typeface="Times New Roman" pitchFamily="18" charset="0"/>
              </a:rPr>
              <a:t> </a:t>
            </a:r>
            <a:r>
              <a:rPr lang="cs-CZ" sz="1400" i="1" dirty="0" err="1">
                <a:latin typeface="+mj-lt"/>
                <a:cs typeface="Times New Roman" pitchFamily="18" charset="0"/>
              </a:rPr>
              <a:t>burgdorferi</a:t>
            </a:r>
            <a:r>
              <a:rPr lang="cs-CZ" sz="1400" i="1" dirty="0">
                <a:latin typeface="+mj-lt"/>
                <a:cs typeface="Times New Roman" pitchFamily="18" charset="0"/>
              </a:rPr>
              <a:t> </a:t>
            </a:r>
            <a:r>
              <a:rPr lang="cs-CZ" sz="1400" dirty="0">
                <a:latin typeface="+mj-lt"/>
                <a:cs typeface="Times New Roman" pitchFamily="18" charset="0"/>
              </a:rPr>
              <a:t>- </a:t>
            </a:r>
            <a:r>
              <a:rPr lang="cs-CZ" sz="1400" dirty="0" err="1">
                <a:latin typeface="+mj-lt"/>
                <a:cs typeface="Times New Roman" pitchFamily="18" charset="0"/>
              </a:rPr>
              <a:t>genomospecies</a:t>
            </a:r>
            <a:r>
              <a:rPr lang="cs-CZ" sz="1400" dirty="0">
                <a:latin typeface="+mj-lt"/>
                <a:cs typeface="Times New Roman" pitchFamily="18" charset="0"/>
              </a:rPr>
              <a:t> 1 (</a:t>
            </a:r>
            <a:r>
              <a:rPr lang="cs-CZ" sz="1400" dirty="0" err="1">
                <a:latin typeface="+mj-lt"/>
                <a:cs typeface="Times New Roman" pitchFamily="18" charset="0"/>
              </a:rPr>
              <a:t>Postic</a:t>
            </a:r>
            <a:r>
              <a:rPr lang="cs-CZ" sz="1400" dirty="0">
                <a:latin typeface="+mj-lt"/>
                <a:cs typeface="Times New Roman" pitchFamily="18" charset="0"/>
              </a:rPr>
              <a:t> </a:t>
            </a:r>
            <a:r>
              <a:rPr lang="cs-CZ" sz="1400" dirty="0" err="1">
                <a:latin typeface="+mj-lt"/>
                <a:cs typeface="Times New Roman" pitchFamily="18" charset="0"/>
              </a:rPr>
              <a:t>et</a:t>
            </a:r>
            <a:r>
              <a:rPr lang="cs-CZ" sz="1400" dirty="0">
                <a:latin typeface="+mj-lt"/>
                <a:cs typeface="Times New Roman" pitchFamily="18" charset="0"/>
              </a:rPr>
              <a:t> </a:t>
            </a:r>
            <a:r>
              <a:rPr lang="cs-CZ" sz="1400" dirty="0" err="1">
                <a:latin typeface="+mj-lt"/>
                <a:cs typeface="Times New Roman" pitchFamily="18" charset="0"/>
              </a:rPr>
              <a:t>al</a:t>
            </a:r>
            <a:r>
              <a:rPr lang="cs-CZ" sz="1400" dirty="0">
                <a:latin typeface="+mj-lt"/>
                <a:cs typeface="Times New Roman" pitchFamily="18" charset="0"/>
              </a:rPr>
              <a:t>. 2006)</a:t>
            </a:r>
          </a:p>
          <a:p>
            <a:pPr>
              <a:spcBef>
                <a:spcPct val="50000"/>
              </a:spcBef>
              <a:defRPr/>
            </a:pPr>
            <a:r>
              <a:rPr lang="cs-CZ" sz="1400" i="1" dirty="0" err="1">
                <a:latin typeface="+mj-lt"/>
                <a:cs typeface="Times New Roman" pitchFamily="18" charset="0"/>
              </a:rPr>
              <a:t>Borrelia</a:t>
            </a:r>
            <a:r>
              <a:rPr lang="cs-CZ" sz="1400" i="1" dirty="0">
                <a:latin typeface="+mj-lt"/>
                <a:cs typeface="Times New Roman" pitchFamily="18" charset="0"/>
              </a:rPr>
              <a:t> </a:t>
            </a:r>
            <a:r>
              <a:rPr lang="cs-CZ" sz="1400" i="1" dirty="0" err="1">
                <a:latin typeface="+mj-lt"/>
                <a:cs typeface="Times New Roman" pitchFamily="18" charset="0"/>
              </a:rPr>
              <a:t>burgdorferi</a:t>
            </a:r>
            <a:r>
              <a:rPr lang="cs-CZ" sz="1400" i="1" dirty="0">
                <a:latin typeface="+mj-lt"/>
                <a:cs typeface="Times New Roman" pitchFamily="18" charset="0"/>
              </a:rPr>
              <a:t> </a:t>
            </a:r>
            <a:r>
              <a:rPr lang="cs-CZ" sz="1400" dirty="0">
                <a:latin typeface="+mj-lt"/>
                <a:cs typeface="Times New Roman" pitchFamily="18" charset="0"/>
              </a:rPr>
              <a:t>- </a:t>
            </a:r>
            <a:r>
              <a:rPr lang="cs-CZ" sz="1400" dirty="0" err="1">
                <a:latin typeface="+mj-lt"/>
                <a:cs typeface="Times New Roman" pitchFamily="18" charset="0"/>
              </a:rPr>
              <a:t>genomospecies</a:t>
            </a:r>
            <a:r>
              <a:rPr lang="cs-CZ" sz="1400" dirty="0">
                <a:latin typeface="+mj-lt"/>
                <a:cs typeface="Times New Roman" pitchFamily="18" charset="0"/>
              </a:rPr>
              <a:t> 2 (</a:t>
            </a:r>
            <a:r>
              <a:rPr lang="cs-CZ" sz="1400" dirty="0" err="1">
                <a:latin typeface="+mj-lt"/>
                <a:cs typeface="Times New Roman" pitchFamily="18" charset="0"/>
              </a:rPr>
              <a:t>Postic</a:t>
            </a:r>
            <a:r>
              <a:rPr lang="cs-CZ" sz="1400" dirty="0">
                <a:latin typeface="+mj-lt"/>
                <a:cs typeface="Times New Roman" pitchFamily="18" charset="0"/>
              </a:rPr>
              <a:t> </a:t>
            </a:r>
            <a:r>
              <a:rPr lang="cs-CZ" sz="1400" dirty="0" err="1">
                <a:latin typeface="+mj-lt"/>
                <a:cs typeface="Times New Roman" pitchFamily="18" charset="0"/>
              </a:rPr>
              <a:t>et</a:t>
            </a:r>
            <a:r>
              <a:rPr lang="cs-CZ" sz="1400" dirty="0">
                <a:latin typeface="+mj-lt"/>
                <a:cs typeface="Times New Roman" pitchFamily="18" charset="0"/>
              </a:rPr>
              <a:t> </a:t>
            </a:r>
            <a:r>
              <a:rPr lang="cs-CZ" sz="1400" dirty="0" err="1">
                <a:latin typeface="+mj-lt"/>
                <a:cs typeface="Times New Roman" pitchFamily="18" charset="0"/>
              </a:rPr>
              <a:t>al</a:t>
            </a:r>
            <a:r>
              <a:rPr lang="cs-CZ" sz="1400" dirty="0">
                <a:latin typeface="+mj-lt"/>
                <a:cs typeface="Times New Roman" pitchFamily="18" charset="0"/>
              </a:rPr>
              <a:t>. 2006)</a:t>
            </a:r>
          </a:p>
          <a:p>
            <a:pPr>
              <a:spcBef>
                <a:spcPct val="50000"/>
              </a:spcBef>
              <a:defRPr/>
            </a:pPr>
            <a:r>
              <a:rPr lang="cs-CZ" sz="1400" i="1" dirty="0" err="1">
                <a:latin typeface="+mj-lt"/>
                <a:cs typeface="Times New Roman" pitchFamily="18" charset="0"/>
              </a:rPr>
              <a:t>Borrelia</a:t>
            </a:r>
            <a:r>
              <a:rPr lang="cs-CZ" sz="1400" i="1" dirty="0">
                <a:latin typeface="+mj-lt"/>
                <a:cs typeface="Times New Roman" pitchFamily="18" charset="0"/>
              </a:rPr>
              <a:t> </a:t>
            </a:r>
            <a:r>
              <a:rPr lang="cs-CZ" sz="1400" i="1" dirty="0" err="1">
                <a:latin typeface="+mj-lt"/>
                <a:cs typeface="Times New Roman" pitchFamily="18" charset="0"/>
              </a:rPr>
              <a:t>californinensis</a:t>
            </a:r>
            <a:endParaRPr lang="cs-CZ" sz="1400" i="1" dirty="0">
              <a:latin typeface="+mj-lt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cs-CZ" sz="1400" i="1" dirty="0" err="1">
                <a:latin typeface="+mj-lt"/>
                <a:cs typeface="Times New Roman" pitchFamily="18" charset="0"/>
              </a:rPr>
              <a:t>Borrelia</a:t>
            </a:r>
            <a:r>
              <a:rPr lang="cs-CZ" sz="1400" i="1" dirty="0">
                <a:latin typeface="+mj-lt"/>
                <a:cs typeface="Times New Roman" pitchFamily="18" charset="0"/>
              </a:rPr>
              <a:t> </a:t>
            </a:r>
            <a:r>
              <a:rPr lang="cs-CZ" sz="1400" i="1" dirty="0" err="1">
                <a:latin typeface="+mj-lt"/>
                <a:cs typeface="Times New Roman" pitchFamily="18" charset="0"/>
              </a:rPr>
              <a:t>carolinensis</a:t>
            </a:r>
            <a:endParaRPr lang="cs-CZ" sz="1400" i="1" dirty="0">
              <a:latin typeface="+mj-lt"/>
            </a:endParaRPr>
          </a:p>
          <a:p>
            <a:pPr>
              <a:defRPr/>
            </a:pPr>
            <a:endParaRPr lang="cs-CZ" sz="1400" i="1" dirty="0">
              <a:latin typeface="+mj-lt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843213" y="4076700"/>
            <a:ext cx="6121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>
              <a:buClr>
                <a:schemeClr val="tx1"/>
              </a:buClr>
            </a:pPr>
            <a:r>
              <a:rPr lang="cs-CZ" sz="2000" b="1" dirty="0">
                <a:latin typeface="Times New Roman" pitchFamily="18" charset="0"/>
                <a:sym typeface="Symbol" pitchFamily="18" charset="2"/>
              </a:rPr>
              <a:t>Jednotlivé </a:t>
            </a:r>
            <a:r>
              <a:rPr lang="cs-CZ" sz="2000" b="1" dirty="0" smtClean="0">
                <a:latin typeface="Times New Roman" pitchFamily="18" charset="0"/>
                <a:sym typeface="Symbol" pitchFamily="18" charset="2"/>
              </a:rPr>
              <a:t>kmeny </a:t>
            </a:r>
            <a:r>
              <a:rPr lang="cs-CZ" sz="2000" b="1" i="1" dirty="0">
                <a:latin typeface="Times New Roman" pitchFamily="18" charset="0"/>
                <a:sym typeface="Symbol" pitchFamily="18" charset="2"/>
              </a:rPr>
              <a:t>B. </a:t>
            </a:r>
            <a:r>
              <a:rPr lang="cs-CZ" sz="2000" b="1" i="1" dirty="0" err="1">
                <a:latin typeface="Times New Roman" pitchFamily="18" charset="0"/>
                <a:sym typeface="Symbol" pitchFamily="18" charset="2"/>
              </a:rPr>
              <a:t>bg</a:t>
            </a:r>
            <a:r>
              <a:rPr lang="cs-CZ" sz="2000" b="1" i="1" dirty="0">
                <a:latin typeface="Times New Roman" pitchFamily="18" charset="0"/>
                <a:sym typeface="Symbol" pitchFamily="18" charset="2"/>
              </a:rPr>
              <a:t>.</a:t>
            </a:r>
            <a:r>
              <a:rPr lang="cs-CZ" sz="2000" b="1" dirty="0">
                <a:latin typeface="Times New Roman" pitchFamily="18" charset="0"/>
                <a:sym typeface="Symbol" pitchFamily="18" charset="2"/>
              </a:rPr>
              <a:t> sensu lato se vzájemně liší fenotypem i genotypem, geografickým rozšířením, vektory a hostiteli</a:t>
            </a:r>
            <a:r>
              <a:rPr lang="cs-CZ" sz="2000" dirty="0">
                <a:latin typeface="Times New Roman" pitchFamily="18" charset="0"/>
                <a:sym typeface="Symbol" pitchFamily="18" charset="2"/>
              </a:rPr>
              <a:t> </a:t>
            </a:r>
            <a:endParaRPr lang="en-US" sz="2000" dirty="0">
              <a:latin typeface="Times New Roman" pitchFamily="18" charset="0"/>
              <a:sym typeface="Symbol" pitchFamily="18" charset="2"/>
            </a:endParaRPr>
          </a:p>
          <a:p>
            <a:endParaRPr lang="cs-CZ" sz="2000" dirty="0">
              <a:latin typeface="Times New Roman" pitchFamily="18" charset="0"/>
            </a:endParaRPr>
          </a:p>
        </p:txBody>
      </p:sp>
      <p:sp>
        <p:nvSpPr>
          <p:cNvPr id="52230" name="Obdélník 5"/>
          <p:cNvSpPr>
            <a:spLocks noChangeArrowheads="1"/>
          </p:cNvSpPr>
          <p:nvPr/>
        </p:nvSpPr>
        <p:spPr bwMode="auto">
          <a:xfrm>
            <a:off x="2286000" y="2344738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341438"/>
            <a:ext cx="4038600" cy="5516562"/>
          </a:xfrm>
        </p:spPr>
        <p:txBody>
          <a:bodyPr/>
          <a:lstStyle/>
          <a:p>
            <a:pPr eaLnBrk="1" hangingPunct="1">
              <a:defRPr/>
            </a:pPr>
            <a:endParaRPr lang="cs-CZ" sz="100" smtClean="0"/>
          </a:p>
          <a:p>
            <a:pPr eaLnBrk="1" hangingPunct="1">
              <a:defRPr/>
            </a:pPr>
            <a:r>
              <a:rPr lang="cs-CZ" sz="2400" smtClean="0">
                <a:latin typeface="Times New Roman" pitchFamily="18" charset="0"/>
                <a:cs typeface="Times New Roman" pitchFamily="18" charset="0"/>
              </a:rPr>
              <a:t>gramnegativní bakterie</a:t>
            </a:r>
          </a:p>
          <a:p>
            <a:pPr eaLnBrk="1" hangingPunct="1">
              <a:defRPr/>
            </a:pPr>
            <a:r>
              <a:rPr lang="cs-CZ" sz="2400" smtClean="0">
                <a:latin typeface="Times New Roman" pitchFamily="18" charset="0"/>
              </a:rPr>
              <a:t>Spirálovitá s</a:t>
            </a:r>
            <a:r>
              <a:rPr lang="cs-CZ" sz="2400" smtClean="0">
                <a:effectLst/>
                <a:latin typeface="Times New Roman" pitchFamily="18" charset="0"/>
              </a:rPr>
              <a:t>e 3 - 10 závity a 7-11 periplazmatickými bičíky</a:t>
            </a:r>
          </a:p>
          <a:p>
            <a:pPr eaLnBrk="1" hangingPunct="1">
              <a:defRPr/>
            </a:pPr>
            <a:r>
              <a:rPr lang="cs-CZ" sz="2400" smtClean="0">
                <a:effectLst/>
                <a:latin typeface="Times New Roman" pitchFamily="18" charset="0"/>
              </a:rPr>
              <a:t>pohyb rotací kolem podélné osy nebo smršťováním a natahováním</a:t>
            </a:r>
            <a:r>
              <a:rPr lang="cs-CZ" sz="2400" smtClean="0">
                <a:latin typeface="Times New Roman" pitchFamily="18" charset="0"/>
              </a:rPr>
              <a:t> </a:t>
            </a:r>
          </a:p>
          <a:p>
            <a:pPr eaLnBrk="1" hangingPunct="1">
              <a:defRPr/>
            </a:pPr>
            <a:r>
              <a:rPr lang="cs-CZ" sz="2400" smtClean="0">
                <a:latin typeface="Times New Roman" pitchFamily="18" charset="0"/>
              </a:rPr>
              <a:t>délka: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400" smtClean="0">
                <a:latin typeface="Times New Roman" pitchFamily="18" charset="0"/>
              </a:rPr>
              <a:t>		10 – 30 µm</a:t>
            </a:r>
          </a:p>
          <a:p>
            <a:pPr eaLnBrk="1" hangingPunct="1">
              <a:defRPr/>
            </a:pPr>
            <a:r>
              <a:rPr lang="cs-CZ" sz="2400" smtClean="0">
                <a:latin typeface="Times New Roman" pitchFamily="18" charset="0"/>
              </a:rPr>
              <a:t>průměr: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400" smtClean="0">
                <a:latin typeface="Times New Roman" pitchFamily="18" charset="0"/>
              </a:rPr>
              <a:t>       	0,2 – 0,5 µm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z="2400" smtClean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cs-CZ" sz="2400" smtClean="0">
              <a:latin typeface="Times New Roman" pitchFamily="18" charset="0"/>
            </a:endParaRPr>
          </a:p>
          <a:p>
            <a:pPr eaLnBrk="1" hangingPunct="1">
              <a:defRPr/>
            </a:pPr>
            <a:endParaRPr lang="cs-CZ" sz="2400" smtClean="0"/>
          </a:p>
          <a:p>
            <a:pPr eaLnBrk="1" hangingPunct="1">
              <a:defRPr/>
            </a:pPr>
            <a:endParaRPr lang="cs-CZ" sz="2400" smtClean="0"/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>
            <p:ph sz="quarter" idx="2"/>
          </p:nvPr>
        </p:nvGraphicFramePr>
        <p:xfrm>
          <a:off x="4932363" y="1412875"/>
          <a:ext cx="3527425" cy="2663825"/>
        </p:xfrm>
        <a:graphic>
          <a:graphicData uri="http://schemas.openxmlformats.org/presentationml/2006/ole">
            <p:oleObj spid="_x0000_s8194" name="Rastrový obrázek" r:id="rId3" imgW="3533333" imgH="3476190" progId="PBrush">
              <p:embed/>
            </p:oleObj>
          </a:graphicData>
        </a:graphic>
      </p:graphicFrame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33400" y="533400"/>
            <a:ext cx="82296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4000" b="1" i="1">
                <a:solidFill>
                  <a:schemeClr val="hlink"/>
                </a:solidFill>
                <a:latin typeface="Times New Roman" pitchFamily="18" charset="0"/>
              </a:rPr>
              <a:t>Borrelia burgdorferi</a:t>
            </a:r>
          </a:p>
        </p:txBody>
      </p:sp>
      <p:pic>
        <p:nvPicPr>
          <p:cNvPr id="9221" name="Picture 5" descr="Borelia afzelii under electron microscop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32363" y="4221163"/>
            <a:ext cx="3527425" cy="24479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18487" cy="836613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b="1" smtClean="0">
                <a:solidFill>
                  <a:schemeClr val="hlink"/>
                </a:solidFill>
              </a:rPr>
              <a:t>Přenašeči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549275"/>
            <a:ext cx="4572000" cy="3048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smtClean="0"/>
              <a:t>Klíště </a:t>
            </a:r>
            <a:r>
              <a:rPr lang="cs-CZ" sz="2800" i="1" smtClean="0"/>
              <a:t>Ixodes sp.</a:t>
            </a:r>
          </a:p>
          <a:p>
            <a:pPr eaLnBrk="1" hangingPunct="1">
              <a:defRPr/>
            </a:pPr>
            <a:r>
              <a:rPr lang="cs-CZ" sz="2800" smtClean="0"/>
              <a:t>Krevsající hmyz ? </a:t>
            </a:r>
          </a:p>
          <a:p>
            <a:pPr eaLnBrk="1" hangingPunct="1">
              <a:buFontTx/>
              <a:buChar char="•"/>
              <a:defRPr/>
            </a:pPr>
            <a:r>
              <a:rPr lang="cs-CZ" sz="2800" smtClean="0"/>
              <a:t>Nálezy borrelií v komárech</a:t>
            </a:r>
          </a:p>
          <a:p>
            <a:pPr eaLnBrk="1" hangingPunct="1">
              <a:buFontTx/>
              <a:buChar char="•"/>
              <a:defRPr/>
            </a:pPr>
            <a:r>
              <a:rPr lang="cs-CZ" sz="2800" smtClean="0"/>
              <a:t>Případy pacientů poštípaných hmyzem          s následnou LB</a:t>
            </a: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5867400" y="3733800"/>
            <a:ext cx="288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i="1"/>
              <a:t>Culex (C.) pipiens s.l.</a:t>
            </a:r>
          </a:p>
          <a:p>
            <a:pPr algn="ctr"/>
            <a:r>
              <a:rPr lang="cs-CZ" sz="1000"/>
              <a:t>http://www.gardensafari.net/first/mosquitoes.htm</a:t>
            </a:r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0" y="52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12290" name="Object 6"/>
          <p:cNvGraphicFramePr>
            <a:graphicFrameLocks noChangeAspect="1"/>
          </p:cNvGraphicFramePr>
          <p:nvPr/>
        </p:nvGraphicFramePr>
        <p:xfrm>
          <a:off x="611188" y="4194175"/>
          <a:ext cx="4962525" cy="2663825"/>
        </p:xfrm>
        <a:graphic>
          <a:graphicData uri="http://schemas.openxmlformats.org/presentationml/2006/ole">
            <p:oleObj spid="_x0000_s9218" name="Graf" r:id="rId3" imgW="7492680" imgH="3872880" progId="Excel.Sheet.8">
              <p:embed/>
            </p:oleObj>
          </a:graphicData>
        </a:graphic>
      </p:graphicFrame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52388"/>
            <a:ext cx="91440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>
                <a:cs typeface="Times New Roman" pitchFamily="18" charset="0"/>
              </a:rPr>
              <a:t/>
            </a:r>
            <a:br>
              <a:rPr lang="en-GB" sz="1200">
                <a:cs typeface="Times New Roman" pitchFamily="18" charset="0"/>
              </a:rPr>
            </a:br>
            <a:endParaRPr lang="en-GB" sz="1200">
              <a:cs typeface="Times New Roman" pitchFamily="18" charset="0"/>
            </a:endParaRPr>
          </a:p>
          <a:p>
            <a:pPr eaLnBrk="0" hangingPunct="0"/>
            <a:endParaRPr lang="en-GB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700338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000"/>
              <a:t>SZÚ</a:t>
            </a:r>
          </a:p>
        </p:txBody>
      </p:sp>
      <p:pic>
        <p:nvPicPr>
          <p:cNvPr id="12297" name="Picture 9" descr="House Mosquito © Hans Arentsen (info@gardensafari.net)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3716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971550" y="3789363"/>
            <a:ext cx="39862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latin typeface="Times New Roman" pitchFamily="18" charset="0"/>
              </a:rPr>
              <a:t>Zdroj nákazy LB v Jihomoravském kraji v letech 2000 –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159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b="1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Klinický obraz </a:t>
            </a:r>
            <a:r>
              <a:rPr lang="cs-CZ" b="1" smtClean="0">
                <a:solidFill>
                  <a:schemeClr val="hlink"/>
                </a:solidFill>
                <a:latin typeface="Times New Roman" pitchFamily="18" charset="0"/>
              </a:rPr>
              <a:t>Lymeské Borreliózy</a:t>
            </a:r>
            <a:endParaRPr lang="cs-CZ" smtClean="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143000"/>
            <a:ext cx="7772400" cy="1600200"/>
          </a:xfrm>
        </p:spPr>
        <p:txBody>
          <a:bodyPr/>
          <a:lstStyle/>
          <a:p>
            <a:pPr algn="just" eaLnBrk="1" hangingPunct="1">
              <a:defRPr/>
            </a:pPr>
            <a:r>
              <a:rPr lang="cs-CZ" sz="2800" smtClean="0">
                <a:latin typeface="Times New Roman" pitchFamily="18" charset="0"/>
                <a:cs typeface="Times New Roman" pitchFamily="18" charset="0"/>
              </a:rPr>
              <a:t>I. Časné lokalizované stadium</a:t>
            </a:r>
          </a:p>
          <a:p>
            <a:pPr algn="just" eaLnBrk="1" hangingPunct="1">
              <a:defRPr/>
            </a:pPr>
            <a:r>
              <a:rPr lang="cs-CZ" sz="2800" smtClean="0">
                <a:latin typeface="Times New Roman" pitchFamily="18" charset="0"/>
                <a:cs typeface="Times New Roman" pitchFamily="18" charset="0"/>
              </a:rPr>
              <a:t>II. Časné diseminované stadium</a:t>
            </a:r>
          </a:p>
          <a:p>
            <a:pPr algn="just" eaLnBrk="1" hangingPunct="1">
              <a:defRPr/>
            </a:pPr>
            <a:r>
              <a:rPr lang="cs-CZ" sz="2800" smtClean="0">
                <a:latin typeface="Times New Roman" pitchFamily="18" charset="0"/>
                <a:cs typeface="Times New Roman" pitchFamily="18" charset="0"/>
              </a:rPr>
              <a:t>III. Pozdní generalizované stadium</a:t>
            </a:r>
            <a:endParaRPr lang="cs-CZ" sz="2800" smtClean="0">
              <a:latin typeface="Times New Roman" pitchFamily="18" charset="0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cs-CZ" sz="2800" smtClean="0"/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>
            <p:ph type="clipArt" sz="half" idx="1"/>
          </p:nvPr>
        </p:nvGraphicFramePr>
        <p:xfrm>
          <a:off x="533400" y="2743200"/>
          <a:ext cx="8077200" cy="3654425"/>
        </p:xfrm>
        <a:graphic>
          <a:graphicData uri="http://schemas.openxmlformats.org/presentationml/2006/ole">
            <p:oleObj spid="_x0000_s10242" name="Rastrový obrázek" r:id="rId3" imgW="4210638" imgH="1905266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115888"/>
            <a:ext cx="7391400" cy="1066800"/>
          </a:xfrm>
        </p:spPr>
        <p:txBody>
          <a:bodyPr/>
          <a:lstStyle/>
          <a:p>
            <a:pPr>
              <a:defRPr/>
            </a:pPr>
            <a:r>
              <a:rPr lang="cs-CZ" sz="4000" b="1" dirty="0">
                <a:solidFill>
                  <a:schemeClr val="tx1"/>
                </a:solidFill>
              </a:rPr>
              <a:t>Patogenita </a:t>
            </a:r>
            <a:r>
              <a:rPr lang="cs-CZ" sz="4000" b="1" dirty="0" err="1">
                <a:solidFill>
                  <a:schemeClr val="tx1"/>
                </a:solidFill>
              </a:rPr>
              <a:t>spirochet</a:t>
            </a:r>
            <a:endParaRPr lang="cs-CZ" sz="4000" b="1" dirty="0">
              <a:solidFill>
                <a:schemeClr val="tx1"/>
              </a:solidFill>
            </a:endParaRPr>
          </a:p>
        </p:txBody>
      </p:sp>
      <p:sp>
        <p:nvSpPr>
          <p:cNvPr id="30003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844675"/>
            <a:ext cx="4370387" cy="4556125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57D3FF"/>
              </a:buClr>
              <a:buFont typeface="Wingdings" pitchFamily="2" charset="2"/>
              <a:buChar char="Ø"/>
              <a:defRPr/>
            </a:pPr>
            <a:r>
              <a:rPr lang="cs-CZ" sz="2400" b="1" dirty="0"/>
              <a:t>Závažná onemocnění </a:t>
            </a:r>
          </a:p>
          <a:p>
            <a:pPr>
              <a:buClr>
                <a:srgbClr val="57D3FF"/>
              </a:buClr>
              <a:buFontTx/>
              <a:buNone/>
              <a:defRPr/>
            </a:pPr>
            <a:endParaRPr lang="cs-CZ" sz="2400" b="1" dirty="0"/>
          </a:p>
          <a:p>
            <a:pPr>
              <a:buClr>
                <a:srgbClr val="57D3FF"/>
              </a:buClr>
              <a:buFontTx/>
              <a:buChar char="•"/>
              <a:defRPr/>
            </a:pPr>
            <a:r>
              <a:rPr lang="cs-CZ" sz="2400" b="1" dirty="0"/>
              <a:t>Schopnost aktivního pohybu (</a:t>
            </a:r>
            <a:r>
              <a:rPr lang="cs-CZ" sz="2400" b="1" dirty="0" err="1"/>
              <a:t>flagella</a:t>
            </a:r>
            <a:r>
              <a:rPr lang="cs-CZ" sz="2400" b="1" dirty="0"/>
              <a:t>)</a:t>
            </a:r>
          </a:p>
          <a:p>
            <a:pPr>
              <a:buClr>
                <a:srgbClr val="57D3FF"/>
              </a:buClr>
              <a:buFontTx/>
              <a:buNone/>
              <a:defRPr/>
            </a:pPr>
            <a:endParaRPr lang="cs-CZ" sz="2400" b="1" dirty="0"/>
          </a:p>
          <a:p>
            <a:pPr>
              <a:buClr>
                <a:srgbClr val="57D3FF"/>
              </a:buClr>
              <a:buFontTx/>
              <a:buChar char="•"/>
              <a:defRPr/>
            </a:pPr>
            <a:r>
              <a:rPr lang="cs-CZ" sz="2400" b="1" dirty="0" smtClean="0"/>
              <a:t>Změny vnějších membránových proteinů (</a:t>
            </a:r>
            <a:r>
              <a:rPr lang="cs-CZ" sz="2400" b="1" dirty="0" err="1" smtClean="0"/>
              <a:t>OMPs</a:t>
            </a:r>
            <a:r>
              <a:rPr lang="cs-CZ" sz="2400" b="1" dirty="0" smtClean="0"/>
              <a:t>)</a:t>
            </a:r>
          </a:p>
          <a:p>
            <a:pPr>
              <a:buClr>
                <a:srgbClr val="57D3FF"/>
              </a:buClr>
              <a:buFontTx/>
              <a:buChar char="•"/>
              <a:defRPr/>
            </a:pPr>
            <a:endParaRPr lang="cs-CZ" sz="2400" b="1" dirty="0"/>
          </a:p>
          <a:p>
            <a:pPr>
              <a:buClr>
                <a:srgbClr val="57D3FF"/>
              </a:buClr>
              <a:buFontTx/>
              <a:buChar char="•"/>
              <a:defRPr/>
            </a:pPr>
            <a:r>
              <a:rPr lang="cs-CZ" sz="2400" b="1" dirty="0"/>
              <a:t>Charakteristická membránová struktura</a:t>
            </a:r>
          </a:p>
          <a:p>
            <a:pPr>
              <a:buClr>
                <a:srgbClr val="57D3FF"/>
              </a:buClr>
              <a:buFontTx/>
              <a:buNone/>
              <a:defRPr/>
            </a:pPr>
            <a:endParaRPr lang="cs-CZ" sz="2400" b="1" dirty="0"/>
          </a:p>
          <a:p>
            <a:pPr>
              <a:buClr>
                <a:srgbClr val="57D3FF"/>
              </a:buClr>
              <a:buFontTx/>
              <a:buChar char="•"/>
              <a:defRPr/>
            </a:pPr>
            <a:r>
              <a:rPr lang="cs-CZ" sz="2400" b="1" dirty="0" smtClean="0"/>
              <a:t>Tvorba </a:t>
            </a:r>
            <a:r>
              <a:rPr lang="cs-CZ" sz="2400" b="1" dirty="0" err="1" smtClean="0"/>
              <a:t>gemmae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blebs</a:t>
            </a:r>
            <a:r>
              <a:rPr lang="cs-CZ" sz="2400" b="1" dirty="0" smtClean="0"/>
              <a:t>, L-forem</a:t>
            </a:r>
            <a:r>
              <a:rPr lang="en-US" sz="2400" b="1" dirty="0" smtClean="0"/>
              <a:t> a </a:t>
            </a:r>
            <a:r>
              <a:rPr lang="cs-CZ" sz="2400" b="1" dirty="0" smtClean="0"/>
              <a:t>cystických forem</a:t>
            </a:r>
          </a:p>
          <a:p>
            <a:pPr>
              <a:buClr>
                <a:srgbClr val="57D3FF"/>
              </a:buClr>
              <a:buFontTx/>
              <a:buChar char="•"/>
              <a:defRPr/>
            </a:pPr>
            <a:endParaRPr lang="cs-CZ" sz="2000" dirty="0">
              <a:solidFill>
                <a:srgbClr val="002060"/>
              </a:solidFill>
            </a:endParaRPr>
          </a:p>
        </p:txBody>
      </p:sp>
      <p:pic>
        <p:nvPicPr>
          <p:cNvPr id="23556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3800" y="4149725"/>
            <a:ext cx="3619500" cy="2116138"/>
          </a:xfrm>
          <a:ln w="38100">
            <a:solidFill>
              <a:srgbClr val="CC99FF"/>
            </a:solidFill>
          </a:ln>
        </p:spPr>
      </p:pic>
      <p:pic>
        <p:nvPicPr>
          <p:cNvPr id="23557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3" y="1773238"/>
            <a:ext cx="3619500" cy="1882775"/>
          </a:xfrm>
          <a:ln w="38100">
            <a:solidFill>
              <a:srgbClr val="CC99FF"/>
            </a:solidFill>
          </a:ln>
        </p:spPr>
      </p:pic>
      <p:sp>
        <p:nvSpPr>
          <p:cNvPr id="23558" name="Text Box 16"/>
          <p:cNvSpPr txBox="1">
            <a:spLocks noChangeArrowheads="1"/>
          </p:cNvSpPr>
          <p:nvPr/>
        </p:nvSpPr>
        <p:spPr bwMode="auto">
          <a:xfrm>
            <a:off x="8101013" y="6453188"/>
            <a:ext cx="574675" cy="21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800">
                <a:latin typeface="Tahoma" pitchFamily="34" charset="0"/>
              </a:rPr>
              <a:t>Obr.2</a:t>
            </a:r>
          </a:p>
        </p:txBody>
      </p:sp>
      <p:sp>
        <p:nvSpPr>
          <p:cNvPr id="23559" name="Text Box 17"/>
          <p:cNvSpPr txBox="1">
            <a:spLocks noChangeArrowheads="1"/>
          </p:cNvSpPr>
          <p:nvPr/>
        </p:nvSpPr>
        <p:spPr bwMode="auto">
          <a:xfrm>
            <a:off x="8027988" y="3789363"/>
            <a:ext cx="503237" cy="2143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800">
                <a:latin typeface="Tahoma" pitchFamily="34" charset="0"/>
              </a:rPr>
              <a:t>Obr.3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b="1" dirty="0" smtClean="0"/>
              <a:t>Charakterizace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1125538"/>
            <a:ext cx="7391400" cy="3959225"/>
          </a:xfrm>
        </p:spPr>
        <p:txBody>
          <a:bodyPr/>
          <a:lstStyle/>
          <a:p>
            <a:pPr>
              <a:buClr>
                <a:srgbClr val="7DD7FF"/>
              </a:buClr>
              <a:defRPr/>
            </a:pPr>
            <a:r>
              <a:rPr lang="cs-CZ" dirty="0" smtClean="0"/>
              <a:t>Přežití v nepříznivých podmínkách</a:t>
            </a:r>
          </a:p>
          <a:p>
            <a:pPr>
              <a:buClr>
                <a:srgbClr val="7DD7FF"/>
              </a:buClr>
              <a:buFont typeface="Wingdings" pitchFamily="2" charset="2"/>
              <a:buNone/>
              <a:defRPr/>
            </a:pPr>
            <a:r>
              <a:rPr lang="cs-CZ" sz="2400" dirty="0" smtClean="0">
                <a:solidFill>
                  <a:srgbClr val="7DD7FF"/>
                </a:solidFill>
              </a:rPr>
              <a:t>    </a:t>
            </a: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</a:rPr>
              <a:t>Cysty,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Blebs</a:t>
            </a: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Gemmae</a:t>
            </a: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</a:rPr>
              <a:t>, L-formy</a:t>
            </a:r>
          </a:p>
          <a:p>
            <a:pPr>
              <a:buClr>
                <a:srgbClr val="7DD7FF"/>
              </a:buClr>
              <a:buFont typeface="Wingdings" pitchFamily="2" charset="2"/>
              <a:buNone/>
              <a:defRPr/>
            </a:pPr>
            <a:endParaRPr lang="cs-CZ" sz="2400" dirty="0" smtClean="0">
              <a:solidFill>
                <a:srgbClr val="57D3FF"/>
              </a:solidFill>
            </a:endParaRPr>
          </a:p>
          <a:p>
            <a:pPr>
              <a:buClr>
                <a:srgbClr val="7DD7FF"/>
              </a:buClr>
              <a:buFont typeface="Wingdings" pitchFamily="2" charset="2"/>
              <a:buNone/>
              <a:defRPr/>
            </a:pPr>
            <a:endParaRPr lang="cs-CZ" sz="2400" dirty="0" smtClean="0">
              <a:solidFill>
                <a:srgbClr val="57D3FF"/>
              </a:solidFill>
            </a:endParaRPr>
          </a:p>
          <a:p>
            <a:pPr>
              <a:buClr>
                <a:srgbClr val="7DD7FF"/>
              </a:buClr>
              <a:buFont typeface="Wingdings" pitchFamily="2" charset="2"/>
              <a:buNone/>
              <a:defRPr/>
            </a:pPr>
            <a:endParaRPr lang="cs-CZ" sz="2400" dirty="0" smtClean="0">
              <a:solidFill>
                <a:srgbClr val="57D3FF"/>
              </a:solidFill>
            </a:endParaRPr>
          </a:p>
          <a:p>
            <a:pPr>
              <a:buClr>
                <a:srgbClr val="7DD7FF"/>
              </a:buClr>
              <a:buFont typeface="Wingdings" pitchFamily="2" charset="2"/>
              <a:buNone/>
              <a:defRPr/>
            </a:pPr>
            <a:endParaRPr lang="cs-CZ" sz="2400" dirty="0" smtClean="0">
              <a:solidFill>
                <a:srgbClr val="57D3FF"/>
              </a:solidFill>
            </a:endParaRPr>
          </a:p>
          <a:p>
            <a:pPr>
              <a:buClr>
                <a:srgbClr val="7DD7FF"/>
              </a:buClr>
              <a:buFont typeface="Wingdings" pitchFamily="2" charset="2"/>
              <a:buNone/>
              <a:defRPr/>
            </a:pPr>
            <a:endParaRPr lang="cs-CZ" sz="2000" dirty="0" smtClean="0">
              <a:solidFill>
                <a:srgbClr val="660066"/>
              </a:solidFill>
            </a:endParaRPr>
          </a:p>
          <a:p>
            <a:pPr>
              <a:buClr>
                <a:srgbClr val="7DD7FF"/>
              </a:buClr>
              <a:buFont typeface="Wingdings" pitchFamily="2" charset="2"/>
              <a:buNone/>
              <a:defRPr/>
            </a:pPr>
            <a:r>
              <a:rPr lang="cs-CZ" sz="2000" dirty="0" smtClean="0">
                <a:solidFill>
                  <a:srgbClr val="660066"/>
                </a:solidFill>
              </a:rPr>
              <a:t>- </a:t>
            </a:r>
            <a:r>
              <a:rPr lang="cs-CZ" sz="2000" dirty="0" smtClean="0"/>
              <a:t>schopnost přeměnit     - nachází se v nich   - </a:t>
            </a:r>
            <a:r>
              <a:rPr lang="cs-CZ" sz="2000" dirty="0" err="1" smtClean="0"/>
              <a:t>diskoidní</a:t>
            </a:r>
            <a:r>
              <a:rPr lang="cs-CZ" sz="2000" dirty="0" smtClean="0"/>
              <a:t> tvar</a:t>
            </a:r>
          </a:p>
          <a:p>
            <a:pPr>
              <a:buClr>
                <a:srgbClr val="7DD7FF"/>
              </a:buClr>
              <a:buFontTx/>
              <a:buNone/>
              <a:defRPr/>
            </a:pPr>
            <a:r>
              <a:rPr lang="cs-CZ" sz="2000" dirty="0" smtClean="0"/>
              <a:t>  se v pohyblivou formu    geny z </a:t>
            </a:r>
            <a:r>
              <a:rPr lang="cs-CZ" sz="2000" dirty="0" err="1" smtClean="0"/>
              <a:t>plazmidů</a:t>
            </a:r>
            <a:r>
              <a:rPr lang="cs-CZ" sz="2000" dirty="0" smtClean="0"/>
              <a:t>      všechna DNA</a:t>
            </a:r>
          </a:p>
          <a:p>
            <a:pPr>
              <a:buClr>
                <a:srgbClr val="7DD7FF"/>
              </a:buClr>
              <a:buFont typeface="Wingdings" pitchFamily="2" charset="2"/>
              <a:buNone/>
              <a:defRPr/>
            </a:pPr>
            <a:endParaRPr lang="cs-CZ" sz="2000" dirty="0" smtClean="0">
              <a:solidFill>
                <a:srgbClr val="660066"/>
              </a:solidFill>
            </a:endParaRPr>
          </a:p>
        </p:txBody>
      </p:sp>
      <p:pic>
        <p:nvPicPr>
          <p:cNvPr id="24580" name="Picture 5" descr="P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349500"/>
            <a:ext cx="2232025" cy="1685925"/>
          </a:xfrm>
          <a:prstGeom prst="rect">
            <a:avLst/>
          </a:prstGeom>
          <a:noFill/>
          <a:ln w="25400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24581" name="Picture 2" descr="AbDu-bl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2349500"/>
            <a:ext cx="2016125" cy="1657350"/>
          </a:xfrm>
          <a:prstGeom prst="rect">
            <a:avLst/>
          </a:prstGeom>
          <a:noFill/>
          <a:ln w="25400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4" cstate="print"/>
          <a:srcRect l="27448" t="65900" r="27448" b="10544"/>
          <a:stretch>
            <a:fillRect/>
          </a:stretch>
        </p:blipFill>
        <p:spPr bwMode="auto">
          <a:xfrm>
            <a:off x="5724525" y="2349500"/>
            <a:ext cx="2232025" cy="1657350"/>
          </a:xfrm>
          <a:prstGeom prst="rect">
            <a:avLst/>
          </a:prstGeom>
          <a:noFill/>
          <a:ln w="25400" cap="sq">
            <a:solidFill>
              <a:srgbClr val="CC99FF"/>
            </a:solidFill>
            <a:miter lim="800000"/>
            <a:headEnd type="none" w="sm" len="sm"/>
            <a:tailEnd type="none" w="sm" len="sm"/>
          </a:ln>
        </p:spPr>
      </p:pic>
      <p:sp>
        <p:nvSpPr>
          <p:cNvPr id="11" name="Obdélník 10"/>
          <p:cNvSpPr/>
          <p:nvPr/>
        </p:nvSpPr>
        <p:spPr>
          <a:xfrm>
            <a:off x="3203575" y="5084763"/>
            <a:ext cx="328538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>
                <a:srgbClr val="57D3FF"/>
              </a:buClr>
              <a:defRPr/>
            </a:pPr>
            <a:r>
              <a:rPr lang="cs-CZ" sz="2000" b="1" dirty="0"/>
              <a:t>Cystické formy</a:t>
            </a:r>
          </a:p>
          <a:p>
            <a:pPr algn="l">
              <a:buClr>
                <a:srgbClr val="57D3FF"/>
              </a:buClr>
              <a:defRPr/>
            </a:pPr>
            <a:r>
              <a:rPr lang="cs-CZ" sz="2000" b="1" dirty="0"/>
              <a:t>Změny antigenních vlastností</a:t>
            </a:r>
          </a:p>
          <a:p>
            <a:pPr algn="l">
              <a:buClr>
                <a:srgbClr val="57D3FF"/>
              </a:buClr>
              <a:defRPr/>
            </a:pPr>
            <a:r>
              <a:rPr lang="cs-CZ" sz="2000" b="1" dirty="0"/>
              <a:t>Rezistence k antibiotikům</a:t>
            </a:r>
          </a:p>
          <a:p>
            <a:pPr algn="l">
              <a:buClr>
                <a:srgbClr val="57D3FF"/>
              </a:buClr>
              <a:defRPr/>
            </a:pPr>
            <a:r>
              <a:rPr lang="cs-CZ" sz="2000" b="1" dirty="0"/>
              <a:t>Tropismus ke tkáním</a:t>
            </a:r>
          </a:p>
          <a:p>
            <a:pPr algn="l">
              <a:buClr>
                <a:srgbClr val="57D3FF"/>
              </a:buClr>
              <a:defRPr/>
            </a:pPr>
            <a:r>
              <a:rPr lang="cs-CZ" sz="2000" b="1" dirty="0"/>
              <a:t>Výměna </a:t>
            </a:r>
            <a:r>
              <a:rPr lang="cs-CZ" sz="2000" b="1" dirty="0" err="1"/>
              <a:t>plasmidů</a:t>
            </a:r>
            <a:endParaRPr lang="cs-CZ" sz="20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23900" y="5157788"/>
            <a:ext cx="164981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dirty="0"/>
              <a:t>Únik při léčbě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b="1" smtClean="0">
                <a:solidFill>
                  <a:schemeClr val="accent1"/>
                </a:solidFill>
                <a:latin typeface="Times New Roman" pitchFamily="18" charset="0"/>
              </a:rPr>
              <a:t>Časné lokalizované stádium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dirty="0" smtClean="0">
                <a:latin typeface="Times New Roman" pitchFamily="18" charset="0"/>
              </a:rPr>
              <a:t>Dny až týdny od vniknutí </a:t>
            </a:r>
            <a:r>
              <a:rPr lang="cs-CZ" sz="3600" dirty="0" err="1" smtClean="0">
                <a:latin typeface="Times New Roman" pitchFamily="18" charset="0"/>
              </a:rPr>
              <a:t>borrelií</a:t>
            </a:r>
            <a:endParaRPr lang="cs-CZ" sz="3600" dirty="0" smtClean="0"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cs-CZ" sz="3600" dirty="0" smtClean="0">
                <a:latin typeface="Times New Roman" pitchFamily="18" charset="0"/>
              </a:rPr>
              <a:t>Mikroorganismy se množí v pokožce</a:t>
            </a:r>
          </a:p>
          <a:p>
            <a:pPr eaLnBrk="1" hangingPunct="1">
              <a:defRPr/>
            </a:pPr>
            <a:r>
              <a:rPr lang="cs-CZ" sz="3600" dirty="0" smtClean="0">
                <a:latin typeface="Times New Roman" pitchFamily="18" charset="0"/>
              </a:rPr>
              <a:t>Projevy</a:t>
            </a:r>
          </a:p>
          <a:p>
            <a:pPr lvl="1" eaLnBrk="1" hangingPunct="1">
              <a:defRPr/>
            </a:pPr>
            <a:r>
              <a:rPr lang="cs-CZ" sz="3600" dirty="0" smtClean="0">
                <a:latin typeface="Times New Roman" pitchFamily="18" charset="0"/>
              </a:rPr>
              <a:t>Nejtypičtější – </a:t>
            </a:r>
            <a:r>
              <a:rPr lang="cs-CZ" sz="3600" dirty="0" err="1" smtClean="0">
                <a:latin typeface="Times New Roman" pitchFamily="18" charset="0"/>
              </a:rPr>
              <a:t>erytema</a:t>
            </a:r>
            <a:r>
              <a:rPr lang="cs-CZ" sz="3600" dirty="0" smtClean="0">
                <a:latin typeface="Times New Roman" pitchFamily="18" charset="0"/>
              </a:rPr>
              <a:t> </a:t>
            </a:r>
            <a:r>
              <a:rPr lang="cs-CZ" sz="3600" dirty="0" err="1" smtClean="0">
                <a:latin typeface="Times New Roman" pitchFamily="18" charset="0"/>
              </a:rPr>
              <a:t>migrans</a:t>
            </a:r>
            <a:r>
              <a:rPr lang="cs-CZ" sz="3600" dirty="0" smtClean="0">
                <a:latin typeface="Times New Roman" pitchFamily="18" charset="0"/>
              </a:rPr>
              <a:t> </a:t>
            </a:r>
          </a:p>
          <a:p>
            <a:pPr lvl="1" eaLnBrk="1" hangingPunct="1">
              <a:defRPr/>
            </a:pPr>
            <a:endParaRPr lang="cs-CZ" sz="36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b="1" smtClean="0">
                <a:solidFill>
                  <a:schemeClr val="accent1"/>
                </a:solidFill>
                <a:latin typeface="Times New Roman" pitchFamily="18" charset="0"/>
              </a:rPr>
              <a:t>Příznaky časného lokalizovaného stádia</a:t>
            </a:r>
            <a:r>
              <a:rPr lang="cs-CZ" sz="4000" b="1" u="sng" smtClean="0"/>
              <a:t> 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smtClean="0">
                <a:latin typeface="Times New Roman" pitchFamily="18" charset="0"/>
              </a:rPr>
              <a:t>Bolesti hlavy, za zátylkem, ztuhnutí šíje</a:t>
            </a:r>
          </a:p>
          <a:p>
            <a:pPr eaLnBrk="1" hangingPunct="1">
              <a:defRPr/>
            </a:pPr>
            <a:r>
              <a:rPr lang="cs-CZ" sz="3600" smtClean="0">
                <a:latin typeface="Times New Roman" pitchFamily="18" charset="0"/>
              </a:rPr>
              <a:t>Lehké podráždění mozkových plen </a:t>
            </a:r>
          </a:p>
          <a:p>
            <a:pPr eaLnBrk="1" hangingPunct="1">
              <a:defRPr/>
            </a:pPr>
            <a:r>
              <a:rPr lang="cs-CZ" sz="3600" smtClean="0">
                <a:latin typeface="Times New Roman" pitchFamily="18" charset="0"/>
              </a:rPr>
              <a:t>Zvýšená teplota</a:t>
            </a:r>
          </a:p>
          <a:p>
            <a:pPr eaLnBrk="1" hangingPunct="1">
              <a:defRPr/>
            </a:pPr>
            <a:r>
              <a:rPr lang="cs-CZ" sz="3600" smtClean="0">
                <a:latin typeface="Times New Roman" pitchFamily="18" charset="0"/>
              </a:rPr>
              <a:t>Velká únava</a:t>
            </a:r>
          </a:p>
          <a:p>
            <a:pPr eaLnBrk="1" hangingPunct="1">
              <a:defRPr/>
            </a:pPr>
            <a:r>
              <a:rPr lang="cs-CZ" sz="3600" smtClean="0">
                <a:latin typeface="Times New Roman" pitchFamily="18" charset="0"/>
              </a:rPr>
              <a:t>Nechutenství, zažívací potíže</a:t>
            </a:r>
          </a:p>
          <a:p>
            <a:pPr eaLnBrk="1" hangingPunct="1">
              <a:defRPr/>
            </a:pPr>
            <a:r>
              <a:rPr lang="cs-CZ" sz="3600" smtClean="0">
                <a:latin typeface="Times New Roman" pitchFamily="18" charset="0"/>
              </a:rPr>
              <a:t>Bolesti svalů, kloubů a vazů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b="1" smtClean="0">
                <a:solidFill>
                  <a:schemeClr val="accent1"/>
                </a:solidFill>
                <a:latin typeface="Times New Roman" pitchFamily="18" charset="0"/>
              </a:rPr>
              <a:t>Časné diseminované stádium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sz="3600" smtClean="0">
                <a:latin typeface="Times New Roman" pitchFamily="18" charset="0"/>
              </a:rPr>
              <a:t>Týdny až jeden rok po nákaze</a:t>
            </a:r>
          </a:p>
          <a:p>
            <a:pPr eaLnBrk="1" hangingPunct="1">
              <a:defRPr/>
            </a:pPr>
            <a:r>
              <a:rPr lang="cs-CZ" sz="3600" smtClean="0">
                <a:latin typeface="Times New Roman" pitchFamily="18" charset="0"/>
              </a:rPr>
              <a:t>Pomnožení borrelií</a:t>
            </a:r>
          </a:p>
          <a:p>
            <a:pPr eaLnBrk="1" hangingPunct="1">
              <a:defRPr/>
            </a:pPr>
            <a:r>
              <a:rPr lang="cs-CZ" sz="3600" smtClean="0">
                <a:latin typeface="Times New Roman" pitchFamily="18" charset="0"/>
              </a:rPr>
              <a:t>Rozšíření krví po celém organismu</a:t>
            </a:r>
          </a:p>
          <a:p>
            <a:pPr eaLnBrk="1" hangingPunct="1">
              <a:defRPr/>
            </a:pPr>
            <a:r>
              <a:rPr lang="cs-CZ" sz="3600" smtClean="0">
                <a:latin typeface="Times New Roman" pitchFamily="18" charset="0"/>
              </a:rPr>
              <a:t>Usazení do různých orgánů</a:t>
            </a:r>
          </a:p>
          <a:p>
            <a:pPr lvl="1" eaLnBrk="1" hangingPunct="1">
              <a:defRPr/>
            </a:pPr>
            <a:r>
              <a:rPr lang="cs-CZ" sz="3600" smtClean="0">
                <a:latin typeface="Times New Roman" pitchFamily="18" charset="0"/>
              </a:rPr>
              <a:t>Mozková tkáň</a:t>
            </a:r>
          </a:p>
          <a:p>
            <a:pPr lvl="1" eaLnBrk="1" hangingPunct="1">
              <a:defRPr/>
            </a:pPr>
            <a:r>
              <a:rPr lang="cs-CZ" sz="3600" smtClean="0">
                <a:latin typeface="Times New Roman" pitchFamily="18" charset="0"/>
              </a:rPr>
              <a:t>Myokard</a:t>
            </a:r>
          </a:p>
          <a:p>
            <a:pPr lvl="1" eaLnBrk="1" hangingPunct="1">
              <a:defRPr/>
            </a:pPr>
            <a:r>
              <a:rPr lang="cs-CZ" sz="3600" smtClean="0">
                <a:latin typeface="Times New Roman" pitchFamily="18" charset="0"/>
              </a:rPr>
              <a:t>Játra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8229600" cy="1065213"/>
          </a:xfrm>
        </p:spPr>
        <p:txBody>
          <a:bodyPr/>
          <a:lstStyle/>
          <a:p>
            <a:pPr eaLnBrk="1">
              <a:lnSpc>
                <a:spcPct val="117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smtClean="0">
                <a:solidFill>
                  <a:srgbClr val="000000"/>
                </a:solidFill>
                <a:latin typeface="Comic Sans MS" pitchFamily="66" charset="0"/>
              </a:rPr>
              <a:t>KR</a:t>
            </a:r>
            <a:r>
              <a:rPr lang="cs-CZ" smtClean="0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en-GB" smtClean="0">
                <a:solidFill>
                  <a:srgbClr val="000000"/>
                </a:solidFill>
                <a:latin typeface="Comic Sans MS" pitchFamily="66" charset="0"/>
              </a:rPr>
              <a:t>VN</a:t>
            </a:r>
            <a:r>
              <a:rPr lang="cs-CZ" smtClean="0">
                <a:solidFill>
                  <a:srgbClr val="000000"/>
                </a:solidFill>
                <a:latin typeface="Comic Sans MS" pitchFamily="66" charset="0"/>
              </a:rPr>
              <a:t>Í</a:t>
            </a:r>
            <a:r>
              <a:rPr lang="en-GB" smtClean="0">
                <a:solidFill>
                  <a:srgbClr val="000000"/>
                </a:solidFill>
                <a:latin typeface="Comic Sans MS" pitchFamily="66" charset="0"/>
              </a:rPr>
              <a:t> OB</a:t>
            </a:r>
            <a:r>
              <a:rPr lang="cs-CZ" smtClean="0">
                <a:solidFill>
                  <a:srgbClr val="000000"/>
                </a:solidFill>
                <a:latin typeface="Comic Sans MS" pitchFamily="66" charset="0"/>
              </a:rPr>
              <a:t>Ě</a:t>
            </a:r>
            <a:r>
              <a:rPr lang="en-GB" smtClean="0">
                <a:solidFill>
                  <a:srgbClr val="000000"/>
                </a:solidFill>
                <a:latin typeface="Comic Sans MS" pitchFamily="66" charset="0"/>
              </a:rPr>
              <a:t>H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07963" y="1244600"/>
            <a:ext cx="8435975" cy="4900613"/>
          </a:xfrm>
        </p:spPr>
        <p:txBody>
          <a:bodyPr anchor="ctr"/>
          <a:lstStyle/>
          <a:p>
            <a:pPr marL="0" indent="0" algn="ctr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500" smtClean="0"/>
          </a:p>
          <a:p>
            <a:pPr marL="0" indent="0" algn="ctr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500" smtClean="0"/>
          </a:p>
          <a:p>
            <a:pPr marL="0" indent="0" algn="ctr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500" smtClean="0"/>
          </a:p>
          <a:p>
            <a:pPr marL="0" indent="0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sz="2500" smtClean="0"/>
              <a:t>		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196752"/>
            <a:ext cx="3130550" cy="290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196752"/>
            <a:ext cx="2489200" cy="5392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63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658938"/>
            <a:ext cx="2846388" cy="248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6013450" y="4293096"/>
            <a:ext cx="2903538" cy="21362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 anchor="ctr"/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sz="2200" b="1" dirty="0" err="1">
                <a:solidFill>
                  <a:srgbClr val="000000"/>
                </a:solidFill>
              </a:rPr>
              <a:t>Fyziologická</a:t>
            </a:r>
            <a:r>
              <a:rPr lang="en-GB" sz="2200" b="1" dirty="0">
                <a:solidFill>
                  <a:srgbClr val="000000"/>
                </a:solidFill>
              </a:rPr>
              <a:t> </a:t>
            </a:r>
            <a:r>
              <a:rPr lang="en-GB" sz="2200" b="1" dirty="0" err="1">
                <a:solidFill>
                  <a:srgbClr val="000000"/>
                </a:solidFill>
              </a:rPr>
              <a:t>hypertrofi</a:t>
            </a:r>
            <a:r>
              <a:rPr lang="cs-CZ" sz="2200" b="1" dirty="0" smtClean="0">
                <a:solidFill>
                  <a:srgbClr val="000000"/>
                </a:solidFill>
              </a:rPr>
              <a:t>e srdce </a:t>
            </a:r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cs-CZ" sz="2200" b="1" dirty="0" smtClean="0">
                <a:solidFill>
                  <a:srgbClr val="000000"/>
                </a:solidFill>
              </a:rPr>
              <a:t>u vytrvalostního tréninku</a:t>
            </a:r>
            <a:endParaRPr lang="en-GB" sz="2200" b="1" dirty="0">
              <a:solidFill>
                <a:srgbClr val="000000"/>
              </a:solidFill>
            </a:endParaRPr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cs-CZ" sz="2400" dirty="0" smtClean="0">
                <a:solidFill>
                  <a:srgbClr val="FF0000"/>
                </a:solidFill>
              </a:rPr>
              <a:t>hypertrofie excentrická </a:t>
            </a:r>
            <a:r>
              <a:rPr lang="cs-CZ" sz="2400" dirty="0" smtClean="0"/>
              <a:t>= </a:t>
            </a:r>
            <a:br>
              <a:rPr lang="cs-CZ" sz="2400" dirty="0" smtClean="0"/>
            </a:br>
            <a:r>
              <a:rPr lang="cs-CZ" sz="2400" dirty="0" smtClean="0"/>
              <a:t>dilatace komor. </a:t>
            </a:r>
            <a:endParaRPr lang="cs-CZ" sz="2400" dirty="0" smtClean="0"/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cs-CZ" sz="2400" dirty="0" smtClean="0"/>
              <a:t>u </a:t>
            </a:r>
            <a:r>
              <a:rPr lang="cs-CZ" sz="2400" dirty="0" smtClean="0"/>
              <a:t>silového tréninku. </a:t>
            </a:r>
            <a:endParaRPr lang="cs-CZ" sz="2400" dirty="0" smtClean="0"/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cs-CZ" sz="2400" dirty="0" smtClean="0">
                <a:solidFill>
                  <a:srgbClr val="FF0000"/>
                </a:solidFill>
              </a:rPr>
              <a:t>hypertrofie </a:t>
            </a:r>
            <a:r>
              <a:rPr lang="cs-CZ" sz="2400" dirty="0" smtClean="0">
                <a:solidFill>
                  <a:srgbClr val="FF0000"/>
                </a:solidFill>
              </a:rPr>
              <a:t>koncentrická </a:t>
            </a:r>
            <a:r>
              <a:rPr lang="cs-CZ" sz="2400" dirty="0" smtClean="0"/>
              <a:t>= </a:t>
            </a:r>
            <a:endParaRPr lang="cs-CZ" sz="2400" dirty="0" smtClean="0"/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cs-CZ" sz="2400" dirty="0" smtClean="0"/>
              <a:t>↑ </a:t>
            </a:r>
            <a:r>
              <a:rPr lang="cs-CZ" sz="2400" dirty="0" smtClean="0"/>
              <a:t>tloušťka stěn, </a:t>
            </a:r>
            <a:endParaRPr lang="en-GB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14325"/>
            <a:ext cx="8229600" cy="1063625"/>
          </a:xfrm>
        </p:spPr>
        <p:txBody>
          <a:bodyPr/>
          <a:lstStyle/>
          <a:p>
            <a:pPr eaLnBrk="1">
              <a:lnSpc>
                <a:spcPct val="117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METABOLI</a:t>
            </a:r>
            <a:r>
              <a:rPr lang="cs-CZ" dirty="0" smtClean="0">
                <a:solidFill>
                  <a:srgbClr val="000000"/>
                </a:solidFill>
                <a:latin typeface="Comic Sans MS" pitchFamily="66" charset="0"/>
              </a:rPr>
              <a:t>S</a:t>
            </a:r>
            <a:r>
              <a:rPr lang="en-GB" dirty="0" smtClean="0">
                <a:solidFill>
                  <a:srgbClr val="000000"/>
                </a:solidFill>
                <a:latin typeface="Comic Sans MS" pitchFamily="66" charset="0"/>
              </a:rPr>
              <a:t>MUS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07963" y="1263650"/>
            <a:ext cx="8435975" cy="4900613"/>
          </a:xfrm>
        </p:spPr>
        <p:txBody>
          <a:bodyPr anchor="ctr"/>
          <a:lstStyle/>
          <a:p>
            <a:pPr marL="0" indent="0" algn="ctr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500" smtClean="0"/>
          </a:p>
          <a:p>
            <a:pPr marL="0" indent="0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sz="2500" smtClean="0"/>
              <a:t>		</a:t>
            </a: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0"/>
            <a:ext cx="2263998" cy="19888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25" y="0"/>
            <a:ext cx="2220913" cy="213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1238" y="2073275"/>
            <a:ext cx="4595018" cy="4770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5" name="Rectangle 6"/>
          <p:cNvSpPr>
            <a:spLocks noChangeArrowheads="1"/>
          </p:cNvSpPr>
          <p:nvPr/>
        </p:nvSpPr>
        <p:spPr bwMode="auto">
          <a:xfrm>
            <a:off x="207963" y="2489200"/>
            <a:ext cx="1865312" cy="1243013"/>
          </a:xfrm>
          <a:prstGeom prst="rect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cs-CZ"/>
          </a:p>
        </p:txBody>
      </p:sp>
      <p:sp>
        <p:nvSpPr>
          <p:cNvPr id="27656" name="Text Box 7"/>
          <p:cNvSpPr txBox="1">
            <a:spLocks noChangeArrowheads="1"/>
          </p:cNvSpPr>
          <p:nvPr/>
        </p:nvSpPr>
        <p:spPr bwMode="auto">
          <a:xfrm>
            <a:off x="207963" y="2489200"/>
            <a:ext cx="2073275" cy="1916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/>
          <a:p>
            <a:pPr>
              <a:tabLst>
                <a:tab pos="655638" algn="l"/>
                <a:tab pos="1312863" algn="l"/>
                <a:tab pos="1968500" algn="l"/>
              </a:tabLst>
            </a:pPr>
            <a:r>
              <a:rPr lang="en-GB" sz="2000">
                <a:solidFill>
                  <a:srgbClr val="000000"/>
                </a:solidFill>
              </a:rPr>
              <a:t>P</a:t>
            </a:r>
            <a:r>
              <a:rPr lang="cs-CZ" sz="2000">
                <a:solidFill>
                  <a:srgbClr val="000000"/>
                </a:solidFill>
              </a:rPr>
              <a:t>ř</a:t>
            </a:r>
            <a:r>
              <a:rPr lang="en-GB" sz="2000">
                <a:solidFill>
                  <a:srgbClr val="000000"/>
                </a:solidFill>
              </a:rPr>
              <a:t>i maximáln</a:t>
            </a:r>
            <a:r>
              <a:rPr lang="cs-CZ" sz="2000">
                <a:solidFill>
                  <a:srgbClr val="000000"/>
                </a:solidFill>
              </a:rPr>
              <a:t>ím</a:t>
            </a:r>
            <a:r>
              <a:rPr lang="en-GB" sz="2000">
                <a:solidFill>
                  <a:srgbClr val="000000"/>
                </a:solidFill>
              </a:rPr>
              <a:t> výkon</a:t>
            </a:r>
            <a:r>
              <a:rPr lang="cs-CZ" sz="2000">
                <a:solidFill>
                  <a:srgbClr val="000000"/>
                </a:solidFill>
              </a:rPr>
              <a:t>ě</a:t>
            </a:r>
            <a:r>
              <a:rPr lang="en-GB" sz="2000">
                <a:solidFill>
                  <a:srgbClr val="000000"/>
                </a:solidFill>
              </a:rPr>
              <a:t> je hladina cukru v krvi vyšš</a:t>
            </a:r>
            <a:r>
              <a:rPr lang="cs-CZ" sz="2000">
                <a:solidFill>
                  <a:srgbClr val="000000"/>
                </a:solidFill>
              </a:rPr>
              <a:t>í</a:t>
            </a:r>
            <a:r>
              <a:rPr lang="en-GB" sz="2000">
                <a:solidFill>
                  <a:srgbClr val="000000"/>
                </a:solidFill>
              </a:rPr>
              <a:t>.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endParaRPr lang="en-GB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endParaRPr lang="en-GB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</a:tabLst>
            </a:pPr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5688632" cy="1063625"/>
          </a:xfrm>
        </p:spPr>
        <p:txBody>
          <a:bodyPr/>
          <a:lstStyle/>
          <a:p>
            <a:pPr algn="l" eaLnBrk="1">
              <a:lnSpc>
                <a:spcPct val="101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dirty="0" smtClean="0">
                <a:solidFill>
                  <a:srgbClr val="000000"/>
                </a:solidFill>
                <a:latin typeface="Cambia" charset="0"/>
              </a:rPr>
              <a:t>IMUNITN</a:t>
            </a:r>
            <a:r>
              <a:rPr lang="cs-CZ" dirty="0" smtClean="0">
                <a:solidFill>
                  <a:srgbClr val="000000"/>
                </a:solidFill>
                <a:latin typeface="Cambia" charset="0"/>
              </a:rPr>
              <a:t>Í</a:t>
            </a:r>
            <a:r>
              <a:rPr lang="en-GB" dirty="0" smtClean="0">
                <a:solidFill>
                  <a:srgbClr val="000000"/>
                </a:solidFill>
                <a:latin typeface="Cambia" charset="0"/>
              </a:rPr>
              <a:t> SYSTÉM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51520" y="1268760"/>
            <a:ext cx="3211909" cy="5308501"/>
          </a:xfrm>
        </p:spPr>
        <p:txBody>
          <a:bodyPr anchor="ctr">
            <a:normAutofit fontScale="70000" lnSpcReduction="20000"/>
          </a:bodyPr>
          <a:lstStyle/>
          <a:p>
            <a:endParaRPr lang="cs-CZ" sz="2800" dirty="0" smtClean="0"/>
          </a:p>
          <a:p>
            <a:endParaRPr lang="cs-CZ" sz="2800" dirty="0" smtClean="0"/>
          </a:p>
          <a:p>
            <a:pPr>
              <a:buNone/>
            </a:pPr>
            <a:r>
              <a:rPr lang="cs-CZ" sz="2800" b="1" dirty="0" smtClean="0"/>
              <a:t>Hematologické </a:t>
            </a:r>
            <a:r>
              <a:rPr lang="cs-CZ" sz="2800" b="1" dirty="0" smtClean="0"/>
              <a:t>parametry: </a:t>
            </a:r>
          </a:p>
          <a:p>
            <a:r>
              <a:rPr lang="cs-CZ" sz="2800" dirty="0" smtClean="0"/>
              <a:t>počet erytrocytů</a:t>
            </a:r>
          </a:p>
          <a:p>
            <a:r>
              <a:rPr lang="cs-CZ" sz="2800" dirty="0" smtClean="0"/>
              <a:t>množství hemoglobinu</a:t>
            </a:r>
          </a:p>
          <a:p>
            <a:pPr>
              <a:buNone/>
            </a:pPr>
            <a:r>
              <a:rPr lang="cs-CZ" sz="2800" b="1" dirty="0" smtClean="0"/>
              <a:t>Imunologické parametry:</a:t>
            </a:r>
          </a:p>
          <a:p>
            <a:r>
              <a:rPr lang="cs-CZ" sz="2800" dirty="0" smtClean="0"/>
              <a:t>množství bílých krvinek a jejich </a:t>
            </a:r>
            <a:r>
              <a:rPr lang="cs-CZ" sz="2800" dirty="0" err="1" smtClean="0"/>
              <a:t>jedn</a:t>
            </a:r>
            <a:r>
              <a:rPr lang="cs-CZ" sz="2800" dirty="0" smtClean="0"/>
              <a:t>. typů</a:t>
            </a:r>
          </a:p>
          <a:p>
            <a:r>
              <a:rPr lang="cs-CZ" sz="2800" dirty="0" smtClean="0"/>
              <a:t>CRP</a:t>
            </a:r>
          </a:p>
          <a:p>
            <a:r>
              <a:rPr lang="cs-CZ" sz="2800" dirty="0" err="1" smtClean="0"/>
              <a:t>IgA</a:t>
            </a:r>
            <a:r>
              <a:rPr lang="cs-CZ" sz="2800" dirty="0" smtClean="0"/>
              <a:t>, </a:t>
            </a:r>
            <a:r>
              <a:rPr lang="cs-CZ" sz="2800" dirty="0" err="1" smtClean="0"/>
              <a:t>IgM</a:t>
            </a:r>
            <a:r>
              <a:rPr lang="cs-CZ" sz="2800" dirty="0" smtClean="0"/>
              <a:t>, </a:t>
            </a:r>
            <a:r>
              <a:rPr lang="cs-CZ" sz="2800" dirty="0" err="1" smtClean="0"/>
              <a:t>IgG</a:t>
            </a:r>
            <a:endParaRPr lang="cs-CZ" sz="2800" dirty="0" smtClean="0"/>
          </a:p>
          <a:p>
            <a:r>
              <a:rPr lang="cs-CZ" sz="2800" dirty="0" smtClean="0"/>
              <a:t>C3,C4 komplementové složky</a:t>
            </a:r>
          </a:p>
          <a:p>
            <a:r>
              <a:rPr lang="cs-CZ" sz="2800" dirty="0" smtClean="0"/>
              <a:t>Stanovení </a:t>
            </a:r>
            <a:r>
              <a:rPr lang="cs-CZ" sz="2800" dirty="0" err="1" smtClean="0"/>
              <a:t>mn.celkové</a:t>
            </a:r>
            <a:r>
              <a:rPr lang="cs-CZ" sz="2800" dirty="0" smtClean="0"/>
              <a:t> bílkoviny</a:t>
            </a:r>
          </a:p>
          <a:p>
            <a:r>
              <a:rPr lang="cs-CZ" sz="2800" dirty="0" smtClean="0"/>
              <a:t>Stanovení celkového mn. Albuminu</a:t>
            </a:r>
          </a:p>
          <a:p>
            <a:pPr>
              <a:buNone/>
            </a:pPr>
            <a:r>
              <a:rPr lang="cs-CZ" sz="2800" b="1" dirty="0" smtClean="0"/>
              <a:t>Biochemické parametry: </a:t>
            </a:r>
          </a:p>
          <a:p>
            <a:r>
              <a:rPr lang="cs-CZ" sz="2800" dirty="0" smtClean="0"/>
              <a:t>ALT</a:t>
            </a:r>
          </a:p>
          <a:p>
            <a:pPr marL="0" indent="0" algn="ctr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500" dirty="0" smtClean="0"/>
          </a:p>
          <a:p>
            <a:pPr marL="0" indent="0" algn="ctr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500" dirty="0" smtClean="0"/>
          </a:p>
          <a:p>
            <a:pPr marL="0" indent="0" algn="ctr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500" dirty="0" smtClean="0"/>
          </a:p>
          <a:p>
            <a:pPr marL="0" indent="0" algn="ctr" eaLnBrk="1"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GB" sz="2500" dirty="0" smtClean="0"/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244600"/>
            <a:ext cx="3317875" cy="561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25" y="1244600"/>
            <a:ext cx="2281238" cy="1866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867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25" y="3111500"/>
            <a:ext cx="2278063" cy="2112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867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2125" y="4991100"/>
            <a:ext cx="2301875" cy="1866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680" name="Text Box 7"/>
          <p:cNvSpPr txBox="1">
            <a:spLocks noChangeArrowheads="1"/>
          </p:cNvSpPr>
          <p:nvPr/>
        </p:nvSpPr>
        <p:spPr bwMode="auto">
          <a:xfrm>
            <a:off x="6189662" y="260648"/>
            <a:ext cx="2954338" cy="879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sz="2000" dirty="0" err="1">
                <a:solidFill>
                  <a:srgbClr val="000000"/>
                </a:solidFill>
              </a:rPr>
              <a:t>Počet</a:t>
            </a:r>
            <a:r>
              <a:rPr lang="en-GB" sz="2000" dirty="0">
                <a:solidFill>
                  <a:srgbClr val="000000"/>
                </a:solidFill>
              </a:rPr>
              <a:t> b</a:t>
            </a:r>
            <a:r>
              <a:rPr lang="cs-CZ" sz="2000" dirty="0">
                <a:solidFill>
                  <a:srgbClr val="000000"/>
                </a:solidFill>
              </a:rPr>
              <a:t>í</a:t>
            </a:r>
            <a:r>
              <a:rPr lang="en-GB" sz="2000" dirty="0">
                <a:solidFill>
                  <a:srgbClr val="000000"/>
                </a:solidFill>
              </a:rPr>
              <a:t>l</a:t>
            </a:r>
            <a:r>
              <a:rPr lang="cs-CZ" sz="2000" dirty="0">
                <a:solidFill>
                  <a:srgbClr val="000000"/>
                </a:solidFill>
              </a:rPr>
              <a:t>ý</a:t>
            </a:r>
            <a:r>
              <a:rPr lang="en-GB" sz="2000" dirty="0" err="1">
                <a:solidFill>
                  <a:srgbClr val="000000"/>
                </a:solidFill>
              </a:rPr>
              <a:t>ch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krvinek</a:t>
            </a:r>
            <a:r>
              <a:rPr lang="en-GB" sz="2000" dirty="0">
                <a:solidFill>
                  <a:srgbClr val="000000"/>
                </a:solidFill>
              </a:rPr>
              <a:t> p</a:t>
            </a:r>
            <a:r>
              <a:rPr lang="cs-CZ" sz="2000" dirty="0">
                <a:solidFill>
                  <a:srgbClr val="000000"/>
                </a:solidFill>
              </a:rPr>
              <a:t>ř</a:t>
            </a:r>
            <a:r>
              <a:rPr lang="en-GB" sz="2000" dirty="0" err="1">
                <a:solidFill>
                  <a:srgbClr val="000000"/>
                </a:solidFill>
              </a:rPr>
              <a:t>i</a:t>
            </a:r>
            <a:endParaRPr lang="en-GB" sz="2000" dirty="0">
              <a:solidFill>
                <a:srgbClr val="000000"/>
              </a:solidFill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t</a:t>
            </a:r>
            <a:r>
              <a:rPr lang="cs-CZ" sz="2000" dirty="0">
                <a:solidFill>
                  <a:srgbClr val="000000"/>
                </a:solidFill>
              </a:rPr>
              <a:t>ě</a:t>
            </a:r>
            <a:r>
              <a:rPr lang="en-GB" sz="2000" dirty="0" err="1">
                <a:solidFill>
                  <a:srgbClr val="000000"/>
                </a:solidFill>
              </a:rPr>
              <a:t>lesn</a:t>
            </a:r>
            <a:r>
              <a:rPr lang="cs-CZ" sz="2000" dirty="0">
                <a:solidFill>
                  <a:srgbClr val="000000"/>
                </a:solidFill>
              </a:rPr>
              <a:t>é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 err="1">
                <a:solidFill>
                  <a:srgbClr val="000000"/>
                </a:solidFill>
              </a:rPr>
              <a:t>náma</a:t>
            </a:r>
            <a:r>
              <a:rPr lang="cs-CZ" sz="2000" dirty="0">
                <a:solidFill>
                  <a:srgbClr val="000000"/>
                </a:solidFill>
              </a:rPr>
              <a:t>z</a:t>
            </a:r>
            <a:r>
              <a:rPr lang="en-GB" sz="2000" dirty="0">
                <a:solidFill>
                  <a:srgbClr val="000000"/>
                </a:solidFill>
              </a:rPr>
              <a:t>e </a:t>
            </a:r>
            <a:r>
              <a:rPr lang="en-GB" sz="2000" dirty="0" err="1">
                <a:solidFill>
                  <a:srgbClr val="000000"/>
                </a:solidFill>
              </a:rPr>
              <a:t>st</a:t>
            </a:r>
            <a:r>
              <a:rPr lang="cs-CZ" sz="2000" dirty="0" err="1">
                <a:solidFill>
                  <a:srgbClr val="000000"/>
                </a:solidFill>
              </a:rPr>
              <a:t>ou</a:t>
            </a:r>
            <a:r>
              <a:rPr lang="en-GB" sz="2000" dirty="0">
                <a:solidFill>
                  <a:srgbClr val="000000"/>
                </a:solidFill>
              </a:rPr>
              <a:t>p</a:t>
            </a:r>
            <a:r>
              <a:rPr lang="cs-CZ" sz="2000" dirty="0">
                <a:solidFill>
                  <a:srgbClr val="000000"/>
                </a:solidFill>
              </a:rPr>
              <a:t>á</a:t>
            </a:r>
            <a:r>
              <a:rPr lang="en-GB" sz="2000" dirty="0">
                <a:solidFill>
                  <a:srgbClr val="000000"/>
                </a:solidFill>
              </a:rPr>
              <a:t>.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subTitle"/>
          </p:nvPr>
        </p:nvSpPr>
        <p:spPr>
          <a:xfrm>
            <a:off x="395288" y="1268413"/>
            <a:ext cx="8437562" cy="4900612"/>
          </a:xfrm>
        </p:spPr>
        <p:txBody>
          <a:bodyPr/>
          <a:lstStyle/>
          <a:p>
            <a:pPr algn="l" eaLnBrk="1">
              <a:lnSpc>
                <a:spcPct val="117000"/>
              </a:lnSpc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cs-CZ" sz="2500" dirty="0" smtClean="0">
                <a:solidFill>
                  <a:srgbClr val="000000"/>
                </a:solidFill>
                <a:latin typeface="Comic Sans MS" pitchFamily="66" charset="0"/>
              </a:rPr>
              <a:t>Odhalení pozitivních a negativních vlivů extrémně vytrvalostního sportu na </a:t>
            </a:r>
            <a:r>
              <a:rPr lang="en-GB" sz="2500" dirty="0" err="1" smtClean="0">
                <a:solidFill>
                  <a:srgbClr val="000000"/>
                </a:solidFill>
                <a:latin typeface="Comic Sans MS" pitchFamily="66" charset="0"/>
              </a:rPr>
              <a:t>organi</a:t>
            </a:r>
            <a:r>
              <a:rPr lang="cs-CZ" sz="2500" dirty="0" smtClean="0">
                <a:solidFill>
                  <a:srgbClr val="000000"/>
                </a:solidFill>
                <a:latin typeface="Comic Sans MS" pitchFamily="66" charset="0"/>
              </a:rPr>
              <a:t>s</a:t>
            </a:r>
            <a:r>
              <a:rPr lang="en-GB" sz="2500" dirty="0" err="1" smtClean="0">
                <a:solidFill>
                  <a:srgbClr val="000000"/>
                </a:solidFill>
                <a:latin typeface="Comic Sans MS" pitchFamily="66" charset="0"/>
              </a:rPr>
              <a:t>mus</a:t>
            </a:r>
            <a:r>
              <a:rPr lang="en-GB" sz="2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GB" sz="2500" dirty="0" err="1" smtClean="0">
                <a:solidFill>
                  <a:srgbClr val="000000"/>
                </a:solidFill>
                <a:latin typeface="Comic Sans MS" pitchFamily="66" charset="0"/>
              </a:rPr>
              <a:t>člov</a:t>
            </a:r>
            <a:r>
              <a:rPr lang="cs-CZ" sz="2500" dirty="0" smtClean="0">
                <a:solidFill>
                  <a:srgbClr val="000000"/>
                </a:solidFill>
                <a:latin typeface="Comic Sans MS" pitchFamily="66" charset="0"/>
              </a:rPr>
              <a:t>ě</a:t>
            </a:r>
            <a:r>
              <a:rPr lang="en-GB" sz="2500" dirty="0" smtClean="0">
                <a:solidFill>
                  <a:srgbClr val="000000"/>
                </a:solidFill>
                <a:latin typeface="Comic Sans MS" pitchFamily="66" charset="0"/>
              </a:rPr>
              <a:t>ka</a:t>
            </a:r>
          </a:p>
          <a:p>
            <a:pPr algn="l" eaLnBrk="1">
              <a:lnSpc>
                <a:spcPct val="11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en-GB" sz="25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l" eaLnBrk="1">
              <a:lnSpc>
                <a:spcPct val="117000"/>
              </a:lnSpc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GB" sz="2500" dirty="0" err="1" smtClean="0">
                <a:solidFill>
                  <a:srgbClr val="000000"/>
                </a:solidFill>
                <a:latin typeface="Comic Sans MS" pitchFamily="66" charset="0"/>
              </a:rPr>
              <a:t>Informovan</a:t>
            </a:r>
            <a:r>
              <a:rPr lang="cs-CZ" sz="2500" dirty="0" smtClean="0">
                <a:solidFill>
                  <a:srgbClr val="000000"/>
                </a:solidFill>
                <a:latin typeface="Comic Sans MS" pitchFamily="66" charset="0"/>
              </a:rPr>
              <a:t>í sportovní</a:t>
            </a:r>
            <a:r>
              <a:rPr lang="en-GB" sz="2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GB" sz="2500" dirty="0" err="1" smtClean="0">
                <a:solidFill>
                  <a:srgbClr val="000000"/>
                </a:solidFill>
                <a:latin typeface="Comic Sans MS" pitchFamily="66" charset="0"/>
              </a:rPr>
              <a:t>ve</a:t>
            </a:r>
            <a:r>
              <a:rPr lang="cs-CZ" sz="2500" dirty="0" smtClean="0">
                <a:solidFill>
                  <a:srgbClr val="000000"/>
                </a:solidFill>
                <a:latin typeface="Comic Sans MS" pitchFamily="66" charset="0"/>
              </a:rPr>
              <a:t>ř</a:t>
            </a:r>
            <a:r>
              <a:rPr lang="en-GB" sz="2500" dirty="0" err="1" smtClean="0">
                <a:solidFill>
                  <a:srgbClr val="000000"/>
                </a:solidFill>
                <a:latin typeface="Comic Sans MS" pitchFamily="66" charset="0"/>
              </a:rPr>
              <a:t>ejnosti</a:t>
            </a:r>
            <a:r>
              <a:rPr lang="en-GB" sz="2500" dirty="0" smtClean="0">
                <a:solidFill>
                  <a:srgbClr val="000000"/>
                </a:solidFill>
                <a:latin typeface="Comic Sans MS" pitchFamily="66" charset="0"/>
              </a:rPr>
              <a:t> o p</a:t>
            </a:r>
            <a:r>
              <a:rPr lang="cs-CZ" sz="2500" dirty="0" smtClean="0">
                <a:solidFill>
                  <a:srgbClr val="000000"/>
                </a:solidFill>
                <a:latin typeface="Comic Sans MS" pitchFamily="66" charset="0"/>
              </a:rPr>
              <a:t>ř</a:t>
            </a:r>
            <a:r>
              <a:rPr lang="en-GB" sz="2500" dirty="0" err="1" smtClean="0">
                <a:solidFill>
                  <a:srgbClr val="000000"/>
                </a:solidFill>
                <a:latin typeface="Comic Sans MS" pitchFamily="66" charset="0"/>
              </a:rPr>
              <a:t>ínos</a:t>
            </a:r>
            <a:r>
              <a:rPr lang="cs-CZ" sz="2500" dirty="0" smtClean="0">
                <a:solidFill>
                  <a:srgbClr val="000000"/>
                </a:solidFill>
                <a:latin typeface="Comic Sans MS" pitchFamily="66" charset="0"/>
              </a:rPr>
              <a:t>u</a:t>
            </a:r>
            <a:r>
              <a:rPr lang="en-GB" sz="2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cs-CZ" sz="2500" dirty="0" err="1" smtClean="0">
                <a:solidFill>
                  <a:srgbClr val="000000"/>
                </a:solidFill>
                <a:latin typeface="Comic Sans MS" pitchFamily="66" charset="0"/>
              </a:rPr>
              <a:t>s</a:t>
            </a:r>
            <a:r>
              <a:rPr lang="en-GB" sz="2500" dirty="0" err="1" smtClean="0">
                <a:solidFill>
                  <a:srgbClr val="000000"/>
                </a:solidFill>
                <a:latin typeface="Comic Sans MS" pitchFamily="66" charset="0"/>
              </a:rPr>
              <a:t>portu</a:t>
            </a:r>
            <a:r>
              <a:rPr lang="en-GB" sz="2500" dirty="0" smtClean="0">
                <a:solidFill>
                  <a:srgbClr val="000000"/>
                </a:solidFill>
                <a:latin typeface="Comic Sans MS" pitchFamily="66" charset="0"/>
              </a:rPr>
              <a:t> pr</a:t>
            </a:r>
            <a:r>
              <a:rPr lang="cs-CZ" sz="2500" dirty="0" smtClean="0">
                <a:solidFill>
                  <a:srgbClr val="000000"/>
                </a:solidFill>
                <a:latin typeface="Comic Sans MS" pitchFamily="66" charset="0"/>
              </a:rPr>
              <a:t>o</a:t>
            </a:r>
            <a:r>
              <a:rPr lang="en-GB" sz="2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cs-CZ" sz="2500" dirty="0" smtClean="0">
                <a:solidFill>
                  <a:srgbClr val="000000"/>
                </a:solidFill>
                <a:latin typeface="Comic Sans MS" pitchFamily="66" charset="0"/>
              </a:rPr>
              <a:t>jej</a:t>
            </a:r>
            <a:r>
              <a:rPr lang="en-GB" sz="2500" dirty="0" err="1" smtClean="0">
                <a:solidFill>
                  <a:srgbClr val="000000"/>
                </a:solidFill>
                <a:latin typeface="Comic Sans MS" pitchFamily="66" charset="0"/>
              </a:rPr>
              <a:t>ich</a:t>
            </a:r>
            <a:r>
              <a:rPr lang="en-GB" sz="25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GB" sz="2500" dirty="0" err="1" smtClean="0">
                <a:solidFill>
                  <a:srgbClr val="000000"/>
                </a:solidFill>
                <a:latin typeface="Comic Sans MS" pitchFamily="66" charset="0"/>
              </a:rPr>
              <a:t>organi</a:t>
            </a:r>
            <a:r>
              <a:rPr lang="cs-CZ" sz="2500" dirty="0" smtClean="0">
                <a:solidFill>
                  <a:srgbClr val="000000"/>
                </a:solidFill>
                <a:latin typeface="Comic Sans MS" pitchFamily="66" charset="0"/>
              </a:rPr>
              <a:t>s</a:t>
            </a:r>
            <a:r>
              <a:rPr lang="en-GB" sz="2500" dirty="0" err="1" smtClean="0">
                <a:solidFill>
                  <a:srgbClr val="000000"/>
                </a:solidFill>
                <a:latin typeface="Comic Sans MS" pitchFamily="66" charset="0"/>
              </a:rPr>
              <a:t>mus</a:t>
            </a:r>
            <a:endParaRPr lang="cs-CZ" sz="25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l" eaLnBrk="1">
              <a:lnSpc>
                <a:spcPct val="117000"/>
              </a:lnSpc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cs-CZ" sz="25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l" eaLnBrk="1">
              <a:lnSpc>
                <a:spcPct val="117000"/>
              </a:lnSpc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cs-CZ" sz="2500" dirty="0" smtClean="0">
                <a:solidFill>
                  <a:srgbClr val="000000"/>
                </a:solidFill>
                <a:latin typeface="Comic Sans MS" pitchFamily="66" charset="0"/>
              </a:rPr>
              <a:t>Teplice- etapový závod MTB 2012</a:t>
            </a:r>
          </a:p>
          <a:p>
            <a:pPr algn="l">
              <a:lnSpc>
                <a:spcPct val="117000"/>
              </a:lnSpc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cs-CZ" sz="2500" dirty="0" smtClean="0">
                <a:solidFill>
                  <a:srgbClr val="000000"/>
                </a:solidFill>
                <a:latin typeface="Comic Sans MS" pitchFamily="66" charset="0"/>
              </a:rPr>
              <a:t>Liberec -24hod </a:t>
            </a:r>
            <a:r>
              <a:rPr lang="cs-CZ" sz="2500" dirty="0" smtClean="0">
                <a:solidFill>
                  <a:srgbClr val="000000"/>
                </a:solidFill>
                <a:latin typeface="Comic Sans MS" pitchFamily="66" charset="0"/>
              </a:rPr>
              <a:t>závod MTB 2012</a:t>
            </a:r>
            <a:endParaRPr lang="en-GB" sz="25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l" eaLnBrk="1">
              <a:lnSpc>
                <a:spcPct val="11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en-GB" sz="25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l" eaLnBrk="1">
              <a:lnSpc>
                <a:spcPct val="11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en-GB" sz="25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4338" y="100013"/>
            <a:ext cx="8229600" cy="1146175"/>
          </a:xfrm>
        </p:spPr>
        <p:txBody>
          <a:bodyPr/>
          <a:lstStyle/>
          <a:p>
            <a:pPr eaLnBrk="1">
              <a:lnSpc>
                <a:spcPct val="117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dirty="0" smtClean="0">
                <a:latin typeface="Comic Sans MS" pitchFamily="66" charset="0"/>
              </a:rPr>
              <a:t>ZÁV</a:t>
            </a:r>
            <a:r>
              <a:rPr lang="cs-CZ" dirty="0" smtClean="0">
                <a:latin typeface="Comic Sans MS" pitchFamily="66" charset="0"/>
              </a:rPr>
              <a:t>Ě</a:t>
            </a:r>
            <a:r>
              <a:rPr lang="en-GB" dirty="0" smtClean="0">
                <a:latin typeface="Comic Sans MS" pitchFamily="66" charset="0"/>
              </a:rPr>
              <a:t>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5589240"/>
          </a:xfrm>
        </p:spPr>
        <p:txBody>
          <a:bodyPr>
            <a:noAutofit/>
          </a:bodyPr>
          <a:lstStyle/>
          <a:p>
            <a:pPr lvl="0"/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Patogenní agens: 1. </a:t>
            </a:r>
            <a:r>
              <a:rPr lang="cs-CZ" sz="2400" b="1" dirty="0" smtClean="0"/>
              <a:t>studium životního cyklu </a:t>
            </a:r>
            <a:r>
              <a:rPr lang="cs-CZ" sz="2400" b="1" i="1" dirty="0" smtClean="0"/>
              <a:t>Borrelia burgdorferi </a:t>
            </a:r>
            <a:r>
              <a:rPr lang="cs-CZ" sz="2400" b="1" dirty="0" smtClean="0"/>
              <a:t>s. l., </a:t>
            </a:r>
            <a:r>
              <a:rPr lang="cs-CZ" sz="2400" b="1" i="1" dirty="0" err="1" smtClean="0"/>
              <a:t>Coxiella</a:t>
            </a:r>
            <a:r>
              <a:rPr lang="cs-CZ" sz="2400" b="1" i="1" dirty="0" smtClean="0"/>
              <a:t> </a:t>
            </a:r>
            <a:r>
              <a:rPr lang="cs-CZ" sz="2400" b="1" i="1" dirty="0" err="1" smtClean="0"/>
              <a:t>burnetii</a:t>
            </a:r>
            <a:r>
              <a:rPr lang="cs-CZ" sz="2400" b="1" i="1" dirty="0" smtClean="0"/>
              <a:t>, </a:t>
            </a:r>
            <a:r>
              <a:rPr lang="cs-CZ" sz="2400" b="1" i="1" dirty="0" err="1" smtClean="0"/>
              <a:t>Francisella</a:t>
            </a:r>
            <a:r>
              <a:rPr lang="cs-CZ" sz="2400" b="1" i="1" dirty="0" smtClean="0"/>
              <a:t> </a:t>
            </a:r>
            <a:r>
              <a:rPr lang="cs-CZ" sz="2400" b="1" i="1" dirty="0" err="1" smtClean="0"/>
              <a:t>tularensis</a:t>
            </a:r>
            <a:r>
              <a:rPr lang="cs-CZ" sz="2400" b="1" i="1" dirty="0" smtClean="0"/>
              <a:t>, </a:t>
            </a:r>
            <a:r>
              <a:rPr lang="cs-CZ" sz="2400" b="1" i="1" dirty="0" smtClean="0"/>
              <a:t>L</a:t>
            </a:r>
            <a:r>
              <a:rPr lang="cs-CZ" sz="2400" b="1" i="1" dirty="0" smtClean="0"/>
              <a:t>eptospira </a:t>
            </a:r>
            <a:r>
              <a:rPr lang="cs-CZ" sz="2400" b="1" i="1" dirty="0" err="1" smtClean="0"/>
              <a:t>interrrograns</a:t>
            </a:r>
            <a:r>
              <a:rPr lang="cs-CZ" sz="2400" b="1" i="1" dirty="0" smtClean="0"/>
              <a:t> </a:t>
            </a:r>
            <a:r>
              <a:rPr lang="cs-CZ" sz="2400" b="1" dirty="0" smtClean="0"/>
              <a:t>s.l.</a:t>
            </a:r>
          </a:p>
          <a:p>
            <a:pPr lvl="0"/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Vektor: </a:t>
            </a:r>
            <a:r>
              <a:rPr lang="cs-CZ" sz="2400" b="1" dirty="0" smtClean="0"/>
              <a:t>klíště obecné</a:t>
            </a:r>
          </a:p>
          <a:p>
            <a:pPr lvl="0"/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Hostitel:</a:t>
            </a:r>
            <a:r>
              <a:rPr lang="cs-CZ" sz="2400" b="1" dirty="0" smtClean="0"/>
              <a:t> drobní hlodavci</a:t>
            </a:r>
          </a:p>
          <a:p>
            <a:pPr lvl="0"/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Epidemiologie, imunologie, mikrobiologie,</a:t>
            </a:r>
            <a:r>
              <a:rPr lang="cs-CZ" sz="2400" b="1" dirty="0" smtClean="0"/>
              <a:t> </a:t>
            </a: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</a:rPr>
              <a:t>molekulární biologie- </a:t>
            </a:r>
            <a:r>
              <a:rPr lang="cs-CZ" sz="2400" b="1" dirty="0" smtClean="0"/>
              <a:t>studium </a:t>
            </a:r>
            <a:r>
              <a:rPr lang="cs-CZ" sz="2400" b="1" dirty="0" err="1" smtClean="0"/>
              <a:t>promořenosti</a:t>
            </a:r>
            <a:r>
              <a:rPr lang="cs-CZ" sz="2400" b="1" dirty="0" smtClean="0"/>
              <a:t> většiny organismů uplatňujících se přímo či nepřímo v životním cyklu Bbsl vč. člověka, určení ohnisek nákaz (klíšťata, komáři, hlodavci, ovce, kozy, kočky, koně)</a:t>
            </a:r>
            <a:endParaRPr lang="cs-CZ" sz="2400" dirty="0" smtClean="0"/>
          </a:p>
          <a:p>
            <a:r>
              <a:rPr lang="cs-CZ" sz="2400" b="1" dirty="0" smtClean="0"/>
              <a:t>kultivace Bbsl, příprava přirozeného </a:t>
            </a:r>
            <a:r>
              <a:rPr lang="cs-CZ" sz="2400" b="1" dirty="0" err="1" smtClean="0"/>
              <a:t>celobuněčného</a:t>
            </a:r>
            <a:r>
              <a:rPr lang="cs-CZ" sz="2400" b="1" dirty="0" smtClean="0"/>
              <a:t> antigenu, ověření expresního profilu </a:t>
            </a:r>
            <a:r>
              <a:rPr lang="cs-CZ" sz="2400" b="1" dirty="0" err="1" smtClean="0"/>
              <a:t>borrelie</a:t>
            </a:r>
            <a:endParaRPr lang="cs-CZ" sz="2400" dirty="0" smtClean="0"/>
          </a:p>
          <a:p>
            <a:pPr lvl="0"/>
            <a:r>
              <a:rPr lang="cs-CZ" sz="2400" b="1" dirty="0" smtClean="0"/>
              <a:t>studium antigenních vlastností (genová a proteinová analýza) </a:t>
            </a:r>
            <a:endParaRPr lang="cs-CZ" sz="2400" dirty="0" smtClean="0"/>
          </a:p>
        </p:txBody>
      </p:sp>
      <p:sp>
        <p:nvSpPr>
          <p:cNvPr id="4" name="Obdélník 3"/>
          <p:cNvSpPr/>
          <p:nvPr/>
        </p:nvSpPr>
        <p:spPr>
          <a:xfrm>
            <a:off x="1187624" y="0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Okruhy výzkumné problematiky </a:t>
            </a:r>
            <a:br>
              <a:rPr lang="cs-CZ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B) epidemiologie, zoonózy</a:t>
            </a:r>
            <a:endParaRPr lang="cs-CZ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2511</Words>
  <Application>Microsoft Office PowerPoint</Application>
  <PresentationFormat>Předvádění na obrazovce (4:3)</PresentationFormat>
  <Paragraphs>445</Paragraphs>
  <Slides>48</Slides>
  <Notes>7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48</vt:i4>
      </vt:variant>
    </vt:vector>
  </HeadingPairs>
  <TitlesOfParts>
    <vt:vector size="51" baseType="lpstr">
      <vt:lpstr>Motiv sady Office</vt:lpstr>
      <vt:lpstr>Rastrový obrázek</vt:lpstr>
      <vt:lpstr>Graf</vt:lpstr>
      <vt:lpstr>Doc. RNDr. Alena Žákovská</vt:lpstr>
      <vt:lpstr>Snímek 2</vt:lpstr>
      <vt:lpstr>Cíle </vt:lpstr>
      <vt:lpstr>SVALOVÉ TKÁNĚ</vt:lpstr>
      <vt:lpstr>KREVNÍ OBĚH</vt:lpstr>
      <vt:lpstr>METABOLISMUS</vt:lpstr>
      <vt:lpstr>IMUNITNÍ SYSTÉM</vt:lpstr>
      <vt:lpstr>ZÁVĚR</vt:lpstr>
      <vt:lpstr>Snímek 9</vt:lpstr>
      <vt:lpstr>Použité metody</vt:lpstr>
      <vt:lpstr>Spirochety, Borrelia burgdorferi s. l. metoda DFM z klíšťat, ovcí, komárů </vt:lpstr>
      <vt:lpstr>Snímek 12</vt:lpstr>
      <vt:lpstr>Snímek 13</vt:lpstr>
      <vt:lpstr>Snímek 14</vt:lpstr>
      <vt:lpstr>Články v MFDnes </vt:lpstr>
      <vt:lpstr>Charakteristika přenosu nákaz členovci</vt:lpstr>
      <vt:lpstr>Charakteristika přenosu nákaz členovci</vt:lpstr>
      <vt:lpstr> Zařazení klíštěte Ixodes ricinus do systému</vt:lpstr>
      <vt:lpstr>    Vlastní tělo klíštěte Idiosoma kryje silně sklerotizovaný štít scutum-hard ticks.   U samce kryje téměř celý hřbet těla, zatímco u samic jen její přední část (1/3). Zbytek těla alloscutum samice je pokryt měkkou pokožkou, která umožňuje až třistanásobné zvětšení objemu při nasávání krve. Horní okraj štítu vybíhá po stranách v lopatky scapulae Pohlavní otvor u samců a samic leží v přední třetině těla. Před řitním otvorem probíhá anální rýha,  determinační znak pro zařazení klíšťat do druhů.  Nymfy a dospělci mají čtyři páry noh, larvy tři páry. Články bývají vyzbrojeny zubci, trny a ostny, které slouží klíštěti k přichycení k hostiteli. Na hřbetní straně chodidla 1. páru je umístěn Hallerův orgán se smyslovými i čípky je velmi důležitým čichovým orgánem pro vyhledávání hostitele. Na břišní straně zadečku, po straně 4. páru nohou, je jeden pár dýchacích otvorů stigmat</vt:lpstr>
      <vt:lpstr>Hlavička Gnathosoma Obr.: Gnathosoma samice Ixodes ricinus  A: Dorzální strana, B: Ventrální strana 1: smyslové plošky, 2: límec, 3: pouzdro chelicer, 4: chelicery, 5: chobotek 6: makadla</vt:lpstr>
      <vt:lpstr>I. ricinus, Pisárky, Brno</vt:lpstr>
      <vt:lpstr>Klíště jako vektor</vt:lpstr>
      <vt:lpstr>Trojhostitelský vývojový cyklus Ixodes ricinus  - velikost hostitelů odpovídá pravděpodobnosti jeho napadení klíštětem </vt:lpstr>
      <vt:lpstr>Snímek 24</vt:lpstr>
      <vt:lpstr>Čeleď:klíšťatovití Ixodidae Druhy klíšťat přenášející choroby na člověka, v ČR i na světě </vt:lpstr>
      <vt:lpstr>Snímek 26</vt:lpstr>
      <vt:lpstr>Čeleď: Klíšťákovití Argasidae </vt:lpstr>
      <vt:lpstr>  Druhy klíšťáků přenášející choroby na člověka v ČR i na světě </vt:lpstr>
      <vt:lpstr>Některé nemoci přenášené klíšťaty </vt:lpstr>
      <vt:lpstr>Anaplasmósa - Lidská granulocytární ehrlichióza (HGA, HGE)</vt:lpstr>
      <vt:lpstr>Anaplasmósa</vt:lpstr>
      <vt:lpstr> Lidská babesióza </vt:lpstr>
      <vt:lpstr>                  Q horečka</vt:lpstr>
      <vt:lpstr>Riketsióza</vt:lpstr>
      <vt:lpstr>Tularémie</vt:lpstr>
      <vt:lpstr>Klíšťová encefalitida</vt:lpstr>
      <vt:lpstr>Bartonellóza (Bacilární pelióza a bacilární angiomatóza)</vt:lpstr>
      <vt:lpstr>Lymeská borrelióza</vt:lpstr>
      <vt:lpstr>Lymeská borelióza</vt:lpstr>
      <vt:lpstr>Snímek 40</vt:lpstr>
      <vt:lpstr>Snímek 41</vt:lpstr>
      <vt:lpstr>Přenašeči</vt:lpstr>
      <vt:lpstr>Klinický obraz Lymeské Borreliózy</vt:lpstr>
      <vt:lpstr>Patogenita spirochet</vt:lpstr>
      <vt:lpstr>Charakterizace</vt:lpstr>
      <vt:lpstr>Časné lokalizované stádium</vt:lpstr>
      <vt:lpstr>Příznaky časného lokalizovaného stádia </vt:lpstr>
      <vt:lpstr>Časné diseminované stádium</vt:lpstr>
    </vt:vector>
  </TitlesOfParts>
  <Company>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 ricinus, Pisárky, Brno</dc:title>
  <dc:creator>Alena</dc:creator>
  <cp:lastModifiedBy>Alena</cp:lastModifiedBy>
  <cp:revision>25</cp:revision>
  <dcterms:created xsi:type="dcterms:W3CDTF">2013-05-03T09:14:38Z</dcterms:created>
  <dcterms:modified xsi:type="dcterms:W3CDTF">2015-04-07T15:51:44Z</dcterms:modified>
</cp:coreProperties>
</file>