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7" r:id="rId4"/>
    <p:sldId id="262" r:id="rId5"/>
    <p:sldId id="258" r:id="rId6"/>
    <p:sldId id="261" r:id="rId7"/>
    <p:sldId id="259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Plocha\poster%20oulu%202013\EB%20v%20kapk&#225;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evaluation</a:t>
            </a:r>
            <a:r>
              <a:rPr lang="cs-CZ" baseline="0"/>
              <a:t> of erythropoiesis within adherent compact EB differentiating 5ds in hanging drops</a:t>
            </a:r>
            <a:endParaRPr lang="cs-CZ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List3!$C$4</c:f>
              <c:strCache>
                <c:ptCount val="1"/>
                <c:pt idx="0">
                  <c:v>wt</c:v>
                </c:pt>
              </c:strCache>
            </c:strRef>
          </c:tx>
          <c:spPr>
            <a:ln w="50800">
              <a:solidFill>
                <a:srgbClr val="4BACC6"/>
              </a:solidFill>
            </a:ln>
          </c:spPr>
          <c:marker>
            <c:spPr>
              <a:solidFill>
                <a:srgbClr val="4BACC6"/>
              </a:solidFill>
              <a:ln>
                <a:solidFill>
                  <a:srgbClr val="4BACC6"/>
                </a:solidFill>
              </a:ln>
            </c:spPr>
          </c:marker>
          <c:cat>
            <c:strRef>
              <c:f>List3!$D$3:$J$3</c:f>
              <c:strCache>
                <c:ptCount val="7"/>
                <c:pt idx="0">
                  <c:v>7ds</c:v>
                </c:pt>
                <c:pt idx="1">
                  <c:v>8ds</c:v>
                </c:pt>
                <c:pt idx="2">
                  <c:v>9ds</c:v>
                </c:pt>
                <c:pt idx="3">
                  <c:v>10ds</c:v>
                </c:pt>
                <c:pt idx="4">
                  <c:v>11ds</c:v>
                </c:pt>
                <c:pt idx="5">
                  <c:v>12ds</c:v>
                </c:pt>
                <c:pt idx="6">
                  <c:v>13ds</c:v>
                </c:pt>
              </c:strCache>
            </c:strRef>
          </c:cat>
          <c:val>
            <c:numRef>
              <c:f>List3!$D$4:$J$4</c:f>
              <c:numCache>
                <c:formatCode>General</c:formatCode>
                <c:ptCount val="7"/>
                <c:pt idx="0">
                  <c:v>0</c:v>
                </c:pt>
                <c:pt idx="1">
                  <c:v>5.75</c:v>
                </c:pt>
                <c:pt idx="2">
                  <c:v>6.83</c:v>
                </c:pt>
                <c:pt idx="3">
                  <c:v>7.55</c:v>
                </c:pt>
                <c:pt idx="4">
                  <c:v>5.23</c:v>
                </c:pt>
                <c:pt idx="5">
                  <c:v>4.25</c:v>
                </c:pt>
                <c:pt idx="6">
                  <c:v>2.25</c:v>
                </c:pt>
              </c:numCache>
            </c:numRef>
          </c:val>
        </c:ser>
        <c:ser>
          <c:idx val="1"/>
          <c:order val="1"/>
          <c:tx>
            <c:strRef>
              <c:f>List3!$C$5</c:f>
              <c:strCache>
                <c:ptCount val="1"/>
                <c:pt idx="0">
                  <c:v>HIF1α -/-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List3!$D$3:$J$3</c:f>
              <c:strCache>
                <c:ptCount val="7"/>
                <c:pt idx="0">
                  <c:v>7ds</c:v>
                </c:pt>
                <c:pt idx="1">
                  <c:v>8ds</c:v>
                </c:pt>
                <c:pt idx="2">
                  <c:v>9ds</c:v>
                </c:pt>
                <c:pt idx="3">
                  <c:v>10ds</c:v>
                </c:pt>
                <c:pt idx="4">
                  <c:v>11ds</c:v>
                </c:pt>
                <c:pt idx="5">
                  <c:v>12ds</c:v>
                </c:pt>
                <c:pt idx="6">
                  <c:v>13ds</c:v>
                </c:pt>
              </c:strCache>
            </c:strRef>
          </c:cat>
          <c:val>
            <c:numRef>
              <c:f>List3!$D$5:$J$5</c:f>
              <c:numCache>
                <c:formatCode>General</c:formatCode>
                <c:ptCount val="7"/>
                <c:pt idx="0">
                  <c:v>8.3800000000000008</c:v>
                </c:pt>
                <c:pt idx="1">
                  <c:v>14.629999999999999</c:v>
                </c:pt>
                <c:pt idx="2">
                  <c:v>1.1399999999999988</c:v>
                </c:pt>
                <c:pt idx="3">
                  <c:v>0.83000000000000052</c:v>
                </c:pt>
                <c:pt idx="4">
                  <c:v>0.8</c:v>
                </c:pt>
                <c:pt idx="5">
                  <c:v>0.75000000000000056</c:v>
                </c:pt>
                <c:pt idx="6">
                  <c:v>0</c:v>
                </c:pt>
              </c:numCache>
            </c:numRef>
          </c:val>
        </c:ser>
        <c:marker val="1"/>
        <c:axId val="81838848"/>
        <c:axId val="81840768"/>
      </c:lineChart>
      <c:catAx>
        <c:axId val="81838848"/>
        <c:scaling>
          <c:orientation val="minMax"/>
        </c:scaling>
        <c:axPos val="b"/>
        <c:majorTickMark val="none"/>
        <c:tickLblPos val="nextTo"/>
        <c:crossAx val="81840768"/>
        <c:crosses val="autoZero"/>
        <c:auto val="1"/>
        <c:lblAlgn val="ctr"/>
        <c:lblOffset val="100"/>
      </c:catAx>
      <c:valAx>
        <c:axId val="81840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erythroid colonies per EB</a:t>
                </a:r>
              </a:p>
            </c:rich>
          </c:tx>
          <c:layout>
            <c:manualLayout>
              <c:xMode val="edge"/>
              <c:yMode val="edge"/>
              <c:x val="4.1666666666666671E-2"/>
              <c:y val="0.30155029556543533"/>
            </c:manualLayout>
          </c:layout>
        </c:title>
        <c:numFmt formatCode="General" sourceLinked="1"/>
        <c:majorTickMark val="none"/>
        <c:tickLblPos val="nextTo"/>
        <c:crossAx val="81838848"/>
        <c:crosses val="autoZero"/>
        <c:crossBetween val="between"/>
      </c:valAx>
    </c:plotArea>
    <c:legend>
      <c:legendPos val="r"/>
      <c:layout/>
      <c:spPr>
        <a:ln>
          <a:solidFill>
            <a:srgbClr val="000000"/>
          </a:solidFill>
        </a:ln>
      </c:spPr>
    </c:legend>
    <c:plotVisOnly val="1"/>
  </c:chart>
  <c:spPr>
    <a:ln>
      <a:solidFill>
        <a:srgbClr val="000000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834C0-C9E2-4A4C-8C43-9A3DD2BB6CBF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B8AEA-4B82-4C21-89C1-8A2D825B06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BEB82-F8B1-4BAC-93C4-B1D5CC3A6B3E}" type="slidenum">
              <a:rPr lang="cs-CZ"/>
              <a:pPr/>
              <a:t>5</a:t>
            </a:fld>
            <a:endParaRPr 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96B0-0176-4D11-8601-42F598170C21}" type="datetimeFigureOut">
              <a:rPr lang="cs-CZ" smtClean="0"/>
              <a:pPr/>
              <a:t>22.4.2015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23298-BB3D-4A60-A1D1-413FC8BA6B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Metody studia h</a:t>
            </a:r>
            <a:r>
              <a:rPr lang="cs-CZ" b="1" dirty="0" smtClean="0"/>
              <a:t>ematopoézy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Speciální metody fyziologie živočichů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Markéta Hanáčková</a:t>
            </a:r>
          </a:p>
          <a:p>
            <a:r>
              <a:rPr lang="cs-CZ" dirty="0" smtClean="0"/>
              <a:t>Vedoucí: Mgr. Jiří </a:t>
            </a:r>
            <a:r>
              <a:rPr lang="cs-CZ" dirty="0" err="1" smtClean="0"/>
              <a:t>Pacherník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 descr="5fed14822f08a618f537da64655961d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294" y="1600200"/>
            <a:ext cx="566541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Hematopoéza</a:t>
            </a:r>
            <a:endParaRPr lang="cs-CZ" dirty="0"/>
          </a:p>
        </p:txBody>
      </p:sp>
      <p:pic>
        <p:nvPicPr>
          <p:cNvPr id="7" name="Zástupný symbol pro obsah 6" descr="image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3909575" cy="2838332"/>
          </a:xfrm>
        </p:spPr>
      </p:pic>
      <p:pic>
        <p:nvPicPr>
          <p:cNvPr id="9" name="Zástupný symbol pro obsah 8" descr="Hematopoiesi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645024"/>
            <a:ext cx="6984776" cy="2952328"/>
          </a:xfrm>
        </p:spPr>
      </p:pic>
      <p:sp>
        <p:nvSpPr>
          <p:cNvPr id="10" name="TextovéPole 9"/>
          <p:cNvSpPr txBox="1"/>
          <p:nvPr/>
        </p:nvSpPr>
        <p:spPr>
          <a:xfrm>
            <a:off x="5220072" y="20608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HSC –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renewal</a:t>
            </a:r>
            <a:r>
              <a:rPr lang="cs-CZ" dirty="0" smtClean="0"/>
              <a:t>, diferenciace, obnova hematopoézy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Hematopoetické </a:t>
            </a:r>
            <a:r>
              <a:rPr lang="cs-CZ" dirty="0" err="1" smtClean="0"/>
              <a:t>niche</a:t>
            </a:r>
            <a:endParaRPr lang="cs-CZ" dirty="0"/>
          </a:p>
        </p:txBody>
      </p:sp>
      <p:pic>
        <p:nvPicPr>
          <p:cNvPr id="6" name="Zástupný symbol pro obsah 5" descr="clip_image0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546321" cy="44644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Hypoxie vs. Hypoxii imitující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754760" cy="19008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Hypoxie</a:t>
            </a:r>
          </a:p>
          <a:p>
            <a:pPr lvl="1"/>
            <a:r>
              <a:rPr lang="cs-CZ" dirty="0" smtClean="0"/>
              <a:t>1% kyslíku </a:t>
            </a:r>
          </a:p>
          <a:p>
            <a:pPr lvl="1"/>
            <a:r>
              <a:rPr lang="cs-CZ" dirty="0" smtClean="0"/>
              <a:t>5% kyslíku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0080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Hypoxii imitující látky</a:t>
            </a:r>
          </a:p>
          <a:p>
            <a:pPr lvl="1"/>
            <a:r>
              <a:rPr lang="cs-CZ" dirty="0" smtClean="0"/>
              <a:t>Zasahují do metabolismu HIF1a</a:t>
            </a:r>
          </a:p>
          <a:p>
            <a:pPr lvl="2"/>
            <a:r>
              <a:rPr lang="cs-CZ" dirty="0" err="1" smtClean="0"/>
              <a:t>Chelátory</a:t>
            </a:r>
            <a:r>
              <a:rPr lang="cs-CZ" dirty="0" smtClean="0"/>
              <a:t> </a:t>
            </a:r>
            <a:r>
              <a:rPr lang="cs-CZ" dirty="0" err="1" smtClean="0"/>
              <a:t>Fe</a:t>
            </a:r>
            <a:r>
              <a:rPr lang="cs-CZ" dirty="0" smtClean="0"/>
              <a:t> – př. DFO</a:t>
            </a:r>
          </a:p>
          <a:p>
            <a:pPr lvl="2"/>
            <a:r>
              <a:rPr lang="cs-CZ" dirty="0" smtClean="0"/>
              <a:t>Analog 2-OG – př. DMOG</a:t>
            </a:r>
          </a:p>
          <a:p>
            <a:pPr lvl="2"/>
            <a:r>
              <a:rPr lang="cs-CZ" dirty="0" smtClean="0"/>
              <a:t>Další příklady CoCl</a:t>
            </a:r>
            <a:r>
              <a:rPr lang="cs-CZ" sz="1600" dirty="0" smtClean="0"/>
              <a:t>2</a:t>
            </a:r>
            <a:r>
              <a:rPr lang="cs-CZ" dirty="0" smtClean="0"/>
              <a:t>, JNJ</a:t>
            </a:r>
          </a:p>
          <a:p>
            <a:endParaRPr lang="cs-CZ" dirty="0"/>
          </a:p>
        </p:txBody>
      </p:sp>
      <p:pic>
        <p:nvPicPr>
          <p:cNvPr id="5" name="Zástupný symbol pro obsah 3" descr="134260102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40415"/>
            <a:ext cx="3491880" cy="3417585"/>
          </a:xfrm>
          <a:prstGeom prst="rect">
            <a:avLst/>
          </a:prstGeom>
        </p:spPr>
      </p:pic>
      <p:pic>
        <p:nvPicPr>
          <p:cNvPr id="8" name="Zástupný symbol pro obsah 4" descr="jcbfm201228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67709"/>
            <a:ext cx="4038600" cy="30902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Hematopoetická diferenciace </a:t>
            </a:r>
            <a:r>
              <a:rPr lang="cs-CZ" dirty="0" err="1"/>
              <a:t>mESC</a:t>
            </a:r>
            <a:endParaRPr lang="cs-CZ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dirty="0" smtClean="0"/>
              <a:t>ESC z myší blastocysty</a:t>
            </a:r>
          </a:p>
          <a:p>
            <a:pPr lvl="2"/>
            <a:r>
              <a:rPr lang="cs-CZ" dirty="0" err="1" smtClean="0"/>
              <a:t>mESC</a:t>
            </a:r>
            <a:r>
              <a:rPr lang="cs-CZ" dirty="0" smtClean="0"/>
              <a:t> R1</a:t>
            </a:r>
          </a:p>
          <a:p>
            <a:pPr lvl="2"/>
            <a:r>
              <a:rPr lang="cs-CZ" dirty="0" err="1" smtClean="0"/>
              <a:t>mESC</a:t>
            </a:r>
            <a:r>
              <a:rPr lang="cs-CZ" dirty="0" smtClean="0"/>
              <a:t> HIF1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-/-</a:t>
            </a:r>
            <a:endParaRPr lang="el-GR" dirty="0" smtClean="0">
              <a:cs typeface="Arial" charset="0"/>
            </a:endParaRPr>
          </a:p>
          <a:p>
            <a:r>
              <a:rPr lang="cs-CZ" dirty="0" smtClean="0"/>
              <a:t>Hematopoetická diferenciace</a:t>
            </a:r>
          </a:p>
          <a:p>
            <a:endParaRPr lang="cs-CZ" dirty="0" smtClean="0"/>
          </a:p>
        </p:txBody>
      </p:sp>
      <p:pic>
        <p:nvPicPr>
          <p:cNvPr id="1029" name="Picture 6" descr="OP9 + ESC 1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716338"/>
            <a:ext cx="270033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 descr="Tělísko EB ES 7 DS 10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716338"/>
            <a:ext cx="270033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471233" y="5805488"/>
            <a:ext cx="2228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 smtClean="0"/>
              <a:t>Kokultivace</a:t>
            </a:r>
            <a:r>
              <a:rPr lang="cs-CZ" dirty="0" smtClean="0"/>
              <a:t> </a:t>
            </a:r>
            <a:r>
              <a:rPr lang="cs-CZ" dirty="0"/>
              <a:t>ESC s</a:t>
            </a:r>
            <a:r>
              <a:rPr lang="cs-CZ" dirty="0" smtClean="0"/>
              <a:t> </a:t>
            </a:r>
            <a:r>
              <a:rPr lang="cs-CZ" dirty="0"/>
              <a:t>OP9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3707904" y="5805488"/>
            <a:ext cx="1903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err="1" smtClean="0"/>
              <a:t>Embryoidní</a:t>
            </a:r>
            <a:r>
              <a:rPr lang="cs-CZ" dirty="0" smtClean="0"/>
              <a:t> tělíska</a:t>
            </a:r>
            <a:endParaRPr lang="cs-CZ" dirty="0"/>
          </a:p>
        </p:txBody>
      </p:sp>
      <p:pic>
        <p:nvPicPr>
          <p:cNvPr id="1033" name="Picture 10" descr="Nedifirenciované ES D3 2 DS ctrC 1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716338"/>
            <a:ext cx="270033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6300788" y="5805488"/>
            <a:ext cx="2343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smtClean="0"/>
              <a:t>Embryonální kmenové buňky</a:t>
            </a:r>
            <a:endParaRPr lang="cs-CZ" dirty="0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 flipH="1">
            <a:off x="5651500" y="3933825"/>
            <a:ext cx="720725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 flipH="1">
            <a:off x="2700338" y="3933825"/>
            <a:ext cx="3671887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6732588" y="1341438"/>
          <a:ext cx="2073275" cy="2089150"/>
        </p:xfrm>
        <a:graphic>
          <a:graphicData uri="http://schemas.openxmlformats.org/presentationml/2006/ole">
            <p:oleObj spid="_x0000_s1026" name="Image" r:id="rId7" imgW="4838095" imgH="4876190" progId="">
              <p:embed/>
            </p:oleObj>
          </a:graphicData>
        </a:graphic>
      </p:graphicFrame>
      <p:sp>
        <p:nvSpPr>
          <p:cNvPr id="1037" name="Line 12"/>
          <p:cNvSpPr>
            <a:spLocks noChangeShapeType="1"/>
          </p:cNvSpPr>
          <p:nvPr/>
        </p:nvSpPr>
        <p:spPr bwMode="auto">
          <a:xfrm>
            <a:off x="7885113" y="2060575"/>
            <a:ext cx="71437" cy="2232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Obrázek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249351" cy="61437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Hematopoetická diferenciace v EB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55576" y="1447800"/>
            <a:ext cx="3749675" cy="4572000"/>
          </a:xfrm>
        </p:spPr>
        <p:txBody>
          <a:bodyPr/>
          <a:lstStyle/>
          <a:p>
            <a:r>
              <a:rPr lang="cs-CZ" dirty="0" err="1" smtClean="0"/>
              <a:t>Neadhezivní</a:t>
            </a:r>
            <a:r>
              <a:rPr lang="cs-CZ" dirty="0" smtClean="0"/>
              <a:t> plastik</a:t>
            </a:r>
          </a:p>
          <a:p>
            <a:pPr lvl="1"/>
            <a:r>
              <a:rPr lang="cs-CZ" dirty="0" smtClean="0"/>
              <a:t>Větší množství tělísek</a:t>
            </a:r>
          </a:p>
          <a:p>
            <a:pPr lvl="1"/>
            <a:r>
              <a:rPr lang="cs-CZ" dirty="0" smtClean="0"/>
              <a:t>Rozdílná velikost EB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r>
              <a:rPr lang="cs-CZ" dirty="0" smtClean="0"/>
              <a:t>Visící kapky</a:t>
            </a:r>
          </a:p>
          <a:p>
            <a:pPr lvl="1"/>
            <a:r>
              <a:rPr lang="cs-CZ" dirty="0" smtClean="0"/>
              <a:t>Omezené množství EB</a:t>
            </a:r>
          </a:p>
          <a:p>
            <a:pPr lvl="1"/>
            <a:r>
              <a:rPr lang="cs-CZ" dirty="0" smtClean="0"/>
              <a:t>Stejná velikost EB díky stejnému počtu vysetých buněk</a:t>
            </a:r>
          </a:p>
        </p:txBody>
      </p:sp>
      <p:pic>
        <p:nvPicPr>
          <p:cNvPr id="12293" name="Picture 6" descr="Tělísko EB ES 7 DS 1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429000"/>
            <a:ext cx="308428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1" descr="EBkapk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220580" cy="179623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erytropoézy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2" descr="P10107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038600" cy="302189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Colony</a:t>
            </a:r>
            <a:r>
              <a:rPr lang="cs-CZ" dirty="0" smtClean="0"/>
              <a:t> </a:t>
            </a:r>
            <a:r>
              <a:rPr lang="cs-CZ" dirty="0" err="1" smtClean="0"/>
              <a:t>forming</a:t>
            </a:r>
            <a:r>
              <a:rPr lang="cs-CZ" dirty="0" smtClean="0"/>
              <a:t> </a:t>
            </a:r>
            <a:r>
              <a:rPr lang="cs-CZ" dirty="0" err="1" smtClean="0"/>
              <a:t>assay</a:t>
            </a:r>
            <a:endParaRPr lang="cs-CZ" dirty="0"/>
          </a:p>
        </p:txBody>
      </p:sp>
      <p:pic>
        <p:nvPicPr>
          <p:cNvPr id="14" name="Zástupný symbol pro obsah 13" descr="Obrázek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689862" cy="4148346"/>
          </a:xfr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988840"/>
            <a:ext cx="1485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4293096"/>
            <a:ext cx="2304256" cy="2185238"/>
          </a:xfrm>
          <a:prstGeom prst="rect">
            <a:avLst/>
          </a:prstGeom>
          <a:noFill/>
        </p:spPr>
      </p:pic>
      <p:pic>
        <p:nvPicPr>
          <p:cNvPr id="15" name="Zástupný symbol pro obsah 14" descr="Obrázek2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3094936" cy="23932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140</Words>
  <Application>Microsoft Office PowerPoint</Application>
  <PresentationFormat>Předvádění na obrazovce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Image</vt:lpstr>
      <vt:lpstr>Metody studia hematopoézy Speciální metody fyziologie živočichů</vt:lpstr>
      <vt:lpstr>Hematopoéza</vt:lpstr>
      <vt:lpstr>Hematopoetické niche</vt:lpstr>
      <vt:lpstr>Hypoxie vs. Hypoxii imitující látky</vt:lpstr>
      <vt:lpstr>Hematopoetická diferenciace mESC</vt:lpstr>
      <vt:lpstr>Snímek 6</vt:lpstr>
      <vt:lpstr>Hematopoetická diferenciace v EB</vt:lpstr>
      <vt:lpstr>Hodnocení erytropoézy </vt:lpstr>
      <vt:lpstr>Colony forming assay</vt:lpstr>
      <vt:lpstr>Děkuji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Úloha HIF1α v haematopoéze</dc:title>
  <dc:creator>dse</dc:creator>
  <cp:lastModifiedBy>dse</cp:lastModifiedBy>
  <cp:revision>15</cp:revision>
  <dcterms:created xsi:type="dcterms:W3CDTF">2014-04-28T09:07:08Z</dcterms:created>
  <dcterms:modified xsi:type="dcterms:W3CDTF">2015-04-22T13:48:05Z</dcterms:modified>
</cp:coreProperties>
</file>