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8" r:id="rId4"/>
    <p:sldId id="259" r:id="rId5"/>
    <p:sldId id="260" r:id="rId6"/>
    <p:sldId id="261" r:id="rId7"/>
    <p:sldId id="258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3" autoAdjust="0"/>
    <p:restoredTop sz="98135" autoAdjust="0"/>
  </p:normalViewPr>
  <p:slideViewPr>
    <p:cSldViewPr>
      <p:cViewPr varScale="1">
        <p:scale>
          <a:sx n="88" d="100"/>
          <a:sy n="88" d="100"/>
        </p:scale>
        <p:origin x="-1944" y="-96"/>
      </p:cViewPr>
      <p:guideLst>
        <p:guide orient="horz" pos="4247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0D23-251E-4467-AC04-182FEEE2D00E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5DCFE-1FB0-4080-B7A5-CF0151C0B6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DF57-34AA-40AB-9F01-8427C4F660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0F99-60E1-4A42-94A6-956E0718D5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91B6-45A3-4837-8087-429EF31720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906A-2410-4733-9550-C39F522301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523A-16B7-460B-A5B9-4C25A0C54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64EC-0EF7-44BA-9B40-0F9D537C22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D68B-896E-4D63-8DF6-EF1595B299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6EA6-7EB5-45DE-BE7D-2CE4C67D98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3E61-81CE-4537-A982-7B3D44566E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10AC-0F3F-441F-AB18-DC20D7C1AA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7E9F-7FBF-43C8-9695-AB9CE2ABCC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0E112-185D-48A3-A0C0-79C435E477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is.jrc.ec.europa.eu/" TargetMode="External"/><Relationship Id="rId2" Type="http://schemas.openxmlformats.org/officeDocument/2006/relationships/hyperlink" Target="http://cfpub.epa.gov/ecoto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1371600" y="4005263"/>
            <a:ext cx="6400800" cy="1968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Soňa Smetanová</a:t>
            </a:r>
          </a:p>
          <a:p>
            <a:pPr algn="l">
              <a:lnSpc>
                <a:spcPct val="90000"/>
              </a:lnSpc>
            </a:pPr>
            <a:endParaRPr lang="cs-CZ" sz="9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u="sng" dirty="0" err="1" smtClean="0">
                <a:solidFill>
                  <a:schemeClr val="tx1"/>
                </a:solidFill>
              </a:rPr>
              <a:t>smetanova</a:t>
            </a:r>
            <a:r>
              <a:rPr lang="en-US" sz="2400" u="sng" dirty="0" smtClean="0">
                <a:solidFill>
                  <a:schemeClr val="tx1"/>
                </a:solidFill>
              </a:rPr>
              <a:t>@</a:t>
            </a:r>
            <a:r>
              <a:rPr lang="cs-CZ" sz="2400" u="sng" dirty="0" err="1" smtClean="0">
                <a:solidFill>
                  <a:schemeClr val="tx1"/>
                </a:solidFill>
              </a:rPr>
              <a:t>recetox.muni.cz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800" u="sng" dirty="0" smtClean="0">
              <a:solidFill>
                <a:schemeClr val="tx2"/>
              </a:solidFill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108825" y="549275"/>
          <a:ext cx="1208088" cy="1074738"/>
        </p:xfrm>
        <a:graphic>
          <a:graphicData uri="http://schemas.openxmlformats.org/presentationml/2006/ole">
            <p:oleObj spid="_x0000_s4101" name="obrázek" r:id="rId3" imgW="1086485" imgH="1048299" progId="">
              <p:embed/>
            </p:oleObj>
          </a:graphicData>
        </a:graphic>
      </p:graphicFrame>
      <p:sp>
        <p:nvSpPr>
          <p:cNvPr id="6" name="Nadpis 4"/>
          <p:cNvSpPr>
            <a:spLocks noGrp="1"/>
          </p:cNvSpPr>
          <p:nvPr>
            <p:ph type="ctrTitle"/>
          </p:nvPr>
        </p:nvSpPr>
        <p:spPr bwMode="auto">
          <a:xfrm>
            <a:off x="395536" y="2060848"/>
            <a:ext cx="8604250" cy="1684337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3600" b="1" u="sng" dirty="0" smtClean="0"/>
              <a:t>Model rozložení citlivosti druhů (Species Sensitivity </a:t>
            </a:r>
            <a:r>
              <a:rPr lang="cs-CZ" sz="3600" b="1" u="sng" dirty="0" err="1" smtClean="0"/>
              <a:t>Distribution</a:t>
            </a:r>
            <a:r>
              <a:rPr lang="en-US" sz="3600" b="1" u="sng" dirty="0" smtClean="0"/>
              <a:t>;</a:t>
            </a:r>
            <a:r>
              <a:rPr lang="cs-CZ" sz="3600" b="1" u="sng" dirty="0" smtClean="0"/>
              <a:t> SSD)</a:t>
            </a:r>
            <a:endParaRPr lang="cs-CZ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67544" y="1340768"/>
            <a:ext cx="8280920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K čemu použít </a:t>
            </a:r>
            <a:r>
              <a:rPr lang="cs-CZ" sz="2800" u="sng" dirty="0" err="1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Gaussovo</a:t>
            </a: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 rozložení?</a:t>
            </a: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HC</a:t>
            </a:r>
            <a:r>
              <a:rPr lang="cs-CZ" sz="2400" baseline="-250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p</a:t>
            </a:r>
            <a:r>
              <a:rPr lang="cs-CZ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 …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Hazard Concentration for p-p</a:t>
            </a:r>
            <a:r>
              <a:rPr lang="cs-CZ" sz="2400" dirty="0" err="1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er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cent of species</a:t>
            </a:r>
            <a:endParaRPr lang="cs-CZ" sz="2400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400" dirty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	 </a:t>
            </a:r>
            <a:r>
              <a:rPr lang="cs-CZ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   … „</a:t>
            </a:r>
            <a:r>
              <a:rPr lang="cs-CZ" sz="20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koncentrace toxické látky, která podle SSD modelu   	  	  negativně ovlivní p-procent druhů organismů“</a:t>
            </a:r>
            <a:endParaRPr lang="cs-CZ" sz="2000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827584" y="1844824"/>
            <a:ext cx="7632848" cy="2880320"/>
            <a:chOff x="827584" y="3068960"/>
            <a:chExt cx="7632848" cy="2880320"/>
          </a:xfrm>
        </p:grpSpPr>
        <p:pic>
          <p:nvPicPr>
            <p:cNvPr id="20" name="Obrázek 19"/>
            <p:cNvPicPr/>
            <p:nvPr/>
          </p:nvPicPr>
          <p:blipFill>
            <a:blip r:embed="rId2" cstate="print"/>
            <a:srcRect b="12306"/>
            <a:stretch>
              <a:fillRect/>
            </a:stretch>
          </p:blipFill>
          <p:spPr bwMode="auto">
            <a:xfrm>
              <a:off x="4211960" y="3068960"/>
              <a:ext cx="4248472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Obrázek 2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3068960"/>
              <a:ext cx="316835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ovéPole 15"/>
          <p:cNvSpPr txBox="1"/>
          <p:nvPr/>
        </p:nvSpPr>
        <p:spPr>
          <a:xfrm>
            <a:off x="5076056" y="1844824"/>
            <a:ext cx="20730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= SSD model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67544" y="1340768"/>
            <a:ext cx="8280920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K čemu použít </a:t>
            </a:r>
            <a:r>
              <a:rPr lang="cs-CZ" sz="2800" u="sng" dirty="0" err="1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Gaussovo</a:t>
            </a: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 rozložení?</a:t>
            </a: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endParaRPr lang="cs-CZ" sz="2800" u="sng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PAF …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Potentially Affected Fraction</a:t>
            </a:r>
            <a:endParaRPr lang="cs-CZ" sz="2400" dirty="0" smtClean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400" dirty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	 </a:t>
            </a:r>
            <a:r>
              <a:rPr lang="cs-CZ" sz="24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   … „</a:t>
            </a:r>
            <a:r>
              <a:rPr lang="cs-CZ" sz="2000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frakce (procento) organismů, která bude negativně ovlivněna 	  působením určité koncentrace dané toxické látky“</a:t>
            </a:r>
            <a:endParaRPr lang="cs-CZ" sz="2000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827584" y="1844824"/>
            <a:ext cx="7632848" cy="2880320"/>
            <a:chOff x="827584" y="3068960"/>
            <a:chExt cx="7632848" cy="2880320"/>
          </a:xfrm>
        </p:grpSpPr>
        <p:pic>
          <p:nvPicPr>
            <p:cNvPr id="20" name="Obrázek 19"/>
            <p:cNvPicPr/>
            <p:nvPr/>
          </p:nvPicPr>
          <p:blipFill>
            <a:blip r:embed="rId2" cstate="print"/>
            <a:srcRect b="12306"/>
            <a:stretch>
              <a:fillRect/>
            </a:stretch>
          </p:blipFill>
          <p:spPr bwMode="auto">
            <a:xfrm>
              <a:off x="4211960" y="3068960"/>
              <a:ext cx="4248472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Obrázek 2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3068960"/>
              <a:ext cx="316835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ovéPole 15"/>
          <p:cNvSpPr txBox="1"/>
          <p:nvPr/>
        </p:nvSpPr>
        <p:spPr>
          <a:xfrm>
            <a:off x="5076056" y="1844824"/>
            <a:ext cx="20730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= SSD model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67544" y="134076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K čemu použít </a:t>
            </a:r>
            <a:r>
              <a:rPr lang="cs-CZ" sz="2800" u="sng" dirty="0" err="1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Gaussovo</a:t>
            </a: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 rozložení?</a:t>
            </a:r>
          </a:p>
        </p:txBody>
      </p:sp>
      <p:pic>
        <p:nvPicPr>
          <p:cNvPr id="20" name="Obrázek 19"/>
          <p:cNvPicPr/>
          <p:nvPr/>
        </p:nvPicPr>
        <p:blipFill>
          <a:blip r:embed="rId2" cstate="print"/>
          <a:srcRect b="12306"/>
          <a:stretch>
            <a:fillRect/>
          </a:stretch>
        </p:blipFill>
        <p:spPr bwMode="auto">
          <a:xfrm>
            <a:off x="3419872" y="2132856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251520" y="2132856"/>
            <a:ext cx="3240360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PAF</a:t>
            </a: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u="sng" dirty="0" smtClean="0">
                <a:solidFill>
                  <a:schemeClr val="tx1">
                    <a:lumMod val="50000"/>
                  </a:schemeClr>
                </a:solidFill>
              </a:rPr>
              <a:t> kvantitativní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zhodnocení 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ekotoxikologického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stavu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ekosystému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(tj.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retrospektivní analýza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rizik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!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PAF = 6 % </a:t>
            </a:r>
            <a:r>
              <a:rPr lang="cs-CZ" dirty="0" err="1" smtClean="0">
                <a:solidFill>
                  <a:schemeClr val="tx1">
                    <a:lumMod val="50000"/>
                  </a:schemeClr>
                </a:solidFill>
              </a:rPr>
              <a:t>vs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PAF = 62 % !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2128788"/>
            <a:ext cx="3240360" cy="36933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HCp</a:t>
            </a: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stanovení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PNEC (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Predicted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no-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effect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concentration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limitů</a:t>
            </a:r>
          </a:p>
          <a:p>
            <a:pPr algn="ctr">
              <a:buFont typeface="Arial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(tj.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prospektivní analýza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rizik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ctr">
              <a:buFont typeface="Arial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Evropa: HC</a:t>
            </a:r>
            <a:r>
              <a:rPr lang="cs-CZ" baseline="-25000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jako limit</a:t>
            </a:r>
          </a:p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~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taková koncentrace látky, která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ještě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nemá statisticky významný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negativní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účinek na společenství organismů v ekosystému)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67544" y="134076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Výhody PAF a HCp oproti klasickým přístupům</a:t>
            </a:r>
          </a:p>
        </p:txBody>
      </p:sp>
      <p:pic>
        <p:nvPicPr>
          <p:cNvPr id="20" name="Obrázek 19"/>
          <p:cNvPicPr/>
          <p:nvPr/>
        </p:nvPicPr>
        <p:blipFill>
          <a:blip r:embed="rId2" cstate="print"/>
          <a:srcRect b="12306"/>
          <a:stretch>
            <a:fillRect/>
          </a:stretch>
        </p:blipFill>
        <p:spPr bwMode="auto">
          <a:xfrm>
            <a:off x="3419872" y="2132856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251520" y="2132856"/>
            <a:ext cx="3240360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PAF</a:t>
            </a: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Kvantitativní zhodnocení negativních efektů (na rozdíl od běžně požívaného přístupu „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koncentrace látky v prostředí je pod/nad PNEC hodnotou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“.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652120" y="2128788"/>
            <a:ext cx="3240360" cy="45243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HCp</a:t>
            </a: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Menší nejistoty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(limit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odvozen z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velkého množství taxonů a druhů, nejen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ze tří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standardních organismů, jak tomu je v případě klasických postupů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ctr">
              <a:buFont typeface="Arial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Nízké faktory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nejistoty (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Assessment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factors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) aplikované na hodnoty HC</a:t>
            </a:r>
            <a:r>
              <a:rPr lang="cs-CZ" baseline="-250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pro zisk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PNEC</a:t>
            </a:r>
          </a:p>
          <a:p>
            <a:pPr algn="ctr">
              <a:buFont typeface="Arial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7308304" y="4149080"/>
            <a:ext cx="216024" cy="7200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67544" y="134076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Výhody PAF a HCp oproti klasickým přístupům</a:t>
            </a:r>
          </a:p>
        </p:txBody>
      </p:sp>
      <p:pic>
        <p:nvPicPr>
          <p:cNvPr id="17" name="Obrázek 16"/>
          <p:cNvPicPr/>
          <p:nvPr/>
        </p:nvPicPr>
        <p:blipFill>
          <a:blip r:embed="rId2" cstate="print"/>
          <a:srcRect t="8929"/>
          <a:stretch>
            <a:fillRect/>
          </a:stretch>
        </p:blipFill>
        <p:spPr bwMode="auto">
          <a:xfrm>
            <a:off x="1475656" y="2060848"/>
            <a:ext cx="6731645" cy="337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élník 20"/>
          <p:cNvSpPr/>
          <p:nvPr/>
        </p:nvSpPr>
        <p:spPr>
          <a:xfrm>
            <a:off x="827584" y="53732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Faktory </a:t>
            </a:r>
            <a:r>
              <a:rPr lang="cs-CZ" dirty="0" smtClean="0"/>
              <a:t>nejistoty pro </a:t>
            </a:r>
            <a:r>
              <a:rPr lang="cs-CZ" dirty="0"/>
              <a:t>zisk PNEC hodnot</a:t>
            </a:r>
            <a:r>
              <a:rPr lang="en-US" dirty="0"/>
              <a:t>;</a:t>
            </a:r>
            <a:r>
              <a:rPr lang="cs-CZ" dirty="0"/>
              <a:t> </a:t>
            </a:r>
            <a:r>
              <a:rPr lang="cs-CZ" dirty="0" smtClean="0"/>
              <a:t>faktory </a:t>
            </a:r>
            <a:r>
              <a:rPr lang="cs-CZ" dirty="0"/>
              <a:t>se liší podle zvolené </a:t>
            </a:r>
            <a:r>
              <a:rPr lang="cs-CZ" dirty="0" smtClean="0"/>
              <a:t>metody (</a:t>
            </a:r>
            <a:r>
              <a:rPr lang="cs-CZ" dirty="0" err="1" smtClean="0"/>
              <a:t>Guidance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/>
              <a:t>EU CIS-WFD No. </a:t>
            </a:r>
            <a:r>
              <a:rPr lang="cs-CZ" dirty="0" smtClean="0"/>
              <a:t>27)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vstupní data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12776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à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Online databáze </a:t>
            </a:r>
          </a:p>
          <a:p>
            <a:pPr algn="ctr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(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např. US EPA ECOTOX: </a:t>
            </a:r>
            <a:r>
              <a:rPr lang="cs-CZ" sz="2000" u="sng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http://cfpub.epa.gov/ecotox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či IUCLID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Chemical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Data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Sheets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cs-CZ" sz="2000" u="sng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http://</a:t>
            </a:r>
            <a:r>
              <a:rPr lang="cs-CZ" sz="2000" u="sng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esis.jrc.ec.europa.eu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cs-CZ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Chronické NOEC / akutní EC50 hodnoty … </a:t>
            </a:r>
          </a:p>
          <a:p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			   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Pozor na odlišný význam SSD modelu</a:t>
            </a:r>
          </a:p>
          <a:p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Sladkovodní/slanovodní/suchozemské druhy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Data z testování efektů s přímým vlivem na změnu abundance a složení společenství organismů (růst, biomasa, mortalita, imobilizace) 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vstupní data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12776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Hodnoty EC50 (či NOEC) vzniklé testováním čistých látek (min. 90%)</a:t>
            </a:r>
          </a:p>
          <a:p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Kontrola a odstranění replikací a podezřelých údajů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Převod všech hodnot na stejné jednotky (µg/l)</a:t>
            </a:r>
            <a:endParaRPr lang="cs-CZ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vstupní data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vstupní data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251520" y="22768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51520" y="58772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251520" y="6123776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251520" y="4509120"/>
            <a:ext cx="504056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251520" y="3861048"/>
            <a:ext cx="504056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75656" y="2708920"/>
            <a:ext cx="72728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do SSD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vždy pouze jedna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EC50 (NOEC) hodnota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pro jeden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druh</a:t>
            </a:r>
          </a:p>
          <a:p>
            <a:pPr algn="ctr">
              <a:buFont typeface="Arial" pitchFamily="34" charset="0"/>
              <a:buChar char="•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ctr">
              <a:buAutoNum type="alphaLcParenR"/>
            </a:pP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Druhová EC50 s nejnižší hodnotou</a:t>
            </a:r>
          </a:p>
          <a:p>
            <a:pPr marL="342900" indent="-342900" algn="ctr">
              <a:buAutoNum type="alphaLcParenR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průměr všech EC50 hodnot pro tento druh</a:t>
            </a:r>
          </a:p>
        </p:txBody>
      </p:sp>
      <p:sp>
        <p:nvSpPr>
          <p:cNvPr id="18" name="Šipka dolů 17"/>
          <p:cNvSpPr/>
          <p:nvPr/>
        </p:nvSpPr>
        <p:spPr>
          <a:xfrm>
            <a:off x="5148064" y="3068960"/>
            <a:ext cx="216024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aproximace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Gaussovou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distribucí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5703440" y="908720"/>
            <a:ext cx="3261048" cy="3024336"/>
          </a:xfrm>
        </p:spPr>
        <p:txBody>
          <a:bodyPr/>
          <a:lstStyle/>
          <a:p>
            <a:pPr>
              <a:buClr>
                <a:schemeClr val="tx1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		</a:t>
            </a: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		</a:t>
            </a:r>
          </a:p>
          <a:p>
            <a:pPr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µ … aritmetický průměr</a:t>
            </a:r>
          </a:p>
          <a:p>
            <a:pPr>
              <a:buClr>
                <a:schemeClr val="tx1">
                  <a:lumMod val="75000"/>
                </a:schemeClr>
              </a:buClr>
              <a:buNone/>
            </a:pPr>
            <a:r>
              <a:rPr lang="el-GR" sz="2000" dirty="0" smtClean="0">
                <a:solidFill>
                  <a:srgbClr val="000000"/>
                </a:solidFill>
                <a:sym typeface="Wingdings" pitchFamily="2" charset="2"/>
              </a:rPr>
              <a:t>σ … </a:t>
            </a: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směrodatná odchylka</a:t>
            </a:r>
          </a:p>
          <a:p>
            <a:pPr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x … hodnota na ose x (hodnota log(EC50) z databáze), pro kterou funkce vypočítá hustotu pravděpodobnosti f(x)</a:t>
            </a:r>
          </a:p>
          <a:p>
            <a:pPr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395536" y="1196752"/>
            <a:ext cx="5328592" cy="3456384"/>
            <a:chOff x="2123728" y="1196752"/>
            <a:chExt cx="5328592" cy="3456384"/>
          </a:xfrm>
        </p:grpSpPr>
        <p:pic>
          <p:nvPicPr>
            <p:cNvPr id="12" name="Obrázek 11"/>
            <p:cNvPicPr/>
            <p:nvPr/>
          </p:nvPicPr>
          <p:blipFill>
            <a:blip r:embed="rId2" cstate="print"/>
            <a:srcRect t="47059" r="10432"/>
            <a:stretch>
              <a:fillRect/>
            </a:stretch>
          </p:blipFill>
          <p:spPr bwMode="auto">
            <a:xfrm>
              <a:off x="2123728" y="1196752"/>
              <a:ext cx="532859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12"/>
            <p:cNvPicPr/>
            <p:nvPr/>
          </p:nvPicPr>
          <p:blipFill>
            <a:blip r:embed="rId3" cstate="print"/>
            <a:srcRect l="31365" r="32288"/>
            <a:stretch>
              <a:fillRect/>
            </a:stretch>
          </p:blipFill>
          <p:spPr bwMode="auto">
            <a:xfrm>
              <a:off x="3886424" y="2780928"/>
              <a:ext cx="2095500" cy="704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ovéPole 15"/>
          <p:cNvSpPr txBox="1"/>
          <p:nvPr/>
        </p:nvSpPr>
        <p:spPr>
          <a:xfrm>
            <a:off x="1979712" y="519958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 ETX 2.0 software / </a:t>
            </a:r>
            <a:r>
              <a:rPr lang="cs-CZ" sz="2400" u="sng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Statistica</a:t>
            </a:r>
            <a:r>
              <a:rPr lang="cs-CZ" sz="2400" u="sng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software </a:t>
            </a:r>
            <a:endParaRPr lang="cs-CZ" sz="24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35896" y="1196752"/>
            <a:ext cx="20730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= SSD model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cs-CZ" sz="2800" u="sng" dirty="0" smtClean="0">
                <a:solidFill>
                  <a:srgbClr val="000000"/>
                </a:solidFill>
              </a:rPr>
              <a:t>??? SSD – Species Sensitivity </a:t>
            </a:r>
            <a:r>
              <a:rPr lang="cs-CZ" sz="2800" u="sng" dirty="0" err="1" smtClean="0">
                <a:solidFill>
                  <a:srgbClr val="000000"/>
                </a:solidFill>
              </a:rPr>
              <a:t>Distribution</a:t>
            </a:r>
            <a:r>
              <a:rPr lang="cs-CZ" sz="2800" u="sng" dirty="0" smtClean="0">
                <a:solidFill>
                  <a:srgbClr val="000000"/>
                </a:solidFill>
              </a:rPr>
              <a:t> ???</a:t>
            </a:r>
          </a:p>
          <a:p>
            <a:pPr algn="ctr">
              <a:buFont typeface="Arial" pitchFamily="34" charset="0"/>
              <a:buNone/>
            </a:pPr>
            <a:endParaRPr lang="cs-CZ" sz="2800" dirty="0" smtClean="0">
              <a:solidFill>
                <a:srgbClr val="000000"/>
              </a:solidFill>
            </a:endParaRPr>
          </a:p>
          <a:p>
            <a:pPr algn="ctr">
              <a:buClr>
                <a:schemeClr val="tx1">
                  <a:lumMod val="50000"/>
                </a:schemeClr>
              </a:buClr>
              <a:buFont typeface="Wingdings" pitchFamily="2" charset="2"/>
              <a:buChar char="à"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v ČR pořád celkem neznámý a v pozadí zájmu</a:t>
            </a:r>
          </a:p>
          <a:p>
            <a:pPr algn="ctr">
              <a:buClr>
                <a:schemeClr val="tx1">
                  <a:lumMod val="50000"/>
                </a:schemeClr>
              </a:buClr>
              <a:buFont typeface="Wingdings" pitchFamily="2" charset="2"/>
              <a:buChar char="à"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v Evropě čím dál více důležitý !</a:t>
            </a:r>
          </a:p>
          <a:p>
            <a:pPr algn="ctr">
              <a:buClr>
                <a:schemeClr val="tx1">
                  <a:lumMod val="50000"/>
                </a:schemeClr>
              </a:buClr>
              <a:buFont typeface="Wingdings" pitchFamily="2" charset="2"/>
              <a:buChar char="à"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využití v hodnocení </a:t>
            </a:r>
            <a:r>
              <a:rPr lang="cs-CZ" sz="2800" dirty="0" err="1" smtClean="0">
                <a:solidFill>
                  <a:srgbClr val="000000"/>
                </a:solidFill>
                <a:sym typeface="Wingdings" pitchFamily="2" charset="2"/>
              </a:rPr>
              <a:t>ekotoxikologických</a:t>
            </a: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 rizik toxických látek a jejich účinků na ekosystémy</a:t>
            </a:r>
          </a:p>
          <a:p>
            <a:pPr algn="ctr">
              <a:buClr>
                <a:schemeClr val="tx1">
                  <a:lumMod val="50000"/>
                </a:schemeClr>
              </a:buClr>
              <a:buFont typeface="Wingdings" pitchFamily="2" charset="2"/>
              <a:buChar char="à"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50000"/>
                </a:schemeClr>
              </a:buClr>
              <a:buFont typeface="Wingdings" pitchFamily="2" charset="2"/>
              <a:buChar char="à"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Co to tedy je???</a:t>
            </a:r>
          </a:p>
        </p:txBody>
      </p:sp>
      <p:pic>
        <p:nvPicPr>
          <p:cNvPr id="4" name="Picture 28" descr="http://t3.gstatic.com/images?q=tbn:ANd9GcR6qQ2J4Cu7VBhrIVyUM-xZi0-OktO394m5byOOIn28NlKFA_d4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2291">
            <a:off x="6578155" y="4565386"/>
            <a:ext cx="15113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ověření normality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/>
          <a:lstStyle/>
          <a:p>
            <a:pPr marL="457200" indent="-457200">
              <a:buClr>
                <a:schemeClr val="tx1">
                  <a:lumMod val="50000"/>
                </a:schemeClr>
              </a:buClr>
              <a:buAutoNum type="alphaLcParenR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Testy normality </a:t>
            </a:r>
          </a:p>
          <a:p>
            <a:pPr marL="457200" indent="-457200">
              <a:buNone/>
            </a:pP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</a:rPr>
              <a:t>	(</a:t>
            </a:r>
            <a:r>
              <a:rPr lang="cs-CZ" sz="2100" dirty="0" err="1" smtClean="0">
                <a:solidFill>
                  <a:schemeClr val="tx1">
                    <a:lumMod val="50000"/>
                  </a:schemeClr>
                </a:solidFill>
              </a:rPr>
              <a:t>Anderson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cs-CZ" sz="2100" dirty="0" err="1" smtClean="0">
                <a:solidFill>
                  <a:schemeClr val="tx1">
                    <a:lumMod val="50000"/>
                  </a:schemeClr>
                </a:solidFill>
              </a:rPr>
              <a:t>Darling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</a:rPr>
              <a:t> nebo </a:t>
            </a:r>
            <a:r>
              <a:rPr lang="cs-CZ" sz="2100" dirty="0" err="1" smtClean="0">
                <a:solidFill>
                  <a:schemeClr val="tx1">
                    <a:lumMod val="50000"/>
                  </a:schemeClr>
                </a:solidFill>
              </a:rPr>
              <a:t>Kolgomorov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cs-CZ" sz="2100" dirty="0" err="1" smtClean="0">
                <a:solidFill>
                  <a:schemeClr val="tx1">
                    <a:lumMod val="50000"/>
                  </a:schemeClr>
                </a:solidFill>
              </a:rPr>
              <a:t>Smirnov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</a:rPr>
              <a:t> test)</a:t>
            </a:r>
          </a:p>
          <a:p>
            <a:pPr marL="457200" indent="-457200">
              <a:buNone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Clr>
                <a:schemeClr val="tx1">
                  <a:lumMod val="75000"/>
                </a:schemeClr>
              </a:buClr>
            </a:pP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</a:rPr>
              <a:t>p </a:t>
            </a:r>
            <a:r>
              <a:rPr lang="en-US" sz="2100" smtClean="0">
                <a:solidFill>
                  <a:schemeClr val="tx1">
                    <a:lumMod val="50000"/>
                  </a:schemeClr>
                </a:solidFill>
              </a:rPr>
              <a:t>≥</a:t>
            </a:r>
            <a:r>
              <a:rPr lang="cs-CZ" sz="210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</a:rPr>
              <a:t>0,05 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 použitá data logEC50 (či </a:t>
            </a:r>
            <a:r>
              <a:rPr lang="cs-CZ" sz="2100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logNOEC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) splňují normalitu a aproximace </a:t>
            </a:r>
            <a:r>
              <a:rPr lang="cs-CZ" sz="2100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Gaussovou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(normální) distribucí je adekvátní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</a:pP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p </a:t>
            </a:r>
            <a:r>
              <a:rPr lang="en-US" sz="21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&lt;</a:t>
            </a:r>
            <a:r>
              <a:rPr lang="cs-CZ" sz="21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0,05  ???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</a:pPr>
            <a:endParaRPr lang="cs-CZ" sz="2000" dirty="0" smtClean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lphaLcParenR" startAt="2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Optické posouzení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ověření normality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/>
          <a:lstStyle/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lphaLcParenR" startAt="2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Optické posouzení – z histogramu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Obrázek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54292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ověření normality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493095"/>
          </a:xfrm>
        </p:spPr>
        <p:txBody>
          <a:bodyPr/>
          <a:lstStyle/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lphaLcParenR" startAt="2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Optické posouzení – z P-P plotu či Q-Q plotu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2226" name="Picture 2" descr="http://upload.wikimedia.org/wikipedia/commons/thumb/0/08/Normal_normal_qq.svg/300px-Normal_normal_qq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367673" cy="2952328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4139952" y="537321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Q-Q plot</a:t>
            </a: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155575" y="-130968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0" name="AutoShape 6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0" y="-136683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výpočet HCp a PAF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155575" y="-130968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971600" y="1628800"/>
            <a:ext cx="7632848" cy="2880320"/>
            <a:chOff x="827584" y="3068960"/>
            <a:chExt cx="7632848" cy="2880320"/>
          </a:xfrm>
        </p:grpSpPr>
        <p:pic>
          <p:nvPicPr>
            <p:cNvPr id="16" name="Obrázek 15"/>
            <p:cNvPicPr/>
            <p:nvPr/>
          </p:nvPicPr>
          <p:blipFill>
            <a:blip r:embed="rId2" cstate="print"/>
            <a:srcRect b="12306"/>
            <a:stretch>
              <a:fillRect/>
            </a:stretch>
          </p:blipFill>
          <p:spPr bwMode="auto">
            <a:xfrm>
              <a:off x="4211960" y="3068960"/>
              <a:ext cx="4248472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1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3068960"/>
              <a:ext cx="316835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ovéPole 17"/>
            <p:cNvSpPr txBox="1"/>
            <p:nvPr/>
          </p:nvSpPr>
          <p:spPr>
            <a:xfrm>
              <a:off x="5220072" y="3068960"/>
              <a:ext cx="2073003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= SSD model</a:t>
              </a:r>
              <a:endParaRPr lang="cs-CZ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20" name="Obrázek 19"/>
          <p:cNvPicPr/>
          <p:nvPr/>
        </p:nvPicPr>
        <p:blipFill>
          <a:blip r:embed="rId4" cstate="print"/>
          <a:srcRect l="26199" r="26384"/>
          <a:stretch>
            <a:fillRect/>
          </a:stretch>
        </p:blipFill>
        <p:spPr bwMode="auto">
          <a:xfrm>
            <a:off x="4644008" y="4653136"/>
            <a:ext cx="3816424" cy="100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" name="TextovéPole 22"/>
          <p:cNvSpPr txBox="1"/>
          <p:nvPr/>
        </p:nvSpPr>
        <p:spPr>
          <a:xfrm>
            <a:off x="2915816" y="1637038"/>
            <a:ext cx="1364476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500" b="1" dirty="0" smtClean="0">
                <a:solidFill>
                  <a:schemeClr val="accent6">
                    <a:lumMod val="75000"/>
                  </a:schemeClr>
                </a:solidFill>
              </a:rPr>
              <a:t>= SSD model</a:t>
            </a:r>
            <a:endParaRPr lang="cs-CZ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425753" y="1196752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   Hustotní funkce 	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	Kumulativní distribuční funkce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Obrázek 26"/>
          <p:cNvPicPr/>
          <p:nvPr/>
        </p:nvPicPr>
        <p:blipFill>
          <a:blip r:embed="rId5" cstate="print"/>
          <a:srcRect l="31365" r="32288"/>
          <a:stretch>
            <a:fillRect/>
          </a:stretch>
        </p:blipFill>
        <p:spPr bwMode="auto">
          <a:xfrm>
            <a:off x="1691680" y="3717032"/>
            <a:ext cx="1440160" cy="416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výpočet HCp a PAF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155575" y="-130968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0" name="AutoShape 6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0" y="-136683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" name="Obrázek 19"/>
          <p:cNvPicPr/>
          <p:nvPr/>
        </p:nvPicPr>
        <p:blipFill>
          <a:blip r:embed="rId2" cstate="print"/>
          <a:srcRect l="26199" r="26384"/>
          <a:stretch>
            <a:fillRect/>
          </a:stretch>
        </p:blipFill>
        <p:spPr bwMode="auto">
          <a:xfrm>
            <a:off x="2699792" y="1196752"/>
            <a:ext cx="3816424" cy="100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1305451" y="2780928"/>
            <a:ext cx="650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!! Změna významu osy x (už ne logEC50 či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</a:rPr>
              <a:t>logNOEC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) !!</a:t>
            </a: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3" name="Obrázek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67687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ipsa 24"/>
          <p:cNvSpPr/>
          <p:nvPr/>
        </p:nvSpPr>
        <p:spPr>
          <a:xfrm>
            <a:off x="4283968" y="1748102"/>
            <a:ext cx="21602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5652120" y="1268760"/>
            <a:ext cx="21602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5580112" y="1484784"/>
            <a:ext cx="21602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3707904" y="2235682"/>
            <a:ext cx="21602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851920" y="2154342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… známé parametry modelu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Tvorba SSD modelu – výpočet HCp a PAF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155575" y="-130968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0" name="AutoShape 6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0" y="-136683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" name="Obrázek 19"/>
          <p:cNvPicPr/>
          <p:nvPr/>
        </p:nvPicPr>
        <p:blipFill>
          <a:blip r:embed="rId2" cstate="print"/>
          <a:srcRect l="26199" r="26384"/>
          <a:stretch>
            <a:fillRect/>
          </a:stretch>
        </p:blipFill>
        <p:spPr bwMode="auto">
          <a:xfrm>
            <a:off x="2699792" y="1196752"/>
            <a:ext cx="3816424" cy="100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1331640" y="2852936"/>
            <a:ext cx="64077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Výpočet PAF (tj. F(x)) a HCp (tj. 10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^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x) ne úplně triviální</a:t>
            </a:r>
          </a:p>
          <a:p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			 ETX 2.0</a:t>
            </a:r>
          </a:p>
          <a:p>
            <a:pPr algn="ctr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Excel (funkce NORMDIST a NORMINV) </a:t>
            </a: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4499992" y="3356992"/>
            <a:ext cx="360040" cy="1080120"/>
          </a:xfrm>
          <a:prstGeom prst="downArrow">
            <a:avLst>
              <a:gd name="adj1" fmla="val 36633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Modifikace SSD modelu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467544" y="1268760"/>
            <a:ext cx="8280920" cy="496855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95536" y="1268760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Aproximace rozložení log(EC50) či log(NOEC) hodnot jinou než </a:t>
            </a:r>
            <a:r>
              <a:rPr lang="cs-CZ" sz="2200" dirty="0" err="1" smtClean="0">
                <a:solidFill>
                  <a:schemeClr val="tx1">
                    <a:lumMod val="50000"/>
                  </a:schemeClr>
                </a:solidFill>
              </a:rPr>
              <a:t>Gaussovou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(normální) distribucí : logistická, </a:t>
            </a:r>
            <a:r>
              <a:rPr lang="cs-CZ" sz="2200" dirty="0" err="1" smtClean="0">
                <a:solidFill>
                  <a:schemeClr val="tx1">
                    <a:lumMod val="50000"/>
                  </a:schemeClr>
                </a:solidFill>
              </a:rPr>
              <a:t>triangulární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, …</a:t>
            </a: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Použití </a:t>
            </a:r>
            <a:r>
              <a:rPr lang="cs-CZ" sz="2200" dirty="0" err="1" smtClean="0">
                <a:solidFill>
                  <a:schemeClr val="tx1">
                    <a:lumMod val="50000"/>
                  </a:schemeClr>
                </a:solidFill>
              </a:rPr>
              <a:t>neparametrických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technik či </a:t>
            </a:r>
            <a:r>
              <a:rPr lang="cs-CZ" sz="2200" dirty="0" err="1" smtClean="0">
                <a:solidFill>
                  <a:schemeClr val="tx1">
                    <a:lumMod val="50000"/>
                  </a:schemeClr>
                </a:solidFill>
              </a:rPr>
              <a:t>Bayesovské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statistky pro tvorbu SSD modelu</a:t>
            </a: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Použití pouze vybraných taxonomických skupin (např. primárních producentů v případě tvorby SSD modelu pro herbicid)</a:t>
            </a: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Limitace SSD modelu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467544" y="1268760"/>
            <a:ext cx="8280920" cy="496855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95536" y="1268760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Je HC</a:t>
            </a:r>
            <a:r>
              <a:rPr lang="cs-CZ" sz="2200" baseline="-25000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opravdu dostatečný limit ?</a:t>
            </a: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Jaké je minimální množství druhových dat sensitivity (např. hodnot logEC50), aby  z nich vytvořený SSD model nebyl výrazně zkreslený?</a:t>
            </a: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900" dirty="0" smtClean="0">
                <a:solidFill>
                  <a:schemeClr val="tx1">
                    <a:lumMod val="50000"/>
                  </a:schemeClr>
                </a:solidFill>
              </a:rPr>
              <a:t>(EU doporučuje minimálně 10 hodnot z různých taxonomických skupin)</a:t>
            </a: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Jsou splněny základní předpoklady SSD metody?</a:t>
            </a:r>
          </a:p>
          <a:p>
            <a:pPr algn="ctr"/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(resp. Vadí jejich nesplnění?)</a:t>
            </a:r>
          </a:p>
          <a:p>
            <a:pPr algn="ctr"/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Limitace SSD modelu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467544" y="1268760"/>
            <a:ext cx="8280920" cy="496855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3528" y="1268760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solidFill>
                  <a:schemeClr val="tx1">
                    <a:lumMod val="50000"/>
                  </a:schemeClr>
                </a:solidFill>
              </a:rPr>
              <a:t>Základní předpoklady SSD metody</a:t>
            </a:r>
          </a:p>
          <a:p>
            <a:pPr algn="ctr">
              <a:buFont typeface="Arial" pitchFamily="34" charset="0"/>
              <a:buChar char="•"/>
            </a:pPr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 Hodnoty EC50 (či NOEC) v databázi pro SSD popisují citlivost náhodného a representativního výběru společenstva organismů</a:t>
            </a: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Laboratorní sensitivita odpovídá reálné</a:t>
            </a: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Neexistují „důležitější“ druhy</a:t>
            </a: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Neexistují interakce mezi druhy</a:t>
            </a: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</a:rPr>
              <a:t>Neexistují další environmentální faktory ovlivňující sensitivitu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Limitace SSD modelu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467544" y="1268760"/>
            <a:ext cx="8280920" cy="496855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51520" y="2089879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„Všechny modely jsou špatně.</a:t>
            </a:r>
          </a:p>
          <a:p>
            <a:pPr algn="ctr"/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Některé ale mohou být užitečné.“</a:t>
            </a:r>
          </a:p>
          <a:p>
            <a:pPr algn="ctr"/>
            <a:r>
              <a:rPr lang="cs-CZ" sz="2200" dirty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					</a:t>
            </a:r>
            <a:r>
              <a:rPr lang="cs-CZ" sz="22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George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E. P. Box</a:t>
            </a:r>
          </a:p>
          <a:p>
            <a:pPr algn="ctr"/>
            <a:endParaRPr lang="cs-CZ" sz="2200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cs-CZ" sz="2200" dirty="0" smtClean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cs-CZ" sz="2200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cs-CZ" sz="2200" dirty="0" smtClean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cs-CZ" sz="2200" dirty="0">
              <a:solidFill>
                <a:schemeClr val="tx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… A model Species Sensitivity </a:t>
            </a:r>
            <a:r>
              <a:rPr lang="cs-CZ" sz="2200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Distribution</a:t>
            </a:r>
            <a:r>
              <a:rPr lang="cs-CZ" sz="2200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se užitečným být zdá…</a:t>
            </a:r>
            <a:endParaRPr lang="cs-CZ" sz="2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Motivace – teoretický příklad praktického využití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155575" y="-130968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0" name="AutoShape 6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0" y="-136683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1340768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U jedné továrny vyrábějící insekticid XY leží chráněné jezero, ve kterém žijí velmi vzácné druhy organismů.</a:t>
            </a:r>
            <a:endParaRPr lang="cs-CZ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u="sng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u="sng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Pro insekticid XY byl vytvořen </a:t>
            </a:r>
            <a:r>
              <a:rPr lang="cs-CZ" b="1" u="sng" dirty="0" smtClean="0">
                <a:solidFill>
                  <a:schemeClr val="tx1">
                    <a:lumMod val="50000"/>
                  </a:schemeClr>
                </a:solidFill>
              </a:rPr>
              <a:t>model SSD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, kterým byla stanovena bezpečná koncentrace nepoškozující ekosystém na 1,8 µg/l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Jednoho dne se v továrně stala nehoda,  insekticid XY unikl do okolí  a jeho koncentrace v jezeře byla 2 dny zvýšená na 9,6 µg/l. Poté začala klesat.</a:t>
            </a: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cs-CZ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Podle již vytvořeného </a:t>
            </a:r>
            <a:r>
              <a:rPr lang="cs-CZ" b="1" u="sng" dirty="0" smtClean="0">
                <a:solidFill>
                  <a:schemeClr val="tx1">
                    <a:lumMod val="50000"/>
                  </a:schemeClr>
                </a:solidFill>
              </a:rPr>
              <a:t>SSD modelu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bylo nejen rychle zjištěno, že  bezpečný limit látky XY byl překročen, ale dokonce i to, že tato koncentrace bude mít potenciálně negativní akutní vliv na 74% druhů žijících v jezeře a že je nutné začít neprodleně jednat a snažit se obnovit fungující ekosystém</a:t>
            </a:r>
          </a:p>
          <a:p>
            <a:pPr algn="ctr"/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9394" name="Picture 2" descr="https://zachranny-kruh.cz/image.php?idx=271160&amp;di=4&amp;mw=400&amp;mh=400"/>
          <p:cNvPicPr>
            <a:picLocks noChangeAspect="1" noChangeArrowheads="1"/>
          </p:cNvPicPr>
          <p:nvPr/>
        </p:nvPicPr>
        <p:blipFill>
          <a:blip r:embed="rId2" cstate="print"/>
          <a:srcRect l="4054" t="7958" r="4741" b="15117"/>
          <a:stretch>
            <a:fillRect/>
          </a:stretch>
        </p:blipFill>
        <p:spPr bwMode="auto">
          <a:xfrm>
            <a:off x="611560" y="3356992"/>
            <a:ext cx="1229102" cy="792088"/>
          </a:xfrm>
          <a:prstGeom prst="rect">
            <a:avLst/>
          </a:prstGeom>
          <a:noFill/>
        </p:spPr>
      </p:pic>
      <p:sp>
        <p:nvSpPr>
          <p:cNvPr id="19" name="Šipka dolů 18"/>
          <p:cNvSpPr/>
          <p:nvPr/>
        </p:nvSpPr>
        <p:spPr>
          <a:xfrm>
            <a:off x="4427984" y="2132856"/>
            <a:ext cx="288032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4427984" y="3573016"/>
            <a:ext cx="288032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>
            <a:off x="4427984" y="4869160"/>
            <a:ext cx="288032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396" name="Picture 4" descr="https://encrypted-tbn1.gstatic.com/images?q=tbn:ANd9GcSA9O3cUj5pagtrFBTNPc-3jqeAm_eWT7rX3dYsq_U6FoSZGh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864096" cy="707305"/>
          </a:xfrm>
          <a:prstGeom prst="rect">
            <a:avLst/>
          </a:prstGeom>
          <a:noFill/>
        </p:spPr>
      </p:pic>
      <p:pic>
        <p:nvPicPr>
          <p:cNvPr id="59398" name="Picture 6" descr="https://encrypted-tbn1.gstatic.com/images?q=tbn:ANd9GcTmgJXIDvVM7QeGIaRyvfUd8-ZVm9X-s0CM-4DuiLWb2qEW8T_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060848"/>
            <a:ext cx="1104594" cy="744488"/>
          </a:xfrm>
          <a:prstGeom prst="rect">
            <a:avLst/>
          </a:prstGeom>
          <a:noFill/>
        </p:spPr>
      </p:pic>
      <p:pic>
        <p:nvPicPr>
          <p:cNvPr id="59400" name="Picture 8" descr="https://encrypted-tbn3.gstatic.com/images?q=tbn:ANd9GcRlfGDyKSWeCQk0ummoWmTKVFRZy0UUy9Q8Qte36yKcoDvXJph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869160"/>
            <a:ext cx="1008112" cy="591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Závěr – návrat k teoretickému příkladu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155575" y="-130968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30" name="AutoShape 6" descr="https://support.sas.com/documentation/cdl/en/procstat/63104/HTML/default/images/ex36out.png"/>
          <p:cNvSpPr>
            <a:spLocks noChangeAspect="1" noChangeArrowheads="1"/>
          </p:cNvSpPr>
          <p:nvPr/>
        </p:nvSpPr>
        <p:spPr bwMode="auto">
          <a:xfrm>
            <a:off x="0" y="-1366838"/>
            <a:ext cx="36480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51520" y="976074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 jedné továrny vyrábějící insekticid XY leží chráněné jezero, ve kterém žijí velmi vzácné druhy organismů.</a:t>
            </a:r>
            <a:endParaRPr lang="cs-CZ" u="sng" dirty="0" smtClean="0"/>
          </a:p>
          <a:p>
            <a:pPr algn="ctr"/>
            <a:endParaRPr lang="cs-CZ" u="sng" dirty="0"/>
          </a:p>
          <a:p>
            <a:pPr algn="ctr"/>
            <a:endParaRPr lang="cs-CZ" u="sng" dirty="0" smtClean="0"/>
          </a:p>
          <a:p>
            <a:pPr algn="ctr"/>
            <a:endParaRPr lang="cs-CZ" u="sng" dirty="0" smtClean="0"/>
          </a:p>
          <a:p>
            <a:pPr algn="ctr"/>
            <a:endParaRPr lang="cs-CZ" sz="1000" u="sng" dirty="0"/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Byla vytvořena databáze vhodných akutních EC50 hodnot látky XY pro různé sladkovodní druhy a z logaritmů těchto hodnot </a:t>
            </a:r>
            <a:r>
              <a:rPr lang="cs-CZ" dirty="0" smtClean="0"/>
              <a:t>byl vytvořen model SSD, kterým byla stanovena bezpečná koncentrace nepoškozující ekosystém </a:t>
            </a:r>
            <a:r>
              <a:rPr lang="cs-CZ" dirty="0" smtClean="0">
                <a:solidFill>
                  <a:srgbClr val="FF0000"/>
                </a:solidFill>
              </a:rPr>
              <a:t>neboli HC</a:t>
            </a:r>
            <a:r>
              <a:rPr lang="cs-CZ" baseline="-25000" dirty="0" smtClean="0">
                <a:solidFill>
                  <a:srgbClr val="FF0000"/>
                </a:solidFill>
              </a:rPr>
              <a:t>5</a:t>
            </a:r>
            <a:r>
              <a:rPr lang="cs-CZ" dirty="0" smtClean="0">
                <a:solidFill>
                  <a:srgbClr val="FF0000"/>
                </a:solidFill>
              </a:rPr>
              <a:t> (XY)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na 1,8 µg/l</a:t>
            </a:r>
            <a:endParaRPr lang="cs-CZ" dirty="0">
              <a:solidFill>
                <a:srgbClr val="FF0000"/>
              </a:solidFill>
            </a:endParaRPr>
          </a:p>
          <a:p>
            <a:pPr algn="ctr"/>
            <a:endParaRPr lang="cs-CZ" u="sng" dirty="0" smtClean="0"/>
          </a:p>
          <a:p>
            <a:pPr algn="ctr"/>
            <a:endParaRPr lang="cs-CZ" u="sng" dirty="0" smtClean="0"/>
          </a:p>
          <a:p>
            <a:pPr algn="ctr"/>
            <a:r>
              <a:rPr lang="cs-CZ" dirty="0" smtClean="0"/>
              <a:t>Jednoho dne se v továrně stala nehoda,  insekticid XY unikl do okolí  a jeho koncentrace v jezeře byla 1 den zvýšená na 9,6 µg/l. Poté začala klesat.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Podle již vytvořeného SSD modelu bylo nejen rychle zjištěno, že  bezpečný limit látky XY byl překročen, ale dokonce i to, že tato koncentrace bude mít potenciálně negativní akutní vliv na 74% druhů žijících v jezeře </a:t>
            </a:r>
            <a:r>
              <a:rPr lang="cs-CZ" dirty="0" smtClean="0">
                <a:solidFill>
                  <a:srgbClr val="FF0000"/>
                </a:solidFill>
              </a:rPr>
              <a:t>(PAF = 74%)</a:t>
            </a:r>
          </a:p>
          <a:p>
            <a:pPr algn="ctr"/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4427984" y="1772816"/>
            <a:ext cx="288032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4427984" y="3645024"/>
            <a:ext cx="288032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/>
          <p:cNvSpPr/>
          <p:nvPr/>
        </p:nvSpPr>
        <p:spPr>
          <a:xfrm>
            <a:off x="4427984" y="4941168"/>
            <a:ext cx="288032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9396" name="Picture 4" descr="https://encrypted-tbn1.gstatic.com/images?q=tbn:ANd9GcSA9O3cUj5pagtrFBTNPc-3jqeAm_eWT7rX3dYsq_U6FoSZGh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864096" cy="707305"/>
          </a:xfrm>
          <a:prstGeom prst="rect">
            <a:avLst/>
          </a:prstGeom>
          <a:noFill/>
        </p:spPr>
      </p:pic>
      <p:pic>
        <p:nvPicPr>
          <p:cNvPr id="59398" name="Picture 6" descr="https://encrypted-tbn1.gstatic.com/images?q=tbn:ANd9GcTmgJXIDvVM7QeGIaRyvfUd8-ZVm9X-s0CM-4DuiLWb2qEW8T_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1104594" cy="744488"/>
          </a:xfrm>
          <a:prstGeom prst="rect">
            <a:avLst/>
          </a:prstGeom>
          <a:noFill/>
        </p:spPr>
      </p:pic>
      <p:pic>
        <p:nvPicPr>
          <p:cNvPr id="59400" name="Picture 8" descr="https://encrypted-tbn3.gstatic.com/images?q=tbn:ANd9GcRlfGDyKSWeCQk0ummoWmTKVFRZy0UUy9Q8Qte36yKcoDvXJ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5822"/>
            <a:ext cx="1008112" cy="591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278"/>
            <a:ext cx="8229600" cy="4525962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800" u="sng" dirty="0" smtClean="0">
                <a:solidFill>
                  <a:srgbClr val="000000"/>
                </a:solidFill>
                <a:sym typeface="Wingdings" pitchFamily="2" charset="2"/>
              </a:rPr>
              <a:t>1. princip: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„Různé druhy organismů jsou různě citlivé k určité toxické látce“</a:t>
            </a: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8" name="Skupina 27"/>
          <p:cNvGrpSpPr/>
          <p:nvPr/>
        </p:nvGrpSpPr>
        <p:grpSpPr>
          <a:xfrm>
            <a:off x="899592" y="2636912"/>
            <a:ext cx="7056784" cy="1872209"/>
            <a:chOff x="899592" y="2636912"/>
            <a:chExt cx="7056784" cy="1872209"/>
          </a:xfrm>
        </p:grpSpPr>
        <p:pic>
          <p:nvPicPr>
            <p:cNvPr id="19458" name="Picture 2" descr="https://encrypted-tbn1.gstatic.com/images?q=tbn:ANd9GcSUO3Yr9vEC6xP_qIDWzDohIZjnBdFzixVzM41XxIXdybwnlPX1jQ"/>
            <p:cNvPicPr>
              <a:picLocks noChangeAspect="1" noChangeArrowheads="1"/>
            </p:cNvPicPr>
            <p:nvPr/>
          </p:nvPicPr>
          <p:blipFill>
            <a:blip r:embed="rId2" cstate="print"/>
            <a:srcRect l="33599" r="32801"/>
            <a:stretch>
              <a:fillRect/>
            </a:stretch>
          </p:blipFill>
          <p:spPr bwMode="auto">
            <a:xfrm>
              <a:off x="4427984" y="2924945"/>
              <a:ext cx="648072" cy="1584176"/>
            </a:xfrm>
            <a:prstGeom prst="rect">
              <a:avLst/>
            </a:prstGeom>
            <a:noFill/>
          </p:spPr>
        </p:pic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24086" t="8001" r="24062" b="25500"/>
            <a:stretch>
              <a:fillRect/>
            </a:stretch>
          </p:blipFill>
          <p:spPr bwMode="auto">
            <a:xfrm>
              <a:off x="6732240" y="2852936"/>
              <a:ext cx="1224136" cy="145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Přímá spojovací šipka 9"/>
            <p:cNvCxnSpPr>
              <a:stCxn id="19458" idx="3"/>
              <a:endCxn id="19465" idx="1"/>
            </p:cNvCxnSpPr>
            <p:nvPr/>
          </p:nvCxnSpPr>
          <p:spPr>
            <a:xfrm flipV="1">
              <a:off x="5076056" y="3579767"/>
              <a:ext cx="1656184" cy="1372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7" name="Picture 11" descr="https://encrypted-tbn2.gstatic.com/images?q=tbn:ANd9GcS1owhW99_L4GnLEfWUHXt-OpEVeNkJh0yXI-dWdfjUFeJH7w2c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2636912"/>
              <a:ext cx="1296144" cy="1684329"/>
            </a:xfrm>
            <a:prstGeom prst="rect">
              <a:avLst/>
            </a:prstGeom>
            <a:noFill/>
          </p:spPr>
        </p:pic>
        <p:cxnSp>
          <p:nvCxnSpPr>
            <p:cNvPr id="14" name="Přímá spojovací šipka 13"/>
            <p:cNvCxnSpPr>
              <a:stCxn id="19458" idx="1"/>
              <a:endCxn id="19467" idx="3"/>
            </p:cNvCxnSpPr>
            <p:nvPr/>
          </p:nvCxnSpPr>
          <p:spPr>
            <a:xfrm flipH="1" flipV="1">
              <a:off x="2195736" y="3479077"/>
              <a:ext cx="2232248" cy="2379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32" name="Skupina 31"/>
          <p:cNvGrpSpPr/>
          <p:nvPr/>
        </p:nvGrpSpPr>
        <p:grpSpPr>
          <a:xfrm>
            <a:off x="395536" y="4365104"/>
            <a:ext cx="8150447" cy="2088232"/>
            <a:chOff x="395536" y="4365104"/>
            <a:chExt cx="8150447" cy="2088232"/>
          </a:xfrm>
        </p:grpSpPr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4797152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" descr="https://encrypted-tbn2.gstatic.com/images?q=tbn:ANd9GcS1owhW99_L4GnLEfWUHXt-OpEVeNkJh0yXI-dWdfjUFeJH7w2cC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4365104"/>
              <a:ext cx="792088" cy="1029312"/>
            </a:xfrm>
            <a:prstGeom prst="rect">
              <a:avLst/>
            </a:prstGeom>
            <a:noFill/>
          </p:spPr>
        </p:pic>
        <p:grpSp>
          <p:nvGrpSpPr>
            <p:cNvPr id="27" name="Skupina 26"/>
            <p:cNvGrpSpPr/>
            <p:nvPr/>
          </p:nvGrpSpPr>
          <p:grpSpPr>
            <a:xfrm>
              <a:off x="395536" y="4653136"/>
              <a:ext cx="1600200" cy="1600200"/>
              <a:chOff x="395536" y="4653136"/>
              <a:chExt cx="1600200" cy="1600200"/>
            </a:xfrm>
          </p:grpSpPr>
          <p:pic>
            <p:nvPicPr>
              <p:cNvPr id="19472" name="Picture 16" descr="http://us.cdn4.123rf.com/168nwm/spawn101/spawn1011012/spawn101101200006/8367438-cute-mosquito-with-wood-sig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4653136"/>
                <a:ext cx="1600200" cy="1600200"/>
              </a:xfrm>
              <a:prstGeom prst="rect">
                <a:avLst/>
              </a:prstGeom>
              <a:noFill/>
            </p:spPr>
          </p:pic>
          <p:sp>
            <p:nvSpPr>
              <p:cNvPr id="26" name="TextovéPole 25"/>
              <p:cNvSpPr txBox="1"/>
              <p:nvPr/>
            </p:nvSpPr>
            <p:spPr>
              <a:xfrm>
                <a:off x="576693" y="4797910"/>
                <a:ext cx="48282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500" dirty="0" smtClean="0"/>
                  <a:t>Ok </a:t>
                </a:r>
                <a:endParaRPr lang="cs-CZ" sz="1500" dirty="0"/>
              </a:p>
            </p:txBody>
          </p:sp>
        </p:grpSp>
        <p:cxnSp>
          <p:nvCxnSpPr>
            <p:cNvPr id="29" name="Přímá spojovací šipka 28"/>
            <p:cNvCxnSpPr>
              <a:endCxn id="24" idx="3"/>
            </p:cNvCxnSpPr>
            <p:nvPr/>
          </p:nvCxnSpPr>
          <p:spPr>
            <a:xfrm flipH="1" flipV="1">
              <a:off x="2987824" y="4879760"/>
              <a:ext cx="1152128" cy="6374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1763688" y="5517232"/>
              <a:ext cx="24482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74" name="Picture 18" descr="https://encrypted-tbn2.gstatic.com/images?q=tbn:ANd9GcTLwD4kkmeHwCyTi4xQCQL1xy3I7WUCC2_wKW1YAaMdIWGzNVtNYQ"/>
            <p:cNvPicPr>
              <a:picLocks noChangeAspect="1" noChangeArrowheads="1"/>
            </p:cNvPicPr>
            <p:nvPr/>
          </p:nvPicPr>
          <p:blipFill>
            <a:blip r:embed="rId7" cstate="print"/>
            <a:srcRect l="8463" r="9733" b="7512"/>
            <a:stretch>
              <a:fillRect/>
            </a:stretch>
          </p:blipFill>
          <p:spPr bwMode="auto">
            <a:xfrm>
              <a:off x="5724128" y="4509120"/>
              <a:ext cx="1152128" cy="913757"/>
            </a:xfrm>
            <a:prstGeom prst="rect">
              <a:avLst/>
            </a:prstGeom>
            <a:noFill/>
          </p:spPr>
        </p:pic>
        <p:pic>
          <p:nvPicPr>
            <p:cNvPr id="19477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 t="16951" r="33506" b="29345"/>
            <a:stretch>
              <a:fillRect/>
            </a:stretch>
          </p:blipFill>
          <p:spPr bwMode="auto">
            <a:xfrm>
              <a:off x="6804248" y="5517232"/>
              <a:ext cx="174173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Přímá spojovací šipka 35"/>
            <p:cNvCxnSpPr>
              <a:endCxn id="19474" idx="1"/>
            </p:cNvCxnSpPr>
            <p:nvPr/>
          </p:nvCxnSpPr>
          <p:spPr>
            <a:xfrm flipV="1">
              <a:off x="5292080" y="4965999"/>
              <a:ext cx="432048" cy="551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>
              <a:endCxn id="19477" idx="1"/>
            </p:cNvCxnSpPr>
            <p:nvPr/>
          </p:nvCxnSpPr>
          <p:spPr>
            <a:xfrm>
              <a:off x="5292080" y="5517232"/>
              <a:ext cx="1512168" cy="4680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1203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800" u="sng" dirty="0" smtClean="0">
                <a:solidFill>
                  <a:srgbClr val="000000"/>
                </a:solidFill>
                <a:sym typeface="Wingdings" pitchFamily="2" charset="2"/>
              </a:rPr>
              <a:t>1. princip: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„Různé druhy organismů jsou různě citlivé k určité toxické látce“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Akutní EC50 hodnoty pro herbicid </a:t>
            </a:r>
            <a:r>
              <a:rPr lang="cs-CZ" sz="2000" dirty="0" err="1" smtClean="0">
                <a:solidFill>
                  <a:srgbClr val="000000"/>
                </a:solidFill>
                <a:sym typeface="Wingdings" pitchFamily="2" charset="2"/>
              </a:rPr>
              <a:t>alachlor</a:t>
            </a:r>
            <a:endParaRPr lang="cs-CZ" sz="2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27" name="Tabulka 26"/>
          <p:cNvGraphicFramePr>
            <a:graphicFrameLocks noGrp="1"/>
          </p:cNvGraphicFramePr>
          <p:nvPr/>
        </p:nvGraphicFramePr>
        <p:xfrm>
          <a:off x="539553" y="2921352"/>
          <a:ext cx="8064895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7856"/>
                <a:gridCol w="2139666"/>
                <a:gridCol w="20573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Pseudokirchneriella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subcapitata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řasa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 µg/l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Chlorella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vulgaris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řasa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26 µg/l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Lemna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minor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vyšší rostlina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150 µg/l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Danio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rerio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ryba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1 750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µg/l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Lepomis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macrochirus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ryba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5 277 µg/l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Chironomus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riparius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hmyz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15 049 µg/l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Daphnia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magna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korýš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21 000 µg/l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5323" y="1061203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800" u="sng" dirty="0" smtClean="0">
                <a:solidFill>
                  <a:srgbClr val="000000"/>
                </a:solidFill>
                <a:sym typeface="Wingdings" pitchFamily="2" charset="2"/>
              </a:rPr>
              <a:t>2. princip: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„Logaritmy citlivostí (log EC50 či log NOEC) všech druhů organismů z jednoho ekosystému mají normální (</a:t>
            </a:r>
            <a:r>
              <a:rPr lang="cs-CZ" sz="2800" dirty="0" err="1" smtClean="0">
                <a:solidFill>
                  <a:srgbClr val="000000"/>
                </a:solidFill>
                <a:sym typeface="Wingdings" pitchFamily="2" charset="2"/>
              </a:rPr>
              <a:t>Gaussovo</a:t>
            </a:r>
            <a:r>
              <a:rPr lang="cs-CZ" sz="2800" dirty="0" smtClean="0">
                <a:solidFill>
                  <a:srgbClr val="000000"/>
                </a:solidFill>
                <a:sym typeface="Wingdings" pitchFamily="2" charset="2"/>
              </a:rPr>
              <a:t>) rozložení“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4392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987824" y="1033572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1. a 2</a:t>
            </a:r>
            <a:r>
              <a:rPr lang="cs-CZ" sz="2800" u="sng" dirty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. </a:t>
            </a: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princip obrazem</a:t>
            </a:r>
            <a:endParaRPr lang="cs-CZ" u="sng" dirty="0"/>
          </a:p>
        </p:txBody>
      </p:sp>
      <p:pic>
        <p:nvPicPr>
          <p:cNvPr id="49" name="Obrázek 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018" y="1700808"/>
            <a:ext cx="48245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ovéPole 49"/>
          <p:cNvSpPr txBox="1"/>
          <p:nvPr/>
        </p:nvSpPr>
        <p:spPr>
          <a:xfrm>
            <a:off x="6300192" y="4293096"/>
            <a:ext cx="20730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= SSD model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800" u="sng" dirty="0" smtClean="0">
                <a:solidFill>
                  <a:srgbClr val="000000"/>
                </a:solidFill>
                <a:sym typeface="Wingdings" pitchFamily="2" charset="2"/>
              </a:rPr>
              <a:t>Výhoda normálního (</a:t>
            </a:r>
            <a:r>
              <a:rPr lang="cs-CZ" sz="2800" u="sng" dirty="0" err="1" smtClean="0">
                <a:solidFill>
                  <a:srgbClr val="000000"/>
                </a:solidFill>
                <a:sym typeface="Wingdings" pitchFamily="2" charset="2"/>
              </a:rPr>
              <a:t>Gaussova</a:t>
            </a:r>
            <a:r>
              <a:rPr lang="cs-CZ" sz="2800" u="sng" dirty="0" smtClean="0">
                <a:solidFill>
                  <a:srgbClr val="000000"/>
                </a:solidFill>
                <a:sym typeface="Wingdings" pitchFamily="2" charset="2"/>
              </a:rPr>
              <a:t>) rozložení</a:t>
            </a:r>
          </a:p>
          <a:p>
            <a:pPr algn="ctr">
              <a:buClr>
                <a:schemeClr val="tx1">
                  <a:lumMod val="75000"/>
                </a:schemeClr>
              </a:buClr>
              <a:buFont typeface="Wingdings" pitchFamily="2" charset="2"/>
              <a:buChar char="à"/>
            </a:pP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Pouze dva parametry: 	 aritmetický průměr </a:t>
            </a:r>
            <a:r>
              <a:rPr lang="el-GR" sz="2400" dirty="0" smtClean="0">
                <a:solidFill>
                  <a:srgbClr val="000000"/>
                </a:solidFill>
                <a:sym typeface="Wingdings" pitchFamily="2" charset="2"/>
              </a:rPr>
              <a:t>µ</a:t>
            </a:r>
            <a:endParaRPr lang="cs-CZ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					      směrodatná odchylka </a:t>
            </a:r>
            <a:r>
              <a:rPr lang="el-GR" sz="2400" dirty="0" smtClean="0">
                <a:solidFill>
                  <a:srgbClr val="000000"/>
                </a:solidFill>
                <a:sym typeface="Wingdings" pitchFamily="2" charset="2"/>
              </a:rPr>
              <a:t>σ</a:t>
            </a:r>
            <a:endParaRPr lang="cs-CZ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/>
          <p:nvPr/>
        </p:nvPicPr>
        <p:blipFill>
          <a:blip r:embed="rId2" cstate="print"/>
          <a:srcRect l="5930"/>
          <a:stretch>
            <a:fillRect/>
          </a:stretch>
        </p:blipFill>
        <p:spPr bwMode="auto">
          <a:xfrm>
            <a:off x="2987824" y="3212976"/>
            <a:ext cx="3248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3" cstate="print"/>
          <a:srcRect l="41653" r="40992"/>
          <a:stretch>
            <a:fillRect/>
          </a:stretch>
        </p:blipFill>
        <p:spPr bwMode="auto">
          <a:xfrm>
            <a:off x="1115616" y="4797152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/>
          <p:cNvPicPr/>
          <p:nvPr/>
        </p:nvPicPr>
        <p:blipFill>
          <a:blip r:embed="rId4" cstate="print"/>
          <a:srcRect l="37025" r="37025"/>
          <a:stretch>
            <a:fillRect/>
          </a:stretch>
        </p:blipFill>
        <p:spPr bwMode="auto">
          <a:xfrm>
            <a:off x="6228184" y="4797152"/>
            <a:ext cx="199948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17500" r="917"/>
          <a:stretch>
            <a:fillRect/>
          </a:stretch>
        </p:blipFill>
        <p:spPr>
          <a:xfrm>
            <a:off x="0" y="5152294"/>
            <a:ext cx="2339752" cy="1705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654050"/>
          </a:xfrm>
          <a:solidFill>
            <a:schemeClr val="accent3">
              <a:lumMod val="50000"/>
              <a:alpha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Úvod do SSD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84576"/>
          </a:xfrm>
        </p:spPr>
        <p:txBody>
          <a:bodyPr/>
          <a:lstStyle/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 Vyjádření pomocí kumulativní distribuční funkce a zjištění HC</a:t>
            </a:r>
            <a:r>
              <a:rPr lang="cs-CZ" sz="2400" baseline="-25000" dirty="0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cs-CZ" sz="2400" dirty="0" smtClean="0">
                <a:solidFill>
                  <a:srgbClr val="000000"/>
                </a:solidFill>
                <a:sym typeface="Wingdings" pitchFamily="2" charset="2"/>
              </a:rPr>
              <a:t> či PAF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1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r>
              <a:rPr lang="cs-CZ" sz="20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buClr>
                <a:schemeClr val="tx1">
                  <a:lumMod val="75000"/>
                </a:schemeClr>
              </a:buClr>
              <a:buNone/>
            </a:pPr>
            <a:endParaRPr lang="cs-CZ" sz="28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0" name="AutoShape 4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2" name="AutoShape 6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4" name="AutoShape 8" descr="data:image/jpeg;base64,/9j/4AAQSkZJRgABAQAAAQABAAD/2wCEAAkGBhQSERQUExQVFRUVFBQYFBQXGBQUFRQVFRQVFRQUFBcXHCYfFxojGRUUHy8gJCcpLCwsFR4xNTAqNSYrLCkBCQoKDgwOFw8PGikkHBwsKSkpLCkpLCksKSkpLCkpKSkpLCkpLCwpKSwpKSksLCwsLCwpKSwsKSkpLCksKSkpKf/AABEIANgA6QMBIgACEQEDEQH/xAAbAAACAwEBAQAAAAAAAAAAAAADBAIFBgABB//EAD8QAAEDAgQDBQUGBAUFAQAAAAEAAhEDIQQSMUEFUWEGInGBkRMUMlKhQmKxwdHwFSOS4TNDU4LxBxYkY3Ki/8QAGAEBAQEBAQAAAAAAAAAAAAAAAAECAwT/xAAgEQEBAQEBAAIDAAMAAAAAAAAAAREhAgMxEkFRImFx/9oADAMBAAIRAxEAPwD6JnKmKhKaOHC72ARCNSiSlX8PKuQ0KUBNXGbq8O6Jarw89VrPZBRdhRyV1GIfhHDdM4WgTqtRUwDTshfw8DRTgr6eD8Ueng06zDKTqZCKAacLxldSqNJSb6ZG6gsW4hGZiFVMqQNVIYoc0Foa0ob3JSlihzR21Qd0AajJ2UDhRyTwY0r1zAqKatw0HZJ1MABstA5iq8dIQItwYKk/AgBToVDuE3qNERRPoGd0tXwxV9VYAkat9AiqCtQKUdSV7WwzjslMRhSBoqKlwQ4R6oQw1RXgYvMqapYedkf+HeKJr6jmXFTFBS9moBtprjSRIUXkooZYguqEI2ZRq05UAhilz8UOaUrYQ80jiWmIIlTBdNxIQMRjgFmKpLTLczT9028xolK3FHTDzE6Hbz5FXo0NTjAHNLVOLtO6p/aT1Q6jFUaWjj2RqpCow7hZKpQOyEPaN0JTo24oNOi73Y7FZCnxKq3cpuhx9w1UGqZTcFOXBU+E7Ribq8o8UYRqFdEmVua4U2u1CK2qx3JEZRadE0LnAt5KD8AFYe7dUN1Mq6Yp63DSlv4eQretUcNkA4zmE4K19KEni6Ug2VricW2Lqlr8VYCdU1FJiMASdFD3MtVu3ijCdUrj+ID/AIRSlGplKa998EicQCoe1CD62Ki89qupvBU7IBiqjQIQTSXrQgi9i5tIo2ReiyBaphylKmCKtHVUE1QdlBUswLTI33BsfRdV4GxwggK1dh2u18juPA7JTF03sIIIc0CL2m/2o0P3tOcap9Ky3FODigczg40iQM7QSWOPzgatNrr13AiQHMdmBuCLgrXBgqMMiQZDmn0IIVXhGGhVFNxltR3dJOvI+OjT1yncqDOHhtUHSVF9Bw1aV9A90HJDfgGnZaR8/cBuEpXaNlv63BGO2CqMb2RabiygyomFD3lw3KuanZuo3Qyq+vwuq0/CUHmG4rUBF1dUuPOYJN/ArPZXNN2keSN7zmsQAmDU0u1zSNb9VLCdpw43WSfhAdFA4dw0TBuv+4GTchc7idM8l8/fVduCpU63MkKYutniCx2hCouJYZvRJ5J0P1QK+FdrJKoj7qFGBKFncN0SnVG8Khqkxp3CY91Z0VNVxQnRQ94UH0/BVy0Q5WNLEBEOEaQlquCjRVDzVE2UKQICmHoPMylnXOhR9jKgl7KV42kF40OClmPJUeFii6kUTNzXsgqCqqE0Hhwk032e3XIQCQ8dLEEeCjx6gKtIOAl1M52Ea2FwOpbMdYT2La4tIGurf/oXb9QErTxDWNDtKZEn/wBZOv8AtnXl4LP00Y4XxBtakyoNxfxBg/UIzqipuD0MlWtRm2b2tP8A+KhMjyeD6hWDsMZSbhc0Y1l4KsoJw7gvGkjUKoOYXjqDeS9ogFMOohUV9ThTHbBVWJ7MUyTZaIthL1WlOjF4zs2WnuuISx4XVA1lbSrhwRdKsw5MhTVxjhgni5bK9qOZoRHiFpq2GcNACqys2TDmx5Kop2YNhNjHgUapw15Hdcp18A3axQqJqM0dI5FApWwVQWISlSgRqCrg42pmEtlX3D8CKguEGFbQlH90C3dbsq0jRJ/9mhVGxDeRXEkJVjD9kontnDUIGGVRup2KWbiAdVMAbFAR9GV57MhQzFee89FAQEjZetrLm4qVIlqDiQVwpBC9gNiuAIQeYkxAJEmYHOBJjykqtbThzmHQ94eDviH9U/1JvGUg9uV0i4LXD4muBlrmzuCq6pxcMdTbXhtUODbA5KrKjgzNTnecjizVuXcQTm1qRXcRzYdzHzZh150XkNcD1a7IfAeKtm8TcPiHnqEr24Y04GvzDO70cSGj8UbhmX2TG6FjGtLTqC1oEH8Z6rP1cavZqwp4wEWKLm6AqvFJp8VE0XAy1x8Ct6xizIBHJR9kdikGcUIs9vmE9hsW1wsgiXOGq9p1ea9Ywk2R7jUJAPM0qQwzSucxp6KPux+y5URfgUs/BDkmy5w1CGDKCtfwpp1CD/AmTKvRZDeEVUuwNM2ICiOHkXY4j6hWT8HOi9bRy7J1OFKWIqNsbpr3zoiFgUfdwhxBlQtTFOoCvG1w4aAr0Ydp0MIiZpAoL8LyK8e0tNrqBrkG4QEOZvVeU8YNEahiQVIZSdAmDgAQoVMLyRThm7WXU2OHVMA2Zm7Svfb+SMKvMKNQZtIKCINpN1X8Zw9OoxjXCZq0vEQ8GQRcGAbhODA21ISeMYWuojX+bPpTqH8ln1uNT7Z/tdh6rMMGPfna6owNqGA74piqBAdYajlcboWKY92KZSbGdzSajmuGQsDZY5hvJPy6x0un+1ONL62FpiA4VQ+9wIIDSRuJJTeJ4HFMig6HFwecxMOqf6oIvTqdW22IIXL79XHT9TVU3hNZhJZUkjYoLOOYim6KlOROoWhwNckEVGuzsOWoQAQXQDMNJIBBBG10txNzXGQ4Fo/ZW76kmsTzdIUe11Mkh7S0BW2D41RcO64KiZwtlXIRTblfUy5ySC8XksA2A3Ouw3RcT2KYJLHm02PNXzdnEsxqGVuQ8wmG4hYanw/HULsdnHLUIre21Vndq0vE6LfYmxtn3UW0BzWUxHbFhLGshpJBe58w1u9hcuOw81osNi8zQ4HMDupq4bdRIFjKHfdq8bjQje8jmrqIOpDwUHYc7FMEgqHsxsSgWDi3UIgrNKYk+Kg8NOoVQBwnRD9mV67DR8LoQ/Y1fmCK8OCgyLIFeu5mxcNyNUMY5zfjERryRTxBpEt7w6KcQOhxVjj8UHkbFP8AvLTqElU4fTqtDiBM7aonuNgGkiOd06CuwjTcGD0UXUqjbiHD6oIc9p7zSRzH6L2ljA42PkbH6qKZZjI+KQU1SxAO6Cwzr+q8dQaRb6KocNYKFSiDpbqEl7u9thcLx2IcCM0gDcaFNMNuL2j5vxVNxPiZbVogN75NTKHGBOTKHHfKMx0VtRxbT9oearONcBp4hwfmc1wAHdhzTBMS07jMbgjVY97Z/i15zeqytSY3GUwXZz/LzvIu5x9q8+AAYwAbCFpXsYdCQei+c8bw2IwdUOa11QSHNfBLfgylpuYI6803gu30wKjcp8LHncFcJ8s889THb18duWXWg4hjDh3GtctDctWLnKCcj4HykmejjyVdULqgzuBaIlrDAcZ+1UOv+3bedm2cfoVG2eJPWPxhA4lxVjGF0glxyNAvmJOYAeUqe/XmzlTzLP0DUxL6bAaR/nOdkoMMOFyM5dOg/RbFxGW8ExeOcbKn4HwQBgquOao4agyGg/Zb+Z38FXcQ7Y4VgqAV2vNP4mgHNrBDSRDjM6Fdfjl8+drPvPVyNCWBrSfaZQBJJIgAazOiqqmHfiACGg0pkPjK+oBuyfhafmNztzVHwl1fF1G1qtNzaBILWPJDMovJYL1CdRMNvMu+EbM4knQz1W5dZsxmcb2ZoOmA6m7rMeqYwWCrYZkNIqN2A1C0QaCIN5Xj8Cw6W6iy6MF+GcVbUHeaWn7wi6fdhmnUJCtgnTYg+P6ryji3ts5pEf7ggsPd4FioieUoNPHg8kyagIuggKw5LjVleVSOSGafJRTAaF7lCU9s4bSo+/H5T6JpjmZXjUEJOvwMEkt7nItt/wApb+CZb03vaeWo8wU5Sxr2nLUAI5i0eMqsq+nQxFE/CKrelnehsU1heOscYMtdu1wy/irAY1uma42NiPVdjMJTqtiowOHOx85QM0iCFGrgWvEEfvxVGOAvpmcPXeB/pvGceR1C7+O1qRjEUjHz05cCOZGoCKtTw9zT3HW+V1x5HVCOMLT32FonUCW+o080XBcXp1RLHtcOmvmNkZ9UGD1np5qCNOrIJa4G+6m1/MSOeq6pgmvGhB6GI8km7C4hnwODx8r7O/qCiwWrw9j7ix6KtxuakDDS47QYTVTi4basx1MnQn4SejgmKBDhIdm5aO9CLrPFZw8axFMnO1j2x8MkPEa6/Ep4PH4PEvLXU25ok2ykc7iFosTTDmOaabXWtPebbnuq93Z6hVbLQ0ag2mNiI1HLUK5qbiuxfZHDFpcxl4MGQ4T6FfLuJVnggD4QcwbNiWAkafdJjdfRuI8HGG7wrGjrYOzh0HZjrr5bxus6pVaZklz3MNgDeTA3vNvJcPfxzZY7/H6uXWl7J9tqlFr6ZhzSDlFxlmwAOw2F9YWPxPCsRVeW0WvqOdGWO9maNnE6RI1j6pjhNVzXONiJkzB+ISARoNTY/KR0Wz/6TYMvrVK5ENYw0hcwXOIJgHYBo9VfP2euR9PwLP5bGl5JDGg3BuGidRdRq4DNy8Yyn1H6InsmmLQVNtGDrH1XoxwK1KDxoY8bj1H6KDsU5kZ22O7e8J8rpipiHMdBYXA/aaR9Wm/pK9p45pgW87X80yGuoY5jjAcJG24RxdCq4NjyDlYeZ302IQH4B4cMjy0cj3h4X09UQaphWHUIQwh+y7yKhNZpMhpHMGDHgf1URjmkwe6diQQD4HQpqiDMNQR9Qie8D+6Ix/gfNcYJ26hANzuvkukrnYdpMAwen6Lvc3fP9AmCro8YbYOaWkjR1j5EJ/O3eLoeP4cHASJvOgIPQ8rpNmAdB9m5wi0O7zTabXuNtlrWMO1sOH6kHlb8+ar8RinUjDg4N6jO3zcLt8wjDiJZPtRl+83vNGtyAJHWbW1TFHHMeA4EPse8Ig66iynKddguKNLbjLG8yDyIPIo9R5cbcp52KzXaDgwZ/wCRQlpkZmtmN5ccug9Aqzh3aaoHtGYkTEiLzzGn4KNNbjOzNGpfKWPP+YwlrvG2vmg0+HYqjYOp1mDZ/def92kp7CcQ3LbEDvjcDp/zqrGnimuEgj6AqmKqhxoNMVabqLjqXDuE6WqDu+qaxPFmtaXZXPAiQwBzgOYE94aWEnoU89gIi19fzVHj+zDD3qb6lIyLsdDZ6sMtv4KBM9v8ET8Tp2GWD1EOIj+yTxPbXCk2aQfma5rDM2kA3PkUvxXh5pmK1GlXDiQamVjKnLvSZn/55eSy+N4fgHNllWpRqci4uEjUOa8AiRa5C538m5+LQu7floJBa8SQM05rfNkAH79KziXb2q5vdIbp8PdgdSZPoVi8aKbCQ2s5x+6xoEdACq9lE1Yaxr3E6ySJ30A/cLlnu/t2n4RqMZxIPcBLqr3aNaZmQCCTq608o3Wb7R4Wqxzaj8jCMrWMYZDRc3IsTqTrcq1wPZCoSHve+mPlaO84bC+niVPi2DY0waYdGhJL48Z1PimTym/kzbsW8umS1rgyTzy3Hjck+nILb9meL1qdNtOnTaWNJIIJa4k6zznxCqeF8PZUrU2VC0TJgwADsPqbL6NwzhDaWhtAgag+C6eP8prHvlEwPaiMoqzTJ0FQQD4P0WipY4kXAIPIk+nNL0qTXtIc0EdLfRRPZqlY03PpO+47KCBoHM+E+i6TXO4sqdW25tuCP+CvatFrxoD9fxVSzD4mmAC5tbyFJ+vQ5SY8NF4/jzWHLVD6Jj/MDmtPOKglvqU0xYDAwZa5zTfeR/SfyXHFVWfE0PHzNIkeLTH0JRqWMa4AyCDo4EEEdCNVMuHiqhdnFJi0HkbfiiEB2oF+ckfhCG7Asfe4PPX96IDeHPExUPMbgeRTqpHhTRdoyH7pOX+nRetpVBexHof+UkMdVpu77DtdpB88pIT9HiDXCQR6xHiDcKcHDGgHvDKetp8Dui+9t5n6r01mkQYIOxuEL+E0f9Nn9I/RaQICrS++L6ctpGyYbiKdSwOR3KI/fihYWq8TMEybX+EfDEkzbdTqMa8QWtP9+SD19EBpHx7cyJsPFU1XgLe86kXMeZnKTlJPzsOvl9FbBjwQWmQIOR22osf1QXvAEuaZkzcNIB5Ea/2UpCYr1qYAqMD2fO1rj07zWnMPIOHgln8Ew2JDnUnmk5wIJZBaTNwRFrj7pV3SlonNnbsR8QnTofp4KNbC03S4fELy3M19r6ASfRMGQHCcZg3fyj7Rmvd7zTY2LCdfC9ld8ExvvA72VlQfExpvMzLmO7w/C/krAU6rCMpD2696GvGnSDqdktjMPTqxIyPEQQMj2neD+hUv+1NmvUDbbi0iSD95pI9ZCOziJcBIEwD3TN9xGv4qlLcXScHUy3EM+018Zx4O19SU/apPcNGpoM7S9s2uMrgHDzBQeVHENA1bGpgnz6eSz3EuxjMS6XgRFzcGZ0EfkdlosVw2oAC1zdi4QXtdaDBkEKFPFtpw1zXDwOZs6TJAdsEGVpf9O2U70nidMrxOXXRwOYX5yrShgPZFs0A6NXN5RNiQJPhC0OCqMdOQg3579CFLCYQNlsl15OcnNfrF0w1i+L1ZqGAIytyyTAB5jUnp0WZxdMyTrPwWETYRbQSZPgAvovaLgeYZ2CXAQW8wsVjOEVmkEMcIItBsAbCV5fk83XfxYX7JcDZVe81AHAEC+0Ak32tlWsxHZN8f+NVNOf8ALd8NtIIuPqqrg1Y4QAVWOALjLgMzRpJOXQRAk9VucDi6dRoLHAyJBB/LVd/imeeufu9UHDaOMYYeyk8AahzgSd9Wx+Cs/wCMNaYqNdTMT3x3T4HQ+HUJ+rimsIBm8CSHZT5xAK8qU2PZDu80zZ3faZ1F9ui6YwJh60ixB28v3ZTJBkGIOxAI9Cqav2a72fD1XUbfC2HUzHNh08iEw3DVmiHltQaGO6SDYyDr6oPK3ZiiSTSmg8zJpHKJ5upnuu56JL2WMovAinXYZOZv8p7RaO7cEkk6bBM0uO0C/I7uOaYhwLNdCDytYqxY4yIfIiwd3v8A9apgqKXaFoA9qx9FxOlRuUbfaEti41I1VlhcSC2Q7e3j0O/1TQqSBInyn6bKsf2dol00S6g7X+U7Kx1z8VP4XeYReLEVrQbjef3+SDWwrHCQIM7c4+qrnUcRS+Ws0A3ByvJAt3T3ZnqNUKl2qZmDKgNN3y1JpnfQnuu8jun/AFM/iydgJHce6nGwiPNpBCW/h1f/AFmf0D9U43GMdoRP75aovtW9FeIqM1amBnbYCz2yRH3m6t+o8FPC44E/HlNtSHNI6X1teI1V5lfGx+h6KqxnBmucXt7jnDvEfm3Q+aBjK2AXN0OYOGYgE2mdQOkQvHhxAMB7eh71yBIOht5qhrcVOGeGVJjUFl2RO7TcFXmEx9N4BaRLtxBBnnCv2iNTD3hjy0+kx42PmuZWIMVBcTYgXOxBGnkn30uk/vVAqC8AAzz1FtYWcXXrmZ4IIMG2bUIVemMwzgTtuY0022/RJYmg9rrcpta4RKWLLWw8eZ1k8nboGXtNP4JIGx0nz0QjxEZgKmZvKdD0zCxCMMToBYHZDDRBaYcD+Y0QV2M4y2i4FpqC9yG52EEakTbySuD7fMLi2syB87JIO0lpuFaDg8R7MtYNmkZhOg32VbieDtdPtsOHRb2lKzust1/FNXFkMHRxANSibn7TDlII5x+BXVPb0udUC0Q0O8bkApPstgqdPP7OtMukNNnN6Hef0WgGYdRre/1TJTbGUrYi/wDjvovN8lUgtP8AsNh5FCxPaB1NwbVbnadKlOcsdQdPVXnFuB0sQIqNIImCDEeHTosliuw2Ipk+xrSwggtdpE/Los+osq/4VxSlVcWtc11tBqR+5VniOBUnd8NLXj7VMljh6a+BlfO3cNfShtai5giBVp6c9Nlo+A13ubFHFh8f5bxJ8CdQFfMwq4Zha7Lh5qNBPce2HgHkR+BHmvHY9rL1KZpaXuG9dLesKyweOeYbVZldsWnM0+B2TDmzOhEbqoXpVGOALXA2sRomGvsJ/UFV2L4KCJb3XfMzun0FnILveaY+zVbbXuujfpPoqizxWHpvAbUZI23H1StThsj+W9zDbS4teMpshU+OtAAeHNmIJFo5Sm245rtCI2IuPFTi9gIFVvxgOANi2x8C3+6HSrBzhMCNzI12T5fAmQUNxDtQOquGhukXj8x6oWJyVGllRgIJ0IBmNEZ+E1yuI6HvD0VZxXiPsAPaMLgR8TRIHjOinTimxXA303H3ctaCB3WkyIiwabQlve8V/wCz+ln6q8o8UoVL5mzttbw5o/u9PmPVTYqywPHGO5tO4Oo8k+YdyKzuI4YyrDpkzIcDdee+vomLvHzbk9dirv8AUz+LrF8Kp1W5XtDh16aXWf4j2XLTmw7jSdtHwnxCvOGcbZVFyJ/eo2ThgyqjH0e1tSicuIaRtnAJE8yrrAY5lYZmPDpPhHRFxuAY83a0ujcWVdU7Jt+OmTSf9090+SIuaZk5XX5Sb+SE/Dy60nob+QVI3HV6BmuzO0G1Rt7dQrXBccpVDYooFXC96DmYRcR8JRqNYgwRBi3XzVlkmCDP1Xgw4vI8OiAFPHRYifDX+6OMQ1wtruN0nieHXkfRDzQbyoGMTwtj7lozbOFneoSgwtel/hvDm/K/XycE3RxQECUR+JEahFK/xL/WYWHY6j1CLSaHTkKZYc4O45JY8NAMsJaemh8k6CinaHjN47pR/BMPOZtNrXRGZoAKKMVUZ8bcw+YX+iJQxbKh7p8tFUwn7lWZem+R8rrj9VNvFC3/ABWFh5i4VjTCi9oOqmLodPFZh3SHDoUWRzjxSTuHMJkWPQwiU80EfFBuDqgJWYHWIBEX81Wv7PMbek40/DT+k2UMSagksOXm12hUG9pAy1ZpYeYu312Qca1cR3A8bmYJ6wj4fiLXA3LDycIieXNHo8Up1R3HNPnquLWuMOAI9UHUyec9UWoSTcBzY0KXfw6I9m4jzkeEFDz1GuyuEjn/AGWvpCHEuydCqO6PZHmIVb/2Q/8A1lpG49hsbeKL7RnMeqcqZYQp1Q4SwZXctv7IdDFn4KgGusKwqYcEWERuEnWwkyHCRzWGy+K4CDdjspFxB5oVDiNegcrwXjYppuHe3/DdI5HUKwoYltTuPEOHP8kk/ib/AFHDcda8XEJ9mIa7dV2L4POnqNVT1HVaRNiWhXf6NK+id+8D9EkezlIuzgFruYMKHD+Mg2J8QU3Vx4J7uiqPPZmmQA71R2cWZORxyu6oL6hOqE7h9N/xCZTDVlJ2IIQ6jQDeAqerw2rSvScXN+U39CvRx5uYMqjKTsVBYYnh2bfw5qtq4IzDpgfvVWjagd8JXoaTMhBW0Kxp6Ex6p+lxAG2YSo1uHgwAk6/CBmkSDzCKu2VbXukq2Ap1NiDzFiq5larTPzBWVPiYtmseqaFX0KtL4XZxydr6qLOMiYeC0zuLeqtG1muS2Kw7XAgqoH7USYU6eJaDrB/NUdTg9SSWPi+hQX13MqwWugb6+aWkapl9YKRxfCA4ECL80GjjmkWdH0KbpYmBz6q/aKilwcMs6mIBsW2K57HMM0X8pa6+m3RXVOuCSZ12Q34VrpkQUxdIUuNgHvtLT00VnQxrKmhBKRq8LmYM20KpauGLHTDmHm3+yaY0uIwTXatBS38Ep/Kq/CY2s0QHNf42Kb/i1X5B6pyp2HKNVp31Rg8aLlyy1gFXB7tMFLHbPtuuXImmaeLLdDmH1TFLK/WL7Llys6XhPHcEadLdQqio2rQ17zee65cs3hDNHi0tnXpupUOMtMzYrly1KWHsHxUOmDMItbC06uoB8Vy5WpFe/AlrppmOmyPS4g9h74nqF6uWWjlLiTXFNtcCvVysSgvpi6r8Vg81olcuQBcws+GfBRbjo+Oy5co0Zw1drtCjVWTsuXKxmqvG8KzGZjwS1LD1aZMHM3quXKUglLiZBh7SCnqePsIhcuVlLDLMWh1K4JtdeLlr9MgU8E11yN9RZS/h7eZXLkw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9" name="AutoShape 13" descr="data:image/jpeg;base64,/9j/4AAQSkZJRgABAQAAAQABAAD/2wCEAAkGBhQSERUUExQVFRUUFhcVFxUXFhUWFRgVFxkYGBUXFxYYHSYeFxojGRUUHy8gIycpLCwsGB4xNTAqNSYrLCkBCQoKDgwOGg8PGiwkHyQsLCwtKiksKS00LC80LC4sLCwvLC8vLywyLC0sLCwsKSwsNC0qLC0sLCwsLCwsLCksLP/AABEIAOEA4QMBIgACEQEDEQH/xAAcAAABBAMBAAAAAAAAAAAAAAAABAUGBwECAwj/xABLEAABAwEEBgUHCQUGBgMAAAABAgMRAAQSITEFBkFRYXEHEyKBkTJSc6GxsvAUIyQzNEJiwdFydIKSs0OiwsPS8RclNUSD4RWTo//EABoBAQACAwEAAAAAAAAAAAAAAAABAgMEBQb/xAA2EQACAQIDBAgFAwUBAQAAAAAAAQIDEQQhMQUSQVETYXGRscHR8BQygaHhBiIzI0JicvFSFf/aAAwDAQACEQMRAD8AvGiiigCimvWi3LZsdodbIC0NLUkkSAoAwY241SiOlq35Kfjj1bUe7hQF/wBFUT/xJtx/7g/yNf6a1PSHbj/3Cv5W/wDTUAviiqBXrxbDnaXe5RHspO5rVaVZ2h0/+Rf60B6GrRb6RmoDmQK86L0u4rNxZ5qJoZtwvfOXlJ/CQk+JBoD0EvTDCc3mhzcQPzpO5rRZRnaGe5aT7DVS2SwMPphhwhUYpWTfHIBSQfWKyhptModYWAAB1oWAZ2m71hHgTypcFor12sY/t09wWfYmk6+kKxD+1UeTbn5pqtrRarMlMKDDiDkps3XU80Eye491cBbrG2kDsOjzgg9aOYWChXiOVLgslzpLsg2uH+CPaRSdXSrZZgJdJ3AI/wBdQFrTFkvEoRB2XWkhXEELVdPMY1ztGsaTPZUiDgUuBM80QoA77pmo3iyjJq6RP7R0otozs74G9QSkes0hX0wI2WdR5uAf4TUJc1mCRdQBG1LjheSRyUMO491Nlr0g0qYQhB/D1kdwJI9VN4ncZYTnTCdlmHe6f9FJ19L72xhsc1LP6VXhtSN58BWqrYnZNLkONixrL0vuhXzjCFJ/ApSVD+aQfVUw0Lr7ZLTADnVrP3HIQe4zdV3GqI+WJrb5WmpKnpeaKoHQ+u79mgNvKuj7iu0j+VWXdFTbRPTK2YFobKfxt9od6DiO4mlwWRRTZojWWzWofMPIWfNBhY5oMKHhTnUgKKKKAKKKKAKKKKAZNdR/y+1ehc92vNtoZlUDMmK9Ka5fYLV6Bz3TXnlDUuJ5/kahloq7SGsOqbMAiN2aSJIw3ZHLwpcxb0qz7Jzg7t4O0fBittYGCFjPGcxB2Thzmm2zo7aeBB8MahO6uTUjuysOZtKd9aG1p31FXNNKOaG+5JHsNcP/AJE+anwP5mpKEtVbhXNWkhvHiKiptZOxPckVg2k/h7kp/SgJOrS6fOT4iuZ0wjzhUb+VK3+ysded58aAkZ0ynf6j+laHTSePgaYEX1GAFKO4STHdWqEkmACTuGJoTusfjpsbler8zWh03wPin9aY0JJMASThA44CtxZ1kxdVhsun42il0Sot6Idjp38PrFaK04dw8T+lN3yFd1SykhKYkkEZmBE55issWBalpQRdKxeEg4pgkHDEyAarvR1uWVKbaVnn/wAFh06rcPXWp02vh4H9a1OgXJgXT2lJwIjs88sj4VoNCuY+TIAMAye1lgBORB5Gq9LDmZPha3/lmTppzf6hWp0w55x9X6UsOrh874zGzDszntgVq3oJN4grxBTIA+6QoxJiT2QO+qfEU+Zm+Ar3tb7oRHSjnnHx/StDpFfnHxNKbPotBEqcGClJMFIwSCQReImY9YrS2WRpCeyu+rs5FMYgknDkMONX6SN7IxPDTUd52t2oVau21ZtlnhRnr2o/+xNeyK8Y6sn6ZZvTs/1E17OrKawUUUUAUUUUAUUUUAz64fYLV6Bz3TXn09laTskY+2vQet/2C1egc9015/CZB38fJIwzP3cdvGqstF2Yl01aOsKTEG6MJnIBIx5JnvpvbGPcr2GlT9nOMA4Zg5ik6M+4+w1C0LTu5XZDjS7Q3VXz1sXbu3fKdk44TSJWdYqZR3lYUp9HNSte3Bj2yxZQpKioZyUyVJwUJB7MwBejzo2VziyiMz2R5+cY5Abe7KmisVi6H/J95tfGK1lTj3D49bbOcQMRiISqBiTAF4QcscsDSfSdvbWkJbSRC1KMjOYmTJJJj8tlLNXTYQ06q1hanAU9WhF7FON7IgZxmofkXJem9FX5FhcIkkjrCkQfuxfIzAgiMCcJAJmNFJ3uys8ZOaaslfkiP2HS/VuqcuJ7Qi4nBIxScM/NpQnWADJvGCJkTs2hORgk7yo0+6I0q0lvqk6LU44WkXzKiVJhJK7vVkhKjdMjKRdIONaP6KtKnipGjrralsu9UEIUoBtMFIWU9gL7RUmACSJGFHRg3doiGMrQVov7IZDrIvYkDIZmMAYyjDHAcKH9LuEBNw4pkg3p7ZvJKdsXSImZG+pwrTFuUpxLNks7QBaIQsovfOhXVKwUlC5giIzJEEqVWpsulUBTieoT1gUtaAJSA20jBQMp8hATtEyJxqFRprgS8bXas5ELtbtpdCoZcuqM/VqJgXZ7Ub0AnjNcLHoi0lYCW3Aq+pkFSSkBxKSVNyrAKCfu541KtHax220LJ+XMoUpkvAw2AlQUG+rUVJ+bXdk9mcxvMI9IaADTl8W9qVPJEtlAu31KQpZSlSboSlImE3e0BMCayRhGKskYJ1qk5b8m7nJjV7SeCg0szehKigKwHalJIVPaV4L3GstalW9xxSPMgK+cAAJbS8AEg4DtoE5AqFObCWTjaNLOKBuG4FuTMpJvXVKGF2MCcwZwgtmmUWHqXC1an3XlXCkLC481aVEjanH+ECYmYUIrRIl16rVnJ951/wCHFovw6+0kXVKUSpZICSAc0gKxjI4wYkiKjunNCmzLCFONuEoC5bVfAkkXSd/ZnkRSEilzegnS0XQnsCScRMAwohOcA1cxNt6jdFZraKxFSQOGrX2yzenZ/qJr2fXjLVkfTbN+8M/1E17NoAooooAooooAooooBp1s+w2n0DvuGqIsuiHnE9Y0JhVyARMwDkcCMYq+Na/sNp9A77hqpNVUwgLOQcWmJgyosQe66fGoBElvpI7UgjdmNnZO78J7iKbyuTjuM8anQ1LavhV83cOyrbCDeJPpLvdNQROdQTfgQ9QxrEVlWdFWINYrMVmKzFAaxRFbBNOGjtX7RaPqWHXeKG1KHiBAoDbR2sj7BWpCyVLbDV5XbKUJi6EFXk3bojdArLmtFqVnaHduSynOfNjCCRG7ClStSbWm1N2VTJS+6ApKCpPkm92lEEhIAQomcgKnFq6FAxZHn3rReW0y44ENohF5CCoArXiRI80VAKzc0k8okqdcJUEgkrWZCfJBk4xs3VwW6pWaieZJ551eXR10YWUWVq0WhsPOvJDgSvFtCVYoARko3SCSqc8I2190pOsL0gr5N1fVobQ382kJQFpkLAAAGB2jClwQy5QE1K9G9GekH0BaLMoJIkFakNyN4S4oH1U2WrVq0NWhNncZWl5RSlKCBKiowm6ZhQJ2gxxwoBpu1kN8KvnV3ohsdnbSq1w84YBvKKWQomAlKQRexIEqmTkBlWmvHR7Y2mPlTLQZVZlNuqCJurbStN8FJMTEkERlG3BcCbou6M2m0NWy0AOOLCXG2yDdaGYJSfKc244DZJxqt9Zl2iyOO2Ry4DJUbpKoS72wJm7N1ZExIClCYNejdF6STaWm3kTceAWm8IVdVlIxg15m1t02u12t15wJSpRCYTITCAEJzJOSRRAZCK1NbkVigHHVcfTbN+8M/wBRNey68barD6dZf3hj+oivZNSAooooAooooAooooBq1r+w2n0DvuGqe1ebNxJjALcE7JKrNA/unwq4davsNp9A77hqhLPpZxoQhXZmbpEicMfUMqgEut4cKmyBCEl0KhWBTchBUCBjf2CYzmqzbGIqZNa4mAl5swSkFSfMuQrmSoBXjUObGIqCbNakQcGNYit151rViArIoisxUAujoQ0Qw5ZXXFstrcS+UhakJUoJ6tsgAqBjEk4b6metevVn0cEB/rCVglCG0hUhMA4kgDMbai3QR9he/eD/AEmqSdM+g37S9ZQwy46Qh2biFKAlSIkgQNudQBVqfpU6S0sq3NslDLVn+TkqUgq6wm8nAb0lWUxvxqU686IVaLKUB5bKbyesuZuIUbhQTOCe3JzmAIqEdEpfsdqdsD7NxbiPlJJUCoBICUiEyMbxOciMqeumXSrrNja6pxTd94JUUmCUhClASMR2kpOG6gJvo6whlptpJJDSENpJi8QhISCY24CoPoDVyyP6UtFpaDSmrOllDaWwnqw+UkuLhOBUmBjvVOYFS3VR0qsdlUolSlMMEqJJJJQkkknMk7ahXQqfmrZ+8/4aAlw1jnSBsdzKz/KC5e2ldy7djdjM91NustlSdJaLUQLwXahPAM3h4Kxp0Tq6kW5VtvqvFgMXIF0JCr5UTnM00aZ0m05pPR6EONrUhVqKkpWlRTLBAvAHDI57qEiTpetARY2VmYTbGFEDMhIcUY44VD9bumIWph1hqzlKHUlBW4uVAE5hCRAOHnGpZ0zMldhbSkSpVqaSBvKkugDHiRVe23omtTFmdtDymkBpN+4FFaziBHZF0Z7zQguPUH/p1i9A17BXmi1+Wr9pXtNemNRB/wAusfoGvdFeZ7V5av2j7aIM4GtbtbxWCKkDjqoPp1l/eWP6qK9kV471ST9Psn7yx/VRXsSpAUUUUAUUUUAUUUUA3ayNXrJaE+cy4PFJrztaEEEg4ESCONejdN/Z3vRr901Res1gg9YMjgrnsPePZxrXlVUaig+JNshm+WCN3s9XL10itCxfER3czurDorkkY1k3UszLKtKUd1kUWMa1iuruZrSKuYTW7WQK2igUBd/QT9if/eP8pupRrbrzZ9H3OuDilOBRSlCQZuwDJUQB5Q21Fugn7HaP3j/LRTV08/WWT9h73m6gHfU7WZNv08p9CFNpNlUgJUQT2CjExgJnKnHpyH0Nj94/y3Kh3Qr/ANS/8DvtRUy6cfsbH7wP6blATHU77DY/3dj+miob0LD5q2fvP+E1MtTT9Bsg2hhgEbiEJkHceFQfoYtafprUi/1wcjaUdpJI4AgTzG+gFumtEotmmjZ3y4plNjS6Gg4tKCvrLskJO4+obqVWnV2z2W36NFnZbalVqm6MVQxheUZUqJOZ21IjoRpNrVbSohfUBkyQG0oCr5UdxyxJiBVS699It+3sOWUhSLGSUK+64tUdYYzKCkBPESRmKAsbX7RLtoasyWkFZTbGHFRHZQm/eUZ2CRWnSjpBLejLReOLoS0kbSpSgfUkKP8ACajtm6autTDVhdW7HkpXeTPNKCqO6o3p7R2ktJrDloCGG0TdQpV1DYOZui8onDEqxw2DCsFXEUqX8kku1kpN5IsvUPSrR0ZZVdYgBDKUKJUkXVIF1QUScDI28KpTpELB0g98m6vquxHVXerm4m/F3Dyr08Zp70Z0e2YrCXLQpxR2NICU4CcVqn1RTro6wWRtLhbs6L6EhSS786TiAT2sokZVoVNq0o5QTenC3jn9jchga838ttNet2RWth0O8+Yaacc4pSSO9WQ7zUk0f0XWpeLhbaHFV9X8qMPWKm+k1OdShfWEBQQLiRdAlMk4cRlT5ZbGlpN1MxJOJJMnbPdXJxO2ayjeFlf6/d28C9TCRpwUnK7d9OrUjerXRmwy+yta3HFodbUMkIvBYI7IknEb6veq5sP1rf7aPeFWNXQ2LiKteE5VJXd0ac0loFFFFd4xhRRRQBRRRQCDT/2V/wBEv3TVTEhxJQvaDhvE5jiD4GrY1g+yv+iX7pqnlHjjsI2Hh+m3LdXLxyvJFkRHSdjLSyhWzI7xsNIUDtDnU10pYvlDcQA4nFJ2KG4HcY7jUMCCFgHAgwZ2GdtbGGr9LGz1WvqQ0MFj0ep54NoiVHM4JAAlSidwSCTyqx9EdFHWNBYbvAjBTrimyvihCDCRuvE8zUL1UfSm1EEgdYhbaScAFqAKcTlJTdn8VWszrAoJMLKTCQAX1NdUpIAUlTUSpIIwCZwwwMgK892VpNpW4e/dzpYSg503KEVKV7Z8F+fLIqjWrVk2VeAUE3igpVF5CxjdJEBQIkg4TB3SWGp10iaWDkCZUtTa8Zm422W0rVJJBWVEicYHEEwiKzUZNwTZrYuEYVXGPVlyds19HkXV0E/ZLR6cf00U9dIGpbVtLTr9o6hthKwohIJN8p+8TA8mIgzNVt0fa8u2NlxpmyqtC3HL4IKrqeyEwQlJJy3ilumdZrVa4FpCWygn5pAKQk/ilRJVzOHDGrbyva+ZqnTQ7ll0fpAPWXrHWgyps3yErU4pWKgbohMBOEA5066066NWtNnhtaS0/fUFXSAnq3EBQIzhSkmIqKQBWhiIzqSR4RrC6yHkJj55IEhWA7QUCmNo7Q/iNRNvR7iHgtl0oVM35UhSZx8pEnhTiloqMZ1JbBqgQkrdMdlRuDypAMSdnKtXE4qnh43qO19ObLRg5OyEh0Eq0XU2zSLzskfNhSlJB2SpRKZ/hpYjVqzNKUlmzJdU2Ly1vKKwOASTdJ7q2sYnqULASgqJCgO0oyRBO6YHIiljdq6py0pUDeWTdABN6b0e8K81XxFecn+9vq0WtuFj0HwFOk8lvNLR/wC1r5fW64cTd23FTbAb+aC1lCgiABBSMI5z31oq8hVoavqWnqioXjJmB/qPqrdOiHA2yEgXkKUs3jABJSQDvy2UuY0UYcLipW6IURgANyZ+MBWg6lOCyatn2/Nr3FnVo0laLVrvLj82T+iOOgysJReU2EEdlIwWozgTv25U1NWArs95AJUlagQMylQTh3H2mn+yaGabIKUyoZKJJP6UtSkDACBwwrC8SoycocX2c/UwPGqE3KmtWnpbn66jXaNGqcs7SMElNwmZwhJBGG2TTpNBorVlNyVn1/c0J1ZTVn1vvO9g+tb/AG0e8Ksaq50d9c36RHvCrGr1n6e/jn2rwNSpqFFFFelMYUUUUAUUUUA36w/ZX/RL901T3x8fH5RcGsZ+iP8AonPdNU8D+fx6/iTHNxvzIsjE+0EY4g44jj7eBpr0vogu/OIEqEXowvjeBsUIxHwXVQy+Pb+fI4410sfl5xge/wDWPERBrmdJKk9+OpYrVrU22OKN2zuc1C4PFcVLtH6o6SKQF2lDYAgTDrgAyAVdkRwXhVhqzrWuXV29iJ/Kkvpfx9DJFbujIO10ZMBV60WhxxSjJxSi8dslV5RPfT9YdTLG1BRZ0E+csFw/359VO7jQVgct2EUlToVnY0mtX4vEYnKU5P8A19FYiyR3W8hsQSlA3EhI8KrfSWD7hgwVqIkESFElJg7xVhf/ABLQybQDjiEJvCdoJEzVf2/o5tAUerUhxOwlV1f8QOE8jW9smvQozk3K1+fH32kSTYndRtkeIril5EwVp8adFas6RcwWW90qLRw/hSaT2ro3fS2CkpcXIFxJAAEHG8sicYwivQvaWGTtvrvMe6zdly4tAiRKVXsYOIwvAcDxqf2e0pfbVdmCCk4K2iJF4CRjnFQaxdHTykDrHQjtQpAJUOr2wQYvTsy47KexqbZ7O0taQpS0pJC1KMg8AmE+quJtOvhsS47sv3LJWV15fYz0Iyc0tLtD23olsISgi8EEkXs5OeUUriuNgHzTf7CfdFd687OTbzdzNVlJyak75sxWaRW/TDTIN9YBH3Ris7oTn+VNK9dUfdaWeZSmd++tmjgcRWV4Qdu7xMDkkSKio2NdUgi80pI3hQVt3QJFPOj9LNPD5tUkZpOChzB5UrYHEUFvVINLnr4EqSYrNFZisVpkijRv1zfpEe8KsWq70b9c36RHvCrEr2H6e/in2+RhqahRRRXpDGFFFFAFFFFAN2sf2R/0S/dNU9Z0AkDKcCfZ6/jfcOsY+iP+iX7pqnEDflv4fHxtrm43VFkbut3Tj8D4/Q7DWbN5Y2YHDhB+N45UpIChB5pVv/8Ae8VpZ2CFEqzA7iIOXxhNcWc8mnqXRI151rXQNyqK7izxXGwOzquLzjlHmXcrCNeAk4UhXbceyO81rb1qvkKERkNkfnzrgtsiJ24jjW66/wAPenh1ZLVvV9vLsNWVRt5C1vSfnCeIpY0UqxSaZIpx0TYSe2cBkOJ29wq+HfxNRQqwUr8dH23RMaktBd8l4iuKxBiuOsmmE2SzqdVBPkoT5yz5I5Zk8Aah2ojJCH7Y6SSskScyAZWe9UD+Gs+0dnYejS36eTuubv1GxBuUrIlD+lkJUUJlbmVwb4nE5DDPdSa32d1TSytYSAlRuIAjAZFRxPdUd0w040oOK7JWb6SNijiU8FCa4uayPukAqupPZISAAd87cfCsdPZTcY1KMk1a7bz7vd1zNyFWNKooRV3dXfp1devgOzOlmwQhNodSYAlQSpqYGEHEAVx0prYvqylspKpguoJiN6QRIJxE+HCMLMHvn9azYB2scQcCMdtdf/5VGLU7XtwdvfkY1X6SW7U0fG2a9etM5KdKiSokk4knEnvNBf3Vh9u6SN1CGCROzfXWTTWRpyi4txeqOzL84H4FYvqbUFoJBGIIOIO+soYunbHdWHue/jRq+TKk+1a018oaxPziMFjfuVG4+0Gnaqx1c0kWbQgz2VG4rPyVECeMGDVnV4XauEWGrft+WWa80Z4u6FOjPrmvSI94VYlV3oz65r0iPeFWJXb/AE9/FPt8jHU1CiiivSGMKKKKAKKKKAbtYx9Ef9Ev3TVQN4iDhOI4Hdymrf1j+yP+iX7pqnkoOPDMcNpG+MPjCuXjvmRZCtKYEgTHlDbI2gb/AG13QZypKhwz+LZjgoZge2KUNt4yMiCSOO/nXCqrPMujbW3RLj7PzSlJcbUFoAUUhRGwxt2g7COdJdTukBLsMWo3HgboWeyFnKFeYucNx4HCpEuojrfqYLRLrIAd+8nIOd+xfHI7d9YNk7RVD+lU+V6Pl29XgTKN80T+02JKxChPtHI00u6Ncbm6A4jdEn+X9KgGrXSE/ZD1NoSpxCezCsHW42CcwNx8atDROmWbSi+ysKG0DBSTuUk4p769LWwtLEfueT5r3mYWkxvs1hU7F5PVtp2RBJ4frTqqEicEpSOQAHsAFKCk1V3SPrpfJsrCuwDDqx94j7gPmg57zhkMbUMNDDxss2+PvgErDNrZppekLRDX1LfZROAgnFwjjHOAKlKrYyhhthskpSUJMJOKUmVHEYkkT3029H+r0JNocHliG0nK755B35DhJ2injWV4JSkeSZ7EREmDMcLqh3p31wcZiI4jEKis918Of4OnhHSjKLae9fmkurgMusGlflCwEn5tOIBIxV50Cd8U1OWZSYO+CMDiDiDy40nWkgRlvraztwUgZAivQ0qMaFLchokYFKLmoqNs+bv7+hl99JzTBOcZT35YzRZ3kg4JPOf0FcnWo51tY28ZOQ9uwVlmla/mKMpOaikvqk+153O9pfuk9lJ4msxJ2Y/GFcrYgnYf/dcmHO6kKcYJcyMRip1m03le9shQtUYbOFI3XJy40sERlPxh+dInEAbe6spqnBRIOHjxq3LG7fbQo5qQlR5kAn21U12as/V529ZWT+BI709k+yvN/qCP9OEutr33GSmPOi/r2vSI94VYlV3ov69r0iPeFWJWT9PfxT7fIipqFFFFekMYUUUUAUUUUA26yH6I/wCiX7pqnmzBkc6uHWX7I/6JfsNU8B8ePx8TXLxvzLsLIWQkY/cP90k+oT4GlAw8PypM1gfwqwIOwnId9KUpjDcPyrhVi6HdedYNa2i0JRiogZn+UXj4AE1zVa0TF4TunjHtEV5tRdtDIINN6ts2ofOCFAQHE4LHD8Q4H1VANI6vWqwr61tSrqcnWyRA/GM098jjVnG1oAm8Mee8j2g1o3bUqymezgRBF4hP510sJj6+GyWceT8uRVxTIBauk+0rsxZN0LVgXk9lV3aIGAUcO0I24baSanaqm0r6xwfMoP8AOofdH4RtPdykOldXrM8sq6pSFAmeqIAUQVSCmIBKUpMiD2+EmRNLuIQltuEgQAJF0AkAARuE99dbF7VcqVqSak+fDsKqGeYtSI7vZTJrBo5bxSEpm6MDICZJEkmZkADDjSz5Q8QDcSJjA4RiJmTz2Un0zpNxptIQ2tx1WSUA7M7ygClIxG3ltI4uElUo1VKFm+vxLsidssnVuQ8lQAIkibhnIXxgCRhmNsU7q02yGy2hiLwUApITCSREkkz4Emo5pDQmkLUsl1CsSSAVJCEg7AJ2AAb8BnSuzakLZSXVuGUdq6ECCcvKvTtzivQVZ0ZxiqtRX5Rbav8ATzNuhUVSrHfjndZp2vnxyd/sdbdrEtz6xli4mAAby3TGHlJUm7TOi3SsJAgQSANkbTzqSq1JR1N9K3VKKLwQOriVY4dnjx7zTBZdBOSS206pWRJSQRzJgJ5YVt4KrhVF7jslzdrd/iYK1Rq8Iqy48W/r5Kwg0hpS5gMSduytLItShKlpymBAgbCTkOVSjQ/Rze7dqUQTk0gjAbLyxOyME+NctOatspUpDTCrqAkrXKjEwc1EnbsjlWWO0qNSr0cHfr4d/oa26xlatQvAXgSrAYz34VlaQTGEjHu3xT7onUtRzT1KTmowpwg7AJkd8cjT3Z9RbKmb6C6o5qWoz3BMADuqmI2vh6Ltfef+Of30Cg2Q1LSU4k/7c6WaE1gVZ1kDtIVmifWNx9vhEya1XsqcrO13oCvemkmk9SbM6OwgMr2LbF2DxQOyoevjWhPbOGrLo6kHuv37sW3GtCQ6u21LrjK0GQVo5g3hII2GrLqkejS8m0ltUSlbcgZXkrKSR6vAVd1dDZdBUHUpxd1dW7GkysnewUUUV2SgUUUUAUUUUA2azn6G/wCiX7DVPIVP6VdtusgdbW2rJaSk8jVSaX0QthamleUnFB89GyPj865ePumpcC0ROw4cto/vDdz3UrSsESNx/Omz43cef+3gssy5nYYM7jAz5/qK41aPEuh10k2CMRMBSgJjECYnjl302JcTgA1ImfvGNoPcZyygbadrXfwuR3xjwBPf4UjPWiLziRhGKgJMDgfvTjO+vPUn+23my7NWzKfqfJAhKgdsqUJPEDKRjmaGS5PZQlOOPZAN28c8RGEGtkIUMS5IhUjEyYgxsiSD7M61tC0ZlRScAezBBEZ7MAatq7LzYN2VOyJKYkXhKcABiBG3bnSe1JBxLqQAkA4k4hJGw7lq9W6ubbjSSFfOYGYwjI57szu2k10buLKU9WY2GZwjHeCO13g1e1ne32QNmLOkqHziiQZyw7Cpjh5Uco4mnKtEWdIMhIB3gCfGt615y3mSZrVaARBAIOwiR4VmiqErIANgwArM03aS0uGYGF45Ak48koClq7kxxFNjlsta/IQ4B+y0yP8A9VKX4oHKtqnhpTW82kutkORI5rNQy06Ptys1pTwVaVexDYFIVavW4nB1pXDrXZjmUituGAov5qyX38xadr7pYEVhRjPCoAdWdIHMt97qj+VaPamWwiSpomRgCtRxIE4piBM8gayLAYbjXXd+Su9LkTe0aXZb8p1A4SCfASajWnNekgXGZk4XiO1j5ic54nwplGrBEl19YQC7eU00pQAaUhJVIyT2lSSMLhzp+0HoNqzPBaJN5x9rthKlANBXaSqJCrzapjAhURhWxGjgsOt9Xm+F8ll9PUj9zHXo50QtpxDjourdcRCTmhAMgK/ESSSNmFXLVV6q29blpbvhABFndTdmQHSvsqk4kXBiInHAValdjZNSdTpJ1NW14FJ8AooortlAooooAooooApp1j0ELS3hAcTig+1J4GnaiqVIRqRcZaMFLW6y3CZEEHtA7CMDhzgH/et7KIvA7ic9kHH1VPdcNX74LzY7QHbHnJG3mB4jlUBUgpCtoCVFJ2jDyfzrzGJpSpPo5fR8zKsx4ttmviJjuB3bDypM3o1vGFEmSD2hM4YYDZh48aU29wpSTF5Im8BndjEjeRuqP6I0kL/anAG6BipSldWmAN/YnvNeeo0pzptxeSOhRwjqwlNcCQIsqQm7GGXdAEeCR4VgWVA+6md5EnxNa2gZYK2ZKAHGfjdXEADMAbMVTWFJviYY0k1e/h6im8keb6ssqwbQnf8AGM+w0lChOaO5Mn1866dYY+8dshIGGfxzqdwu6KXv8G/ynclR7qFvGBhnvIEfGNcuqn7pPNX5VnqCdieEyfH1+NTaJO7Be/yZ68xmkHvPPLiRWqXidpPJH691dEsnzh3JArqnAZzxqG1wIcoLT39hO4gyYvY7ZA25TnFYDBzuieKiaUXxvru3Y1q8lCzySo+wVaKnLKKv3lOmaVhGGTvSOSRl399bBk+crugU6N6AfVk0rvKU+00qa1SfOdxPNRPsBrZhgcVPSm+63iUdbrGauFuZUttSUKuqMC9jlIvZEESmRIIImalbWpZ+86ByST6yaWNanNDylLV3pA9Qrbp7Gxbadku1r8mLfRX7milKQEFy6m6W1IbQEoKDGCQSooN0FMg5E5YR2b0alLhXKsSohJIuJLhBcKRGZI2k5mIk1YrWrbCf7Of2io+0xStqwNp8ltA5JArejsOu1adRLsX/AArvorfU/QZafQRKjLYJAXdCG5ujtKURF5W2BgABGNoUUV3cFg3hlK8t5vja3UUk7hRRRW+VCiiigCiiigCiiigCq8120B1IW4gfNrCpA+4og4cjs8N1WHXG2WRLqFNrF5CwUqG8HPlWticPGvGz14MlOxXjmOeVNGi9C9UoqME5JicBjOe2MKsYaps7Ss94/IUoRq4wP7MHmVH2mvLUdi4tRcd5JPXN+htQxMoRlCLyepAnUg5/HxNZbst49lBUeCSr2CrGa0e2nyW0DklI/KlEVsw/Tz/uqdy/Ji6Z6FetaFeOTS+8Xfeilbeqr5zSlPNQ/wAM1N6K2obBw6+Zt93oU32RJvUxZ8pxI5Aq9sUqb1LR95xR5BI9s1I6K24bJwkf7O9sjeYytapMDMKVzUR7sUqa0BZ05NIPMXvemnCituGEoQ+WCX0RF2c2rOlPkpSnkAPZXSiithKxAUUUVICiiigCiiigCiiigCiiigCiiigCiiigCiiigCiiigCiiigCiiigCiiigCiiigCiiigCiiigCiiigCiiigCiiigCiiigCiiigCi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6" name="AutoShape 20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79" name="AutoShape 23" descr="data:image/jpeg;base64,/9j/4AAQSkZJRgABAQAAAQABAAD/2wCEAAkGBhQSERUUExQUFBUWExUYFxgYFBQXFBcVFRgVFBQVFBUXHCYeFxwkGRYUHy8gJCcpLCwsFR4xNTAqNSYrLCkBCQoKDgwOGg8PGiwfHBwpLCkpKSkpLCwpKSkpKSkpKSwsKSwpKSksLCksLCwpKS0pLCwsKSwsKSkpKSwsKSksKf/AABEIALcBEwMBIgACEQEDEQH/xAAbAAACAwEBAQAAAAAAAAAAAAADBAABAgUGB//EADkQAAEDAwMCBAMHAwQCAwAAAAEAAhEDEiEEMUFRYQUicYETMpEGQlKhscHwFOHxI2KC0RWSM3LS/8QAGQEAAwEBAQAAAAAAAAAAAAAAAAECAwQF/8QAJREBAQACAgIBBAIDAAAAAAAAAAECESExA0ESBCJRYRRxEyOB/9oADAMBAAIRAxEAPwDyLWlFptRnUESnSXi2pYaiNRRQRaWnUhljFqEYthUaaQDBW4VsolHbQQRVyjZTv9MhvowlQFKIxy2KSqxIKJUErVq2xiYDLSqhHc1YLUbALysByOWKvgI2FNbKN8OFKVFGcE5QUc8oclGqBZa1GyW0KnNRIhBqtKWwJ8NL1FTa52KtzkwCaZWRSymAUM7o2FFkBCLZTbhIS1MEFPgAuJCy4JuswEJUDKDYqswgGiU65qE84VSmEKSiIHKJ7DRci0ShOaZRabVJGWlMNalRTKapI0EFPKM0BQMQ6gKigYOC0XBKsolMsoolJpr1TqcrYorN0KtBl7IQQmyQVltNZ5U4FKJTWKgyquTgtRzsqBUGFabTSpLAUcEGq7KtpkJybBuiqqBADzwtCoU7BsOq1F01JVaj02wJUezCqUsotOmOVi/K2HI3oAVNIJQH0MrpQEtXR8j0WcAAlnuymK7VH6cBsoiSzDKyWkbomnwVepdOyoF61VBrPwtMZO6o0ZKZqpvBGUpWmcbJl1KFVCnBMoMsHK1dgUTDsmgMrLaUK69fKLpwCBKn5cEMzSymKenEoFOvmEU18+iuUGBpwsWAmFmhqZ5RKMXFGww6lCK2jhbqK/iYS2GKjIalWiU18WRCBoNQx4JaZglp3wR1n6+6Ochps6aAshsbrdetkIGqr5wlZoM1hJWhTVMYeVqsYCMYKk9FKb+qwyrG6x4jqSG7J3smq9IESsaduErpKxOE03UAGEgNRo5yjvohLvqmQsVNQQi7PScplvRZ0YByVsnKmiAhsFWKnCK9koTQAVOjbbuqrU1prc4VyiQyeoIhZpi4JmvSDgfRc+gS0nKOirUAKNaCJW61CVKVOBHolKWi9Ngz2UovGUajppLkJlDDlU5MHV1QAIWLOQiNoAt8x5+iKNGYz/Aq/oFP6WcqKzVtwRsolumxVDrkfS1CTJS7Q74jZ6bJ7U04gDdG/SDenDQZ5QKlSHIL9RaYO8p59VsCRuiZGrT0pMhEp1SHJjTsDZM+3qg6t8uxyj9hs1pULzE8Jewz1TLyTAA4S5ATnHdc5+oe03Oc1riROP8ATe0TMO+YGIMGYM9QnarXDH1SD2PqsqCymzyGB53PuHmBFQuwcEYGxIyunwZTHtrjqdm6OrZUIsdPMHBIOxAO47o1Jucrk+EB9fTgsIqQLfhxBBZgBjplv3Sur4fVeWG8WuBiJBMQCC4jE5R5PHJzE5Y65g9WvCEaZcQVtwBgyrraosgRg8rKYoY1VUYQK9C6FVN166GmY0sPVL2NA0dE1oB5QnsaHZ34RKrsiElVBunhOgyXtHql2vJBKwTDhOxTU/h2nKLNwlUyYlMWz6oTJ27pmswRngInB6CGoIwlKmq80FNMpjBzJ26JanRvJHMqMg3ReZlX8aCrYy1waece/RVqaIHso5AxbDQ6d9lgUQWg7ZyiO1QLBjDBnpO4A9kGsTERg57LSyAJ9aN9uEZmBcsGmHYKp1YExxMe8fz6qZoJp35ceyzo6okyeoQaBuJ4tcZ9B/ArDmtEuHIHuf7JTrgy7j5nNGyINTMCegSbwGknjj9ESppnWAgZkkd8AqpSGJbzuoh0qMiZiVEvkfK3McKrTBJ6fouqN5c3MbcymaWrbSAdVIaQ3zE8dkhqJe4Gn5gTuFtcZo+ilZgD5dkmUeo6Gtnqsamm1pALw05ySJ7jKZpsaQOkb/upuOi0KKoOB0/NBDpyfohUpBJA2O/CeDwLiRGBv16BL9JXp2g85/VC/qnWEhsuGw2H14WW1iLnbeUgQJO3A6r5vX8TqucQatQiTg7+4Jwujw+D/Jvd1pUm3qtb9pajXeegRPV8g+7QsD7VOO1Ej0J/dq8uzVR95xPa3/8AKwaxcckn3/uvQx+n8cnTTUd7wrxw0m1GNFoqPBcYIIaJBa2DifLJ/wBscp7wjxktZa4XSSbrxJk4mQOIHsvM0j/J/umHv74V5eHDLiw7dzT19PXMnJLexXSNVrmglzT0IOPSeq8HRdyZj3ifRaNUgkseWzvaYHuNllfo8fSPjHsy9rRuB6kCfqhGo5okEZ2XiNR4lUgNe4kAyOi3pPGSzmRwMxP7LDL6K/Hi8jT2mnbUJlX8Q5nLUHwXxplVtoMPx5edxseUZwteWZzI9xn9lyZYXC6sQ0XC2SMK9PgHHlI/PgqU6osMZAPO2UXTODmuM4AyOdlAZAt39Qq/qrmwcGCoADTDpkDABxdHH6/RShRYbgAXXZkHIA4hTZrsI+rZDRnc+yttfLQB5tz/AJStdpvfOIABPTP6bJirUA+G4iCce+0fzqlbyQmr1H4cuGT2B5QqdQOa50xBEztsheJUyx4c3Z8R78H88LHiLA2xow0y7/2JhGvZrbUGwwJuIOxcNvROajUn4YxBgOLJyG5AP87Lm3AyeGwT04MDv/2n6lK8F5m3OeR0A/67Il4EYGoDgcSRtHXgKnODbLmyIuM+mB9ULwl5FW4GSZiBgxvP4Sn6hL4ESAXH3AJiOfROY+wxT0d1NxbuSwu9hwlqwBGciSSOe37hMaPU2hwGZAkzj17f3QmaeAM4zB4jBgjpujs3O1OmJbdENAkT+nqmW6otaBHzOMHsOi1VpucS0YBbJ5kmPMOwSoN8DLIwBGRbv6wr1J0KM2q0Ykfn6qKxRDgCdyATnmM8KKbInbHiI+OyBJl25P3jxA4CrReGmowtYbQ3czz1Cf1tVpNN8Bs/E8gEZgXE++EtpKAcXNc42NAJDZbJ3A6qplccuF7J6z7OVBTLvih7W/ddIO4BjcHJ7LlHSvDS4GowAwXNfAB6H+4Xeq6nzupgmO+RLTkjOJFv5pGv4rsHwGwRAEzMgXDqMif9y7cPqM+stUbJ0/tBVpQx7pBOC5mDHU4IXRf4+5xa8tuIjAM2xtgwSuDrdSTSLHExECYMOaWlszviB7LljTkjylwxODAG3G0Kv9Wc+7HX9G9+zxSk8tueGumcywyTJMO3wuN9oPBWVrqrYZULsu2DuZcOfVeUdVrCIcHDuOm6ul4lUe4Mtc8kwGtJcZ7NiVpj4cO8ctBXwiCQYJBzBkexWphYbUa7bynPHKsVXD/sLrMZtT1TVJ+MpM1yrq1iBKYONrxyI9JQ31hv+i5v9STn8+nYq3VjEwYmPf15RsHn1QR+o/vwUmOcgGJzzHCUq1is0A9zon/rGSSlsGKWuLCCDaQZBBO/Zer8G+2DXOA1G5I/1MR6v6b7heJrETjKqzyzj6ifbqs/J45nNUn2KtRbZ5QS55AbAnJyIjeYXWPgdrDVqn4RtF7YDnEAbETDSem/ZfN/s39o6mioyxtOrVOGk3EU2cw6cGSBa2Nskr2VbxOpVHnJh4c1ploaOhAwJuH5rxvN488Mv00mOGOO7d38NVtEDiDE3dIByR2hN6ljbrqUAENAgY4BkoVPxIEFpAxgnEGdiexz7oFbUtuLYLS6IO7fZxwGnoendTZ6YKraQve8mSAx0Z4sMEfsg+JaIlrGA5bP3sWgB0mdoiU9XNpBLoY0QWzETuT1EE4PRXqK7KZgC6WEm7Fo8zGNMYgm6T3G3M60bnarVhwFpgAbxl2ODmBAn3yiuIfw2W02DIOTh0T3uIx07LNFrPMAbWg5AEm0i4Y7BxGOndCrUDeLSXHi0/fPlYD2E7GOUpsGHEXjyiWwAM2G0EuPeRJg7rpapzWUwwgBzpntMOmOYlv0XMZXIMsh4uDXGRYRMAu/CZGHdx714sHOe0gkN8okghxicOG4J8pzvcEtHvQR8oMOaJwIPmJJl08TAOO6g0xL2hsHneYBJLp/3EiDwITOtaDkCC0ujaHuOTHSOXdNkClpbKBcSA4lgOMAEwMfhnHuqkSH4hqXQW04tBmYyYIk+xjHqmtDWDgHOIaMxOwJx9EB7Bax0DzOMtHm3lruOx26K/6Y06ZzIcGt3Ej8LyPuyR67qpYGtQ2HY8wEAHAMif3CSrVgHNPQ5MggCADI3Pr2TOkomq4Nc6A3ONyBENHf+cLXiXhNpuu8m9pkkx6do3ROeldg6XSvLGkkgwOCojU9VjJdORxwY6K0fGo25+te+1pIAewta7EgDzPd/wB47Kn6U1nXU5w0An/bOzs4IjHuE1Q8QaQ5tRuXC0kTcAJDH+xweoA2UZVFEYzlgLh0FxcXjoTE/wD27K+jKarTimabp+ZpMEyCDDTHPynlIf8AjrnPpF1tX5iSZacBzoA2iQPYLsueXSbRG4MAk4OI4GQ76LfwGGo97ZDjaSSJbkNZtuAAHcxJKMc4bieMeBudJp5dIJaYJzwCOdktQ0I+GQASRUsdnN2Wl4G5GYHS0nqvRU9W4PeDa+AHNIEutxg8OId357Lfh9JvxXPcJc+nkbB0SWvaSOAXCeJIKJneqqPO/Z7wIvc8vALLAATjzknPURkH2Q/FaJYa1LTAU23W16xJuO0MB3DHXAgCS6TwCvWUNMxguiJEOjvcWkAcSAQB+IhEPh7SAy1oIESR99rbWGORaYnpzlOeXV3SfOPAfADUqQ6W0mte57hEhrNwJxJlsceYFJV6fMETx0PI/nVfTqWmbQ0pZa0m0lwgkWTEQ4kuAyYnJwN1x9X9n7zc4logOcbQ4ugONrWjd3lJ/wCS6p9Vq8iV4/QUA4OvMBtpLhmG5mR6DHeOqDVpAkkEgTxOJyF7rUfZ9tOnUtGHG0jGW+Z5EHHzEn0Ddly9N4BNOXN/03VGw0NaCA1rod825Dh1PqFrj9VLu+jcjwXw0VS7D8CRDfK+3LmXDAdAx7jeETxPUVKsfDYBTusAbEh0cA+2e4k5Xp6P2caACJD7DiTa3ZzYP3d490PUeDvcaTw20kOe8Af/ABudLnwTs24NgRgDdR/LnULbxFTRVGjzMNpAddEm0/eb6cj1C1/4+oJaG+bG0+Zp2LCdwfrwvcaDw4F7nT8Nxh0yYlwBkHbftvxkENjwhk1Bi15a5oiLHchhBwA64gf7uiX8rXJvmTdNB84LRJEfecRuAPXc8dzhN+F6RlUhxBDGiq50chga5oz1LgF7PWfZlldzpcwCBYXPa2o1jRMtcTJjbzA5BM5EH8M8HpNpvwbXPAFgBLrQD82xBIHB+XMzKd+pmth5nxupRLiKDHNc1nmEAMsHnvaRwRBzOOdgPY6FrnU2Oc14LWMcD3fBfLebS6Y6BO+HaFtjHOFJtksaDa94Y5tpaahzkmQGwMgRwq1zvhtJa43G0CBAaDMwRuYBHZZeXyzyWS8aAOj1Fz3TcWwQWwGkQcENgl3JkOntGzdNghwi4E8gRjGw3zggicneMgvswXEy1oInzHOBc3MzAzjZXV1Rpud97MukSeM9Zxv3PVcOWXPA0rVUi6m5uCYjgy0GbTxueN0SoC4cEWkjcyB5M9cz+aNQe0ucbzBYQZgkHBbJ2Prj90FuAIAEAtj1JMAcAylKkEtLCXtdDrbcB3zW8gjczn1jjF6R7msc5rAXB5a2THkMXdZxIz1O2Yub3vbYQAxrnkSSGiWtgbTM49PbDvP8sCaewIc1rQZwdyXAnPUzyr18ZtWkbqd3Um2mP9SkQeoNw5LZiY6e61QrF5d5bYkmCYniMZ56H1XOdTew/EdFM/Ei4m5xFogZjiMdAmHVyXD4ZIbcbh67fQH80ruFYZ1LS61zSDa6beTIiCN/8IwealGpLQLhtnBaQR3iUlWeWPEnIEgfzCa0mp8rhsd85BJEH2US3aS9OrLwC51vw2i4eWCfMQD0nnutA4NOTaYdHBIPP82hJvY65oOR22HK0w7bOJO4GRHCWO7f0bWi1NtVzTGDg/tO4R9bIdMkhxESZt6/T9kp4tQNpc3DiGyI5B3/AF+qlKsREmfL+f7rXoA0aDo3cZLj83VxKiYa5vLXTnkD8lEfODRbR0nPcBa6QQ+RmBPm9B19jyUbSsLjBMBsnY7Rg9947zCzp2EPukkXQeoI3Bjg7/RdfTfZ8FgLC8EHBuLXCCcTyMz7BG9q0AKToc2LYAIkQTuLpO4iI4H6mFcPqWg5DLiIlrza2RjkfnlTUUm+Zt2xbgzOMQSNk34bSaAJ3689p7qcJaOCWg8IIe4kfDY3ESHBzXAEGYBbPm68o/wBT8hIgyAYaPKINsjc4kntmUbV1LJIkmPL1aeSJxiZhI06MvFxujuW4O8yMmRvKWV3daHZilQIe+Xw20+aB5drXe2+E1VhnlIEhuCRl1oABnkdI9EH4dznMiOTJGP2n0S+qqxABkYxx5SMgJT7f+D0HUfe4SAZy1pMEkDIwdspzWM8rfKI3YQQQ5oGdhjJON8mVz2uJc4wMekzxB9EehRJxcQ0m6OWv3JbwJO8qbluCfgRlEva4OIcWkuDbYBZ9zJ3h2JGf1GLXPtMENDATgANmSYH/oO8e6M0hjmktgZmDxOfaP0W69QWNpy3Jl08zgSPTjZOZ7mqHPuEhha9zzkR8obgkudvku/LsjBlMFwcctaAQDHzyPM47wLPf1WquqtndxEAGcNAnFsZkpHUMuNwgfE+edjwbYyHbSZ4HKWtn7Ho6WTY4B0DDj+GZDS3aPT8KO1uJBaW7eYAkOwcmJnbPdIM1LaYF8i5zrc5yTBJ7qtU0uaYwZb2mcZ+ivxX7p8uhrhT6I+KRcyXTbsIBIMj8OzRA36Jw/Ea74TvN5XOltxBcTM3bQdlzdDow55c5suaIM7e3dN0GOy0OAzd1PoVp5Ljv7BoYsio12zj2giPmlw/45PZVrqR+JJDnNiQBEG35YxvJPOytupkmZeZyOQAQ79Qj064EuMnfPr26rPeptNIsaby6fPbxn0dYeRx3W6dQOm5zpAmTgzMbAR7Javqg1w8riS4Cf8ACNWplpn5eex7EKcrxqCBMcCZyJPmwMx6brp/1NzhgYEH9lyXvdkuaBjYdOy6WiZTNtsi4bFLnWiMNrkSflBdlsg3jb19uwQNXpmt+UmDknuDMTx6dgmdbaLc9P1V6yqGPIOxG2DJK03x8auEKlUfDa50ES5zCRsODB+YjfPYpSn4a4S+nsYMXkSTEuc0mD6xldA02lrY80nEjA5k9lflFQOc6Yw7v0jsjfBFW6NxZJm6IgCTvMj6wmqNE/CJgA3hoBP1V67WlpBZuBj3TGk0zi0OqONxk4wM8wnLsaljmW/D8sTM3jj/AIqfGALXN+WR9J/yieIOtfAyNp3yl6zcADgKLaWjNeu15d+E494lcymLXtzsf8IwbAPeCB3ASz2EjKd3YVdM02nKi441BUWfwp7PeF3feIcb+u+YP5cLuu1wZSAY6THqVwNK258zaQ444OchD1HiQpOcXNkzEdOJC6ObVPSaXw8ObccO+9PJ3StWkQcLnaPXva4Fxw5wj0iV1S8nIUZXSbBf6bykHkfyElqNRAkgy2QTxH901S1cgBw2OEma4uLCQBPI3CWV9id6ZqFzoJ229EKo8SJmAcxvHK3WMtjgGQhO8LLnB1M7ZI6qJzRpp2paMNNs5EweyJRpua4kwQIhA1GkaHNkfdj3RGUiAc7/AJJa/KuoY1FUl4u/4gbEDqUu4FzgQCM5M5nojUGggNO8/wAIKYDR8oIN3PcJ++DYqeHh9OQ4gHcdx1+qW0rXAFpExMTt9QugbmNtMfVA0xh5H3TmVtrH0hT/AA8Vcl0OacCBGBv26d0Vuidf5og8jpxhB1DnDsO36o39QC0Auz16o1+T+Wy9TRhhc4bGZ7+gXP0uoI6iQYC7VWoSfb9Fz9TqHlwAA74U8TopNgGmWtcIkuHeY5VaOv5A2ZGfUJ17gcncCCg1KTB5gOIwot4sO/hWnoAkTODkTuOoXRp25ByOJ3QWVKbWGRlJtrid0Tn0XUXqqQmZUY+xs/T0QT5j1TFZnkjss59tpLpaoubOCsPourtnkkKaahayJ5U0mrNN8J3e9rjot8KtZBdGOFytSLRBKa8S1zvqldQ4YG5Wl5LXI1RhfTaG/NET+66umq3MLZyBv1XDbWsmNlelqEOkmAlN2nvQjdTBh28odfURLhlD1rQfMN0Lw+viHJ9zlIY1BJE9UxqKeJRfE2ABrm8LI1IcwKtcDKckBQ7qI9iijdLQtXQw8kOz5iB1gzIW3VGvhzhnuj1GEODokZ9pSlCjcY4BWtrR0KFMPc1sAgQvU6bSMa2IXmfD9SKbpPovUabVtfslilw9XQDXnpuuNqpc6RwvR+MUADK8nqqpa/GyL+E+x6dziB3XdrUvhsDui5GhrRBKY8U8SuaAoxykii51ZeT67eiNX1PYRGVyNLqMmF0WOBbKqC1ukPvA5/ZFovDSIO6WpmdlRpc9FlRK6bGh853WDpSxpkyUlpq5D10NTXJgK5RSdV7o6rm09UbiCu5UpgtSXh+ja1zickpzPuU5qGNMSRM9VdOgRJKpm0Dqta3UWt9kpdluFCCZnhNUKUMndJ6TW3YTFauW4jCcmhaFXq/Fw0Ql9RpCG54TtOpblFDwZlE1A42iGd05Uqnbshtphj/LyrqGXKMuy9qqVCAOmFRdJlNBwwCqdojIIOEUVmq0kDEolTTQJjhEpNO6y7WEmFriI51XUkfdKW1lQ8JjXVnB0QIV1NPsnJqr1w51Go44RdK1zZJyiVtIQZCoVDtCq4lFO1JIg7KUsNWKrcIHxiBlFnHBGm1VEh8dRHxTp36+vsidil2+IAP8q3Uh9ISEm/TWGRsQonM5Xq6dt1r27wSgaPxL4JgmRKBSe0tykqlOHJ6/JPYU9Y2s3ded1rbKkHZKs1JYfLIW36r4m+6m3kaNmliUvX+QphjLmwTCC6jaIUePHm7PXDmmqWjZP6bUSEhWfJhdLw8StsprpJqlpiPNwrcZTnxxbCHptPc6Aue6tOBadkkeqf1EBq2NCGZXM1dQuONkZd8KymhzUnbZBa2DKx8QtC3SfKnGXaeNIHkFZ1WRC298HK1TgkFaWfhMJaPSlpk/RdBtSTlSv2QK0huMrWcqG1QnZCZpDGOiFpqziMpunWLQs9c8qc1+mfdMbItSsOmV0GOkFK19MBJRjrK8ndSF2sJyoKztitt1UeVBfqLQTC1y8c2WE326enJtSmoBDsdEPS+IF3ZZ1WoJIA6qvhIvWAeqZiSVz3agyjeLVTCT0sl0kbLTCScnbJ0edqCG5RKVaBkJLVVDCml1k4KVx9s7F16xPGEHUPkJ7UgBs9lyKtWVM5IOwqJqjSloKtabiXUNQgEeqE3UXYhWouXFfsZ1DGFX9McKKJZdnI1W0vl2SmnpEOg9VFEpftFnG3Qr0jGFik0kZUUWnpnsCj4cS9dHUUrG7KKLO3dVOVaUl661AWNUUUXtprTOprl47LjfFtdHVRRRb9xV0KeiLuEZtEM4UUXRGVc/WuuKGJaFFFOXEODUnkhbu4UUSxyqhW6UgTCxUYQootbzCTTV+FNRRJ2UUWU7OkKlMtyray4ZCii2vQ1wtuntGEO3KpROVCxTB3Q6gAOArUUbu1+iHiOQkKTrVFF049Gar6subEJAUjKiinqprp06gAAUUUV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794" name="AutoShape 2" descr="data:image/jpeg;base64,/9j/4AAQSkZJRgABAQAAAQABAAD/2wCEAAkGBhQGDxASBxQREhURFhIWFRMSFBUVFxEZExYVIBcWGBMYHCYeFxkkGhUZHy8hKCcpLCwtIR4xNTIrNSYrLCkBCQoKDgwOGQ8PGSklHiQuLCwyLDUsLDUyKTY1NSwsNSo2LCowKTUyKSwxNTUyLywtLCkpLCwpLSwuLCwsKSwqKf/AABEIAL0BCgMBIgACEQEDEQH/xAAbAAEBAQADAQEAAAAAAAAAAAAABgcDBAUBAv/EAEcQAAIBAwEDBA4GCAUFAAAAAAABAgMEEQUGEiEHMXGBExUWIjI1QVFVYXSTtNMUYpGSoaIjJUJScoKx0SaDwcTSMzRDsrP/xAAZAQEBAQEBAQAAAAAAAAAAAAAAAwUEAgH/xAAzEQACAQIDBQYEBgMAAAAAAAAAAQIDEQQhQRIiMVFxEyNhgZGxBULR4RUyUpKh8BRygv/aAAwDAQACEQMRAD8A3EAAAAAAAAAAAAAAAAAAAAA4LS9hfx3rSUZxUpxzF5W9Tk4yWfOpRa6jyttLq5trGt3P05Va81uU1FxW45c9RuTS71Za9eDPeQxXmnqtSu6NT6NUlNxqtxap1qUt2pFrezx3cZxzx9eQC15Qdqamy1vQlpyourXr0qMOz53Fv5zKWGmkkufPA/GzepX19XS1CvpFWmlJyjaSqyq/VffSaSzznmco+i3GsXWnSt7P6bQt3WnVpOpShGpKUVGEX2R8UsN8z8x6exWn/RZ1m9Lpaa8QSlCdGbrcXlfolwSwnx84BWAAAAAAAAAAAAAAAAAAAAAAAAAAAAAAAAAAAAAAAAAAAHV1TUYaRQqVrnhGnFyfnfmS9beEuk+N2zPsYuTSXFnQ2j2robMxTvW3KXg04YcpY8uG0kvWyK5L9uLeNH6Pc71OU691KMpY3H2WvUko72eD77HHg/OdnYrRZbT16mo62lLMmqUHxj3r58PnjHwV603znBoOykNptJmsJVYXGodjn6/pVbvW/wB183q5yClUktqPkjVlRwtGoqNS9/mktH01S1NMBH8nW0UtTozt7/PZrZ7r3vClFPCb+smnF9XnLAtCSmro4MRQlQqOnLT+3AAPRAAAAAAAAAAAAAAAAAAAAAAAAAAAAAAAAAAAAAAAAEByk3ktTrWun2b76tKMp+pNtQz6liUn0Ivm8c5nmxMe6PU7y+qcYwbhSz9bhHHRTj+YhWztDmaXw9KDniH8iv5vJF7Y2UdOpU6VusRpxjGK9UV/UmeTHxfL2m/+KqlaSXJj4vl7Vf8AxVUuZzbbuzxtp49yOrULylwpXHe1cc3kU/w3Z9MWaKnnmJ7b7SO29hWUVmVJdlh0wzldcd5dY2A1ftvp9FzeZU/0UumGMPrjuvrIQ3ajjzzNKv32FhV1juvpxX0KIAFzMAAAAAAAAAAAAAAAAAAAAAAAAAAAAAAAAAAAAAAAJ/bzVO1On15ReJTXY49NTg/sjvPqOPk+0vtXp9HeWJVc1Zf5ng/kUUeDyjTesXdjY034clOePIpPdT6oqozQIQVNJQ4JLCXmSIR3qjfLI06vdYSENZtyfRZL6n6JLkx8Xy9qv/iqpWklyY+L5e1X/wAVVLmYVjWecz3YV9oNSvbGfCLbnTz9Xiut05r7poZnm3P6h1OxvY8IyahUa80XiWemnN/dIVsrT5M0/h/edpQ/UsuqzRoYC4guZgAAAAAAAAAAAAAAAAAAAAAAAAAAAAAAAAAAAAAPP2g1HtRaV63lpwk4/wAWMRX3mj43ZXPUIuclFcXkRmzX6/1y7uXxhbpwg/JnwI46VGb6zQyM5K9N+iWLqT5685Sz5XGHer8VJ9ZZkqC3LvXM7viMk67hHhFKK8vuCS5MfF8var/4qqVpJcmPi+XtV/8AFVSxnlaS3KTpvbDTqrSy6LjVXRHhL8kpFScVzbq7hOFXjGcZRa86ksP8GeZx2otFsPVdGrGotGmeVsbqXbWwt6knmW4oS/ip96/t3c9Z7RAcllw7T6ZZ3HhUKmcfbGX4wT6y/PFKW1BMtjqSpYicVwvddHmAAVOMAAAAAAAAAAAAAAAAAAAAAAAAAAAAAAAAAEPyr37p2tKhR8K4qLh51Djj77gXBnmq/r/aChS54WkYyl5VmK33+Z00RrvdstcjR+GxXbdo+EE5en3LjSbBaXb0aMOalCEendSTfW+J2wCqVsjPlJybb1BJcmPi+XtV/wDFVStJLkx8Xy9qv/iqp9PhWgAAzyt/h/aKL5oXkUuuax/9KafWaGQfKtaOnStrq38KhUxnzb2HF9UoL7S1sbtX9KnVpc1SMZrokk1/UhT3ZSj5+ppYvvKNKt4bL8vsc4ALmaAAAAAAAAAAAAAAAAAAAAAAAAAAAAAAAAAfirUVGLlUeFFNt+ZLnZBcmVJ6lWvr2suNWbjH1bz35L7HBdR7fKHqfazTq2Hh1cUl/P4X5FI59htM7VafbxksSnHskumpx49CaXUQlvVUuWZp0+6wc5azaj5LNnvAAuZgJLkx8Xy9qv8A4qqVpJcmPi+XtV/8VVAK0AAHlbU6b23srilHi5Qbj/FHvo/mijxuTDUvp2nxg+ehKUOp99H8JY6iuM82Q/w/rF7aPhGrmcF0d9FL+ScvukJ7tSMueRp4fvcLVpaxtNez/g0MAFzMAAAAAAAAAAAAAAAAAAAAAAAAAAAAAAAB8bxzgGe7fy7e6hY2NPisqdTHmk+PWqcJPrNCS3eYz3Ydd0Op3t9PjGLcKefrcI/ZTgvvGhkKOd582aeP7vs6H6Vn1ebAALmYCS5MfF8var/4qqVpJcmPi+XtV/8AFVQCtAAAM85QovRL6xvqa4JqE8fVecdcJTXUaGT23uldttPrqKzKmuyx6afFrrjvLrJVo3g7dTuwFVU68drg8n0eRQRlvpOPFPmfnPpOcn+q9tdPouTzKkuxS/y/B+2G6yjPcZbSTOatSdKpKm9HYAA9EgAAAAAAAAAAAAAAAAAAAAAAAAAAATm3+r9qLCs4vEqv6KPTPOX1RUn1FGZ1tU+6vVreyp8adDvquObjiU8/yqMemTJVpWjZcXkd2ApKdZOX5Y7z6Io9gdI7T2FFTWJVP0s+meMLqjurqKI+JY5j6e4x2UkjmrVXVqSqS4t3AAPRIElyY+L5e1X/AMVVK0kuTHxfL2q/+KqgFaAAAfGs859ABnexL7nNTu7GpwjNudL+XjH7acvymiGf8pNrLS61pqFou+pSjCfrw24Z9T7+L6UXVndxvqcKlu8xqRjKL86ksohS3W4cvY08d3sYYhfMrPqsv5OYAFzMAAAAAAAAAAAAAAAAAAAAAAAAAAAOhrurR0O2q163NTjlL96T4Rj1tpEryY6VJ0617e8al1KWG/3d5uT/AJp56kjo7WXUts7+lYWDfY6UnKtNcya8J/yp7q+tL1Gh29vG0hGFBKMYJRil5FFYS+w51vzvovc1Jr/Gwyh80834R0XnxOQAHQZYAAAJLkx8Xy9qv/iqpWklyY+L5e1X/wAVVAK0AAAAAHR1vS461b1aFbmqRaz+6+eMuppPqJPky1VwhWsb3hUtpSwn+7vYkl/DP8JIujPdu7Gezt3R1LTlzOMa0VzPyJv1Sj3ufI1HyshV3Wqi049DTwTVWEsNL5s4/wCy+vA0IHW03UIarRp1bR5hUSaf+j8zT4Nec7JdO5myTi7PiAAD4AAAAAAAAAAAAAAAAAAADzdR2kttJz9OrU4Nfs7ycuqCzJ/YfG0uJ7hCU3aKbZ6RH7cbYdq19G0rM7mriKUOLpb3M8L9t54Lr82fM1Db+tr8nQ2RpTbfB1pJZivOk+EF9aT6j2NkNh46C3Wv32a4lluby1De591vi2/LJ8X6uOYObqbsPU04YaOF7zE8dIavryRz7EbKLZqhmvh1quHUlz480E/Klnn8rz6ikALRioqyM6tVlWm6k3mwAD0SAAABJcmPi+XtV/8AFVStJLkx8Xy9qv8A4qqAVoAAAAABw3tnDUKc6d0lKE04yT8qZzAH1Np3Rmek30+Te7lbam3K1rNyp1P3frf0Ul0NevSqdRVUpU2mmk008pp8zT8qOlrWiUtfoulfxynxTXCUH5JRfkZBQne8m7alH6VaZeGs94s9bpPpzF9JzK9HJ/l9vsa0lHHraTSq6rSXivHw1NMBOaTt/Z6sliqqUn+xWxB9Un3r6mUNOoqqTptNPyp5T6y8ZKXBmbVo1KTtOLR+gAeiQAAAAAAAABP6vtZPS60qdOx1CuoqL7JQp05QllJ4TlUT4cz4GaS1XW3/AOHUvuQ/ubWMHicFLidNDEyoX2Unfmk/cxLthrMvCpaouiMf+R9VfVqn/Vhq66If2rI2zAwT7CPN+p0/iVXRR/avoYk9MubrxjS1ufq7BCX/AL3X+h6Gn6Rb2bzX0vWqz+vCil92FVfi2a7gYPqoQWh5l8SxMlbbsvCy9rEZabX9r4KFnpOp04r9mFChFfYqpzd3lT0Zq3uaPzitwMFTgbbd2SXd5U9Gat7mj84d3lT0Zq3uaPzitwMH0+El3eVPRmre5o/OHd5U9Gat7mj84rcDABJd3lT0Zq3uaPzh3eVPRmre5o/OK3AwASXd5U9Gat7mj848TY/aCvs9auldabqcpOtc1MwpUmsVq05xXGqnnEln1mkYGACS7vKnozVvc0fnDu8qejNW9zR+cVuBgAku7yp6M1b3NH5w7vKnozVvc0fnFbgYAJLu8qejNW9zR+cO7yp6M1b3NH5xW4GACS7vKnozVvc0fnB7eVHz6Xq3uaPzitwMAGY6orfVW3U0bVYSf7VKlRg/sVbdb6UeFPQpUHnTbbXKXTb0H+MK8Ta8DBKVGEuKO6n8QxNNWjN28c/e5if6zo/9vHWeunj/AHDPn03WI+DT1V9MV/zNtwMHnsI+Pqyn4nW1UX/yvoYmtU1tc1LUvuQ/uVWzW195YUHHWrDVK1Tek99UqTW60sLjUXr8hoWBg9RpKLum/UjWxk60dlxiuiSMd255VrvRLq1nZULi3g4VN+je04JVu+jhx3JtprOM5XOuDNI2T2gltLbRrXFvWtXL9isl331oPncfM2o9B27rQaF9XpV7ulCdWimqc5rPY95ptxT4J5S44yd2cN9NPPFNcG0+Pma4plTjMwudqb251ivpem3VLE6kakbhxpudrTjHeq28Ybu7OouZZy0s58u7p9OO4km28JLLxl48rxwyeFbbCWVmqH0eiou3qyrU5KdTfVSfhSlU3t6eVhNSbTSS8h74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691647" y="1340768"/>
            <a:ext cx="5960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58585A">
                  <a:lumMod val="75000"/>
                </a:srgbClr>
              </a:buClr>
            </a:pP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K čemu použít </a:t>
            </a:r>
            <a:r>
              <a:rPr lang="cs-CZ" sz="2800" u="sng" dirty="0" err="1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Gaussovo</a:t>
            </a:r>
            <a:r>
              <a:rPr lang="cs-CZ" sz="2800" u="sng" dirty="0" smtClean="0">
                <a:solidFill>
                  <a:srgbClr val="000000"/>
                </a:solidFill>
                <a:latin typeface="Arial"/>
                <a:cs typeface="+mn-cs"/>
                <a:sym typeface="Wingdings" pitchFamily="2" charset="2"/>
              </a:rPr>
              <a:t> rozložení?</a:t>
            </a:r>
            <a:endParaRPr lang="cs-CZ" sz="2800" u="sng" dirty="0">
              <a:solidFill>
                <a:srgbClr val="000000"/>
              </a:solidFill>
              <a:latin typeface="Arial"/>
              <a:cs typeface="+mn-cs"/>
              <a:sym typeface="Wingdings" pitchFamily="2" charset="2"/>
            </a:endParaRPr>
          </a:p>
        </p:txBody>
      </p:sp>
      <p:pic>
        <p:nvPicPr>
          <p:cNvPr id="20" name="Obrázek 19"/>
          <p:cNvPicPr/>
          <p:nvPr/>
        </p:nvPicPr>
        <p:blipFill>
          <a:blip r:embed="rId3" cstate="print"/>
          <a:srcRect b="12306"/>
          <a:stretch>
            <a:fillRect/>
          </a:stretch>
        </p:blipFill>
        <p:spPr bwMode="auto">
          <a:xfrm>
            <a:off x="4211960" y="3068960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5220072" y="3068960"/>
            <a:ext cx="20730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= SSD model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99792" y="3068960"/>
            <a:ext cx="1364476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500" b="1" dirty="0" smtClean="0">
                <a:solidFill>
                  <a:schemeClr val="accent6">
                    <a:lumMod val="75000"/>
                  </a:schemeClr>
                </a:solidFill>
              </a:rPr>
              <a:t>= SSD model</a:t>
            </a:r>
            <a:endParaRPr lang="cs-CZ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1108</Words>
  <Application>Microsoft Office PowerPoint</Application>
  <PresentationFormat>Předvádění na obrazovce (4:3)</PresentationFormat>
  <Paragraphs>335</Paragraphs>
  <Slides>30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Motiv sady Office</vt:lpstr>
      <vt:lpstr>obrázek</vt:lpstr>
      <vt:lpstr>Model rozložení citlivosti druhů (Species Sensitivity Distribution; SSD)</vt:lpstr>
      <vt:lpstr>Úvod do SSD</vt:lpstr>
      <vt:lpstr>Motivace – teoretický příklad praktického využití</vt:lpstr>
      <vt:lpstr>Úvod do SSD</vt:lpstr>
      <vt:lpstr>Úvod do SSD</vt:lpstr>
      <vt:lpstr>Úvod do SSD</vt:lpstr>
      <vt:lpstr>Úvod do SSD</vt:lpstr>
      <vt:lpstr>Úvod do SSD</vt:lpstr>
      <vt:lpstr>Úvod do SSD</vt:lpstr>
      <vt:lpstr>Úvod do SSD</vt:lpstr>
      <vt:lpstr>Úvod do SSD</vt:lpstr>
      <vt:lpstr>Úvod do SSD</vt:lpstr>
      <vt:lpstr>Úvod do SSD</vt:lpstr>
      <vt:lpstr>Úvod do SSD</vt:lpstr>
      <vt:lpstr>Tvorba SSD modelu – vstupní data</vt:lpstr>
      <vt:lpstr>Tvorba SSD modelu – vstupní data</vt:lpstr>
      <vt:lpstr>Tvorba SSD modelu – vstupní data</vt:lpstr>
      <vt:lpstr>Tvorba SSD modelu – vstupní data</vt:lpstr>
      <vt:lpstr>Tvorba SSD modelu – aproximace Gaussovou distribucí</vt:lpstr>
      <vt:lpstr>Tvorba SSD modelu – ověření normality</vt:lpstr>
      <vt:lpstr>Tvorba SSD modelu – ověření normality</vt:lpstr>
      <vt:lpstr>Tvorba SSD modelu – ověření normality</vt:lpstr>
      <vt:lpstr>Tvorba SSD modelu – výpočet HCp a PAF</vt:lpstr>
      <vt:lpstr>Tvorba SSD modelu – výpočet HCp a PAF</vt:lpstr>
      <vt:lpstr>Tvorba SSD modelu – výpočet HCp a PAF</vt:lpstr>
      <vt:lpstr>Modifikace SSD modelu</vt:lpstr>
      <vt:lpstr>Limitace SSD modelu</vt:lpstr>
      <vt:lpstr>Limitace SSD modelu</vt:lpstr>
      <vt:lpstr>Limitace SSD modelu</vt:lpstr>
      <vt:lpstr>Závěr – návrat k teoretickému příkladu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sona</cp:lastModifiedBy>
  <cp:revision>123</cp:revision>
  <dcterms:created xsi:type="dcterms:W3CDTF">2010-05-17T15:27:49Z</dcterms:created>
  <dcterms:modified xsi:type="dcterms:W3CDTF">2015-03-15T18:24:52Z</dcterms:modified>
</cp:coreProperties>
</file>