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266" r:id="rId4"/>
    <p:sldId id="277" r:id="rId5"/>
    <p:sldId id="267" r:id="rId6"/>
    <p:sldId id="283" r:id="rId7"/>
    <p:sldId id="268" r:id="rId8"/>
    <p:sldId id="269" r:id="rId9"/>
    <p:sldId id="260" r:id="rId10"/>
    <p:sldId id="261" r:id="rId11"/>
    <p:sldId id="272" r:id="rId12"/>
    <p:sldId id="258" r:id="rId13"/>
    <p:sldId id="257" r:id="rId14"/>
    <p:sldId id="259" r:id="rId15"/>
    <p:sldId id="270" r:id="rId16"/>
    <p:sldId id="271" r:id="rId17"/>
    <p:sldId id="273" r:id="rId18"/>
    <p:sldId id="274" r:id="rId19"/>
    <p:sldId id="287" r:id="rId20"/>
    <p:sldId id="275" r:id="rId21"/>
    <p:sldId id="276" r:id="rId22"/>
    <p:sldId id="288" r:id="rId23"/>
    <p:sldId id="289" r:id="rId24"/>
    <p:sldId id="290" r:id="rId25"/>
    <p:sldId id="291" r:id="rId26"/>
    <p:sldId id="292" r:id="rId27"/>
    <p:sldId id="278" r:id="rId28"/>
    <p:sldId id="284" r:id="rId29"/>
    <p:sldId id="285" r:id="rId3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02" y="9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44729CB-D3D4-4A5C-8E0C-BD2569D35D55}" type="slidenum">
              <a:rPr lang="cs-CZ" altLang="cs-CZ"/>
              <a:pPr/>
              <a:t>‹#›</a:t>
            </a:fld>
            <a:endParaRPr lang="cs-CZ" altLang="cs-CZ"/>
          </a:p>
        </p:txBody>
      </p:sp>
    </p:spTree>
    <p:extLst>
      <p:ext uri="{BB962C8B-B14F-4D97-AF65-F5344CB8AC3E}">
        <p14:creationId xmlns:p14="http://schemas.microsoft.com/office/powerpoint/2010/main" val="21889911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1295A-7B0A-43EA-84DF-5CD8C7D55F2D}" type="slidenum">
              <a:rPr lang="cs-CZ" altLang="cs-CZ"/>
              <a:pPr/>
              <a:t>6</a:t>
            </a:fld>
            <a:endParaRPr lang="cs-CZ" altLang="cs-CZ"/>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cs-CZ" altLang="cs-CZ"/>
              <a:t>Rychlost pohybu vody v rostlině je závislá jednak na velikosti hnací síly – velikosti rozdílu vodního potenciálu atmosféry a půdy a také na velikosti odporu, který rostlina toku vody klade. Hlavními regulačními body tedy jsou ta místa na rostlině která mohou odpor měnit a to v poměrně krátkém čase. Průduchy na listech a změny jejich difúzního odporu jsou asi nejvýraznějším regulačním bodem na rostlině, ale i hydraulické odpory ve stonku  a v kořenech mohou být významné.</a:t>
            </a:r>
          </a:p>
        </p:txBody>
      </p:sp>
    </p:spTree>
    <p:extLst>
      <p:ext uri="{BB962C8B-B14F-4D97-AF65-F5344CB8AC3E}">
        <p14:creationId xmlns:p14="http://schemas.microsoft.com/office/powerpoint/2010/main" val="368975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F7B87-6E54-46F4-A34A-E62AFE413854}" type="slidenum">
              <a:rPr lang="cs-CZ" altLang="cs-CZ"/>
              <a:pPr/>
              <a:t>20</a:t>
            </a:fld>
            <a:endParaRPr lang="cs-CZ" altLang="cs-CZ"/>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cs-CZ" altLang="cs-CZ"/>
              <a:t>Odpověď na tyto otázky částečně poskytuje závislost mezi vodním poteniciálem stonku resp. Negativním tlakem v xylému a relativním poklesem vodivosti stonku v důsledku kavitace -  přetrhání vodních sloupců v cévách. Ukazuje se, že chmel je v tomto ohledu dost odolný a za normálních podmínek (vodní potenciál okolo -1MPa) je narušeno jen asi 10% vodivé kapacity. </a:t>
            </a:r>
          </a:p>
        </p:txBody>
      </p:sp>
    </p:spTree>
    <p:extLst>
      <p:ext uri="{BB962C8B-B14F-4D97-AF65-F5344CB8AC3E}">
        <p14:creationId xmlns:p14="http://schemas.microsoft.com/office/powerpoint/2010/main" val="148803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7B417-7576-4D35-A179-ADCECD744350}" type="slidenum">
              <a:rPr lang="cs-CZ" altLang="cs-CZ"/>
              <a:pPr/>
              <a:t>21</a:t>
            </a:fld>
            <a:endParaRPr lang="cs-CZ" alt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cs-CZ" altLang="cs-CZ"/>
              <a:t>Samozřejmě nejdůležitější otázky na které v našem výzkumu hledáme odpověď jsou zaměřené fungování celé rostliny. Týkají se především důsledků poruch xylému</a:t>
            </a:r>
          </a:p>
        </p:txBody>
      </p:sp>
    </p:spTree>
    <p:extLst>
      <p:ext uri="{BB962C8B-B14F-4D97-AF65-F5344CB8AC3E}">
        <p14:creationId xmlns:p14="http://schemas.microsoft.com/office/powerpoint/2010/main" val="101166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DF986-71C6-4D21-B421-ED138B159673}" type="slidenum">
              <a:rPr lang="cs-CZ" altLang="cs-CZ"/>
              <a:pPr/>
              <a:t>11</a:t>
            </a:fld>
            <a:endParaRPr lang="cs-CZ" altLang="cs-CZ"/>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cs-CZ" altLang="cs-CZ"/>
              <a:t>Měření skutečné hydraulické vodivosti je založeno na sledování toku roztoku KCl ve vodě stonkovým segmentem o délce zhruba jednoho metru za stálého tlakového gradientu. Průtok je měřen pomocí přesné analytické váhy, tlak je sledován tlakovým čidlem a tyto údaje jsou v průběhu měření zaznamenávány do počítače.</a:t>
            </a:r>
          </a:p>
        </p:txBody>
      </p:sp>
    </p:spTree>
    <p:extLst>
      <p:ext uri="{BB962C8B-B14F-4D97-AF65-F5344CB8AC3E}">
        <p14:creationId xmlns:p14="http://schemas.microsoft.com/office/powerpoint/2010/main" val="36634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829C5-C5E0-4347-9630-686DC0ACBB55}" type="slidenum">
              <a:rPr lang="cs-CZ" altLang="cs-CZ"/>
              <a:pPr/>
              <a:t>13</a:t>
            </a:fld>
            <a:endParaRPr lang="cs-CZ" altLang="cs-CZ"/>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r>
              <a:rPr lang="cs-CZ" altLang="cs-CZ"/>
              <a:t>Based on pressure differential between roots and leaves and plant transpiration rate we can calculate root hydraulic resistance.</a:t>
            </a:r>
          </a:p>
          <a:p>
            <a:endParaRPr lang="cs-CZ" altLang="cs-CZ"/>
          </a:p>
          <a:p>
            <a:r>
              <a:rPr lang="cs-CZ" altLang="cs-CZ"/>
              <a:t>Measurement is independent of stomatal regulation in leaves.</a:t>
            </a:r>
          </a:p>
        </p:txBody>
      </p:sp>
    </p:spTree>
    <p:extLst>
      <p:ext uri="{BB962C8B-B14F-4D97-AF65-F5344CB8AC3E}">
        <p14:creationId xmlns:p14="http://schemas.microsoft.com/office/powerpoint/2010/main" val="328348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ECD09-7BE6-4EFA-90C7-7FAB754217FA}" type="slidenum">
              <a:rPr lang="cs-CZ" altLang="cs-CZ"/>
              <a:pPr/>
              <a:t>14</a:t>
            </a:fld>
            <a:endParaRPr lang="cs-CZ" altLang="cs-CZ"/>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r>
              <a:rPr lang="cs-CZ" altLang="cs-CZ"/>
              <a:t>Plně vyvinuté a funkční cévy xylému nejsou sice živé buňky, ale  jak se ukazuje nejsou zadaleka jen pasivními kanálky pro transport tekutin jak jsme si mysleli. Mohou totiž měnit svoje hydraulické vlastnosti podle koncentrace transportovaných látek. Tento děj se odehrává na membránách dvůrkatých teček jejichž fibrily jsou obaleny pektinovými gely, které mění tloušťku podle hydratace. Když je iontů dostatek …</a:t>
            </a:r>
          </a:p>
        </p:txBody>
      </p:sp>
    </p:spTree>
    <p:extLst>
      <p:ext uri="{BB962C8B-B14F-4D97-AF65-F5344CB8AC3E}">
        <p14:creationId xmlns:p14="http://schemas.microsoft.com/office/powerpoint/2010/main" val="409576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BCEF7-6F5E-43D1-A7E3-B7B290F62063}" type="slidenum">
              <a:rPr lang="cs-CZ" altLang="cs-CZ"/>
              <a:pPr/>
              <a:t>15</a:t>
            </a:fld>
            <a:endParaRPr lang="cs-CZ" altLang="cs-CZ"/>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cs-CZ" altLang="cs-CZ"/>
              <a:t>Stoky jsou nejen dlouhé, ale na podélné ose se jejich struktura výrazně mění. Jak je patrné z anatomických řezů odebraných ve výšce 2, 4 a 6m nad povrchem půdy směrem k vrcholu rostliny se počet i velikost cév ve  svazcích zmenšuje. To je přesně vidět na grafech znázorňující relativní zastoupení cév různých průměrů vlevo. U vrcholu rostliny  jsou zastoupeny zejména cévy menšího průměru zatímco blíže bázi rostliny je zastoupení cév menšího a většího průměru více rovnoměrné. </a:t>
            </a:r>
          </a:p>
        </p:txBody>
      </p:sp>
    </p:spTree>
    <p:extLst>
      <p:ext uri="{BB962C8B-B14F-4D97-AF65-F5344CB8AC3E}">
        <p14:creationId xmlns:p14="http://schemas.microsoft.com/office/powerpoint/2010/main" val="71111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D2880-9945-46BA-A4E9-6291809D7543}" type="slidenum">
              <a:rPr lang="cs-CZ" altLang="cs-CZ"/>
              <a:pPr/>
              <a:t>16</a:t>
            </a:fld>
            <a:endParaRPr lang="cs-CZ" altLang="cs-CZ"/>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cs-CZ" altLang="cs-CZ"/>
              <a:t>Pokud se podrobněji podíváme na zastoupení jednotlivých kategorií cév můžeme na základě vztahu pro popisující tok kapaliny v ideální kapiláře vypočítat maximální teoretickou vodivost zkoumaného vzorku. Éta=dynamická viskozita</a:t>
            </a:r>
          </a:p>
        </p:txBody>
      </p:sp>
    </p:spTree>
    <p:extLst>
      <p:ext uri="{BB962C8B-B14F-4D97-AF65-F5344CB8AC3E}">
        <p14:creationId xmlns:p14="http://schemas.microsoft.com/office/powerpoint/2010/main" val="404307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EF95E-0C67-4B80-AF46-5DD2BF1AD803}" type="slidenum">
              <a:rPr lang="cs-CZ" altLang="cs-CZ"/>
              <a:pPr/>
              <a:t>17</a:t>
            </a:fld>
            <a:endParaRPr lang="cs-CZ" altLang="cs-CZ"/>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cs-CZ" altLang="cs-CZ"/>
              <a:t>Pokud srovnáme skutečně naměřené  hodnoty hydraulické vodivosti stonku s hodnotami vypočtenými z anatomických řezů najdeme velmi dobrý korelační vztah, ikdyž v absolutních hodnotách jsou vždy hodnoty vypočtené vodivosti vyšší.</a:t>
            </a:r>
          </a:p>
        </p:txBody>
      </p:sp>
    </p:spTree>
    <p:extLst>
      <p:ext uri="{BB962C8B-B14F-4D97-AF65-F5344CB8AC3E}">
        <p14:creationId xmlns:p14="http://schemas.microsoft.com/office/powerpoint/2010/main" val="256602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7F8F2-9163-42AE-A4BD-06337E399CBE}" type="slidenum">
              <a:rPr lang="cs-CZ" altLang="cs-CZ"/>
              <a:pPr/>
              <a:t>18</a:t>
            </a:fld>
            <a:endParaRPr lang="cs-CZ" altLang="cs-CZ"/>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32238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6F1AD-819D-45E0-A42A-516125BC80D4}" type="slidenum">
              <a:rPr lang="cs-CZ" altLang="cs-CZ"/>
              <a:pPr/>
              <a:t>19</a:t>
            </a:fld>
            <a:endParaRPr lang="cs-CZ" altLang="cs-CZ"/>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cs-CZ" altLang="cs-CZ"/>
              <a:t>Samozřejmě nejdůležitější otázky na které v našem výzkumu hledáme odpověď jsou zaměřené fungování celé rostliny. Týkají se především důsledků poruch xylému</a:t>
            </a:r>
          </a:p>
        </p:txBody>
      </p:sp>
    </p:spTree>
    <p:extLst>
      <p:ext uri="{BB962C8B-B14F-4D97-AF65-F5344CB8AC3E}">
        <p14:creationId xmlns:p14="http://schemas.microsoft.com/office/powerpoint/2010/main" val="309837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0B6479AF-B1D2-4CF4-BC6D-C77895775760}" type="slidenum">
              <a:rPr lang="cs-CZ" altLang="cs-CZ"/>
              <a:pPr/>
              <a:t>‹#›</a:t>
            </a:fld>
            <a:endParaRPr lang="cs-CZ" altLang="cs-CZ"/>
          </a:p>
        </p:txBody>
      </p:sp>
    </p:spTree>
    <p:extLst>
      <p:ext uri="{BB962C8B-B14F-4D97-AF65-F5344CB8AC3E}">
        <p14:creationId xmlns:p14="http://schemas.microsoft.com/office/powerpoint/2010/main" val="424747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6D8CF81D-07CF-4E2F-A3AE-A93BDED777BB}" type="slidenum">
              <a:rPr lang="cs-CZ" altLang="cs-CZ"/>
              <a:pPr/>
              <a:t>‹#›</a:t>
            </a:fld>
            <a:endParaRPr lang="cs-CZ" altLang="cs-CZ"/>
          </a:p>
        </p:txBody>
      </p:sp>
    </p:spTree>
    <p:extLst>
      <p:ext uri="{BB962C8B-B14F-4D97-AF65-F5344CB8AC3E}">
        <p14:creationId xmlns:p14="http://schemas.microsoft.com/office/powerpoint/2010/main" val="388279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DDFBC36C-16B8-4F04-AD8C-159E6037881A}" type="slidenum">
              <a:rPr lang="cs-CZ" altLang="cs-CZ"/>
              <a:pPr/>
              <a:t>‹#›</a:t>
            </a:fld>
            <a:endParaRPr lang="cs-CZ" altLang="cs-CZ"/>
          </a:p>
        </p:txBody>
      </p:sp>
    </p:spTree>
    <p:extLst>
      <p:ext uri="{BB962C8B-B14F-4D97-AF65-F5344CB8AC3E}">
        <p14:creationId xmlns:p14="http://schemas.microsoft.com/office/powerpoint/2010/main" val="94699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B5FE28ED-1CD1-4E76-A9A2-39B64D1ACA8A}" type="slidenum">
              <a:rPr lang="cs-CZ" altLang="cs-CZ"/>
              <a:pPr/>
              <a:t>‹#›</a:t>
            </a:fld>
            <a:endParaRPr lang="cs-CZ" altLang="cs-CZ"/>
          </a:p>
        </p:txBody>
      </p:sp>
    </p:spTree>
    <p:extLst>
      <p:ext uri="{BB962C8B-B14F-4D97-AF65-F5344CB8AC3E}">
        <p14:creationId xmlns:p14="http://schemas.microsoft.com/office/powerpoint/2010/main" val="201910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0D8F1AA6-16C6-44E1-94F3-EF288822E884}" type="slidenum">
              <a:rPr lang="cs-CZ" altLang="cs-CZ"/>
              <a:pPr/>
              <a:t>‹#›</a:t>
            </a:fld>
            <a:endParaRPr lang="cs-CZ" altLang="cs-CZ"/>
          </a:p>
        </p:txBody>
      </p:sp>
    </p:spTree>
    <p:extLst>
      <p:ext uri="{BB962C8B-B14F-4D97-AF65-F5344CB8AC3E}">
        <p14:creationId xmlns:p14="http://schemas.microsoft.com/office/powerpoint/2010/main" val="318875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B446195E-8FBC-4540-BC24-1A784539E8B2}" type="slidenum">
              <a:rPr lang="cs-CZ" altLang="cs-CZ"/>
              <a:pPr/>
              <a:t>‹#›</a:t>
            </a:fld>
            <a:endParaRPr lang="cs-CZ" altLang="cs-CZ"/>
          </a:p>
        </p:txBody>
      </p:sp>
    </p:spTree>
    <p:extLst>
      <p:ext uri="{BB962C8B-B14F-4D97-AF65-F5344CB8AC3E}">
        <p14:creationId xmlns:p14="http://schemas.microsoft.com/office/powerpoint/2010/main" val="182991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cs-CZ"/>
          </a:p>
        </p:txBody>
      </p:sp>
      <p:sp>
        <p:nvSpPr>
          <p:cNvPr id="8" name="Zástupný symbol pro zápatí 7"/>
          <p:cNvSpPr>
            <a:spLocks noGrp="1"/>
          </p:cNvSpPr>
          <p:nvPr>
            <p:ph type="ftr" sz="quarter" idx="11"/>
          </p:nvPr>
        </p:nvSpPr>
        <p:spPr/>
        <p:txBody>
          <a:bodyPr/>
          <a:lstStyle>
            <a:lvl1pPr>
              <a:defRPr/>
            </a:lvl1pPr>
          </a:lstStyle>
          <a:p>
            <a:endParaRPr lang="cs-CZ" altLang="cs-CZ"/>
          </a:p>
        </p:txBody>
      </p:sp>
      <p:sp>
        <p:nvSpPr>
          <p:cNvPr id="9" name="Zástupný symbol pro číslo snímku 8"/>
          <p:cNvSpPr>
            <a:spLocks noGrp="1"/>
          </p:cNvSpPr>
          <p:nvPr>
            <p:ph type="sldNum" sz="quarter" idx="12"/>
          </p:nvPr>
        </p:nvSpPr>
        <p:spPr/>
        <p:txBody>
          <a:bodyPr/>
          <a:lstStyle>
            <a:lvl1pPr>
              <a:defRPr/>
            </a:lvl1pPr>
          </a:lstStyle>
          <a:p>
            <a:fld id="{DF5DD3EC-042A-4DB6-8107-40DAC1593C64}" type="slidenum">
              <a:rPr lang="cs-CZ" altLang="cs-CZ"/>
              <a:pPr/>
              <a:t>‹#›</a:t>
            </a:fld>
            <a:endParaRPr lang="cs-CZ" altLang="cs-CZ"/>
          </a:p>
        </p:txBody>
      </p:sp>
    </p:spTree>
    <p:extLst>
      <p:ext uri="{BB962C8B-B14F-4D97-AF65-F5344CB8AC3E}">
        <p14:creationId xmlns:p14="http://schemas.microsoft.com/office/powerpoint/2010/main" val="411819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ltLang="cs-CZ"/>
          </a:p>
        </p:txBody>
      </p:sp>
      <p:sp>
        <p:nvSpPr>
          <p:cNvPr id="4" name="Zástupný symbol pro zápatí 3"/>
          <p:cNvSpPr>
            <a:spLocks noGrp="1"/>
          </p:cNvSpPr>
          <p:nvPr>
            <p:ph type="ftr" sz="quarter" idx="11"/>
          </p:nvPr>
        </p:nvSpPr>
        <p:spPr/>
        <p:txBody>
          <a:bodyPr/>
          <a:lstStyle>
            <a:lvl1pPr>
              <a:defRPr/>
            </a:lvl1pPr>
          </a:lstStyle>
          <a:p>
            <a:endParaRPr lang="cs-CZ" altLang="cs-CZ"/>
          </a:p>
        </p:txBody>
      </p:sp>
      <p:sp>
        <p:nvSpPr>
          <p:cNvPr id="5" name="Zástupný symbol pro číslo snímku 4"/>
          <p:cNvSpPr>
            <a:spLocks noGrp="1"/>
          </p:cNvSpPr>
          <p:nvPr>
            <p:ph type="sldNum" sz="quarter" idx="12"/>
          </p:nvPr>
        </p:nvSpPr>
        <p:spPr/>
        <p:txBody>
          <a:bodyPr/>
          <a:lstStyle>
            <a:lvl1pPr>
              <a:defRPr/>
            </a:lvl1pPr>
          </a:lstStyle>
          <a:p>
            <a:fld id="{A08F0B40-F487-47EB-9DDC-A471DA23D35B}" type="slidenum">
              <a:rPr lang="cs-CZ" altLang="cs-CZ"/>
              <a:pPr/>
              <a:t>‹#›</a:t>
            </a:fld>
            <a:endParaRPr lang="cs-CZ" altLang="cs-CZ"/>
          </a:p>
        </p:txBody>
      </p:sp>
    </p:spTree>
    <p:extLst>
      <p:ext uri="{BB962C8B-B14F-4D97-AF65-F5344CB8AC3E}">
        <p14:creationId xmlns:p14="http://schemas.microsoft.com/office/powerpoint/2010/main" val="119532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p>
        </p:txBody>
      </p:sp>
      <p:sp>
        <p:nvSpPr>
          <p:cNvPr id="3" name="Zástupný symbol pro zápatí 2"/>
          <p:cNvSpPr>
            <a:spLocks noGrp="1"/>
          </p:cNvSpPr>
          <p:nvPr>
            <p:ph type="ftr" sz="quarter" idx="11"/>
          </p:nvPr>
        </p:nvSpPr>
        <p:spPr/>
        <p:txBody>
          <a:bodyPr/>
          <a:lstStyle>
            <a:lvl1pPr>
              <a:defRPr/>
            </a:lvl1pPr>
          </a:lstStyle>
          <a:p>
            <a:endParaRPr lang="cs-CZ" altLang="cs-CZ"/>
          </a:p>
        </p:txBody>
      </p:sp>
      <p:sp>
        <p:nvSpPr>
          <p:cNvPr id="4" name="Zástupný symbol pro číslo snímku 3"/>
          <p:cNvSpPr>
            <a:spLocks noGrp="1"/>
          </p:cNvSpPr>
          <p:nvPr>
            <p:ph type="sldNum" sz="quarter" idx="12"/>
          </p:nvPr>
        </p:nvSpPr>
        <p:spPr/>
        <p:txBody>
          <a:bodyPr/>
          <a:lstStyle>
            <a:lvl1pPr>
              <a:defRPr/>
            </a:lvl1pPr>
          </a:lstStyle>
          <a:p>
            <a:fld id="{00648D47-3CF3-419A-A8A8-A9847F15C0E2}" type="slidenum">
              <a:rPr lang="cs-CZ" altLang="cs-CZ"/>
              <a:pPr/>
              <a:t>‹#›</a:t>
            </a:fld>
            <a:endParaRPr lang="cs-CZ" altLang="cs-CZ"/>
          </a:p>
        </p:txBody>
      </p:sp>
    </p:spTree>
    <p:extLst>
      <p:ext uri="{BB962C8B-B14F-4D97-AF65-F5344CB8AC3E}">
        <p14:creationId xmlns:p14="http://schemas.microsoft.com/office/powerpoint/2010/main" val="51584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3CD1111D-7FC0-49E3-9D60-3AF51AD5533A}" type="slidenum">
              <a:rPr lang="cs-CZ" altLang="cs-CZ"/>
              <a:pPr/>
              <a:t>‹#›</a:t>
            </a:fld>
            <a:endParaRPr lang="cs-CZ" altLang="cs-CZ"/>
          </a:p>
        </p:txBody>
      </p:sp>
    </p:spTree>
    <p:extLst>
      <p:ext uri="{BB962C8B-B14F-4D97-AF65-F5344CB8AC3E}">
        <p14:creationId xmlns:p14="http://schemas.microsoft.com/office/powerpoint/2010/main" val="25715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A5F6BF03-0A9D-46DD-B215-0ACF19964E01}" type="slidenum">
              <a:rPr lang="cs-CZ" altLang="cs-CZ"/>
              <a:pPr/>
              <a:t>‹#›</a:t>
            </a:fld>
            <a:endParaRPr lang="cs-CZ" altLang="cs-CZ"/>
          </a:p>
        </p:txBody>
      </p:sp>
    </p:spTree>
    <p:extLst>
      <p:ext uri="{BB962C8B-B14F-4D97-AF65-F5344CB8AC3E}">
        <p14:creationId xmlns:p14="http://schemas.microsoft.com/office/powerpoint/2010/main" val="77552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2ED756-5CA6-47BC-A446-69B0F0A61028}"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196752"/>
            <a:ext cx="7772400" cy="2304256"/>
          </a:xfrm>
        </p:spPr>
        <p:txBody>
          <a:bodyPr anchor="ctr"/>
          <a:lstStyle/>
          <a:p>
            <a:r>
              <a:rPr lang="cs-CZ" altLang="cs-CZ" sz="4400" dirty="0"/>
              <a:t>Měření odporu transportních </a:t>
            </a:r>
            <a:r>
              <a:rPr lang="cs-CZ" altLang="cs-CZ" sz="4400" dirty="0" smtClean="0"/>
              <a:t>cest, stupně jejich </a:t>
            </a:r>
            <a:br>
              <a:rPr lang="cs-CZ" altLang="cs-CZ" sz="4400" dirty="0" smtClean="0"/>
            </a:br>
            <a:r>
              <a:rPr lang="cs-CZ" altLang="cs-CZ" sz="4400" dirty="0" smtClean="0"/>
              <a:t>integrace a embolizace</a:t>
            </a:r>
            <a:endParaRPr lang="cs-CZ" altLang="cs-CZ" sz="4400" dirty="0"/>
          </a:p>
        </p:txBody>
      </p:sp>
      <p:sp>
        <p:nvSpPr>
          <p:cNvPr id="2051" name="Rectangle 3"/>
          <p:cNvSpPr>
            <a:spLocks noGrp="1" noChangeArrowheads="1"/>
          </p:cNvSpPr>
          <p:nvPr>
            <p:ph type="subTitle" idx="1"/>
          </p:nvPr>
        </p:nvSpPr>
        <p:spPr>
          <a:xfrm>
            <a:off x="1371600" y="3886200"/>
            <a:ext cx="6400800" cy="1752600"/>
          </a:xfrm>
        </p:spPr>
        <p:txBody>
          <a:bodyPr/>
          <a:lstStyle/>
          <a:p>
            <a:r>
              <a:rPr lang="cs-CZ" altLang="cs-CZ" i="1"/>
              <a:t>Vít Gloser</a:t>
            </a:r>
          </a:p>
          <a:p>
            <a:endParaRPr lang="cs-CZ" altLang="cs-CZ" i="1"/>
          </a:p>
          <a:p>
            <a:r>
              <a:rPr lang="cs-CZ" altLang="cs-CZ" sz="2000" i="1"/>
              <a:t>Cvičení z fyziologie rostlin pro pokročilé</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z="3600">
                <a:solidFill>
                  <a:srgbClr val="008080"/>
                </a:solidFill>
                <a:effectLst>
                  <a:outerShdw blurRad="38100" dist="38100" dir="2700000" algn="tl">
                    <a:srgbClr val="000000"/>
                  </a:outerShdw>
                </a:effectLst>
                <a:latin typeface="Trebuchet MS" panose="020B0603020202020204" pitchFamily="34" charset="0"/>
              </a:rPr>
              <a:t>Hlavní</a:t>
            </a:r>
            <a:r>
              <a:rPr lang="cs-CZ" altLang="cs-CZ" sz="4000">
                <a:effectLst>
                  <a:outerShdw blurRad="38100" dist="38100" dir="2700000" algn="tl">
                    <a:srgbClr val="FFFFFF"/>
                  </a:outerShdw>
                </a:effectLst>
              </a:rPr>
              <a:t> </a:t>
            </a:r>
            <a:r>
              <a:rPr lang="cs-CZ" altLang="cs-CZ" sz="3600">
                <a:solidFill>
                  <a:srgbClr val="008080"/>
                </a:solidFill>
                <a:effectLst>
                  <a:outerShdw blurRad="38100" dist="38100" dir="2700000" algn="tl">
                    <a:srgbClr val="000000"/>
                  </a:outerShdw>
                </a:effectLst>
                <a:latin typeface="Trebuchet MS" panose="020B0603020202020204" pitchFamily="34" charset="0"/>
              </a:rPr>
              <a:t>oblasti použití hydraulických metod</a:t>
            </a:r>
          </a:p>
        </p:txBody>
      </p:sp>
      <p:sp>
        <p:nvSpPr>
          <p:cNvPr id="10243" name="Rectangle 3"/>
          <p:cNvSpPr>
            <a:spLocks noGrp="1" noChangeArrowheads="1"/>
          </p:cNvSpPr>
          <p:nvPr>
            <p:ph type="body" idx="1"/>
          </p:nvPr>
        </p:nvSpPr>
        <p:spPr>
          <a:xfrm>
            <a:off x="457200" y="1600200"/>
            <a:ext cx="8229600" cy="4924425"/>
          </a:xfrm>
        </p:spPr>
        <p:txBody>
          <a:bodyPr/>
          <a:lstStyle/>
          <a:p>
            <a:pPr>
              <a:lnSpc>
                <a:spcPct val="90000"/>
              </a:lnSpc>
            </a:pPr>
            <a:r>
              <a:rPr lang="cs-CZ" altLang="cs-CZ"/>
              <a:t>Hodnocení vodivosti/odporu xylému v orgánech na segmentech</a:t>
            </a:r>
          </a:p>
          <a:p>
            <a:pPr>
              <a:lnSpc>
                <a:spcPct val="90000"/>
              </a:lnSpc>
            </a:pPr>
            <a:r>
              <a:rPr lang="cs-CZ" altLang="cs-CZ"/>
              <a:t>Hodnocení vodivosti celých neporušených kořenů nebo listů</a:t>
            </a:r>
          </a:p>
          <a:p>
            <a:pPr>
              <a:lnSpc>
                <a:spcPct val="90000"/>
              </a:lnSpc>
            </a:pPr>
            <a:r>
              <a:rPr lang="cs-CZ" altLang="cs-CZ"/>
              <a:t>Hodnocení odporu, který klade rostlina transpiračnímu toku</a:t>
            </a:r>
          </a:p>
          <a:p>
            <a:pPr>
              <a:lnSpc>
                <a:spcPct val="90000"/>
              </a:lnSpc>
            </a:pPr>
            <a:r>
              <a:rPr lang="cs-CZ" altLang="cs-CZ"/>
              <a:t>Hodnocení stupně integrace vodivých pletiv</a:t>
            </a:r>
          </a:p>
          <a:p>
            <a:pPr>
              <a:lnSpc>
                <a:spcPct val="90000"/>
              </a:lnSpc>
            </a:pPr>
            <a:r>
              <a:rPr lang="cs-CZ" altLang="cs-CZ"/>
              <a:t>Srovnávání odolnosti xylému vůči narušení transportu vznikem kavitací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Měření hydraulické vodivosti stonkového segmentu</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28775"/>
            <a:ext cx="6402387" cy="4802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noFill/>
          <a:ln w="19050">
            <a:solidFill>
              <a:schemeClr val="tx1"/>
            </a:solidFill>
            <a:miter lim="800000"/>
            <a:headEnd/>
            <a:tailEnd/>
          </a:ln>
        </p:spPr>
        <p:txBody>
          <a:bodyPr/>
          <a:lstStyle/>
          <a:p>
            <a:r>
              <a:rPr lang="en-US" altLang="cs-CZ" sz="3600" b="1">
                <a:solidFill>
                  <a:schemeClr val="tx1"/>
                </a:solidFill>
              </a:rPr>
              <a:t>Jak m</a:t>
            </a:r>
            <a:r>
              <a:rPr lang="cs-CZ" altLang="cs-CZ" sz="3600" b="1">
                <a:solidFill>
                  <a:schemeClr val="tx1"/>
                </a:solidFill>
              </a:rPr>
              <a:t>ěříme hydraulický odpor kořenového systému a jeho změny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84313"/>
            <a:ext cx="5184775" cy="51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7772400" cy="990600"/>
          </a:xfrm>
          <a:noFill/>
          <a:ln w="19050">
            <a:solidFill>
              <a:schemeClr val="tx1"/>
            </a:solidFill>
            <a:miter lim="800000"/>
            <a:headEnd/>
            <a:tailEnd/>
          </a:ln>
        </p:spPr>
        <p:txBody>
          <a:bodyPr/>
          <a:lstStyle/>
          <a:p>
            <a:r>
              <a:rPr lang="cs-CZ" altLang="cs-CZ" sz="3600" b="1">
                <a:solidFill>
                  <a:schemeClr val="tx1"/>
                </a:solidFill>
              </a:rPr>
              <a:t>Jak měříme hydraulický odpor celé rostliny ?</a:t>
            </a:r>
          </a:p>
        </p:txBody>
      </p:sp>
      <p:sp>
        <p:nvSpPr>
          <p:cNvPr id="3075" name="Text Box 3"/>
          <p:cNvSpPr txBox="1">
            <a:spLocks noChangeArrowheads="1"/>
          </p:cNvSpPr>
          <p:nvPr/>
        </p:nvSpPr>
        <p:spPr bwMode="auto">
          <a:xfrm>
            <a:off x="914400" y="1371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400">
                <a:latin typeface="Times New Roman" panose="02020603050405020304" pitchFamily="18" charset="0"/>
              </a:rPr>
              <a:t>Root pressure chamber     </a:t>
            </a:r>
            <a:r>
              <a:rPr lang="cs-CZ" altLang="cs-CZ" sz="1400">
                <a:latin typeface="Times New Roman" panose="02020603050405020304" pitchFamily="18" charset="0"/>
              </a:rPr>
              <a:t>(Stirzacker and Passiura 1996)</a:t>
            </a:r>
            <a:r>
              <a:rPr lang="cs-CZ" altLang="cs-CZ" sz="2400">
                <a:latin typeface="Times New Roman" panose="02020603050405020304" pitchFamily="18" charset="0"/>
              </a:rPr>
              <a:t>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3362325"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608388" cy="446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57400"/>
            <a:ext cx="2438400" cy="242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429000"/>
            <a:ext cx="3151187" cy="3219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1752600"/>
            <a:ext cx="2219325"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AutoShape 5"/>
          <p:cNvSpPr>
            <a:spLocks noChangeArrowheads="1"/>
          </p:cNvSpPr>
          <p:nvPr/>
        </p:nvSpPr>
        <p:spPr bwMode="auto">
          <a:xfrm>
            <a:off x="2133600" y="4191000"/>
            <a:ext cx="1981200" cy="533400"/>
          </a:xfrm>
          <a:prstGeom prst="curvedUpArrow">
            <a:avLst>
              <a:gd name="adj1" fmla="val 53496"/>
              <a:gd name="adj2" fmla="val 120112"/>
              <a:gd name="adj3" fmla="val 44644"/>
            </a:avLst>
          </a:prstGeom>
          <a:noFill/>
          <a:ln w="38100">
            <a:solidFill>
              <a:srgbClr val="00CC66"/>
            </a:solidFill>
            <a:miter lim="800000"/>
            <a:headEnd/>
            <a:tailEnd/>
          </a:ln>
          <a:effectLst/>
          <a:extLst>
            <a:ext uri="{909E8E84-426E-40DD-AFC4-6F175D3DCCD1}">
              <a14:hiddenFill xmlns:a14="http://schemas.microsoft.com/office/drawing/2010/main">
                <a:solidFill>
                  <a:srgbClr val="00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74" name="Oval 6"/>
          <p:cNvSpPr>
            <a:spLocks noChangeArrowheads="1"/>
          </p:cNvSpPr>
          <p:nvPr/>
        </p:nvSpPr>
        <p:spPr bwMode="auto">
          <a:xfrm>
            <a:off x="1981200" y="3810000"/>
            <a:ext cx="533400" cy="381000"/>
          </a:xfrm>
          <a:prstGeom prst="ellipse">
            <a:avLst/>
          </a:prstGeom>
          <a:noFill/>
          <a:ln w="508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75" name="Oval 7"/>
          <p:cNvSpPr>
            <a:spLocks noChangeArrowheads="1"/>
          </p:cNvSpPr>
          <p:nvPr/>
        </p:nvSpPr>
        <p:spPr bwMode="auto">
          <a:xfrm>
            <a:off x="4800600" y="2133600"/>
            <a:ext cx="533400" cy="381000"/>
          </a:xfrm>
          <a:prstGeom prst="ellipse">
            <a:avLst/>
          </a:prstGeom>
          <a:noFill/>
          <a:ln w="508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76" name="AutoShape 8"/>
          <p:cNvSpPr>
            <a:spLocks noChangeArrowheads="1"/>
          </p:cNvSpPr>
          <p:nvPr/>
        </p:nvSpPr>
        <p:spPr bwMode="auto">
          <a:xfrm rot="5400000">
            <a:off x="5143500" y="2400300"/>
            <a:ext cx="1371600" cy="990600"/>
          </a:xfrm>
          <a:custGeom>
            <a:avLst/>
            <a:gdLst>
              <a:gd name="G0" fmla="+- 13235 0 0"/>
              <a:gd name="G1" fmla="+- 4612 0 0"/>
              <a:gd name="G2" fmla="+- 12158 0 4612"/>
              <a:gd name="G3" fmla="+- G2 0 4612"/>
              <a:gd name="G4" fmla="*/ G3 32768 32059"/>
              <a:gd name="G5" fmla="*/ G4 1 2"/>
              <a:gd name="G6" fmla="+- 21600 0 13235"/>
              <a:gd name="G7" fmla="*/ G6 4612 6079"/>
              <a:gd name="G8" fmla="+- G7 13235 0"/>
              <a:gd name="T0" fmla="*/ 13235 w 21600"/>
              <a:gd name="T1" fmla="*/ 0 h 21600"/>
              <a:gd name="T2" fmla="*/ 13235 w 21600"/>
              <a:gd name="T3" fmla="*/ 12158 h 21600"/>
              <a:gd name="T4" fmla="*/ 150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235" y="0"/>
                </a:lnTo>
                <a:lnTo>
                  <a:pt x="13235" y="4612"/>
                </a:lnTo>
                <a:lnTo>
                  <a:pt x="12427" y="4612"/>
                </a:lnTo>
                <a:cubicBezTo>
                  <a:pt x="5564" y="4612"/>
                  <a:pt x="0" y="7990"/>
                  <a:pt x="0" y="12158"/>
                </a:cubicBezTo>
                <a:lnTo>
                  <a:pt x="0" y="21600"/>
                </a:lnTo>
                <a:lnTo>
                  <a:pt x="2999" y="21600"/>
                </a:lnTo>
                <a:lnTo>
                  <a:pt x="2999" y="12158"/>
                </a:lnTo>
                <a:cubicBezTo>
                  <a:pt x="2999" y="9611"/>
                  <a:pt x="7220" y="7546"/>
                  <a:pt x="12427" y="7546"/>
                </a:cubicBezTo>
                <a:lnTo>
                  <a:pt x="13235" y="7546"/>
                </a:lnTo>
                <a:lnTo>
                  <a:pt x="13235" y="12158"/>
                </a:lnTo>
                <a:close/>
              </a:path>
            </a:pathLst>
          </a:custGeom>
          <a:noFill/>
          <a:ln w="38100">
            <a:solidFill>
              <a:srgbClr val="00CC66"/>
            </a:solidFill>
            <a:miter lim="800000"/>
            <a:headEnd/>
            <a:tailEnd/>
          </a:ln>
          <a:effectLst/>
          <a:extLst>
            <a:ext uri="{909E8E84-426E-40DD-AFC4-6F175D3DCCD1}">
              <a14:hiddenFill xmlns:a14="http://schemas.microsoft.com/office/drawing/2010/main">
                <a:solidFill>
                  <a:srgbClr val="00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77" name="Text Box 9"/>
          <p:cNvSpPr txBox="1">
            <a:spLocks noChangeArrowheads="1"/>
          </p:cNvSpPr>
          <p:nvPr/>
        </p:nvSpPr>
        <p:spPr bwMode="auto">
          <a:xfrm>
            <a:off x="533400" y="6400800"/>
            <a:ext cx="457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200" i="1">
                <a:latin typeface="Times New Roman" panose="02020603050405020304" pitchFamily="18" charset="0"/>
              </a:rPr>
              <a:t>Podle Zimmermann (2000) a Zwieniecki et al. (2001)</a:t>
            </a:r>
          </a:p>
        </p:txBody>
      </p:sp>
      <p:sp>
        <p:nvSpPr>
          <p:cNvPr id="7178" name="Text Box 10"/>
          <p:cNvSpPr txBox="1">
            <a:spLocks noChangeArrowheads="1"/>
          </p:cNvSpPr>
          <p:nvPr/>
        </p:nvSpPr>
        <p:spPr bwMode="auto">
          <a:xfrm>
            <a:off x="1143000" y="166052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a:t>Cévy xylému</a:t>
            </a:r>
          </a:p>
        </p:txBody>
      </p:sp>
      <p:sp>
        <p:nvSpPr>
          <p:cNvPr id="7179" name="Text Box 11"/>
          <p:cNvSpPr txBox="1">
            <a:spLocks noChangeArrowheads="1"/>
          </p:cNvSpPr>
          <p:nvPr/>
        </p:nvSpPr>
        <p:spPr bwMode="auto">
          <a:xfrm>
            <a:off x="3810000" y="10668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cs-CZ" altLang="cs-CZ" sz="2000"/>
              <a:t>Membrána dvůrkaté tečky</a:t>
            </a:r>
          </a:p>
        </p:txBody>
      </p:sp>
      <p:sp>
        <p:nvSpPr>
          <p:cNvPr id="7180" name="Text Box 12"/>
          <p:cNvSpPr txBox="1">
            <a:spLocks noChangeArrowheads="1"/>
          </p:cNvSpPr>
          <p:nvPr/>
        </p:nvSpPr>
        <p:spPr bwMode="auto">
          <a:xfrm>
            <a:off x="457200" y="2286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800">
                <a:solidFill>
                  <a:schemeClr val="bg2"/>
                </a:solidFill>
                <a:effectLst>
                  <a:outerShdw blurRad="38100" dist="38100" dir="2700000" algn="tl">
                    <a:srgbClr val="000000"/>
                  </a:outerShdw>
                </a:effectLst>
                <a:latin typeface="Tahoma" panose="020B0604030504040204" pitchFamily="34" charset="0"/>
              </a:rPr>
              <a:t>Mechanismus změn odporu xylému podle koncentrace kationtů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0-#ppt_w/2"/>
                                          </p:val>
                                        </p:tav>
                                        <p:tav tm="100000">
                                          <p:val>
                                            <p:strVal val="#ppt_x"/>
                                          </p:val>
                                        </p:tav>
                                      </p:tavLst>
                                    </p:anim>
                                    <p:anim calcmode="lin" valueType="num">
                                      <p:cBhvr additive="base">
                                        <p:cTn id="8" dur="500" fill="hold"/>
                                        <p:tgtEl>
                                          <p:spTgt spid="71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500"/>
                                        <p:tgtEl>
                                          <p:spTgt spid="7173"/>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wipe(left)">
                                      <p:cBhvr>
                                        <p:cTn id="16" dur="500"/>
                                        <p:tgtEl>
                                          <p:spTgt spid="7179"/>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wipe(up)">
                                      <p:cBhvr>
                                        <p:cTn id="20" dur="500"/>
                                        <p:tgtEl>
                                          <p:spTgt spid="71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additive="base">
                                        <p:cTn id="25" dur="500" fill="hold"/>
                                        <p:tgtEl>
                                          <p:spTgt spid="7175"/>
                                        </p:tgtEl>
                                        <p:attrNameLst>
                                          <p:attrName>ppt_x</p:attrName>
                                        </p:attrNameLst>
                                      </p:cBhvr>
                                      <p:tavLst>
                                        <p:tav tm="0">
                                          <p:val>
                                            <p:strVal val="0-#ppt_w/2"/>
                                          </p:val>
                                        </p:tav>
                                        <p:tav tm="100000">
                                          <p:val>
                                            <p:strVal val="#ppt_x"/>
                                          </p:val>
                                        </p:tav>
                                      </p:tavLst>
                                    </p:anim>
                                    <p:anim calcmode="lin" valueType="num">
                                      <p:cBhvr additive="base">
                                        <p:cTn id="26" dur="500" fill="hold"/>
                                        <p:tgtEl>
                                          <p:spTgt spid="71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wipe(up)">
                                      <p:cBhvr>
                                        <p:cTn id="30" dur="500"/>
                                        <p:tgtEl>
                                          <p:spTgt spid="7176"/>
                                        </p:tgtEl>
                                      </p:cBhvr>
                                    </p:animEffect>
                                  </p:childTnLst>
                                </p:cTn>
                              </p:par>
                            </p:childTnLst>
                          </p:cTn>
                        </p:par>
                        <p:par>
                          <p:cTn id="31" fill="hold" nodeType="afterGroup">
                            <p:stCondLst>
                              <p:cond delay="1000"/>
                            </p:stCondLst>
                            <p:childTnLst>
                              <p:par>
                                <p:cTn id="32" presetID="22" presetClass="entr" presetSubtype="1" fill="hold" nodeType="afterEffect">
                                  <p:stCondLst>
                                    <p:cond delay="0"/>
                                  </p:stCondLst>
                                  <p:childTnLst>
                                    <p:set>
                                      <p:cBhvr>
                                        <p:cTn id="33" dur="1" fill="hold">
                                          <p:stCondLst>
                                            <p:cond delay="0"/>
                                          </p:stCondLst>
                                        </p:cTn>
                                        <p:tgtEl>
                                          <p:spTgt spid="7171"/>
                                        </p:tgtEl>
                                        <p:attrNameLst>
                                          <p:attrName>style.visibility</p:attrName>
                                        </p:attrNameLst>
                                      </p:cBhvr>
                                      <p:to>
                                        <p:strVal val="visible"/>
                                      </p:to>
                                    </p:set>
                                    <p:animEffect transition="in" filter="wipe(up)">
                                      <p:cBhvr>
                                        <p:cTn id="34"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717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50" y="-100013"/>
            <a:ext cx="8229600" cy="1009651"/>
          </a:xfrm>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Funkční analýza anatomie xylému</a:t>
            </a:r>
            <a:endParaRPr lang="cs-CZ" altLang="cs-CZ" sz="4000"/>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835025"/>
            <a:ext cx="1243012" cy="1657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2852738"/>
            <a:ext cx="1243012" cy="1655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4868863"/>
            <a:ext cx="1241425" cy="1655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692150"/>
            <a:ext cx="172085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Line 7"/>
          <p:cNvSpPr>
            <a:spLocks noChangeShapeType="1"/>
          </p:cNvSpPr>
          <p:nvPr/>
        </p:nvSpPr>
        <p:spPr bwMode="auto">
          <a:xfrm flipH="1">
            <a:off x="6588125" y="5013325"/>
            <a:ext cx="1944688" cy="28733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4" name="Line 8"/>
          <p:cNvSpPr>
            <a:spLocks noChangeShapeType="1"/>
          </p:cNvSpPr>
          <p:nvPr/>
        </p:nvSpPr>
        <p:spPr bwMode="auto">
          <a:xfrm flipH="1">
            <a:off x="6516688" y="3429000"/>
            <a:ext cx="1943100" cy="215900"/>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5" name="Line 9"/>
          <p:cNvSpPr>
            <a:spLocks noChangeShapeType="1"/>
          </p:cNvSpPr>
          <p:nvPr/>
        </p:nvSpPr>
        <p:spPr bwMode="auto">
          <a:xfrm flipH="1" flipV="1">
            <a:off x="6516688" y="1844675"/>
            <a:ext cx="1871662" cy="144463"/>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946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765175"/>
            <a:ext cx="3384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313" y="4868863"/>
            <a:ext cx="3529012"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68" name="Group 12"/>
          <p:cNvGrpSpPr>
            <a:grpSpLocks/>
          </p:cNvGrpSpPr>
          <p:nvPr/>
        </p:nvGrpSpPr>
        <p:grpSpPr bwMode="auto">
          <a:xfrm>
            <a:off x="468313" y="2781300"/>
            <a:ext cx="3529012" cy="1955800"/>
            <a:chOff x="295" y="1752"/>
            <a:chExt cx="2223" cy="1232"/>
          </a:xfrm>
        </p:grpSpPr>
        <p:pic>
          <p:nvPicPr>
            <p:cNvPr id="1946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5" y="1752"/>
              <a:ext cx="2223" cy="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0" name="Rectangle 14"/>
            <p:cNvSpPr>
              <a:spLocks noChangeArrowheads="1"/>
            </p:cNvSpPr>
            <p:nvPr/>
          </p:nvSpPr>
          <p:spPr bwMode="auto">
            <a:xfrm>
              <a:off x="567" y="1842"/>
              <a:ext cx="227" cy="1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0" y="188913"/>
            <a:ext cx="8229600" cy="1009650"/>
          </a:xfrm>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Funkční analýza anatomie xylému:</a:t>
            </a:r>
            <a:br>
              <a:rPr lang="cs-CZ" altLang="cs-CZ" sz="3600" b="1">
                <a:solidFill>
                  <a:srgbClr val="CC3300"/>
                </a:solidFill>
                <a:effectLst>
                  <a:outerShdw blurRad="38100" dist="38100" dir="2700000" algn="tl">
                    <a:srgbClr val="000000"/>
                  </a:outerShdw>
                </a:effectLst>
                <a:latin typeface="Trebuchet MS" panose="020B0603020202020204" pitchFamily="34" charset="0"/>
              </a:rPr>
            </a:br>
            <a:r>
              <a:rPr lang="cs-CZ" altLang="cs-CZ" sz="3600" b="1">
                <a:solidFill>
                  <a:srgbClr val="CC3300"/>
                </a:solidFill>
                <a:effectLst>
                  <a:outerShdw blurRad="38100" dist="38100" dir="2700000" algn="tl">
                    <a:srgbClr val="000000"/>
                  </a:outerShdw>
                </a:effectLst>
                <a:latin typeface="Trebuchet MS" panose="020B0603020202020204" pitchFamily="34" charset="0"/>
              </a:rPr>
              <a:t>průměr cév a vodivost</a:t>
            </a:r>
            <a:endParaRPr lang="cs-CZ" altLang="cs-CZ" sz="400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05038"/>
            <a:ext cx="7921625"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8" y="2276475"/>
            <a:ext cx="1457325" cy="194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5"/>
          <p:cNvSpPr txBox="1">
            <a:spLocks noChangeArrowheads="1"/>
          </p:cNvSpPr>
          <p:nvPr/>
        </p:nvSpPr>
        <p:spPr bwMode="auto">
          <a:xfrm>
            <a:off x="6227763" y="1484313"/>
            <a:ext cx="30241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i="1">
                <a:latin typeface="Trebuchet MS" panose="020B0603020202020204" pitchFamily="34" charset="0"/>
              </a:rPr>
              <a:t>Hagen-Poiseuilleův vztah:</a:t>
            </a:r>
          </a:p>
          <a:p>
            <a:pPr>
              <a:spcBef>
                <a:spcPct val="50000"/>
              </a:spcBef>
            </a:pPr>
            <a:r>
              <a:rPr lang="cs-CZ" altLang="cs-CZ" b="1">
                <a:solidFill>
                  <a:srgbClr val="CC0000"/>
                </a:solidFill>
                <a:effectLst>
                  <a:outerShdw blurRad="38100" dist="38100" dir="2700000" algn="tl">
                    <a:srgbClr val="000000"/>
                  </a:outerShdw>
                </a:effectLst>
                <a:latin typeface="Trebuchet MS" panose="020B0603020202020204" pitchFamily="34" charset="0"/>
              </a:rPr>
              <a:t>K = r</a:t>
            </a:r>
            <a:r>
              <a:rPr lang="cs-CZ" altLang="cs-CZ" b="1" baseline="30000">
                <a:solidFill>
                  <a:srgbClr val="CC0000"/>
                </a:solidFill>
                <a:effectLst>
                  <a:outerShdw blurRad="38100" dist="38100" dir="2700000" algn="tl">
                    <a:srgbClr val="000000"/>
                  </a:outerShdw>
                </a:effectLst>
                <a:latin typeface="Trebuchet MS" panose="020B0603020202020204" pitchFamily="34" charset="0"/>
              </a:rPr>
              <a:t>4 </a:t>
            </a:r>
            <a:r>
              <a:rPr lang="cs-CZ" altLang="cs-CZ" b="1">
                <a:solidFill>
                  <a:srgbClr val="CC0000"/>
                </a:solidFill>
                <a:effectLst>
                  <a:outerShdw blurRad="38100" dist="38100" dir="2700000" algn="tl">
                    <a:srgbClr val="000000"/>
                  </a:outerShdw>
                </a:effectLst>
                <a:latin typeface="Symbol" panose="05050102010706020507" pitchFamily="18" charset="2"/>
              </a:rPr>
              <a:t>p</a:t>
            </a:r>
            <a:r>
              <a:rPr lang="cs-CZ" altLang="cs-CZ" b="1">
                <a:solidFill>
                  <a:srgbClr val="CC0000"/>
                </a:solidFill>
                <a:effectLst>
                  <a:outerShdw blurRad="38100" dist="38100" dir="2700000" algn="tl">
                    <a:srgbClr val="000000"/>
                  </a:outerShdw>
                </a:effectLst>
                <a:latin typeface="Trebuchet MS" panose="020B0603020202020204" pitchFamily="34" charset="0"/>
              </a:rPr>
              <a:t> / 8</a:t>
            </a:r>
            <a:r>
              <a:rPr lang="cs-CZ" altLang="cs-CZ" b="1">
                <a:solidFill>
                  <a:srgbClr val="CC0000"/>
                </a:solidFill>
                <a:effectLst>
                  <a:outerShdw blurRad="38100" dist="38100" dir="2700000" algn="tl">
                    <a:srgbClr val="000000"/>
                  </a:outerShdw>
                </a:effectLst>
                <a:latin typeface="Symbol" panose="05050102010706020507" pitchFamily="18" charset="2"/>
              </a:rPr>
              <a:t>h</a:t>
            </a:r>
          </a:p>
          <a:p>
            <a:pPr>
              <a:spcBef>
                <a:spcPct val="50000"/>
              </a:spcBef>
            </a:pPr>
            <a:r>
              <a:rPr lang="cs-CZ" altLang="cs-CZ" sz="1400">
                <a:latin typeface="Trebuchet MS" panose="020B0603020202020204" pitchFamily="34" charset="0"/>
              </a:rPr>
              <a:t>K – vodivost kapiláry</a:t>
            </a:r>
          </a:p>
          <a:p>
            <a:pPr>
              <a:spcBef>
                <a:spcPct val="50000"/>
              </a:spcBef>
            </a:pPr>
            <a:r>
              <a:rPr lang="cs-CZ" altLang="cs-CZ" sz="1400">
                <a:latin typeface="Trebuchet MS" panose="020B0603020202020204" pitchFamily="34" charset="0"/>
              </a:rPr>
              <a:t>r – poloměr kapiláry</a:t>
            </a:r>
          </a:p>
          <a:p>
            <a:pPr>
              <a:spcBef>
                <a:spcPct val="50000"/>
              </a:spcBef>
            </a:pPr>
            <a:r>
              <a:rPr lang="cs-CZ" altLang="cs-CZ" sz="1400">
                <a:latin typeface="Symbol" panose="05050102010706020507" pitchFamily="18" charset="2"/>
              </a:rPr>
              <a:t>h</a:t>
            </a:r>
            <a:r>
              <a:rPr lang="cs-CZ" altLang="cs-CZ" sz="1400">
                <a:latin typeface="Trebuchet MS" panose="020B0603020202020204" pitchFamily="34" charset="0"/>
              </a:rPr>
              <a:t> – dynamická viskozita kapaliny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260350"/>
            <a:ext cx="8713788" cy="1143000"/>
          </a:xfrm>
        </p:spPr>
        <p:txBody>
          <a:bodyPr/>
          <a:lstStyle/>
          <a:p>
            <a:r>
              <a:rPr lang="cs-CZ" altLang="cs-CZ" sz="3000" b="1">
                <a:solidFill>
                  <a:srgbClr val="CC3300"/>
                </a:solidFill>
                <a:effectLst>
                  <a:outerShdw blurRad="38100" dist="38100" dir="2700000" algn="tl">
                    <a:srgbClr val="000000"/>
                  </a:outerShdw>
                </a:effectLst>
                <a:latin typeface="Trebuchet MS" panose="020B0603020202020204" pitchFamily="34" charset="0"/>
              </a:rPr>
              <a:t>Vztah mezi vypočtenou a skutečnou hydraulickou vodivostí xylému rostlin chmele </a:t>
            </a:r>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75" y="1844675"/>
            <a:ext cx="6886575" cy="45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476250"/>
            <a:ext cx="8229600" cy="1143000"/>
          </a:xfrm>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Proč je skutečná vodivost stonku menší než teoreticky vypočtená?</a:t>
            </a:r>
          </a:p>
        </p:txBody>
      </p:sp>
      <p:sp>
        <p:nvSpPr>
          <p:cNvPr id="27651" name="Rectangle 3"/>
          <p:cNvSpPr>
            <a:spLocks noGrp="1" noChangeArrowheads="1"/>
          </p:cNvSpPr>
          <p:nvPr>
            <p:ph type="body" idx="1"/>
          </p:nvPr>
        </p:nvSpPr>
        <p:spPr>
          <a:xfrm>
            <a:off x="395288" y="1989138"/>
            <a:ext cx="5761037" cy="4494212"/>
          </a:xfrm>
        </p:spPr>
        <p:txBody>
          <a:bodyPr/>
          <a:lstStyle/>
          <a:p>
            <a:r>
              <a:rPr lang="cs-CZ" altLang="cs-CZ">
                <a:latin typeface="Trebuchet MS" panose="020B0603020202020204" pitchFamily="34" charset="0"/>
              </a:rPr>
              <a:t>Cévy nejsou ideální kapiláry </a:t>
            </a:r>
            <a:r>
              <a:rPr lang="cs-CZ" altLang="cs-CZ" sz="2400">
                <a:latin typeface="Trebuchet MS" panose="020B0603020202020204" pitchFamily="34" charset="0"/>
              </a:rPr>
              <a:t>(tření kapaliny o stěny, průřez není kulatý, vnitřní průměr může kolísat atd.)</a:t>
            </a:r>
            <a:r>
              <a:rPr lang="en-US" altLang="cs-CZ">
                <a:latin typeface="Trebuchet MS" panose="020B0603020202020204" pitchFamily="34" charset="0"/>
              </a:rPr>
              <a:t> </a:t>
            </a:r>
            <a:endParaRPr lang="cs-CZ" altLang="cs-CZ">
              <a:latin typeface="Trebuchet MS" panose="020B0603020202020204" pitchFamily="34" charset="0"/>
            </a:endParaRPr>
          </a:p>
          <a:p>
            <a:r>
              <a:rPr lang="cs-CZ" altLang="cs-CZ">
                <a:latin typeface="Trebuchet MS" panose="020B0603020202020204" pitchFamily="34" charset="0"/>
              </a:rPr>
              <a:t>Významný odpor teček na koncových stěnách cév</a:t>
            </a:r>
          </a:p>
          <a:p>
            <a:endParaRPr lang="cs-CZ" altLang="cs-CZ" sz="1200">
              <a:latin typeface="Trebuchet MS" panose="020B0603020202020204" pitchFamily="34" charset="0"/>
            </a:endParaRPr>
          </a:p>
          <a:p>
            <a:endParaRPr lang="en-US" altLang="cs-CZ" sz="1200">
              <a:latin typeface="Trebuchet MS" panose="020B0603020202020204" pitchFamily="34" charset="0"/>
            </a:endParaRPr>
          </a:p>
          <a:p>
            <a:r>
              <a:rPr lang="cs-CZ" altLang="cs-CZ">
                <a:latin typeface="Trebuchet MS" panose="020B0603020202020204" pitchFamily="34" charset="0"/>
              </a:rPr>
              <a:t>Všechny hodnocené cévy nejsou vodivé</a:t>
            </a:r>
            <a:endParaRPr lang="en-US" altLang="cs-CZ">
              <a:latin typeface="Trebuchet MS" panose="020B0603020202020204" pitchFamily="34" charset="0"/>
            </a:endParaRPr>
          </a:p>
        </p:txBody>
      </p:sp>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3695700"/>
            <a:ext cx="2016125" cy="1317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5157788"/>
            <a:ext cx="2052637" cy="1412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2133600"/>
            <a:ext cx="2043112" cy="133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Vliv hormonální signalizace na vývoj a fungování xylému</a:t>
            </a:r>
          </a:p>
        </p:txBody>
      </p:sp>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484313"/>
            <a:ext cx="26701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1484313"/>
            <a:ext cx="27082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6085" name="Object 5"/>
          <p:cNvGraphicFramePr>
            <a:graphicFrameLocks noGrp="1" noChangeAspect="1"/>
          </p:cNvGraphicFramePr>
          <p:nvPr>
            <p:ph idx="1"/>
          </p:nvPr>
        </p:nvGraphicFramePr>
        <p:xfrm>
          <a:off x="2627313" y="4292600"/>
          <a:ext cx="3816350" cy="2468563"/>
        </p:xfrm>
        <a:graphic>
          <a:graphicData uri="http://schemas.openxmlformats.org/presentationml/2006/ole">
            <mc:AlternateContent xmlns:mc="http://schemas.openxmlformats.org/markup-compatibility/2006">
              <mc:Choice xmlns:v="urn:schemas-microsoft-com:vml" Requires="v">
                <p:oleObj spid="_x0000_s46090" name="Graf" r:id="rId6" imgW="5553194" imgH="3590806" progId="Excel.Chart.8">
                  <p:embed/>
                </p:oleObj>
              </mc:Choice>
              <mc:Fallback>
                <p:oleObj name="Graf" r:id="rId6" imgW="5553194" imgH="3590806"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4292600"/>
                        <a:ext cx="381635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9144000" cy="762000"/>
          </a:xfrm>
        </p:spPr>
        <p:txBody>
          <a:bodyPr/>
          <a:lstStyle/>
          <a:p>
            <a:r>
              <a:rPr lang="cs-CZ" altLang="cs-CZ" sz="4000" b="1" i="1" u="sng"/>
              <a:t/>
            </a:r>
            <a:br>
              <a:rPr lang="cs-CZ" altLang="cs-CZ" sz="4000" b="1" i="1" u="sng"/>
            </a:br>
            <a:r>
              <a:rPr lang="cs-CZ" altLang="cs-CZ" b="1" i="1" u="sng">
                <a:solidFill>
                  <a:srgbClr val="CC6600"/>
                </a:solidFill>
                <a:cs typeface="Times New Roman" panose="02020603050405020304" pitchFamily="18" charset="0"/>
              </a:rPr>
              <a:t>Z</a:t>
            </a:r>
            <a:r>
              <a:rPr lang="cs-CZ" altLang="cs-CZ" b="1" i="1" u="sng">
                <a:solidFill>
                  <a:srgbClr val="CC6600"/>
                </a:solidFill>
              </a:rPr>
              <a:t>á</a:t>
            </a:r>
            <a:r>
              <a:rPr lang="cs-CZ" altLang="cs-CZ" b="1" i="1" u="sng">
                <a:solidFill>
                  <a:srgbClr val="CC6600"/>
                </a:solidFill>
                <a:cs typeface="Times New Roman" panose="02020603050405020304" pitchFamily="18" charset="0"/>
              </a:rPr>
              <a:t>kladní principy </a:t>
            </a:r>
            <a:r>
              <a:rPr lang="cs-CZ" altLang="cs-CZ" b="1" i="1" u="sng">
                <a:solidFill>
                  <a:srgbClr val="CC6600"/>
                </a:solidFill>
              </a:rPr>
              <a:t>xylémového</a:t>
            </a:r>
            <a:r>
              <a:rPr lang="cs-CZ" altLang="cs-CZ" b="1" i="1" u="sng">
                <a:solidFill>
                  <a:srgbClr val="CC6600"/>
                </a:solidFill>
                <a:cs typeface="Times New Roman" panose="02020603050405020304" pitchFamily="18" charset="0"/>
              </a:rPr>
              <a:t> transportu vody</a:t>
            </a:r>
            <a:r>
              <a:rPr lang="cs-CZ" altLang="cs-CZ" sz="4000" b="1" i="1" u="sng">
                <a:solidFill>
                  <a:srgbClr val="CC6600"/>
                </a:solidFill>
              </a:rPr>
              <a:t>  (1)</a:t>
            </a:r>
            <a:r>
              <a:rPr lang="cs-CZ" altLang="cs-CZ" i="1">
                <a:cs typeface="Times New Roman" panose="02020603050405020304" pitchFamily="18" charset="0"/>
              </a:rPr>
              <a:t/>
            </a:r>
            <a:br>
              <a:rPr lang="cs-CZ" altLang="cs-CZ" i="1">
                <a:cs typeface="Times New Roman" panose="02020603050405020304" pitchFamily="18" charset="0"/>
              </a:rPr>
            </a:br>
            <a:endParaRPr lang="cs-CZ" altLang="cs-CZ" i="1">
              <a:cs typeface="Times New Roman" panose="02020603050405020304" pitchFamily="18" charset="0"/>
            </a:endParaRPr>
          </a:p>
        </p:txBody>
      </p:sp>
      <p:sp>
        <p:nvSpPr>
          <p:cNvPr id="14339" name="Rectangle 3"/>
          <p:cNvSpPr>
            <a:spLocks noGrp="1" noChangeArrowheads="1"/>
          </p:cNvSpPr>
          <p:nvPr>
            <p:ph type="body" idx="1"/>
          </p:nvPr>
        </p:nvSpPr>
        <p:spPr>
          <a:xfrm>
            <a:off x="0" y="1371600"/>
            <a:ext cx="9144000" cy="5181600"/>
          </a:xfrm>
        </p:spPr>
        <p:txBody>
          <a:bodyPr/>
          <a:lstStyle/>
          <a:p>
            <a:pPr>
              <a:buFontTx/>
              <a:buNone/>
            </a:pPr>
            <a:r>
              <a:rPr lang="cs-CZ" altLang="cs-CZ" sz="2400">
                <a:cs typeface="Arial" panose="020B0604020202020204" pitchFamily="34" charset="0"/>
                <a:sym typeface="Symbol" panose="05050102010706020507" pitchFamily="18" charset="2"/>
              </a:rPr>
              <a:t></a:t>
            </a:r>
            <a:r>
              <a:rPr lang="cs-CZ" altLang="cs-CZ" sz="2400">
                <a:cs typeface="Arial" panose="020B0604020202020204" pitchFamily="34" charset="0"/>
              </a:rPr>
              <a:t> Tok vody v xylému je možný </a:t>
            </a:r>
            <a:r>
              <a:rPr lang="cs-CZ" altLang="cs-CZ" sz="2400" b="1" i="1">
                <a:solidFill>
                  <a:srgbClr val="0066FF"/>
                </a:solidFill>
                <a:cs typeface="Arial" panose="020B0604020202020204" pitchFamily="34" charset="0"/>
              </a:rPr>
              <a:t>jen po spádu vodního potenciálu</a:t>
            </a:r>
            <a:r>
              <a:rPr lang="cs-CZ" altLang="cs-CZ" sz="2400" b="1">
                <a:cs typeface="Arial" panose="020B0604020202020204" pitchFamily="34" charset="0"/>
              </a:rPr>
              <a:t>, </a:t>
            </a:r>
            <a:r>
              <a:rPr lang="cs-CZ" altLang="cs-CZ" sz="2400"/>
              <a:t>který je řízen převážně změnami </a:t>
            </a:r>
            <a:r>
              <a:rPr lang="cs-CZ" altLang="cs-CZ" sz="2400" u="sng"/>
              <a:t>tlaku</a:t>
            </a:r>
            <a:r>
              <a:rPr lang="cs-CZ" altLang="cs-CZ" sz="2400" b="1"/>
              <a:t> </a:t>
            </a:r>
            <a:r>
              <a:rPr lang="cs-CZ" altLang="cs-CZ" sz="2400">
                <a:cs typeface="Arial" panose="020B0604020202020204" pitchFamily="34" charset="0"/>
              </a:rPr>
              <a:t>(jedná se o hmotnostní tok, u kterého je nezbytným předpokladem rozdíl v hydrostatickém tlaku!)</a:t>
            </a:r>
            <a:endParaRPr lang="cs-CZ" altLang="cs-CZ" sz="2400">
              <a:cs typeface="Times New Roman" panose="02020603050405020304" pitchFamily="18" charset="0"/>
            </a:endParaRPr>
          </a:p>
          <a:p>
            <a:pPr>
              <a:spcBef>
                <a:spcPct val="60000"/>
              </a:spcBef>
              <a:buFontTx/>
              <a:buNone/>
            </a:pPr>
            <a:r>
              <a:rPr lang="cs-CZ" altLang="cs-CZ" sz="2400">
                <a:cs typeface="Arial" panose="020B0604020202020204" pitchFamily="34" charset="0"/>
                <a:sym typeface="Symbol" panose="05050102010706020507" pitchFamily="18" charset="2"/>
              </a:rPr>
              <a:t></a:t>
            </a:r>
            <a:r>
              <a:rPr lang="cs-CZ" altLang="cs-CZ" sz="2400">
                <a:cs typeface="Arial" panose="020B0604020202020204" pitchFamily="34" charset="0"/>
              </a:rPr>
              <a:t> </a:t>
            </a:r>
            <a:r>
              <a:rPr lang="cs-CZ" altLang="cs-CZ" sz="2400"/>
              <a:t> </a:t>
            </a:r>
            <a:r>
              <a:rPr lang="cs-CZ" altLang="cs-CZ" sz="2400" b="1">
                <a:cs typeface="Arial" panose="020B0604020202020204" pitchFamily="34" charset="0"/>
              </a:rPr>
              <a:t>Rychlost toku závisí na </a:t>
            </a:r>
            <a:r>
              <a:rPr lang="cs-CZ" altLang="cs-CZ" sz="2400" b="1" i="1">
                <a:solidFill>
                  <a:srgbClr val="0066FF"/>
                </a:solidFill>
                <a:cs typeface="Arial" panose="020B0604020202020204" pitchFamily="34" charset="0"/>
              </a:rPr>
              <a:t>rozdílu tlaku</a:t>
            </a:r>
            <a:r>
              <a:rPr lang="cs-CZ" altLang="cs-CZ" sz="2400" b="1">
                <a:cs typeface="Arial" panose="020B0604020202020204" pitchFamily="34" charset="0"/>
              </a:rPr>
              <a:t> </a:t>
            </a:r>
            <a:r>
              <a:rPr lang="cs-CZ" altLang="cs-CZ" sz="2400">
                <a:cs typeface="Arial" panose="020B0604020202020204" pitchFamily="34" charset="0"/>
              </a:rPr>
              <a:t>na začátku a na konci transportní dráhy, a dále </a:t>
            </a:r>
            <a:r>
              <a:rPr lang="cs-CZ" altLang="cs-CZ" sz="2400" b="1" i="1">
                <a:solidFill>
                  <a:srgbClr val="0066FF"/>
                </a:solidFill>
                <a:cs typeface="Arial" panose="020B0604020202020204" pitchFamily="34" charset="0"/>
              </a:rPr>
              <a:t>na vodivosti transportních cest</a:t>
            </a:r>
            <a:r>
              <a:rPr lang="cs-CZ" altLang="cs-CZ" sz="2400">
                <a:cs typeface="Arial" panose="020B0604020202020204" pitchFamily="34" charset="0"/>
              </a:rPr>
              <a:t>. Vodivost cév a cévic exponenciálně roste s jejich vnitřním průměrem.</a:t>
            </a:r>
            <a:endParaRPr lang="cs-CZ" altLang="cs-CZ" sz="2400">
              <a:cs typeface="Times New Roman" panose="02020603050405020304" pitchFamily="18" charset="0"/>
            </a:endParaRPr>
          </a:p>
          <a:p>
            <a:pPr>
              <a:spcBef>
                <a:spcPct val="60000"/>
              </a:spcBef>
              <a:buFontTx/>
              <a:buNone/>
            </a:pPr>
            <a:r>
              <a:rPr lang="cs-CZ" altLang="cs-CZ" sz="2400">
                <a:cs typeface="Arial" panose="020B0604020202020204" pitchFamily="34" charset="0"/>
                <a:sym typeface="Symbol" panose="05050102010706020507" pitchFamily="18" charset="2"/>
              </a:rPr>
              <a:t></a:t>
            </a:r>
            <a:r>
              <a:rPr lang="cs-CZ" altLang="cs-CZ" sz="2400">
                <a:cs typeface="Arial" panose="020B0604020202020204" pitchFamily="34" charset="0"/>
              </a:rPr>
              <a:t> </a:t>
            </a:r>
            <a:r>
              <a:rPr lang="cs-CZ" altLang="cs-CZ" sz="2400"/>
              <a:t> </a:t>
            </a:r>
            <a:r>
              <a:rPr lang="cs-CZ" altLang="cs-CZ" sz="2400">
                <a:cs typeface="Arial" panose="020B0604020202020204" pitchFamily="34" charset="0"/>
              </a:rPr>
              <a:t>Tlakového rozdílu v xylému se dosahuje převážně silným </a:t>
            </a:r>
            <a:r>
              <a:rPr lang="cs-CZ" altLang="cs-CZ" sz="2400" b="1" i="1" u="sng">
                <a:solidFill>
                  <a:srgbClr val="0066FF"/>
                </a:solidFill>
                <a:cs typeface="Arial" panose="020B0604020202020204" pitchFamily="34" charset="0"/>
              </a:rPr>
              <a:t>snížením</a:t>
            </a:r>
            <a:r>
              <a:rPr lang="cs-CZ" altLang="cs-CZ" sz="2400" b="1" i="1">
                <a:solidFill>
                  <a:srgbClr val="0066FF"/>
                </a:solidFill>
                <a:cs typeface="Arial" panose="020B0604020202020204" pitchFamily="34" charset="0"/>
              </a:rPr>
              <a:t> tlaku</a:t>
            </a:r>
            <a:r>
              <a:rPr lang="cs-CZ" altLang="cs-CZ" sz="2400">
                <a:cs typeface="Arial" panose="020B0604020202020204" pitchFamily="34" charset="0"/>
              </a:rPr>
              <a:t> </a:t>
            </a:r>
            <a:r>
              <a:rPr lang="cs-CZ" altLang="cs-CZ" sz="2400" b="1">
                <a:cs typeface="Arial" panose="020B0604020202020204" pitchFamily="34" charset="0"/>
              </a:rPr>
              <a:t>v</a:t>
            </a:r>
            <a:r>
              <a:rPr lang="cs-CZ" altLang="cs-CZ" sz="2400" b="1"/>
              <a:t> </a:t>
            </a:r>
            <a:r>
              <a:rPr lang="cs-CZ" altLang="cs-CZ" sz="2400"/>
              <a:t>mikrokapilárách buněčných stěn při zakončení xylému v listech</a:t>
            </a:r>
            <a:r>
              <a:rPr lang="cs-CZ" altLang="cs-CZ" sz="2400">
                <a:cs typeface="Arial" panose="020B0604020202020204" pitchFamily="34" charset="0"/>
              </a:rPr>
              <a:t>. V xylému </a:t>
            </a:r>
            <a:r>
              <a:rPr lang="cs-CZ" altLang="cs-CZ" sz="2400"/>
              <a:t>je tudíž </a:t>
            </a:r>
            <a:r>
              <a:rPr lang="cs-CZ" altLang="cs-CZ" sz="2400">
                <a:cs typeface="Arial" panose="020B0604020202020204" pitchFamily="34" charset="0"/>
              </a:rPr>
              <a:t>téměř stále podtlak (=tlak menší než atmosférický). </a:t>
            </a:r>
            <a:endParaRPr lang="cs-CZ" altLang="cs-CZ" sz="2400">
              <a:cs typeface="Times New Roman" panose="02020603050405020304" pitchFamily="18" charset="0"/>
            </a:endParaRPr>
          </a:p>
          <a:p>
            <a:pPr algn="just"/>
            <a:endParaRPr lang="cs-CZ" altLang="cs-CZ" sz="24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260350"/>
            <a:ext cx="8713788" cy="1143000"/>
          </a:xfrm>
        </p:spPr>
        <p:txBody>
          <a:bodyPr/>
          <a:lstStyle/>
          <a:p>
            <a:r>
              <a:rPr lang="cs-CZ" altLang="cs-CZ" sz="3000" b="1">
                <a:solidFill>
                  <a:srgbClr val="CC3300"/>
                </a:solidFill>
                <a:effectLst>
                  <a:outerShdw blurRad="38100" dist="38100" dir="2700000" algn="tl">
                    <a:srgbClr val="000000"/>
                  </a:outerShdw>
                </a:effectLst>
                <a:latin typeface="Trebuchet MS" panose="020B0603020202020204" pitchFamily="34" charset="0"/>
              </a:rPr>
              <a:t>Vztah mezi vodním potenciálem stonku </a:t>
            </a:r>
            <a:r>
              <a:rPr lang="en-US" altLang="cs-CZ" sz="3000" b="1">
                <a:solidFill>
                  <a:srgbClr val="CC3300"/>
                </a:solidFill>
                <a:effectLst>
                  <a:outerShdw blurRad="38100" dist="38100" dir="2700000" algn="tl">
                    <a:srgbClr val="000000"/>
                  </a:outerShdw>
                </a:effectLst>
                <a:latin typeface="Trebuchet MS" panose="020B0603020202020204" pitchFamily="34" charset="0"/>
              </a:rPr>
              <a:t>a </a:t>
            </a:r>
            <a:r>
              <a:rPr lang="cs-CZ" altLang="cs-CZ" sz="3000" b="1">
                <a:solidFill>
                  <a:srgbClr val="CC3300"/>
                </a:solidFill>
                <a:effectLst>
                  <a:outerShdw blurRad="38100" dist="38100" dir="2700000" algn="tl">
                    <a:srgbClr val="000000"/>
                  </a:outerShdw>
                </a:effectLst>
                <a:latin typeface="Trebuchet MS" panose="020B0603020202020204" pitchFamily="34" charset="0"/>
              </a:rPr>
              <a:t>relativním poklesem hydraulické vodivosti xylému </a:t>
            </a:r>
            <a:r>
              <a:rPr lang="en-US" altLang="cs-CZ" sz="3000" b="1">
                <a:solidFill>
                  <a:srgbClr val="CC3300"/>
                </a:solidFill>
                <a:effectLst>
                  <a:outerShdw blurRad="38100" dist="38100" dir="2700000" algn="tl">
                    <a:srgbClr val="000000"/>
                  </a:outerShdw>
                </a:effectLst>
                <a:latin typeface="Trebuchet MS" panose="020B0603020202020204" pitchFamily="34" charset="0"/>
              </a:rPr>
              <a:t>ve stonku </a:t>
            </a:r>
            <a:r>
              <a:rPr lang="cs-CZ" altLang="cs-CZ" sz="3000" b="1">
                <a:solidFill>
                  <a:srgbClr val="CC3300"/>
                </a:solidFill>
                <a:effectLst>
                  <a:outerShdw blurRad="38100" dist="38100" dir="2700000" algn="tl">
                    <a:srgbClr val="000000"/>
                  </a:outerShdw>
                </a:effectLst>
                <a:latin typeface="Trebuchet MS" panose="020B0603020202020204" pitchFamily="34" charset="0"/>
              </a:rPr>
              <a:t>rostlin chmele </a:t>
            </a:r>
          </a:p>
        </p:txBody>
      </p:sp>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700213"/>
            <a:ext cx="7056437"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269875"/>
            <a:ext cx="8229600" cy="1143000"/>
          </a:xfrm>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Závažnost poruch xylému pro fungování celé rostliny</a:t>
            </a:r>
          </a:p>
        </p:txBody>
      </p:sp>
      <p:sp>
        <p:nvSpPr>
          <p:cNvPr id="31747" name="Rectangle 3"/>
          <p:cNvSpPr>
            <a:spLocks noGrp="1" noChangeArrowheads="1"/>
          </p:cNvSpPr>
          <p:nvPr>
            <p:ph type="body" idx="1"/>
          </p:nvPr>
        </p:nvSpPr>
        <p:spPr>
          <a:xfrm>
            <a:off x="395288" y="1412875"/>
            <a:ext cx="8229600" cy="5040313"/>
          </a:xfrm>
        </p:spPr>
        <p:txBody>
          <a:bodyPr/>
          <a:lstStyle/>
          <a:p>
            <a:r>
              <a:rPr lang="cs-CZ" altLang="cs-CZ" sz="2800">
                <a:latin typeface="Trebuchet MS" panose="020B0603020202020204" pitchFamily="34" charset="0"/>
              </a:rPr>
              <a:t>Jak velký je pokles vodivosti xylému ve stoncích za průměrné vlhkosti půdy ? </a:t>
            </a:r>
          </a:p>
          <a:p>
            <a:pPr>
              <a:buFontTx/>
              <a:buNone/>
            </a:pPr>
            <a:r>
              <a:rPr lang="cs-CZ" altLang="cs-CZ" sz="2800">
                <a:latin typeface="Trebuchet MS" panose="020B0603020202020204" pitchFamily="34" charset="0"/>
              </a:rPr>
              <a:t>	</a:t>
            </a:r>
            <a:r>
              <a:rPr lang="cs-CZ" altLang="cs-CZ" sz="2000" b="1" i="1">
                <a:latin typeface="Trebuchet MS" panose="020B0603020202020204" pitchFamily="34" charset="0"/>
              </a:rPr>
              <a:t>Kolísá od 20 do 40%</a:t>
            </a:r>
          </a:p>
          <a:p>
            <a:endParaRPr lang="en-US" altLang="cs-CZ" sz="1200">
              <a:latin typeface="Trebuchet MS" panose="020B0603020202020204" pitchFamily="34" charset="0"/>
            </a:endParaRPr>
          </a:p>
          <a:p>
            <a:r>
              <a:rPr lang="cs-CZ" altLang="cs-CZ" sz="2800">
                <a:latin typeface="Trebuchet MS" panose="020B0603020202020204" pitchFamily="34" charset="0"/>
              </a:rPr>
              <a:t>Kolik z narušených cév je opraveno v průběhu noci ?</a:t>
            </a:r>
          </a:p>
          <a:p>
            <a:pPr>
              <a:buFontTx/>
              <a:buNone/>
            </a:pPr>
            <a:r>
              <a:rPr lang="cs-CZ" altLang="cs-CZ" sz="2000" b="1" i="1">
                <a:latin typeface="Trebuchet MS" panose="020B0603020202020204" pitchFamily="34" charset="0"/>
              </a:rPr>
              <a:t>	Přes 10% transportní kapacity stonku může zůstat neopraveno!</a:t>
            </a:r>
          </a:p>
          <a:p>
            <a:endParaRPr lang="cs-CZ" altLang="cs-CZ" sz="1200">
              <a:latin typeface="Trebuchet MS" panose="020B0603020202020204" pitchFamily="34" charset="0"/>
            </a:endParaRPr>
          </a:p>
          <a:p>
            <a:r>
              <a:rPr lang="cs-CZ" altLang="cs-CZ" sz="2800">
                <a:latin typeface="Trebuchet MS" panose="020B0603020202020204" pitchFamily="34" charset="0"/>
              </a:rPr>
              <a:t>Jak velká část vodivé kapacity stoku je využívána při transpiraci rostlin chmele?</a:t>
            </a:r>
          </a:p>
          <a:p>
            <a:pPr>
              <a:buFontTx/>
              <a:buNone/>
            </a:pPr>
            <a:r>
              <a:rPr lang="cs-CZ" altLang="cs-CZ" sz="2000" b="1" i="1">
                <a:latin typeface="Trebuchet MS" panose="020B0603020202020204" pitchFamily="34" charset="0"/>
              </a:rPr>
              <a:t>První odhady ukazují za běžných podmínek dostatku vody 10-30%</a:t>
            </a:r>
          </a:p>
          <a:p>
            <a:endParaRPr lang="cs-CZ" altLang="cs-CZ" sz="2000" b="1" i="1">
              <a:latin typeface="Trebuchet MS" panose="020B0603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ltLang="cs-CZ" sz="4000" b="1"/>
              <a:t>Měření stupně integrace vodivých pletiv</a:t>
            </a:r>
          </a:p>
        </p:txBody>
      </p:sp>
      <p:sp>
        <p:nvSpPr>
          <p:cNvPr id="45059" name="Rectangle 3"/>
          <p:cNvSpPr>
            <a:spLocks noGrp="1" noChangeArrowheads="1"/>
          </p:cNvSpPr>
          <p:nvPr>
            <p:ph type="body" idx="1"/>
          </p:nvPr>
        </p:nvSpPr>
        <p:spPr/>
        <p:txBody>
          <a:bodyPr/>
          <a:lstStyle/>
          <a:p>
            <a:r>
              <a:rPr lang="cs-CZ" altLang="cs-CZ"/>
              <a:t>ovlivňuje distribuci vody a živin</a:t>
            </a:r>
          </a:p>
          <a:p>
            <a:r>
              <a:rPr lang="cs-CZ" altLang="cs-CZ"/>
              <a:t>závisí na anatomii  cév a cévních svazků</a:t>
            </a:r>
          </a:p>
          <a:p>
            <a:r>
              <a:rPr lang="cs-CZ" altLang="cs-CZ"/>
              <a:t>metody měření na různé rozlišovací úrovni</a:t>
            </a:r>
          </a:p>
          <a:p>
            <a:pPr lvl="1"/>
            <a:r>
              <a:rPr lang="cs-CZ" altLang="cs-CZ"/>
              <a:t>cévy</a:t>
            </a:r>
          </a:p>
          <a:p>
            <a:pPr lvl="1"/>
            <a:r>
              <a:rPr lang="cs-CZ" altLang="cs-CZ"/>
              <a:t>orgány</a:t>
            </a:r>
          </a:p>
          <a:p>
            <a:pPr lvl="1"/>
            <a:r>
              <a:rPr lang="cs-CZ" altLang="cs-CZ"/>
              <a:t>celé rostliny</a:t>
            </a:r>
          </a:p>
        </p:txBody>
      </p:sp>
    </p:spTree>
    <p:extLst>
      <p:ext uri="{BB962C8B-B14F-4D97-AF65-F5344CB8AC3E}">
        <p14:creationId xmlns:p14="http://schemas.microsoft.com/office/powerpoint/2010/main" val="2205655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2990850" y="3424238"/>
            <a:ext cx="512763" cy="26670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891" name="Oval 3"/>
          <p:cNvSpPr>
            <a:spLocks noChangeArrowheads="1"/>
          </p:cNvSpPr>
          <p:nvPr/>
        </p:nvSpPr>
        <p:spPr bwMode="auto">
          <a:xfrm>
            <a:off x="3438525" y="5640388"/>
            <a:ext cx="512763" cy="265112"/>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892" name="Freeform 4"/>
          <p:cNvSpPr>
            <a:spLocks/>
          </p:cNvSpPr>
          <p:nvPr/>
        </p:nvSpPr>
        <p:spPr bwMode="auto">
          <a:xfrm>
            <a:off x="3503613" y="3571875"/>
            <a:ext cx="746125" cy="2185988"/>
          </a:xfrm>
          <a:custGeom>
            <a:avLst/>
            <a:gdLst>
              <a:gd name="T0" fmla="*/ 0 w 280"/>
              <a:gd name="T1" fmla="*/ 0 h 888"/>
              <a:gd name="T2" fmla="*/ 252 w 280"/>
              <a:gd name="T3" fmla="*/ 432 h 888"/>
              <a:gd name="T4" fmla="*/ 168 w 280"/>
              <a:gd name="T5" fmla="*/ 888 h 888"/>
            </a:gdLst>
            <a:ahLst/>
            <a:cxnLst>
              <a:cxn ang="0">
                <a:pos x="T0" y="T1"/>
              </a:cxn>
              <a:cxn ang="0">
                <a:pos x="T2" y="T3"/>
              </a:cxn>
              <a:cxn ang="0">
                <a:pos x="T4" y="T5"/>
              </a:cxn>
            </a:cxnLst>
            <a:rect l="0" t="0" r="r" b="b"/>
            <a:pathLst>
              <a:path w="280" h="888">
                <a:moveTo>
                  <a:pt x="0" y="0"/>
                </a:moveTo>
                <a:cubicBezTo>
                  <a:pt x="112" y="142"/>
                  <a:pt x="224" y="284"/>
                  <a:pt x="252" y="432"/>
                </a:cubicBezTo>
                <a:cubicBezTo>
                  <a:pt x="280" y="580"/>
                  <a:pt x="182" y="810"/>
                  <a:pt x="168" y="88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893" name="Freeform 5"/>
          <p:cNvSpPr>
            <a:spLocks/>
          </p:cNvSpPr>
          <p:nvPr/>
        </p:nvSpPr>
        <p:spPr bwMode="auto">
          <a:xfrm>
            <a:off x="3028950" y="3630613"/>
            <a:ext cx="708025" cy="2092325"/>
          </a:xfrm>
          <a:custGeom>
            <a:avLst/>
            <a:gdLst>
              <a:gd name="T0" fmla="*/ 0 w 280"/>
              <a:gd name="T1" fmla="*/ 0 h 888"/>
              <a:gd name="T2" fmla="*/ 252 w 280"/>
              <a:gd name="T3" fmla="*/ 432 h 888"/>
              <a:gd name="T4" fmla="*/ 168 w 280"/>
              <a:gd name="T5" fmla="*/ 888 h 888"/>
            </a:gdLst>
            <a:ahLst/>
            <a:cxnLst>
              <a:cxn ang="0">
                <a:pos x="T0" y="T1"/>
              </a:cxn>
              <a:cxn ang="0">
                <a:pos x="T2" y="T3"/>
              </a:cxn>
              <a:cxn ang="0">
                <a:pos x="T4" y="T5"/>
              </a:cxn>
            </a:cxnLst>
            <a:rect l="0" t="0" r="r" b="b"/>
            <a:pathLst>
              <a:path w="280" h="888">
                <a:moveTo>
                  <a:pt x="0" y="0"/>
                </a:moveTo>
                <a:cubicBezTo>
                  <a:pt x="112" y="142"/>
                  <a:pt x="224" y="284"/>
                  <a:pt x="252" y="432"/>
                </a:cubicBezTo>
                <a:cubicBezTo>
                  <a:pt x="280" y="580"/>
                  <a:pt x="182" y="810"/>
                  <a:pt x="168" y="88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894" name="Oval 6"/>
          <p:cNvSpPr>
            <a:spLocks noChangeArrowheads="1"/>
          </p:cNvSpPr>
          <p:nvPr/>
        </p:nvSpPr>
        <p:spPr bwMode="auto">
          <a:xfrm>
            <a:off x="4868863" y="5905500"/>
            <a:ext cx="512762" cy="26670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895" name="Oval 7"/>
          <p:cNvSpPr>
            <a:spLocks noChangeArrowheads="1"/>
          </p:cNvSpPr>
          <p:nvPr/>
        </p:nvSpPr>
        <p:spPr bwMode="auto">
          <a:xfrm>
            <a:off x="4468813" y="3276600"/>
            <a:ext cx="512762" cy="26670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896" name="Freeform 8"/>
          <p:cNvSpPr>
            <a:spLocks/>
          </p:cNvSpPr>
          <p:nvPr/>
        </p:nvSpPr>
        <p:spPr bwMode="auto">
          <a:xfrm>
            <a:off x="4090988" y="3424238"/>
            <a:ext cx="811212" cy="2689225"/>
          </a:xfrm>
          <a:custGeom>
            <a:avLst/>
            <a:gdLst>
              <a:gd name="T0" fmla="*/ 136 w 304"/>
              <a:gd name="T1" fmla="*/ 0 h 1092"/>
              <a:gd name="T2" fmla="*/ 28 w 304"/>
              <a:gd name="T3" fmla="*/ 480 h 1092"/>
              <a:gd name="T4" fmla="*/ 304 w 304"/>
              <a:gd name="T5" fmla="*/ 1092 h 1092"/>
            </a:gdLst>
            <a:ahLst/>
            <a:cxnLst>
              <a:cxn ang="0">
                <a:pos x="T0" y="T1"/>
              </a:cxn>
              <a:cxn ang="0">
                <a:pos x="T2" y="T3"/>
              </a:cxn>
              <a:cxn ang="0">
                <a:pos x="T4" y="T5"/>
              </a:cxn>
            </a:cxnLst>
            <a:rect l="0" t="0" r="r" b="b"/>
            <a:pathLst>
              <a:path w="304" h="1092">
                <a:moveTo>
                  <a:pt x="136" y="0"/>
                </a:moveTo>
                <a:cubicBezTo>
                  <a:pt x="68" y="149"/>
                  <a:pt x="0" y="298"/>
                  <a:pt x="28" y="480"/>
                </a:cubicBezTo>
                <a:cubicBezTo>
                  <a:pt x="56" y="662"/>
                  <a:pt x="258" y="994"/>
                  <a:pt x="304" y="109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897" name="Freeform 9"/>
          <p:cNvSpPr>
            <a:spLocks/>
          </p:cNvSpPr>
          <p:nvPr/>
        </p:nvSpPr>
        <p:spPr bwMode="auto">
          <a:xfrm>
            <a:off x="4637088" y="3432175"/>
            <a:ext cx="754062" cy="2584450"/>
          </a:xfrm>
          <a:custGeom>
            <a:avLst/>
            <a:gdLst>
              <a:gd name="T0" fmla="*/ 136 w 304"/>
              <a:gd name="T1" fmla="*/ 0 h 1092"/>
              <a:gd name="T2" fmla="*/ 28 w 304"/>
              <a:gd name="T3" fmla="*/ 480 h 1092"/>
              <a:gd name="T4" fmla="*/ 304 w 304"/>
              <a:gd name="T5" fmla="*/ 1092 h 1092"/>
            </a:gdLst>
            <a:ahLst/>
            <a:cxnLst>
              <a:cxn ang="0">
                <a:pos x="T0" y="T1"/>
              </a:cxn>
              <a:cxn ang="0">
                <a:pos x="T2" y="T3"/>
              </a:cxn>
              <a:cxn ang="0">
                <a:pos x="T4" y="T5"/>
              </a:cxn>
            </a:cxnLst>
            <a:rect l="0" t="0" r="r" b="b"/>
            <a:pathLst>
              <a:path w="304" h="1092">
                <a:moveTo>
                  <a:pt x="136" y="0"/>
                </a:moveTo>
                <a:cubicBezTo>
                  <a:pt x="68" y="149"/>
                  <a:pt x="0" y="298"/>
                  <a:pt x="28" y="480"/>
                </a:cubicBezTo>
                <a:cubicBezTo>
                  <a:pt x="56" y="662"/>
                  <a:pt x="258" y="994"/>
                  <a:pt x="304" y="109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898" name="Rectangle 10"/>
          <p:cNvSpPr>
            <a:spLocks noChangeArrowheads="1"/>
          </p:cNvSpPr>
          <p:nvPr/>
        </p:nvSpPr>
        <p:spPr bwMode="auto">
          <a:xfrm>
            <a:off x="6286500" y="3829050"/>
            <a:ext cx="1200150" cy="10858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899" name="Line 11"/>
          <p:cNvSpPr>
            <a:spLocks noChangeShapeType="1"/>
          </p:cNvSpPr>
          <p:nvPr/>
        </p:nvSpPr>
        <p:spPr bwMode="auto">
          <a:xfrm flipV="1">
            <a:off x="4162425" y="3876675"/>
            <a:ext cx="2085975" cy="666750"/>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00" name="Line 12"/>
          <p:cNvSpPr>
            <a:spLocks noChangeShapeType="1"/>
          </p:cNvSpPr>
          <p:nvPr/>
        </p:nvSpPr>
        <p:spPr bwMode="auto">
          <a:xfrm>
            <a:off x="4181475" y="4714875"/>
            <a:ext cx="2066925" cy="190500"/>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01" name="Line 13"/>
          <p:cNvSpPr>
            <a:spLocks noChangeShapeType="1"/>
          </p:cNvSpPr>
          <p:nvPr/>
        </p:nvSpPr>
        <p:spPr bwMode="auto">
          <a:xfrm>
            <a:off x="1485900" y="2895600"/>
            <a:ext cx="2019300" cy="2057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02" name="Text Box 14"/>
          <p:cNvSpPr txBox="1">
            <a:spLocks noChangeArrowheads="1"/>
          </p:cNvSpPr>
          <p:nvPr/>
        </p:nvSpPr>
        <p:spPr bwMode="auto">
          <a:xfrm>
            <a:off x="307975" y="2478088"/>
            <a:ext cx="227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a:t>Xylem vessels</a:t>
            </a:r>
          </a:p>
        </p:txBody>
      </p:sp>
      <p:sp>
        <p:nvSpPr>
          <p:cNvPr id="37903" name="Text Box 15"/>
          <p:cNvSpPr txBox="1">
            <a:spLocks noChangeArrowheads="1"/>
          </p:cNvSpPr>
          <p:nvPr/>
        </p:nvSpPr>
        <p:spPr bwMode="auto">
          <a:xfrm>
            <a:off x="8070850" y="3049588"/>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cs-CZ" sz="2400" b="1"/>
              <a:t>Pit</a:t>
            </a:r>
          </a:p>
        </p:txBody>
      </p:sp>
      <p:sp>
        <p:nvSpPr>
          <p:cNvPr id="37904" name="Oval 16"/>
          <p:cNvSpPr>
            <a:spLocks noChangeArrowheads="1"/>
          </p:cNvSpPr>
          <p:nvPr/>
        </p:nvSpPr>
        <p:spPr bwMode="auto">
          <a:xfrm>
            <a:off x="3308350" y="388938"/>
            <a:ext cx="1893888" cy="2039937"/>
          </a:xfrm>
          <a:prstGeom prst="ellipse">
            <a:avLst/>
          </a:prstGeom>
          <a:solidFill>
            <a:srgbClr val="996633"/>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05" name="Oval 17"/>
          <p:cNvSpPr>
            <a:spLocks noChangeArrowheads="1"/>
          </p:cNvSpPr>
          <p:nvPr/>
        </p:nvSpPr>
        <p:spPr bwMode="auto">
          <a:xfrm>
            <a:off x="4019550" y="1217613"/>
            <a:ext cx="379413" cy="449262"/>
          </a:xfrm>
          <a:prstGeom prst="ellipse">
            <a:avLst/>
          </a:prstGeom>
          <a:solidFill>
            <a:srgbClr val="6633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06" name="Oval 18"/>
          <p:cNvSpPr>
            <a:spLocks noChangeArrowheads="1"/>
          </p:cNvSpPr>
          <p:nvPr/>
        </p:nvSpPr>
        <p:spPr bwMode="auto">
          <a:xfrm>
            <a:off x="4202113" y="1917700"/>
            <a:ext cx="153987" cy="173038"/>
          </a:xfrm>
          <a:prstGeom prst="ellipse">
            <a:avLst/>
          </a:prstGeom>
          <a:solidFill>
            <a:schemeClr val="accent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07" name="Arc 19"/>
          <p:cNvSpPr>
            <a:spLocks/>
          </p:cNvSpPr>
          <p:nvPr/>
        </p:nvSpPr>
        <p:spPr bwMode="auto">
          <a:xfrm flipV="1">
            <a:off x="4381500" y="1271588"/>
            <a:ext cx="425450" cy="6953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33CCCC"/>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08" name="Oval 20"/>
          <p:cNvSpPr>
            <a:spLocks noChangeArrowheads="1"/>
          </p:cNvSpPr>
          <p:nvPr/>
        </p:nvSpPr>
        <p:spPr bwMode="auto">
          <a:xfrm>
            <a:off x="4792663" y="1079500"/>
            <a:ext cx="153987" cy="173038"/>
          </a:xfrm>
          <a:prstGeom prst="ellipse">
            <a:avLst/>
          </a:prstGeom>
          <a:solidFill>
            <a:schemeClr val="accent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09" name="Oval 21"/>
          <p:cNvSpPr>
            <a:spLocks noChangeArrowheads="1"/>
          </p:cNvSpPr>
          <p:nvPr/>
        </p:nvSpPr>
        <p:spPr bwMode="auto">
          <a:xfrm>
            <a:off x="4640263" y="1536700"/>
            <a:ext cx="153987" cy="173038"/>
          </a:xfrm>
          <a:prstGeom prst="ellipse">
            <a:avLst/>
          </a:prstGeom>
          <a:solidFill>
            <a:schemeClr val="accent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10" name="Oval 22"/>
          <p:cNvSpPr>
            <a:spLocks noChangeArrowheads="1"/>
          </p:cNvSpPr>
          <p:nvPr/>
        </p:nvSpPr>
        <p:spPr bwMode="auto">
          <a:xfrm>
            <a:off x="4335463" y="1841500"/>
            <a:ext cx="153987" cy="173038"/>
          </a:xfrm>
          <a:prstGeom prst="ellipse">
            <a:avLst/>
          </a:prstGeom>
          <a:solidFill>
            <a:schemeClr val="accent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11" name="Line 23"/>
          <p:cNvSpPr>
            <a:spLocks noChangeShapeType="1"/>
          </p:cNvSpPr>
          <p:nvPr/>
        </p:nvSpPr>
        <p:spPr bwMode="auto">
          <a:xfrm flipV="1">
            <a:off x="2314575" y="1971675"/>
            <a:ext cx="1905000" cy="5619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12" name="Text Box 24"/>
          <p:cNvSpPr txBox="1">
            <a:spLocks noChangeArrowheads="1"/>
          </p:cNvSpPr>
          <p:nvPr/>
        </p:nvSpPr>
        <p:spPr bwMode="auto">
          <a:xfrm>
            <a:off x="3051175" y="6170613"/>
            <a:ext cx="611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1"/>
              <a:t>H</a:t>
            </a:r>
            <a:r>
              <a:rPr lang="en-US" altLang="cs-CZ" b="1" baseline="-25000"/>
              <a:t>2</a:t>
            </a:r>
            <a:r>
              <a:rPr lang="en-US" altLang="cs-CZ" b="1"/>
              <a:t>O</a:t>
            </a:r>
          </a:p>
        </p:txBody>
      </p:sp>
      <p:sp>
        <p:nvSpPr>
          <p:cNvPr id="37913" name="Line 25"/>
          <p:cNvSpPr>
            <a:spLocks noChangeShapeType="1"/>
          </p:cNvSpPr>
          <p:nvPr/>
        </p:nvSpPr>
        <p:spPr bwMode="auto">
          <a:xfrm flipV="1">
            <a:off x="3371850" y="5276850"/>
            <a:ext cx="476250" cy="9525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14" name="Line 26"/>
          <p:cNvSpPr>
            <a:spLocks noChangeShapeType="1"/>
          </p:cNvSpPr>
          <p:nvPr/>
        </p:nvSpPr>
        <p:spPr bwMode="auto">
          <a:xfrm flipV="1">
            <a:off x="4591050" y="2924175"/>
            <a:ext cx="457200" cy="81915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15" name="Text Box 27"/>
          <p:cNvSpPr txBox="1">
            <a:spLocks noChangeArrowheads="1"/>
          </p:cNvSpPr>
          <p:nvPr/>
        </p:nvSpPr>
        <p:spPr bwMode="auto">
          <a:xfrm>
            <a:off x="5661025" y="5351463"/>
            <a:ext cx="611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1"/>
              <a:t>H</a:t>
            </a:r>
            <a:r>
              <a:rPr lang="en-US" altLang="cs-CZ" b="1" baseline="-25000"/>
              <a:t>2</a:t>
            </a:r>
            <a:r>
              <a:rPr lang="en-US" altLang="cs-CZ" b="1"/>
              <a:t>O</a:t>
            </a:r>
          </a:p>
        </p:txBody>
      </p:sp>
      <p:sp>
        <p:nvSpPr>
          <p:cNvPr id="37916" name="Rectangle 28"/>
          <p:cNvSpPr>
            <a:spLocks noChangeArrowheads="1"/>
          </p:cNvSpPr>
          <p:nvPr/>
        </p:nvSpPr>
        <p:spPr bwMode="auto">
          <a:xfrm>
            <a:off x="2933700" y="2838450"/>
            <a:ext cx="2190750" cy="1257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17" name="Line 29"/>
          <p:cNvSpPr>
            <a:spLocks noChangeShapeType="1"/>
          </p:cNvSpPr>
          <p:nvPr/>
        </p:nvSpPr>
        <p:spPr bwMode="auto">
          <a:xfrm flipH="1">
            <a:off x="2933700" y="2057400"/>
            <a:ext cx="1276350" cy="762000"/>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18" name="Line 30"/>
          <p:cNvSpPr>
            <a:spLocks noChangeShapeType="1"/>
          </p:cNvSpPr>
          <p:nvPr/>
        </p:nvSpPr>
        <p:spPr bwMode="auto">
          <a:xfrm>
            <a:off x="4505325" y="1914525"/>
            <a:ext cx="619125" cy="904875"/>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19" name="Freeform 31"/>
          <p:cNvSpPr>
            <a:spLocks/>
          </p:cNvSpPr>
          <p:nvPr/>
        </p:nvSpPr>
        <p:spPr bwMode="auto">
          <a:xfrm>
            <a:off x="3943350" y="4343400"/>
            <a:ext cx="552450" cy="533400"/>
          </a:xfrm>
          <a:custGeom>
            <a:avLst/>
            <a:gdLst>
              <a:gd name="T0" fmla="*/ 0 w 348"/>
              <a:gd name="T1" fmla="*/ 336 h 336"/>
              <a:gd name="T2" fmla="*/ 84 w 348"/>
              <a:gd name="T3" fmla="*/ 168 h 336"/>
              <a:gd name="T4" fmla="*/ 288 w 348"/>
              <a:gd name="T5" fmla="*/ 168 h 336"/>
              <a:gd name="T6" fmla="*/ 348 w 348"/>
              <a:gd name="T7" fmla="*/ 0 h 336"/>
            </a:gdLst>
            <a:ahLst/>
            <a:cxnLst>
              <a:cxn ang="0">
                <a:pos x="T0" y="T1"/>
              </a:cxn>
              <a:cxn ang="0">
                <a:pos x="T2" y="T3"/>
              </a:cxn>
              <a:cxn ang="0">
                <a:pos x="T4" y="T5"/>
              </a:cxn>
              <a:cxn ang="0">
                <a:pos x="T6" y="T7"/>
              </a:cxn>
            </a:cxnLst>
            <a:rect l="0" t="0" r="r" b="b"/>
            <a:pathLst>
              <a:path w="348" h="336">
                <a:moveTo>
                  <a:pt x="0" y="336"/>
                </a:moveTo>
                <a:cubicBezTo>
                  <a:pt x="18" y="266"/>
                  <a:pt x="36" y="196"/>
                  <a:pt x="84" y="168"/>
                </a:cubicBezTo>
                <a:cubicBezTo>
                  <a:pt x="132" y="140"/>
                  <a:pt x="244" y="196"/>
                  <a:pt x="288" y="168"/>
                </a:cubicBezTo>
                <a:cubicBezTo>
                  <a:pt x="332" y="140"/>
                  <a:pt x="340" y="70"/>
                  <a:pt x="348" y="0"/>
                </a:cubicBezTo>
              </a:path>
            </a:pathLst>
          </a:custGeom>
          <a:noFill/>
          <a:ln w="3810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20" name="Line 32"/>
          <p:cNvSpPr>
            <a:spLocks noChangeShapeType="1"/>
          </p:cNvSpPr>
          <p:nvPr/>
        </p:nvSpPr>
        <p:spPr bwMode="auto">
          <a:xfrm flipH="1" flipV="1">
            <a:off x="3048000" y="3048000"/>
            <a:ext cx="152400" cy="4953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37921" name="Group 33"/>
          <p:cNvGrpSpPr>
            <a:grpSpLocks/>
          </p:cNvGrpSpPr>
          <p:nvPr/>
        </p:nvGrpSpPr>
        <p:grpSpPr bwMode="auto">
          <a:xfrm>
            <a:off x="6305550" y="3848100"/>
            <a:ext cx="177800" cy="990600"/>
            <a:chOff x="3312" y="1632"/>
            <a:chExt cx="112" cy="624"/>
          </a:xfrm>
        </p:grpSpPr>
        <p:sp>
          <p:nvSpPr>
            <p:cNvPr id="37922" name="Oval 34"/>
            <p:cNvSpPr>
              <a:spLocks noChangeArrowheads="1"/>
            </p:cNvSpPr>
            <p:nvPr/>
          </p:nvSpPr>
          <p:spPr bwMode="auto">
            <a:xfrm>
              <a:off x="3312" y="1632"/>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23" name="Oval 35"/>
            <p:cNvSpPr>
              <a:spLocks noChangeArrowheads="1"/>
            </p:cNvSpPr>
            <p:nvPr/>
          </p:nvSpPr>
          <p:spPr bwMode="auto">
            <a:xfrm>
              <a:off x="3312" y="1799"/>
              <a:ext cx="112" cy="12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24" name="Oval 36"/>
            <p:cNvSpPr>
              <a:spLocks noChangeArrowheads="1"/>
            </p:cNvSpPr>
            <p:nvPr/>
          </p:nvSpPr>
          <p:spPr bwMode="auto">
            <a:xfrm>
              <a:off x="3312" y="1968"/>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25" name="Oval 37"/>
            <p:cNvSpPr>
              <a:spLocks noChangeArrowheads="1"/>
            </p:cNvSpPr>
            <p:nvPr/>
          </p:nvSpPr>
          <p:spPr bwMode="auto">
            <a:xfrm>
              <a:off x="3312" y="2136"/>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7926" name="Group 38"/>
          <p:cNvGrpSpPr>
            <a:grpSpLocks/>
          </p:cNvGrpSpPr>
          <p:nvPr/>
        </p:nvGrpSpPr>
        <p:grpSpPr bwMode="auto">
          <a:xfrm>
            <a:off x="6527800" y="3924300"/>
            <a:ext cx="177800" cy="990600"/>
            <a:chOff x="3312" y="1632"/>
            <a:chExt cx="112" cy="624"/>
          </a:xfrm>
        </p:grpSpPr>
        <p:sp>
          <p:nvSpPr>
            <p:cNvPr id="37927" name="Oval 39"/>
            <p:cNvSpPr>
              <a:spLocks noChangeArrowheads="1"/>
            </p:cNvSpPr>
            <p:nvPr/>
          </p:nvSpPr>
          <p:spPr bwMode="auto">
            <a:xfrm>
              <a:off x="3312" y="1632"/>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28" name="Oval 40"/>
            <p:cNvSpPr>
              <a:spLocks noChangeArrowheads="1"/>
            </p:cNvSpPr>
            <p:nvPr/>
          </p:nvSpPr>
          <p:spPr bwMode="auto">
            <a:xfrm>
              <a:off x="3312" y="1799"/>
              <a:ext cx="112" cy="12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29" name="Oval 41"/>
            <p:cNvSpPr>
              <a:spLocks noChangeArrowheads="1"/>
            </p:cNvSpPr>
            <p:nvPr/>
          </p:nvSpPr>
          <p:spPr bwMode="auto">
            <a:xfrm>
              <a:off x="3312" y="1968"/>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30" name="Oval 42"/>
            <p:cNvSpPr>
              <a:spLocks noChangeArrowheads="1"/>
            </p:cNvSpPr>
            <p:nvPr/>
          </p:nvSpPr>
          <p:spPr bwMode="auto">
            <a:xfrm>
              <a:off x="3312" y="2136"/>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7931" name="Group 43"/>
          <p:cNvGrpSpPr>
            <a:grpSpLocks/>
          </p:cNvGrpSpPr>
          <p:nvPr/>
        </p:nvGrpSpPr>
        <p:grpSpPr bwMode="auto">
          <a:xfrm>
            <a:off x="6756400" y="3848100"/>
            <a:ext cx="177800" cy="990600"/>
            <a:chOff x="3312" y="1632"/>
            <a:chExt cx="112" cy="624"/>
          </a:xfrm>
        </p:grpSpPr>
        <p:sp>
          <p:nvSpPr>
            <p:cNvPr id="37932" name="Oval 44"/>
            <p:cNvSpPr>
              <a:spLocks noChangeArrowheads="1"/>
            </p:cNvSpPr>
            <p:nvPr/>
          </p:nvSpPr>
          <p:spPr bwMode="auto">
            <a:xfrm>
              <a:off x="3312" y="1632"/>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33" name="Oval 45"/>
            <p:cNvSpPr>
              <a:spLocks noChangeArrowheads="1"/>
            </p:cNvSpPr>
            <p:nvPr/>
          </p:nvSpPr>
          <p:spPr bwMode="auto">
            <a:xfrm>
              <a:off x="3312" y="1799"/>
              <a:ext cx="112" cy="12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34" name="Oval 46"/>
            <p:cNvSpPr>
              <a:spLocks noChangeArrowheads="1"/>
            </p:cNvSpPr>
            <p:nvPr/>
          </p:nvSpPr>
          <p:spPr bwMode="auto">
            <a:xfrm>
              <a:off x="3312" y="1968"/>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35" name="Oval 47"/>
            <p:cNvSpPr>
              <a:spLocks noChangeArrowheads="1"/>
            </p:cNvSpPr>
            <p:nvPr/>
          </p:nvSpPr>
          <p:spPr bwMode="auto">
            <a:xfrm>
              <a:off x="3312" y="2136"/>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7936" name="Group 48"/>
          <p:cNvGrpSpPr>
            <a:grpSpLocks/>
          </p:cNvGrpSpPr>
          <p:nvPr/>
        </p:nvGrpSpPr>
        <p:grpSpPr bwMode="auto">
          <a:xfrm>
            <a:off x="6985000" y="3924300"/>
            <a:ext cx="177800" cy="990600"/>
            <a:chOff x="3312" y="1632"/>
            <a:chExt cx="112" cy="624"/>
          </a:xfrm>
        </p:grpSpPr>
        <p:sp>
          <p:nvSpPr>
            <p:cNvPr id="37937" name="Oval 49"/>
            <p:cNvSpPr>
              <a:spLocks noChangeArrowheads="1"/>
            </p:cNvSpPr>
            <p:nvPr/>
          </p:nvSpPr>
          <p:spPr bwMode="auto">
            <a:xfrm>
              <a:off x="3312" y="1632"/>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38" name="Oval 50"/>
            <p:cNvSpPr>
              <a:spLocks noChangeArrowheads="1"/>
            </p:cNvSpPr>
            <p:nvPr/>
          </p:nvSpPr>
          <p:spPr bwMode="auto">
            <a:xfrm>
              <a:off x="3312" y="1799"/>
              <a:ext cx="112" cy="12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39" name="Oval 51"/>
            <p:cNvSpPr>
              <a:spLocks noChangeArrowheads="1"/>
            </p:cNvSpPr>
            <p:nvPr/>
          </p:nvSpPr>
          <p:spPr bwMode="auto">
            <a:xfrm>
              <a:off x="3312" y="1968"/>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40" name="Oval 52"/>
            <p:cNvSpPr>
              <a:spLocks noChangeArrowheads="1"/>
            </p:cNvSpPr>
            <p:nvPr/>
          </p:nvSpPr>
          <p:spPr bwMode="auto">
            <a:xfrm>
              <a:off x="3312" y="2136"/>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7941" name="Group 53"/>
          <p:cNvGrpSpPr>
            <a:grpSpLocks/>
          </p:cNvGrpSpPr>
          <p:nvPr/>
        </p:nvGrpSpPr>
        <p:grpSpPr bwMode="auto">
          <a:xfrm>
            <a:off x="7213600" y="3848100"/>
            <a:ext cx="177800" cy="990600"/>
            <a:chOff x="3312" y="1632"/>
            <a:chExt cx="112" cy="624"/>
          </a:xfrm>
        </p:grpSpPr>
        <p:sp>
          <p:nvSpPr>
            <p:cNvPr id="37942" name="Oval 54"/>
            <p:cNvSpPr>
              <a:spLocks noChangeArrowheads="1"/>
            </p:cNvSpPr>
            <p:nvPr/>
          </p:nvSpPr>
          <p:spPr bwMode="auto">
            <a:xfrm>
              <a:off x="3312" y="1632"/>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43" name="Oval 55"/>
            <p:cNvSpPr>
              <a:spLocks noChangeArrowheads="1"/>
            </p:cNvSpPr>
            <p:nvPr/>
          </p:nvSpPr>
          <p:spPr bwMode="auto">
            <a:xfrm>
              <a:off x="3312" y="1799"/>
              <a:ext cx="112" cy="12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44" name="Oval 56"/>
            <p:cNvSpPr>
              <a:spLocks noChangeArrowheads="1"/>
            </p:cNvSpPr>
            <p:nvPr/>
          </p:nvSpPr>
          <p:spPr bwMode="auto">
            <a:xfrm>
              <a:off x="3312" y="1968"/>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945" name="Oval 57"/>
            <p:cNvSpPr>
              <a:spLocks noChangeArrowheads="1"/>
            </p:cNvSpPr>
            <p:nvPr/>
          </p:nvSpPr>
          <p:spPr bwMode="auto">
            <a:xfrm>
              <a:off x="3312" y="2136"/>
              <a:ext cx="112" cy="12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7946" name="Line 58"/>
          <p:cNvSpPr>
            <a:spLocks noChangeShapeType="1"/>
          </p:cNvSpPr>
          <p:nvPr/>
        </p:nvSpPr>
        <p:spPr bwMode="auto">
          <a:xfrm flipV="1">
            <a:off x="5943600" y="4514850"/>
            <a:ext cx="723900" cy="89535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947" name="Line 59"/>
          <p:cNvSpPr>
            <a:spLocks noChangeShapeType="1"/>
          </p:cNvSpPr>
          <p:nvPr/>
        </p:nvSpPr>
        <p:spPr bwMode="auto">
          <a:xfrm flipH="1">
            <a:off x="7391400" y="3467100"/>
            <a:ext cx="800100" cy="4381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3429404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016125" y="4445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a:latin typeface="Arial Black" panose="020B0A04020102020204" pitchFamily="34" charset="0"/>
              </a:rPr>
              <a:t>I.</a:t>
            </a:r>
          </a:p>
        </p:txBody>
      </p:sp>
      <p:sp>
        <p:nvSpPr>
          <p:cNvPr id="36867" name="Text Box 3"/>
          <p:cNvSpPr txBox="1">
            <a:spLocks noChangeArrowheads="1"/>
          </p:cNvSpPr>
          <p:nvPr/>
        </p:nvSpPr>
        <p:spPr bwMode="auto">
          <a:xfrm>
            <a:off x="363538" y="296227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b="1"/>
              <a:t>5 cm</a:t>
            </a:r>
          </a:p>
        </p:txBody>
      </p:sp>
      <p:sp>
        <p:nvSpPr>
          <p:cNvPr id="36868" name="Text Box 4"/>
          <p:cNvSpPr txBox="1">
            <a:spLocks noChangeArrowheads="1"/>
          </p:cNvSpPr>
          <p:nvPr/>
        </p:nvSpPr>
        <p:spPr bwMode="auto">
          <a:xfrm>
            <a:off x="4340225" y="4445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a:latin typeface="Arial Black" panose="020B0A04020102020204" pitchFamily="34" charset="0"/>
              </a:rPr>
              <a:t>II.</a:t>
            </a:r>
          </a:p>
        </p:txBody>
      </p:sp>
      <p:sp>
        <p:nvSpPr>
          <p:cNvPr id="36869" name="AutoShape 5"/>
          <p:cNvSpPr>
            <a:spLocks noChangeArrowheads="1"/>
          </p:cNvSpPr>
          <p:nvPr/>
        </p:nvSpPr>
        <p:spPr bwMode="auto">
          <a:xfrm>
            <a:off x="1809750" y="2185988"/>
            <a:ext cx="812800" cy="2128837"/>
          </a:xfrm>
          <a:prstGeom prst="can">
            <a:avLst>
              <a:gd name="adj" fmla="val 65479"/>
            </a:avLst>
          </a:prstGeom>
          <a:solidFill>
            <a:srgbClr val="4C070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0" name="Text Box 6"/>
          <p:cNvSpPr txBox="1">
            <a:spLocks noChangeArrowheads="1"/>
          </p:cNvSpPr>
          <p:nvPr/>
        </p:nvSpPr>
        <p:spPr bwMode="auto">
          <a:xfrm>
            <a:off x="1257300" y="4837113"/>
            <a:ext cx="81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b="1"/>
              <a:t>360</a:t>
            </a:r>
            <a:r>
              <a:rPr lang="en-US" altLang="cs-CZ" sz="2400" b="1" baseline="30000"/>
              <a:t>o</a:t>
            </a:r>
            <a:endParaRPr lang="en-US" altLang="cs-CZ" sz="2400" b="1"/>
          </a:p>
        </p:txBody>
      </p:sp>
      <p:sp>
        <p:nvSpPr>
          <p:cNvPr id="36871" name="Text Box 7"/>
          <p:cNvSpPr txBox="1">
            <a:spLocks noChangeArrowheads="1"/>
          </p:cNvSpPr>
          <p:nvPr/>
        </p:nvSpPr>
        <p:spPr bwMode="auto">
          <a:xfrm>
            <a:off x="1098550" y="747713"/>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b="1"/>
              <a:t>Safranin-O in KCL</a:t>
            </a:r>
          </a:p>
        </p:txBody>
      </p:sp>
      <p:sp>
        <p:nvSpPr>
          <p:cNvPr id="36872" name="AutoShape 8"/>
          <p:cNvSpPr>
            <a:spLocks noChangeArrowheads="1"/>
          </p:cNvSpPr>
          <p:nvPr/>
        </p:nvSpPr>
        <p:spPr bwMode="auto">
          <a:xfrm>
            <a:off x="2005013" y="1117600"/>
            <a:ext cx="431800" cy="976313"/>
          </a:xfrm>
          <a:prstGeom prst="downArrow">
            <a:avLst>
              <a:gd name="adj1" fmla="val 50000"/>
              <a:gd name="adj2" fmla="val 565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3" name="Oval 9"/>
          <p:cNvSpPr>
            <a:spLocks noChangeArrowheads="1"/>
          </p:cNvSpPr>
          <p:nvPr/>
        </p:nvSpPr>
        <p:spPr bwMode="auto">
          <a:xfrm>
            <a:off x="1820863" y="2179638"/>
            <a:ext cx="812800" cy="508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4" name="Oval 10"/>
          <p:cNvSpPr>
            <a:spLocks noChangeArrowheads="1"/>
          </p:cNvSpPr>
          <p:nvPr/>
        </p:nvSpPr>
        <p:spPr bwMode="auto">
          <a:xfrm>
            <a:off x="1820863" y="3811588"/>
            <a:ext cx="812800" cy="508000"/>
          </a:xfrm>
          <a:prstGeom prst="ellipse">
            <a:avLst/>
          </a:prstGeom>
          <a:solidFill>
            <a:schemeClr val="bg1">
              <a:alpha val="9000"/>
            </a:schemeClr>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5" name="Rectangle 11"/>
          <p:cNvSpPr>
            <a:spLocks noChangeArrowheads="1"/>
          </p:cNvSpPr>
          <p:nvPr/>
        </p:nvSpPr>
        <p:spPr bwMode="auto">
          <a:xfrm>
            <a:off x="2092325" y="2668588"/>
            <a:ext cx="271463" cy="1651000"/>
          </a:xfrm>
          <a:prstGeom prst="rect">
            <a:avLst/>
          </a:prstGeom>
          <a:solidFill>
            <a:srgbClr val="FF00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6" name="AutoShape 12"/>
          <p:cNvSpPr>
            <a:spLocks noChangeArrowheads="1"/>
          </p:cNvSpPr>
          <p:nvPr/>
        </p:nvSpPr>
        <p:spPr bwMode="auto">
          <a:xfrm>
            <a:off x="1970088" y="4591050"/>
            <a:ext cx="433387" cy="976313"/>
          </a:xfrm>
          <a:prstGeom prst="downArrow">
            <a:avLst>
              <a:gd name="adj1" fmla="val 50000"/>
              <a:gd name="adj2" fmla="val 56319"/>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7" name="Oval 13"/>
          <p:cNvSpPr>
            <a:spLocks noChangeArrowheads="1"/>
          </p:cNvSpPr>
          <p:nvPr/>
        </p:nvSpPr>
        <p:spPr bwMode="auto">
          <a:xfrm>
            <a:off x="1814513" y="4406900"/>
            <a:ext cx="812800" cy="508000"/>
          </a:xfrm>
          <a:prstGeom prst="ellipse">
            <a:avLst/>
          </a:prstGeom>
          <a:solidFill>
            <a:srgbClr val="A66812">
              <a:alpha val="75999"/>
            </a:srgbClr>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8" name="AutoShape 14"/>
          <p:cNvSpPr>
            <a:spLocks noChangeArrowheads="1"/>
          </p:cNvSpPr>
          <p:nvPr/>
        </p:nvSpPr>
        <p:spPr bwMode="auto">
          <a:xfrm>
            <a:off x="1951038" y="4322763"/>
            <a:ext cx="496887" cy="6096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79" name="AutoShape 15"/>
          <p:cNvSpPr>
            <a:spLocks noChangeArrowheads="1"/>
          </p:cNvSpPr>
          <p:nvPr/>
        </p:nvSpPr>
        <p:spPr bwMode="auto">
          <a:xfrm>
            <a:off x="1973263" y="2122488"/>
            <a:ext cx="496887" cy="6096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0" name="AutoShape 16"/>
          <p:cNvSpPr>
            <a:spLocks noChangeArrowheads="1"/>
          </p:cNvSpPr>
          <p:nvPr/>
        </p:nvSpPr>
        <p:spPr bwMode="auto">
          <a:xfrm>
            <a:off x="6875463" y="4591050"/>
            <a:ext cx="431800" cy="976313"/>
          </a:xfrm>
          <a:prstGeom prst="downArrow">
            <a:avLst>
              <a:gd name="adj1" fmla="val 50000"/>
              <a:gd name="adj2" fmla="val 5652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1" name="Oval 17"/>
          <p:cNvSpPr>
            <a:spLocks noChangeArrowheads="1"/>
          </p:cNvSpPr>
          <p:nvPr/>
        </p:nvSpPr>
        <p:spPr bwMode="auto">
          <a:xfrm>
            <a:off x="6694488" y="4476750"/>
            <a:ext cx="812800" cy="508000"/>
          </a:xfrm>
          <a:prstGeom prst="ellipse">
            <a:avLst/>
          </a:prstGeom>
          <a:solidFill>
            <a:srgbClr val="A66812">
              <a:alpha val="67000"/>
            </a:srgbClr>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2" name="Text Box 18"/>
          <p:cNvSpPr txBox="1">
            <a:spLocks noChangeArrowheads="1"/>
          </p:cNvSpPr>
          <p:nvPr/>
        </p:nvSpPr>
        <p:spPr bwMode="auto">
          <a:xfrm>
            <a:off x="6207125" y="741363"/>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cs-CZ" b="1"/>
              <a:t>20 mM KCl </a:t>
            </a:r>
            <a:endParaRPr lang="en-US" altLang="cs-CZ"/>
          </a:p>
        </p:txBody>
      </p:sp>
      <p:sp>
        <p:nvSpPr>
          <p:cNvPr id="36883" name="Text Box 19"/>
          <p:cNvSpPr txBox="1">
            <a:spLocks noChangeArrowheads="1"/>
          </p:cNvSpPr>
          <p:nvPr/>
        </p:nvSpPr>
        <p:spPr bwMode="auto">
          <a:xfrm>
            <a:off x="6232525" y="487521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b="1"/>
              <a:t>90</a:t>
            </a:r>
            <a:r>
              <a:rPr lang="en-US" altLang="cs-CZ" sz="2400" b="1" baseline="30000"/>
              <a:t>o</a:t>
            </a:r>
            <a:endParaRPr lang="en-US" altLang="cs-CZ" sz="2400" b="1"/>
          </a:p>
        </p:txBody>
      </p:sp>
      <p:sp>
        <p:nvSpPr>
          <p:cNvPr id="36884" name="AutoShape 20"/>
          <p:cNvSpPr>
            <a:spLocks noChangeArrowheads="1"/>
          </p:cNvSpPr>
          <p:nvPr/>
        </p:nvSpPr>
        <p:spPr bwMode="auto">
          <a:xfrm>
            <a:off x="6881813" y="1117600"/>
            <a:ext cx="431800" cy="976313"/>
          </a:xfrm>
          <a:prstGeom prst="downArrow">
            <a:avLst>
              <a:gd name="adj1" fmla="val 50000"/>
              <a:gd name="adj2" fmla="val 5652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5" name="Text Box 21"/>
          <p:cNvSpPr txBox="1">
            <a:spLocks noChangeArrowheads="1"/>
          </p:cNvSpPr>
          <p:nvPr/>
        </p:nvSpPr>
        <p:spPr bwMode="auto">
          <a:xfrm>
            <a:off x="6827838" y="444500"/>
            <a:ext cx="541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a:latin typeface="Arial Black" panose="020B0A04020102020204" pitchFamily="34" charset="0"/>
              </a:rPr>
              <a:t>III</a:t>
            </a:r>
          </a:p>
        </p:txBody>
      </p:sp>
      <p:sp>
        <p:nvSpPr>
          <p:cNvPr id="36886" name="AutoShape 22"/>
          <p:cNvSpPr>
            <a:spLocks noChangeArrowheads="1"/>
          </p:cNvSpPr>
          <p:nvPr/>
        </p:nvSpPr>
        <p:spPr bwMode="auto">
          <a:xfrm>
            <a:off x="6683375" y="2190750"/>
            <a:ext cx="812800" cy="2128838"/>
          </a:xfrm>
          <a:prstGeom prst="can">
            <a:avLst>
              <a:gd name="adj" fmla="val 65479"/>
            </a:avLst>
          </a:prstGeom>
          <a:solidFill>
            <a:srgbClr val="4C070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7" name="Oval 23"/>
          <p:cNvSpPr>
            <a:spLocks noChangeArrowheads="1"/>
          </p:cNvSpPr>
          <p:nvPr/>
        </p:nvSpPr>
        <p:spPr bwMode="auto">
          <a:xfrm>
            <a:off x="6694488" y="3816350"/>
            <a:ext cx="812800" cy="508000"/>
          </a:xfrm>
          <a:prstGeom prst="ellipse">
            <a:avLst/>
          </a:prstGeom>
          <a:solidFill>
            <a:schemeClr val="bg1">
              <a:alpha val="9000"/>
            </a:schemeClr>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8" name="Oval 24"/>
          <p:cNvSpPr>
            <a:spLocks noChangeArrowheads="1"/>
          </p:cNvSpPr>
          <p:nvPr/>
        </p:nvSpPr>
        <p:spPr bwMode="auto">
          <a:xfrm>
            <a:off x="6683375" y="2184400"/>
            <a:ext cx="812800" cy="508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89" name="AutoShape 25"/>
          <p:cNvSpPr>
            <a:spLocks noChangeArrowheads="1"/>
          </p:cNvSpPr>
          <p:nvPr/>
        </p:nvSpPr>
        <p:spPr bwMode="auto">
          <a:xfrm flipV="1">
            <a:off x="6683375" y="3727450"/>
            <a:ext cx="828675" cy="614363"/>
          </a:xfrm>
          <a:custGeom>
            <a:avLst/>
            <a:gdLst>
              <a:gd name="G0" fmla="+- 1176 0 0"/>
              <a:gd name="G1" fmla="+- -11716668 0 0"/>
              <a:gd name="G2" fmla="+- 0 0 -11716668"/>
              <a:gd name="T0" fmla="*/ 0 256 1"/>
              <a:gd name="T1" fmla="*/ 180 256 1"/>
              <a:gd name="G3" fmla="+- -11716668 T0 T1"/>
              <a:gd name="T2" fmla="*/ 0 256 1"/>
              <a:gd name="T3" fmla="*/ 90 256 1"/>
              <a:gd name="G4" fmla="+- -11716668 T2 T3"/>
              <a:gd name="G5" fmla="*/ G4 2 1"/>
              <a:gd name="T4" fmla="*/ 90 256 1"/>
              <a:gd name="T5" fmla="*/ 0 256 1"/>
              <a:gd name="G6" fmla="+- -11716668 T4 T5"/>
              <a:gd name="G7" fmla="*/ G6 2 1"/>
              <a:gd name="G8" fmla="abs -1171666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176"/>
              <a:gd name="G18" fmla="*/ 1176 1 2"/>
              <a:gd name="G19" fmla="+- G18 5400 0"/>
              <a:gd name="G20" fmla="cos G19 -11716668"/>
              <a:gd name="G21" fmla="sin G19 -11716668"/>
              <a:gd name="G22" fmla="+- G20 10800 0"/>
              <a:gd name="G23" fmla="+- G21 10800 0"/>
              <a:gd name="G24" fmla="+- 10800 0 G20"/>
              <a:gd name="G25" fmla="+- 1176 10800 0"/>
              <a:gd name="G26" fmla="?: G9 G17 G25"/>
              <a:gd name="G27" fmla="?: G9 0 21600"/>
              <a:gd name="G28" fmla="cos 10800 -11716668"/>
              <a:gd name="G29" fmla="sin 10800 -11716668"/>
              <a:gd name="G30" fmla="sin 1176 -11716668"/>
              <a:gd name="G31" fmla="+- G28 10800 0"/>
              <a:gd name="G32" fmla="+- G29 10800 0"/>
              <a:gd name="G33" fmla="+- G30 10800 0"/>
              <a:gd name="G34" fmla="?: G4 0 G31"/>
              <a:gd name="G35" fmla="?: -11716668 G34 0"/>
              <a:gd name="G36" fmla="?: G6 G35 G31"/>
              <a:gd name="G37" fmla="+- 21600 0 G36"/>
              <a:gd name="G38" fmla="?: G4 0 G33"/>
              <a:gd name="G39" fmla="?: -11716668 G38 G32"/>
              <a:gd name="G40" fmla="?: G6 G39 0"/>
              <a:gd name="G41" fmla="?: G4 G32 21600"/>
              <a:gd name="G42" fmla="?: G6 G41 G33"/>
              <a:gd name="T12" fmla="*/ 10800 w 21600"/>
              <a:gd name="T13" fmla="*/ 0 h 21600"/>
              <a:gd name="T14" fmla="*/ 4813 w 21600"/>
              <a:gd name="T15" fmla="*/ 10672 h 21600"/>
              <a:gd name="T16" fmla="*/ 10800 w 21600"/>
              <a:gd name="T17" fmla="*/ 9624 h 21600"/>
              <a:gd name="T18" fmla="*/ 16787 w 21600"/>
              <a:gd name="T19" fmla="*/ 106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624" y="10775"/>
                </a:moveTo>
                <a:cubicBezTo>
                  <a:pt x="9637" y="10135"/>
                  <a:pt x="10160" y="9624"/>
                  <a:pt x="10800" y="9624"/>
                </a:cubicBezTo>
                <a:cubicBezTo>
                  <a:pt x="11439" y="9624"/>
                  <a:pt x="11962" y="10135"/>
                  <a:pt x="11975" y="10775"/>
                </a:cubicBezTo>
                <a:lnTo>
                  <a:pt x="21597" y="10570"/>
                </a:lnTo>
                <a:cubicBezTo>
                  <a:pt x="21472" y="4696"/>
                  <a:pt x="16675" y="0"/>
                  <a:pt x="10799" y="0"/>
                </a:cubicBezTo>
                <a:cubicBezTo>
                  <a:pt x="4924" y="0"/>
                  <a:pt x="127" y="4696"/>
                  <a:pt x="2" y="10570"/>
                </a:cubicBezTo>
                <a:close/>
              </a:path>
            </a:pathLst>
          </a:custGeom>
          <a:solidFill>
            <a:schemeClr val="bg1">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0" name="AutoShape 26"/>
          <p:cNvSpPr>
            <a:spLocks noChangeArrowheads="1"/>
          </p:cNvSpPr>
          <p:nvPr/>
        </p:nvSpPr>
        <p:spPr bwMode="auto">
          <a:xfrm>
            <a:off x="6842125" y="2114550"/>
            <a:ext cx="496888" cy="6096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1" name="AutoShape 27"/>
          <p:cNvSpPr>
            <a:spLocks noChangeArrowheads="1"/>
          </p:cNvSpPr>
          <p:nvPr/>
        </p:nvSpPr>
        <p:spPr bwMode="auto">
          <a:xfrm>
            <a:off x="6851650" y="4349750"/>
            <a:ext cx="498475" cy="6477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alpha val="57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2" name="Text Box 28"/>
          <p:cNvSpPr txBox="1">
            <a:spLocks noChangeArrowheads="1"/>
          </p:cNvSpPr>
          <p:nvPr/>
        </p:nvSpPr>
        <p:spPr bwMode="auto">
          <a:xfrm>
            <a:off x="6396038" y="5535613"/>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b="1"/>
              <a:t>To Balance</a:t>
            </a:r>
          </a:p>
        </p:txBody>
      </p:sp>
      <p:sp>
        <p:nvSpPr>
          <p:cNvPr id="36893" name="AutoShape 29"/>
          <p:cNvSpPr>
            <a:spLocks noChangeArrowheads="1"/>
          </p:cNvSpPr>
          <p:nvPr/>
        </p:nvSpPr>
        <p:spPr bwMode="auto">
          <a:xfrm>
            <a:off x="6856413" y="4398963"/>
            <a:ext cx="496887" cy="6096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4" name="Rectangle 30"/>
          <p:cNvSpPr>
            <a:spLocks noChangeArrowheads="1"/>
          </p:cNvSpPr>
          <p:nvPr/>
        </p:nvSpPr>
        <p:spPr bwMode="auto">
          <a:xfrm>
            <a:off x="6978650" y="2687638"/>
            <a:ext cx="271463" cy="1651000"/>
          </a:xfrm>
          <a:prstGeom prst="rect">
            <a:avLst/>
          </a:prstGeom>
          <a:solidFill>
            <a:srgbClr val="FF00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5" name="AutoShape 31"/>
          <p:cNvSpPr>
            <a:spLocks noChangeArrowheads="1"/>
          </p:cNvSpPr>
          <p:nvPr/>
        </p:nvSpPr>
        <p:spPr bwMode="auto">
          <a:xfrm flipV="1">
            <a:off x="6683375" y="4375150"/>
            <a:ext cx="828675" cy="614363"/>
          </a:xfrm>
          <a:custGeom>
            <a:avLst/>
            <a:gdLst>
              <a:gd name="G0" fmla="+- 942 0 0"/>
              <a:gd name="G1" fmla="+- -11465435 0 0"/>
              <a:gd name="G2" fmla="+- 0 0 -11465435"/>
              <a:gd name="T0" fmla="*/ 0 256 1"/>
              <a:gd name="T1" fmla="*/ 180 256 1"/>
              <a:gd name="G3" fmla="+- -11465435 T0 T1"/>
              <a:gd name="T2" fmla="*/ 0 256 1"/>
              <a:gd name="T3" fmla="*/ 90 256 1"/>
              <a:gd name="G4" fmla="+- -11465435 T2 T3"/>
              <a:gd name="G5" fmla="*/ G4 2 1"/>
              <a:gd name="T4" fmla="*/ 90 256 1"/>
              <a:gd name="T5" fmla="*/ 0 256 1"/>
              <a:gd name="G6" fmla="+- -11465435 T4 T5"/>
              <a:gd name="G7" fmla="*/ G6 2 1"/>
              <a:gd name="G8" fmla="abs -114654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
              <a:gd name="G18" fmla="*/ 942 1 2"/>
              <a:gd name="G19" fmla="+- G18 5400 0"/>
              <a:gd name="G20" fmla="cos G19 -11465435"/>
              <a:gd name="G21" fmla="sin G19 -11465435"/>
              <a:gd name="G22" fmla="+- G20 10800 0"/>
              <a:gd name="G23" fmla="+- G21 10800 0"/>
              <a:gd name="G24" fmla="+- 10800 0 G20"/>
              <a:gd name="G25" fmla="+- 942 10800 0"/>
              <a:gd name="G26" fmla="?: G9 G17 G25"/>
              <a:gd name="G27" fmla="?: G9 0 21600"/>
              <a:gd name="G28" fmla="cos 10800 -11465435"/>
              <a:gd name="G29" fmla="sin 10800 -11465435"/>
              <a:gd name="G30" fmla="sin 942 -11465435"/>
              <a:gd name="G31" fmla="+- G28 10800 0"/>
              <a:gd name="G32" fmla="+- G29 10800 0"/>
              <a:gd name="G33" fmla="+- G30 10800 0"/>
              <a:gd name="G34" fmla="?: G4 0 G31"/>
              <a:gd name="G35" fmla="?: -11465435 G34 0"/>
              <a:gd name="G36" fmla="?: G6 G35 G31"/>
              <a:gd name="G37" fmla="+- 21600 0 G36"/>
              <a:gd name="G38" fmla="?: G4 0 G33"/>
              <a:gd name="G39" fmla="?: -11465435 G38 G32"/>
              <a:gd name="G40" fmla="?: G6 G39 0"/>
              <a:gd name="G41" fmla="?: G4 G32 21600"/>
              <a:gd name="G42" fmla="?: G6 G41 G33"/>
              <a:gd name="T12" fmla="*/ 10800 w 21600"/>
              <a:gd name="T13" fmla="*/ 0 h 21600"/>
              <a:gd name="T14" fmla="*/ 4951 w 21600"/>
              <a:gd name="T15" fmla="*/ 10283 h 21600"/>
              <a:gd name="T16" fmla="*/ 10800 w 21600"/>
              <a:gd name="T17" fmla="*/ 9858 h 21600"/>
              <a:gd name="T18" fmla="*/ 16649 w 21600"/>
              <a:gd name="T19" fmla="*/ 1028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861" y="10717"/>
                </a:moveTo>
                <a:cubicBezTo>
                  <a:pt x="9904" y="10230"/>
                  <a:pt x="10311" y="9858"/>
                  <a:pt x="10800" y="9858"/>
                </a:cubicBezTo>
                <a:cubicBezTo>
                  <a:pt x="11288" y="9858"/>
                  <a:pt x="11695" y="10230"/>
                  <a:pt x="11738" y="10717"/>
                </a:cubicBezTo>
                <a:lnTo>
                  <a:pt x="21558" y="9849"/>
                </a:lnTo>
                <a:cubicBezTo>
                  <a:pt x="21065" y="4274"/>
                  <a:pt x="16396" y="0"/>
                  <a:pt x="10799" y="0"/>
                </a:cubicBezTo>
                <a:cubicBezTo>
                  <a:pt x="5203" y="0"/>
                  <a:pt x="534" y="4274"/>
                  <a:pt x="41" y="9849"/>
                </a:cubicBezTo>
                <a:close/>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6" name="AutoShape 32"/>
          <p:cNvSpPr>
            <a:spLocks noChangeArrowheads="1"/>
          </p:cNvSpPr>
          <p:nvPr/>
        </p:nvSpPr>
        <p:spPr bwMode="auto">
          <a:xfrm rot="16200000" flipV="1">
            <a:off x="6834981" y="4318795"/>
            <a:ext cx="523875" cy="842962"/>
          </a:xfrm>
          <a:custGeom>
            <a:avLst/>
            <a:gdLst>
              <a:gd name="G0" fmla="+- 942 0 0"/>
              <a:gd name="G1" fmla="+- -11465435 0 0"/>
              <a:gd name="G2" fmla="+- 0 0 -11465435"/>
              <a:gd name="T0" fmla="*/ 0 256 1"/>
              <a:gd name="T1" fmla="*/ 180 256 1"/>
              <a:gd name="G3" fmla="+- -11465435 T0 T1"/>
              <a:gd name="T2" fmla="*/ 0 256 1"/>
              <a:gd name="T3" fmla="*/ 90 256 1"/>
              <a:gd name="G4" fmla="+- -11465435 T2 T3"/>
              <a:gd name="G5" fmla="*/ G4 2 1"/>
              <a:gd name="T4" fmla="*/ 90 256 1"/>
              <a:gd name="T5" fmla="*/ 0 256 1"/>
              <a:gd name="G6" fmla="+- -11465435 T4 T5"/>
              <a:gd name="G7" fmla="*/ G6 2 1"/>
              <a:gd name="G8" fmla="abs -114654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
              <a:gd name="G18" fmla="*/ 942 1 2"/>
              <a:gd name="G19" fmla="+- G18 5400 0"/>
              <a:gd name="G20" fmla="cos G19 -11465435"/>
              <a:gd name="G21" fmla="sin G19 -11465435"/>
              <a:gd name="G22" fmla="+- G20 10800 0"/>
              <a:gd name="G23" fmla="+- G21 10800 0"/>
              <a:gd name="G24" fmla="+- 10800 0 G20"/>
              <a:gd name="G25" fmla="+- 942 10800 0"/>
              <a:gd name="G26" fmla="?: G9 G17 G25"/>
              <a:gd name="G27" fmla="?: G9 0 21600"/>
              <a:gd name="G28" fmla="cos 10800 -11465435"/>
              <a:gd name="G29" fmla="sin 10800 -11465435"/>
              <a:gd name="G30" fmla="sin 942 -11465435"/>
              <a:gd name="G31" fmla="+- G28 10800 0"/>
              <a:gd name="G32" fmla="+- G29 10800 0"/>
              <a:gd name="G33" fmla="+- G30 10800 0"/>
              <a:gd name="G34" fmla="?: G4 0 G31"/>
              <a:gd name="G35" fmla="?: -11465435 G34 0"/>
              <a:gd name="G36" fmla="?: G6 G35 G31"/>
              <a:gd name="G37" fmla="+- 21600 0 G36"/>
              <a:gd name="G38" fmla="?: G4 0 G33"/>
              <a:gd name="G39" fmla="?: -11465435 G38 G32"/>
              <a:gd name="G40" fmla="?: G6 G39 0"/>
              <a:gd name="G41" fmla="?: G4 G32 21600"/>
              <a:gd name="G42" fmla="?: G6 G41 G33"/>
              <a:gd name="T12" fmla="*/ 10800 w 21600"/>
              <a:gd name="T13" fmla="*/ 0 h 21600"/>
              <a:gd name="T14" fmla="*/ 4951 w 21600"/>
              <a:gd name="T15" fmla="*/ 10283 h 21600"/>
              <a:gd name="T16" fmla="*/ 10800 w 21600"/>
              <a:gd name="T17" fmla="*/ 9858 h 21600"/>
              <a:gd name="T18" fmla="*/ 16649 w 21600"/>
              <a:gd name="T19" fmla="*/ 1028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861" y="10717"/>
                </a:moveTo>
                <a:cubicBezTo>
                  <a:pt x="9904" y="10230"/>
                  <a:pt x="10311" y="9858"/>
                  <a:pt x="10800" y="9858"/>
                </a:cubicBezTo>
                <a:cubicBezTo>
                  <a:pt x="11288" y="9858"/>
                  <a:pt x="11695" y="10230"/>
                  <a:pt x="11738" y="10717"/>
                </a:cubicBezTo>
                <a:lnTo>
                  <a:pt x="21558" y="9849"/>
                </a:lnTo>
                <a:cubicBezTo>
                  <a:pt x="21065" y="4274"/>
                  <a:pt x="16396" y="0"/>
                  <a:pt x="10799" y="0"/>
                </a:cubicBezTo>
                <a:cubicBezTo>
                  <a:pt x="5203" y="0"/>
                  <a:pt x="534" y="4274"/>
                  <a:pt x="41" y="9849"/>
                </a:cubicBezTo>
                <a:close/>
              </a:path>
            </a:pathLst>
          </a:custGeom>
          <a:solidFill>
            <a:schemeClr val="bg1">
              <a:alpha val="50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897" name="Text Box 33"/>
          <p:cNvSpPr txBox="1">
            <a:spLocks noChangeArrowheads="1"/>
          </p:cNvSpPr>
          <p:nvPr/>
        </p:nvSpPr>
        <p:spPr bwMode="auto">
          <a:xfrm>
            <a:off x="3633788" y="4837113"/>
            <a:ext cx="817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sz="2400" b="1"/>
              <a:t>360</a:t>
            </a:r>
            <a:r>
              <a:rPr lang="en-US" altLang="cs-CZ" sz="2400" b="1" baseline="30000"/>
              <a:t>o</a:t>
            </a:r>
            <a:endParaRPr lang="en-US" altLang="cs-CZ" sz="2400" b="1"/>
          </a:p>
        </p:txBody>
      </p:sp>
      <p:sp>
        <p:nvSpPr>
          <p:cNvPr id="36898" name="Text Box 34"/>
          <p:cNvSpPr txBox="1">
            <a:spLocks noChangeArrowheads="1"/>
          </p:cNvSpPr>
          <p:nvPr/>
        </p:nvSpPr>
        <p:spPr bwMode="auto">
          <a:xfrm>
            <a:off x="3600450" y="746125"/>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cs-CZ" b="1"/>
              <a:t>20 mM KCl </a:t>
            </a:r>
            <a:endParaRPr lang="en-US" altLang="cs-CZ"/>
          </a:p>
        </p:txBody>
      </p:sp>
      <p:sp>
        <p:nvSpPr>
          <p:cNvPr id="36899" name="AutoShape 35"/>
          <p:cNvSpPr>
            <a:spLocks noChangeArrowheads="1"/>
          </p:cNvSpPr>
          <p:nvPr/>
        </p:nvSpPr>
        <p:spPr bwMode="auto">
          <a:xfrm>
            <a:off x="4383088" y="1117600"/>
            <a:ext cx="431800" cy="976313"/>
          </a:xfrm>
          <a:prstGeom prst="downArrow">
            <a:avLst>
              <a:gd name="adj1" fmla="val 50000"/>
              <a:gd name="adj2" fmla="val 5652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00" name="Text Box 36"/>
          <p:cNvSpPr txBox="1">
            <a:spLocks noChangeArrowheads="1"/>
          </p:cNvSpPr>
          <p:nvPr/>
        </p:nvSpPr>
        <p:spPr bwMode="auto">
          <a:xfrm>
            <a:off x="3897313" y="5535613"/>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cs-CZ" b="1"/>
              <a:t>To Balance</a:t>
            </a:r>
          </a:p>
        </p:txBody>
      </p:sp>
      <p:grpSp>
        <p:nvGrpSpPr>
          <p:cNvPr id="36901" name="Group 37"/>
          <p:cNvGrpSpPr>
            <a:grpSpLocks/>
          </p:cNvGrpSpPr>
          <p:nvPr/>
        </p:nvGrpSpPr>
        <p:grpSpPr bwMode="auto">
          <a:xfrm>
            <a:off x="4192588" y="4432300"/>
            <a:ext cx="814387" cy="1135063"/>
            <a:chOff x="920" y="3044"/>
            <a:chExt cx="513" cy="715"/>
          </a:xfrm>
        </p:grpSpPr>
        <p:sp>
          <p:nvSpPr>
            <p:cNvPr id="36902" name="AutoShape 38"/>
            <p:cNvSpPr>
              <a:spLocks noChangeArrowheads="1"/>
            </p:cNvSpPr>
            <p:nvPr/>
          </p:nvSpPr>
          <p:spPr bwMode="auto">
            <a:xfrm>
              <a:off x="1034" y="3144"/>
              <a:ext cx="273" cy="615"/>
            </a:xfrm>
            <a:prstGeom prst="downArrow">
              <a:avLst>
                <a:gd name="adj1" fmla="val 50000"/>
                <a:gd name="adj2" fmla="val 5631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03" name="Oval 39"/>
            <p:cNvSpPr>
              <a:spLocks noChangeArrowheads="1"/>
            </p:cNvSpPr>
            <p:nvPr/>
          </p:nvSpPr>
          <p:spPr bwMode="auto">
            <a:xfrm>
              <a:off x="920" y="3044"/>
              <a:ext cx="513" cy="320"/>
            </a:xfrm>
            <a:prstGeom prst="ellipse">
              <a:avLst/>
            </a:prstGeom>
            <a:solidFill>
              <a:srgbClr val="A66812">
                <a:alpha val="75999"/>
              </a:srgbClr>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6904" name="Group 40"/>
          <p:cNvGrpSpPr>
            <a:grpSpLocks/>
          </p:cNvGrpSpPr>
          <p:nvPr/>
        </p:nvGrpSpPr>
        <p:grpSpPr bwMode="auto">
          <a:xfrm>
            <a:off x="4187825" y="2109788"/>
            <a:ext cx="823913" cy="2209800"/>
            <a:chOff x="900" y="1581"/>
            <a:chExt cx="519" cy="1392"/>
          </a:xfrm>
        </p:grpSpPr>
        <p:sp>
          <p:nvSpPr>
            <p:cNvPr id="36905" name="AutoShape 41"/>
            <p:cNvSpPr>
              <a:spLocks noChangeArrowheads="1"/>
            </p:cNvSpPr>
            <p:nvPr/>
          </p:nvSpPr>
          <p:spPr bwMode="auto">
            <a:xfrm>
              <a:off x="900" y="1629"/>
              <a:ext cx="512" cy="1341"/>
            </a:xfrm>
            <a:prstGeom prst="can">
              <a:avLst>
                <a:gd name="adj" fmla="val 65479"/>
              </a:avLst>
            </a:prstGeom>
            <a:solidFill>
              <a:srgbClr val="4C070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06" name="Oval 42"/>
            <p:cNvSpPr>
              <a:spLocks noChangeArrowheads="1"/>
            </p:cNvSpPr>
            <p:nvPr/>
          </p:nvSpPr>
          <p:spPr bwMode="auto">
            <a:xfrm>
              <a:off x="907" y="1637"/>
              <a:ext cx="512" cy="32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07" name="Oval 43"/>
            <p:cNvSpPr>
              <a:spLocks noChangeArrowheads="1"/>
            </p:cNvSpPr>
            <p:nvPr/>
          </p:nvSpPr>
          <p:spPr bwMode="auto">
            <a:xfrm>
              <a:off x="907" y="2653"/>
              <a:ext cx="512" cy="320"/>
            </a:xfrm>
            <a:prstGeom prst="ellipse">
              <a:avLst/>
            </a:prstGeom>
            <a:solidFill>
              <a:schemeClr val="bg1">
                <a:alpha val="9000"/>
              </a:schemeClr>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08" name="AutoShape 44"/>
            <p:cNvSpPr>
              <a:spLocks noChangeArrowheads="1"/>
            </p:cNvSpPr>
            <p:nvPr/>
          </p:nvSpPr>
          <p:spPr bwMode="auto">
            <a:xfrm>
              <a:off x="1007" y="1581"/>
              <a:ext cx="312" cy="384"/>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6909" name="AutoShape 45"/>
          <p:cNvSpPr>
            <a:spLocks/>
          </p:cNvSpPr>
          <p:nvPr/>
        </p:nvSpPr>
        <p:spPr bwMode="auto">
          <a:xfrm>
            <a:off x="1262063" y="2262188"/>
            <a:ext cx="327025" cy="1930400"/>
          </a:xfrm>
          <a:prstGeom prst="leftBrace">
            <a:avLst>
              <a:gd name="adj1" fmla="val 4919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10" name="Text Box 46"/>
          <p:cNvSpPr txBox="1">
            <a:spLocks noChangeArrowheads="1"/>
          </p:cNvSpPr>
          <p:nvPr/>
        </p:nvSpPr>
        <p:spPr bwMode="auto">
          <a:xfrm>
            <a:off x="3698875" y="5903913"/>
            <a:ext cx="181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a:t>K</a:t>
            </a:r>
            <a:r>
              <a:rPr lang="en-US" altLang="cs-CZ" sz="2400" b="1" baseline="-25000"/>
              <a:t>360</a:t>
            </a:r>
            <a:r>
              <a:rPr lang="en-US" altLang="cs-CZ" sz="2400" b="1"/>
              <a:t> = Axial</a:t>
            </a:r>
          </a:p>
        </p:txBody>
      </p:sp>
      <p:sp>
        <p:nvSpPr>
          <p:cNvPr id="36911" name="Text Box 47"/>
          <p:cNvSpPr txBox="1">
            <a:spLocks noChangeArrowheads="1"/>
          </p:cNvSpPr>
          <p:nvPr/>
        </p:nvSpPr>
        <p:spPr bwMode="auto">
          <a:xfrm>
            <a:off x="5889625" y="5903913"/>
            <a:ext cx="2498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a:t>K</a:t>
            </a:r>
            <a:r>
              <a:rPr lang="en-US" altLang="cs-CZ" sz="2400" b="1" baseline="-25000"/>
              <a:t>90</a:t>
            </a:r>
            <a:r>
              <a:rPr lang="en-US" altLang="cs-CZ" sz="2400" b="1"/>
              <a:t> = Tangential</a:t>
            </a:r>
          </a:p>
          <a:p>
            <a:r>
              <a:rPr lang="en-US" altLang="cs-CZ" sz="2400" b="1"/>
              <a:t>K</a:t>
            </a:r>
            <a:r>
              <a:rPr lang="en-US" altLang="cs-CZ" sz="2400" b="1" baseline="-25000"/>
              <a:t>90</a:t>
            </a:r>
            <a:r>
              <a:rPr lang="en-US" altLang="cs-CZ" sz="2400" b="1"/>
              <a:t>/K</a:t>
            </a:r>
            <a:r>
              <a:rPr lang="en-US" altLang="cs-CZ" sz="2400" b="1" baseline="-25000"/>
              <a:t>360</a:t>
            </a:r>
            <a:r>
              <a:rPr lang="en-US" altLang="cs-CZ" sz="2400" b="1"/>
              <a:t> = Ratio</a:t>
            </a:r>
          </a:p>
        </p:txBody>
      </p:sp>
      <p:sp>
        <p:nvSpPr>
          <p:cNvPr id="36912" name="Text Box 48"/>
          <p:cNvSpPr txBox="1">
            <a:spLocks noChangeArrowheads="1"/>
          </p:cNvSpPr>
          <p:nvPr/>
        </p:nvSpPr>
        <p:spPr bwMode="auto">
          <a:xfrm>
            <a:off x="95250" y="104775"/>
            <a:ext cx="8875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1"/>
              <a:t>Physiology: Conductivity = Flow rate*Pressure</a:t>
            </a:r>
            <a:r>
              <a:rPr lang="en-US" altLang="cs-CZ" b="1" baseline="30000"/>
              <a:t>-1</a:t>
            </a:r>
            <a:r>
              <a:rPr lang="en-US" altLang="cs-CZ" b="1"/>
              <a:t>*Length*Area</a:t>
            </a:r>
            <a:r>
              <a:rPr lang="en-US" altLang="cs-CZ" b="1" baseline="30000"/>
              <a:t>-1</a:t>
            </a:r>
            <a:r>
              <a:rPr lang="en-US" altLang="cs-CZ" b="1"/>
              <a:t>  (kg MPa</a:t>
            </a:r>
            <a:r>
              <a:rPr lang="en-US" altLang="cs-CZ" b="1" baseline="30000"/>
              <a:t>-1 </a:t>
            </a:r>
            <a:r>
              <a:rPr lang="en-US" altLang="cs-CZ" b="1"/>
              <a:t>s</a:t>
            </a:r>
            <a:r>
              <a:rPr lang="en-US" altLang="cs-CZ" b="1" baseline="30000"/>
              <a:t>-1 </a:t>
            </a:r>
            <a:r>
              <a:rPr lang="en-US" altLang="cs-CZ" b="1"/>
              <a:t>m</a:t>
            </a:r>
            <a:r>
              <a:rPr lang="en-US" altLang="cs-CZ" b="1" baseline="30000"/>
              <a:t>-1</a:t>
            </a:r>
            <a:r>
              <a:rPr lang="en-US" altLang="cs-CZ" b="1"/>
              <a:t>)</a:t>
            </a:r>
          </a:p>
        </p:txBody>
      </p:sp>
      <p:sp>
        <p:nvSpPr>
          <p:cNvPr id="36913" name="Rectangle 49"/>
          <p:cNvSpPr>
            <a:spLocks noChangeArrowheads="1"/>
          </p:cNvSpPr>
          <p:nvPr/>
        </p:nvSpPr>
        <p:spPr bwMode="auto">
          <a:xfrm>
            <a:off x="285750" y="457200"/>
            <a:ext cx="8496300" cy="54292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14" name="Rectangle 50"/>
          <p:cNvSpPr>
            <a:spLocks noChangeArrowheads="1"/>
          </p:cNvSpPr>
          <p:nvPr/>
        </p:nvSpPr>
        <p:spPr bwMode="auto">
          <a:xfrm>
            <a:off x="4473575" y="2668588"/>
            <a:ext cx="271463" cy="1651000"/>
          </a:xfrm>
          <a:prstGeom prst="rect">
            <a:avLst/>
          </a:prstGeom>
          <a:solidFill>
            <a:srgbClr val="FF00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15" name="AutoShape 51"/>
          <p:cNvSpPr>
            <a:spLocks noChangeArrowheads="1"/>
          </p:cNvSpPr>
          <p:nvPr/>
        </p:nvSpPr>
        <p:spPr bwMode="auto">
          <a:xfrm>
            <a:off x="4332288" y="4322763"/>
            <a:ext cx="496887" cy="6096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16" name="AutoShape 52"/>
          <p:cNvSpPr>
            <a:spLocks noChangeArrowheads="1"/>
          </p:cNvSpPr>
          <p:nvPr/>
        </p:nvSpPr>
        <p:spPr bwMode="auto">
          <a:xfrm>
            <a:off x="4354513" y="2122488"/>
            <a:ext cx="496887" cy="609600"/>
          </a:xfrm>
          <a:custGeom>
            <a:avLst/>
            <a:gdLst>
              <a:gd name="G0" fmla="+- 1503 0 0"/>
              <a:gd name="G1" fmla="+- 3782467 0 0"/>
              <a:gd name="G2" fmla="+- 0 0 3782467"/>
              <a:gd name="T0" fmla="*/ 0 256 1"/>
              <a:gd name="T1" fmla="*/ 180 256 1"/>
              <a:gd name="G3" fmla="+- 3782467 T0 T1"/>
              <a:gd name="T2" fmla="*/ 0 256 1"/>
              <a:gd name="T3" fmla="*/ 90 256 1"/>
              <a:gd name="G4" fmla="+- 3782467 T2 T3"/>
              <a:gd name="G5" fmla="*/ G4 2 1"/>
              <a:gd name="T4" fmla="*/ 90 256 1"/>
              <a:gd name="T5" fmla="*/ 0 256 1"/>
              <a:gd name="G6" fmla="+- 3782467 T4 T5"/>
              <a:gd name="G7" fmla="*/ G6 2 1"/>
              <a:gd name="G8" fmla="abs 378246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503"/>
              <a:gd name="G18" fmla="*/ 1503 1 2"/>
              <a:gd name="G19" fmla="+- G18 5400 0"/>
              <a:gd name="G20" fmla="cos G19 3782467"/>
              <a:gd name="G21" fmla="sin G19 3782467"/>
              <a:gd name="G22" fmla="+- G20 10800 0"/>
              <a:gd name="G23" fmla="+- G21 10800 0"/>
              <a:gd name="G24" fmla="+- 10800 0 G20"/>
              <a:gd name="G25" fmla="+- 1503 10800 0"/>
              <a:gd name="G26" fmla="?: G9 G17 G25"/>
              <a:gd name="G27" fmla="?: G9 0 21600"/>
              <a:gd name="G28" fmla="cos 10800 3782467"/>
              <a:gd name="G29" fmla="sin 10800 3782467"/>
              <a:gd name="G30" fmla="sin 1503 3782467"/>
              <a:gd name="G31" fmla="+- G28 10800 0"/>
              <a:gd name="G32" fmla="+- G29 10800 0"/>
              <a:gd name="G33" fmla="+- G30 10800 0"/>
              <a:gd name="G34" fmla="?: G4 0 G31"/>
              <a:gd name="G35" fmla="?: 3782467 G34 0"/>
              <a:gd name="G36" fmla="?: G6 G35 G31"/>
              <a:gd name="G37" fmla="+- 21600 0 G36"/>
              <a:gd name="G38" fmla="?: G4 0 G33"/>
              <a:gd name="G39" fmla="?: 3782467 G38 G32"/>
              <a:gd name="G40" fmla="?: G6 G39 0"/>
              <a:gd name="G41" fmla="?: G4 G32 21600"/>
              <a:gd name="G42" fmla="?: G6 G41 G33"/>
              <a:gd name="T12" fmla="*/ 10800 w 21600"/>
              <a:gd name="T13" fmla="*/ 21600 h 21600"/>
              <a:gd name="T14" fmla="*/ 14085 w 21600"/>
              <a:gd name="T15" fmla="*/ 16000 h 21600"/>
              <a:gd name="T16" fmla="*/ 10800 w 21600"/>
              <a:gd name="T17" fmla="*/ 12303 h 21600"/>
              <a:gd name="T18" fmla="*/ 7515 w 21600"/>
              <a:gd name="T19" fmla="*/ 160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602" y="12070"/>
                </a:moveTo>
                <a:cubicBezTo>
                  <a:pt x="11362" y="12222"/>
                  <a:pt x="11084" y="12303"/>
                  <a:pt x="10800" y="12303"/>
                </a:cubicBezTo>
                <a:cubicBezTo>
                  <a:pt x="10515" y="12303"/>
                  <a:pt x="10237" y="12222"/>
                  <a:pt x="9997" y="12070"/>
                </a:cubicBezTo>
                <a:lnTo>
                  <a:pt x="5031" y="19930"/>
                </a:lnTo>
                <a:cubicBezTo>
                  <a:pt x="6757" y="21021"/>
                  <a:pt x="8758" y="21600"/>
                  <a:pt x="10800" y="21600"/>
                </a:cubicBezTo>
                <a:cubicBezTo>
                  <a:pt x="12841" y="21600"/>
                  <a:pt x="14842" y="21021"/>
                  <a:pt x="16568" y="1993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917" name="Text Box 53"/>
          <p:cNvSpPr txBox="1">
            <a:spLocks noChangeArrowheads="1"/>
          </p:cNvSpPr>
          <p:nvPr/>
        </p:nvSpPr>
        <p:spPr bwMode="auto">
          <a:xfrm>
            <a:off x="4895850" y="1336675"/>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cs-CZ" b="1"/>
              <a:t>0.1 MPa</a:t>
            </a:r>
            <a:endParaRPr lang="en-US" altLang="cs-CZ"/>
          </a:p>
        </p:txBody>
      </p:sp>
    </p:spTree>
    <p:extLst>
      <p:ext uri="{BB962C8B-B14F-4D97-AF65-F5344CB8AC3E}">
        <p14:creationId xmlns:p14="http://schemas.microsoft.com/office/powerpoint/2010/main" val="13776283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OriansBabstZanneFig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6156325" y="1239838"/>
            <a:ext cx="2674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i="1"/>
              <a:t>Betula papyrifera</a:t>
            </a:r>
          </a:p>
        </p:txBody>
      </p:sp>
      <p:sp>
        <p:nvSpPr>
          <p:cNvPr id="38916" name="Text Box 4"/>
          <p:cNvSpPr txBox="1">
            <a:spLocks noChangeArrowheads="1"/>
          </p:cNvSpPr>
          <p:nvPr/>
        </p:nvSpPr>
        <p:spPr bwMode="auto">
          <a:xfrm>
            <a:off x="6156325" y="3068638"/>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i="1"/>
              <a:t>Acer saccharum</a:t>
            </a:r>
          </a:p>
        </p:txBody>
      </p:sp>
      <p:sp>
        <p:nvSpPr>
          <p:cNvPr id="38917" name="Text Box 5"/>
          <p:cNvSpPr txBox="1">
            <a:spLocks noChangeArrowheads="1"/>
          </p:cNvSpPr>
          <p:nvPr/>
        </p:nvSpPr>
        <p:spPr bwMode="auto">
          <a:xfrm>
            <a:off x="6156325" y="5106988"/>
            <a:ext cx="228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i="1"/>
              <a:t>Quercus rubra</a:t>
            </a:r>
          </a:p>
        </p:txBody>
      </p:sp>
    </p:spTree>
    <p:extLst>
      <p:ext uri="{BB962C8B-B14F-4D97-AF65-F5344CB8AC3E}">
        <p14:creationId xmlns:p14="http://schemas.microsoft.com/office/powerpoint/2010/main" val="26887112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00663" y="1042988"/>
            <a:ext cx="3775075" cy="5749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39" name="Rectangle 3"/>
          <p:cNvSpPr>
            <a:spLocks noChangeArrowheads="1"/>
          </p:cNvSpPr>
          <p:nvPr/>
        </p:nvSpPr>
        <p:spPr bwMode="auto">
          <a:xfrm>
            <a:off x="323850" y="115888"/>
            <a:ext cx="8593138" cy="803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cs-CZ" sz="3600"/>
              <a:t>Leaf-to-leaf Hydraulics</a:t>
            </a:r>
          </a:p>
        </p:txBody>
      </p:sp>
      <p:sp>
        <p:nvSpPr>
          <p:cNvPr id="39940" name="Rectangle 4"/>
          <p:cNvSpPr>
            <a:spLocks noChangeArrowheads="1"/>
          </p:cNvSpPr>
          <p:nvPr/>
        </p:nvSpPr>
        <p:spPr bwMode="auto">
          <a:xfrm>
            <a:off x="219075" y="1303338"/>
            <a:ext cx="4881563" cy="4978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cs-CZ" sz="2000" b="1" u="sng"/>
              <a:t>Opposite-leaved species</a:t>
            </a:r>
            <a:endParaRPr lang="en-US" altLang="cs-CZ" sz="2000" b="1" i="1"/>
          </a:p>
          <a:p>
            <a:pPr algn="ctr" eaLnBrk="0" hangingPunct="0"/>
            <a:r>
              <a:rPr lang="en-US" altLang="cs-CZ" sz="2000" b="1" i="1"/>
              <a:t>Acer saccharum</a:t>
            </a:r>
            <a:r>
              <a:rPr lang="en-US" altLang="cs-CZ" sz="2000" b="1"/>
              <a:t>,</a:t>
            </a:r>
            <a:r>
              <a:rPr lang="en-US" altLang="cs-CZ" sz="2000" b="1" i="1"/>
              <a:t> </a:t>
            </a:r>
            <a:r>
              <a:rPr lang="en-US" altLang="cs-CZ" sz="2000" b="1"/>
              <a:t>diffuse-porous</a:t>
            </a:r>
          </a:p>
          <a:p>
            <a:pPr algn="ctr" eaLnBrk="0" hangingPunct="0"/>
            <a:r>
              <a:rPr lang="en-US" altLang="cs-CZ" sz="2000" b="1" i="1"/>
              <a:t>Fraxinus americana</a:t>
            </a:r>
            <a:r>
              <a:rPr lang="en-US" altLang="cs-CZ" sz="2000" b="1"/>
              <a:t>, ring-porous</a:t>
            </a:r>
            <a:r>
              <a:rPr lang="en-US" altLang="cs-CZ" sz="2000" b="1" i="1"/>
              <a:t> </a:t>
            </a:r>
          </a:p>
          <a:p>
            <a:pPr algn="ctr" eaLnBrk="0" hangingPunct="0"/>
            <a:endParaRPr lang="en-US" altLang="cs-CZ" sz="2000" b="1" i="1"/>
          </a:p>
          <a:p>
            <a:pPr algn="ctr" eaLnBrk="0" hangingPunct="0"/>
            <a:r>
              <a:rPr lang="en-US" altLang="cs-CZ" sz="2000" b="1" u="sng"/>
              <a:t>Alternate-leaved species</a:t>
            </a:r>
            <a:endParaRPr lang="en-US" altLang="cs-CZ" sz="2000" b="1"/>
          </a:p>
          <a:p>
            <a:pPr algn="ctr" eaLnBrk="0" hangingPunct="0"/>
            <a:r>
              <a:rPr lang="en-US" altLang="cs-CZ" sz="2000" b="1" i="1"/>
              <a:t>Betula papyrifera</a:t>
            </a:r>
            <a:r>
              <a:rPr lang="en-US" altLang="cs-CZ" sz="2000" b="1"/>
              <a:t>,</a:t>
            </a:r>
            <a:r>
              <a:rPr lang="en-US" altLang="cs-CZ" sz="2000" b="1" i="1"/>
              <a:t> </a:t>
            </a:r>
            <a:r>
              <a:rPr lang="en-US" altLang="cs-CZ" sz="2000" b="1"/>
              <a:t>diffuse-porous</a:t>
            </a:r>
          </a:p>
          <a:p>
            <a:pPr algn="ctr" eaLnBrk="0" hangingPunct="0"/>
            <a:r>
              <a:rPr lang="en-US" altLang="cs-CZ" sz="2000" b="1" i="1"/>
              <a:t>Castanea dentata</a:t>
            </a:r>
            <a:r>
              <a:rPr lang="en-US" altLang="cs-CZ" sz="2000" b="1"/>
              <a:t>, ring-porous, </a:t>
            </a:r>
            <a:endParaRPr lang="en-US" altLang="cs-CZ" sz="2000" b="1" i="1"/>
          </a:p>
          <a:p>
            <a:pPr algn="ctr" eaLnBrk="0" hangingPunct="0"/>
            <a:r>
              <a:rPr lang="en-US" altLang="cs-CZ" sz="2000" b="1" i="1"/>
              <a:t>Liriodendron tulipifera</a:t>
            </a:r>
            <a:r>
              <a:rPr lang="en-US" altLang="cs-CZ" sz="2000" b="1"/>
              <a:t>,</a:t>
            </a:r>
            <a:r>
              <a:rPr lang="en-US" altLang="cs-CZ" sz="2000" b="1" i="1"/>
              <a:t> </a:t>
            </a:r>
            <a:r>
              <a:rPr lang="en-US" altLang="cs-CZ" sz="2000" b="1"/>
              <a:t>diffuse-porous</a:t>
            </a:r>
            <a:endParaRPr lang="en-US" altLang="cs-CZ" sz="2000" b="1" i="1"/>
          </a:p>
          <a:p>
            <a:pPr algn="ctr" eaLnBrk="0" hangingPunct="0"/>
            <a:r>
              <a:rPr lang="en-US" altLang="cs-CZ" sz="2000" b="1" i="1"/>
              <a:t>Quercus rubra,</a:t>
            </a:r>
            <a:r>
              <a:rPr lang="en-US" altLang="cs-CZ" sz="2000" b="1"/>
              <a:t> ring-porous</a:t>
            </a:r>
            <a:endParaRPr lang="en-US" altLang="cs-CZ" sz="2000" b="1" i="1"/>
          </a:p>
          <a:p>
            <a:pPr lvl="1" eaLnBrk="0" hangingPunct="0">
              <a:spcBef>
                <a:spcPct val="50000"/>
              </a:spcBef>
            </a:pPr>
            <a:r>
              <a:rPr lang="en-US" altLang="cs-CZ" sz="2000" b="1" i="1"/>
              <a:t>Method</a:t>
            </a:r>
            <a:r>
              <a:rPr lang="en-US" altLang="cs-CZ" sz="2000" b="1"/>
              <a:t>: Pushed 10 mMol KCl</a:t>
            </a:r>
            <a:r>
              <a:rPr lang="en-US" altLang="cs-CZ" sz="2000" b="1">
                <a:effectLst>
                  <a:outerShdw blurRad="38100" dist="38100" dir="2700000" algn="tl">
                    <a:srgbClr val="C0C0C0"/>
                  </a:outerShdw>
                </a:effectLst>
              </a:rPr>
              <a:t> </a:t>
            </a:r>
            <a:r>
              <a:rPr lang="en-US" altLang="cs-CZ" sz="2000" b="1"/>
              <a:t>at known pressure (0.2MPa) using a nitrogen tank, and measured outflow (kg/s) from each petiole using an electronic balance (n=4 per species)</a:t>
            </a:r>
          </a:p>
          <a:p>
            <a:pPr lvl="1" eaLnBrk="0" hangingPunct="0">
              <a:spcBef>
                <a:spcPct val="50000"/>
              </a:spcBef>
            </a:pPr>
            <a:r>
              <a:rPr lang="en-US" altLang="cs-CZ" sz="2000" b="1"/>
              <a:t> Conductance = flow rate/pressure</a:t>
            </a:r>
          </a:p>
        </p:txBody>
      </p:sp>
      <p:sp>
        <p:nvSpPr>
          <p:cNvPr id="39941" name="Line 5"/>
          <p:cNvSpPr>
            <a:spLocks noChangeShapeType="1"/>
          </p:cNvSpPr>
          <p:nvPr/>
        </p:nvSpPr>
        <p:spPr bwMode="auto">
          <a:xfrm flipV="1">
            <a:off x="6524625" y="3270250"/>
            <a:ext cx="1287463" cy="1143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2" name="Line 6"/>
          <p:cNvSpPr>
            <a:spLocks noChangeShapeType="1"/>
          </p:cNvSpPr>
          <p:nvPr/>
        </p:nvSpPr>
        <p:spPr bwMode="auto">
          <a:xfrm flipV="1">
            <a:off x="6727825" y="3879850"/>
            <a:ext cx="0" cy="381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3" name="Line 7"/>
          <p:cNvSpPr>
            <a:spLocks noChangeShapeType="1"/>
          </p:cNvSpPr>
          <p:nvPr/>
        </p:nvSpPr>
        <p:spPr bwMode="auto">
          <a:xfrm flipV="1">
            <a:off x="7134225" y="3498850"/>
            <a:ext cx="0" cy="381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4" name="Line 8"/>
          <p:cNvSpPr>
            <a:spLocks noChangeShapeType="1"/>
          </p:cNvSpPr>
          <p:nvPr/>
        </p:nvSpPr>
        <p:spPr bwMode="auto">
          <a:xfrm flipV="1">
            <a:off x="7472363" y="3194050"/>
            <a:ext cx="0" cy="381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5" name="Line 9"/>
          <p:cNvSpPr>
            <a:spLocks noChangeShapeType="1"/>
          </p:cNvSpPr>
          <p:nvPr/>
        </p:nvSpPr>
        <p:spPr bwMode="auto">
          <a:xfrm>
            <a:off x="6862763" y="4108450"/>
            <a:ext cx="271462" cy="1524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6" name="Line 10"/>
          <p:cNvSpPr>
            <a:spLocks noChangeShapeType="1"/>
          </p:cNvSpPr>
          <p:nvPr/>
        </p:nvSpPr>
        <p:spPr bwMode="auto">
          <a:xfrm>
            <a:off x="7675563" y="3422650"/>
            <a:ext cx="271462" cy="1524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7" name="Line 11"/>
          <p:cNvSpPr>
            <a:spLocks noChangeShapeType="1"/>
          </p:cNvSpPr>
          <p:nvPr/>
        </p:nvSpPr>
        <p:spPr bwMode="auto">
          <a:xfrm>
            <a:off x="7337425" y="3727450"/>
            <a:ext cx="271463" cy="1524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8" name="Rectangle 12"/>
          <p:cNvSpPr>
            <a:spLocks noChangeArrowheads="1"/>
          </p:cNvSpPr>
          <p:nvPr/>
        </p:nvSpPr>
        <p:spPr bwMode="auto">
          <a:xfrm>
            <a:off x="6659563" y="3498850"/>
            <a:ext cx="136525"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9" name="Line 13"/>
          <p:cNvSpPr>
            <a:spLocks noChangeShapeType="1"/>
          </p:cNvSpPr>
          <p:nvPr/>
        </p:nvSpPr>
        <p:spPr bwMode="auto">
          <a:xfrm>
            <a:off x="6727825" y="3575050"/>
            <a:ext cx="0" cy="2286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0" name="Rectangle 14"/>
          <p:cNvSpPr>
            <a:spLocks noChangeArrowheads="1"/>
          </p:cNvSpPr>
          <p:nvPr/>
        </p:nvSpPr>
        <p:spPr bwMode="auto">
          <a:xfrm>
            <a:off x="7065963" y="3117850"/>
            <a:ext cx="136525"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1" name="Line 15"/>
          <p:cNvSpPr>
            <a:spLocks noChangeShapeType="1"/>
          </p:cNvSpPr>
          <p:nvPr/>
        </p:nvSpPr>
        <p:spPr bwMode="auto">
          <a:xfrm flipH="1">
            <a:off x="7065963" y="3346450"/>
            <a:ext cx="1365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2" name="Rectangle 16"/>
          <p:cNvSpPr>
            <a:spLocks noChangeArrowheads="1"/>
          </p:cNvSpPr>
          <p:nvPr/>
        </p:nvSpPr>
        <p:spPr bwMode="auto">
          <a:xfrm>
            <a:off x="7405688" y="2813050"/>
            <a:ext cx="134937"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3" name="Line 17"/>
          <p:cNvSpPr>
            <a:spLocks noChangeShapeType="1"/>
          </p:cNvSpPr>
          <p:nvPr/>
        </p:nvSpPr>
        <p:spPr bwMode="auto">
          <a:xfrm flipH="1">
            <a:off x="7405688" y="3041650"/>
            <a:ext cx="1349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4" name="Rectangle 18"/>
          <p:cNvSpPr>
            <a:spLocks noChangeArrowheads="1"/>
          </p:cNvSpPr>
          <p:nvPr/>
        </p:nvSpPr>
        <p:spPr bwMode="auto">
          <a:xfrm rot="-3985353">
            <a:off x="7227094" y="4167981"/>
            <a:ext cx="152400" cy="338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5" name="Line 19"/>
          <p:cNvSpPr>
            <a:spLocks noChangeShapeType="1"/>
          </p:cNvSpPr>
          <p:nvPr/>
        </p:nvSpPr>
        <p:spPr bwMode="auto">
          <a:xfrm rot="17601334" flipH="1">
            <a:off x="7262019" y="4336256"/>
            <a:ext cx="152400"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6" name="Rectangle 20"/>
          <p:cNvSpPr>
            <a:spLocks noChangeArrowheads="1"/>
          </p:cNvSpPr>
          <p:nvPr/>
        </p:nvSpPr>
        <p:spPr bwMode="auto">
          <a:xfrm rot="-3985353">
            <a:off x="7701757" y="3786981"/>
            <a:ext cx="152400" cy="338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7" name="Line 21"/>
          <p:cNvSpPr>
            <a:spLocks noChangeShapeType="1"/>
          </p:cNvSpPr>
          <p:nvPr/>
        </p:nvSpPr>
        <p:spPr bwMode="auto">
          <a:xfrm rot="17601334" flipH="1">
            <a:off x="7777163" y="3854450"/>
            <a:ext cx="0" cy="2032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8" name="Rectangle 22"/>
          <p:cNvSpPr>
            <a:spLocks noChangeArrowheads="1"/>
          </p:cNvSpPr>
          <p:nvPr/>
        </p:nvSpPr>
        <p:spPr bwMode="auto">
          <a:xfrm rot="-3985353">
            <a:off x="8039894" y="3482181"/>
            <a:ext cx="152400" cy="338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59" name="Line 23"/>
          <p:cNvSpPr>
            <a:spLocks noChangeShapeType="1"/>
          </p:cNvSpPr>
          <p:nvPr/>
        </p:nvSpPr>
        <p:spPr bwMode="auto">
          <a:xfrm rot="17601334" flipH="1">
            <a:off x="8074819" y="3650456"/>
            <a:ext cx="152400"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0" name="Arc 24"/>
          <p:cNvSpPr>
            <a:spLocks/>
          </p:cNvSpPr>
          <p:nvPr/>
        </p:nvSpPr>
        <p:spPr bwMode="auto">
          <a:xfrm rot="15941721" flipV="1">
            <a:off x="5780882" y="1905793"/>
            <a:ext cx="234950" cy="373063"/>
          </a:xfrm>
          <a:custGeom>
            <a:avLst/>
            <a:gdLst>
              <a:gd name="G0" fmla="+- 0 0 0"/>
              <a:gd name="G1" fmla="+- 21600 0 0"/>
              <a:gd name="G2" fmla="+- 21600 0 0"/>
              <a:gd name="T0" fmla="*/ 0 w 21600"/>
              <a:gd name="T1" fmla="*/ 0 h 43066"/>
              <a:gd name="T2" fmla="*/ 2403 w 21600"/>
              <a:gd name="T3" fmla="*/ 43066 h 43066"/>
              <a:gd name="T4" fmla="*/ 0 w 21600"/>
              <a:gd name="T5" fmla="*/ 21600 h 43066"/>
            </a:gdLst>
            <a:ahLst/>
            <a:cxnLst>
              <a:cxn ang="0">
                <a:pos x="T0" y="T1"/>
              </a:cxn>
              <a:cxn ang="0">
                <a:pos x="T2" y="T3"/>
              </a:cxn>
              <a:cxn ang="0">
                <a:pos x="T4" y="T5"/>
              </a:cxn>
            </a:cxnLst>
            <a:rect l="0" t="0" r="r" b="b"/>
            <a:pathLst>
              <a:path w="21600" h="43066" fill="none" extrusionOk="0">
                <a:moveTo>
                  <a:pt x="-1" y="0"/>
                </a:moveTo>
                <a:cubicBezTo>
                  <a:pt x="11929" y="0"/>
                  <a:pt x="21600" y="9670"/>
                  <a:pt x="21600" y="21600"/>
                </a:cubicBezTo>
                <a:cubicBezTo>
                  <a:pt x="21600" y="32599"/>
                  <a:pt x="13334" y="41842"/>
                  <a:pt x="2402" y="43065"/>
                </a:cubicBezTo>
              </a:path>
              <a:path w="21600" h="43066" stroke="0" extrusionOk="0">
                <a:moveTo>
                  <a:pt x="-1" y="0"/>
                </a:moveTo>
                <a:cubicBezTo>
                  <a:pt x="11929" y="0"/>
                  <a:pt x="21600" y="9670"/>
                  <a:pt x="21600" y="21600"/>
                </a:cubicBezTo>
                <a:cubicBezTo>
                  <a:pt x="21600" y="32599"/>
                  <a:pt x="13334" y="41842"/>
                  <a:pt x="2402" y="43065"/>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1" name="Line 25"/>
          <p:cNvSpPr>
            <a:spLocks noChangeShapeType="1"/>
          </p:cNvSpPr>
          <p:nvPr/>
        </p:nvSpPr>
        <p:spPr bwMode="auto">
          <a:xfrm>
            <a:off x="5711825" y="2203450"/>
            <a:ext cx="0" cy="914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2" name="Line 26"/>
          <p:cNvSpPr>
            <a:spLocks noChangeShapeType="1"/>
          </p:cNvSpPr>
          <p:nvPr/>
        </p:nvSpPr>
        <p:spPr bwMode="auto">
          <a:xfrm>
            <a:off x="6118225" y="2203450"/>
            <a:ext cx="0" cy="914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3" name="Line 27"/>
          <p:cNvSpPr>
            <a:spLocks noChangeShapeType="1"/>
          </p:cNvSpPr>
          <p:nvPr/>
        </p:nvSpPr>
        <p:spPr bwMode="auto">
          <a:xfrm>
            <a:off x="5711825" y="3117850"/>
            <a:ext cx="40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4" name="Text Box 28"/>
          <p:cNvSpPr txBox="1">
            <a:spLocks noChangeArrowheads="1"/>
          </p:cNvSpPr>
          <p:nvPr/>
        </p:nvSpPr>
        <p:spPr bwMode="auto">
          <a:xfrm>
            <a:off x="5697538" y="2243138"/>
            <a:ext cx="51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a:solidFill>
                  <a:srgbClr val="000000"/>
                </a:solidFill>
              </a:rPr>
              <a:t>N</a:t>
            </a:r>
            <a:r>
              <a:rPr lang="en-US" altLang="cs-CZ" sz="2400" b="1" baseline="-25000">
                <a:solidFill>
                  <a:srgbClr val="000000"/>
                </a:solidFill>
              </a:rPr>
              <a:t>2</a:t>
            </a:r>
            <a:endParaRPr lang="en-US" altLang="cs-CZ" sz="2400" b="1">
              <a:solidFill>
                <a:srgbClr val="000000"/>
              </a:solidFill>
            </a:endParaRPr>
          </a:p>
        </p:txBody>
      </p:sp>
      <p:sp>
        <p:nvSpPr>
          <p:cNvPr id="39965" name="Oval 29"/>
          <p:cNvSpPr>
            <a:spLocks noChangeArrowheads="1"/>
          </p:cNvSpPr>
          <p:nvPr/>
        </p:nvSpPr>
        <p:spPr bwMode="auto">
          <a:xfrm>
            <a:off x="5780088" y="1670050"/>
            <a:ext cx="134937" cy="1524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6" name="Oval 30"/>
          <p:cNvSpPr>
            <a:spLocks noChangeArrowheads="1"/>
          </p:cNvSpPr>
          <p:nvPr/>
        </p:nvSpPr>
        <p:spPr bwMode="auto">
          <a:xfrm>
            <a:off x="5846763" y="1593850"/>
            <a:ext cx="136525" cy="1524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7" name="Oval 31"/>
          <p:cNvSpPr>
            <a:spLocks noChangeArrowheads="1"/>
          </p:cNvSpPr>
          <p:nvPr/>
        </p:nvSpPr>
        <p:spPr bwMode="auto">
          <a:xfrm>
            <a:off x="5915025" y="1670050"/>
            <a:ext cx="134938" cy="1524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8" name="Line 32"/>
          <p:cNvSpPr>
            <a:spLocks noChangeShapeType="1"/>
          </p:cNvSpPr>
          <p:nvPr/>
        </p:nvSpPr>
        <p:spPr bwMode="auto">
          <a:xfrm>
            <a:off x="5915025" y="1670050"/>
            <a:ext cx="0" cy="304800"/>
          </a:xfrm>
          <a:prstGeom prst="line">
            <a:avLst/>
          </a:prstGeom>
          <a:noFill/>
          <a:ln w="762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69" name="Line 33"/>
          <p:cNvSpPr>
            <a:spLocks noChangeShapeType="1"/>
          </p:cNvSpPr>
          <p:nvPr/>
        </p:nvSpPr>
        <p:spPr bwMode="auto">
          <a:xfrm>
            <a:off x="5915025" y="1822450"/>
            <a:ext cx="203200" cy="0"/>
          </a:xfrm>
          <a:prstGeom prst="line">
            <a:avLst/>
          </a:prstGeom>
          <a:noFill/>
          <a:ln w="762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0" name="Freeform 34"/>
          <p:cNvSpPr>
            <a:spLocks/>
          </p:cNvSpPr>
          <p:nvPr/>
        </p:nvSpPr>
        <p:spPr bwMode="auto">
          <a:xfrm>
            <a:off x="6118225" y="1822450"/>
            <a:ext cx="485775" cy="1588"/>
          </a:xfrm>
          <a:custGeom>
            <a:avLst/>
            <a:gdLst>
              <a:gd name="T0" fmla="*/ 0 w 344"/>
              <a:gd name="T1" fmla="*/ 0 h 1"/>
              <a:gd name="T2" fmla="*/ 288 w 344"/>
              <a:gd name="T3" fmla="*/ 0 h 1"/>
              <a:gd name="T4" fmla="*/ 336 w 344"/>
              <a:gd name="T5" fmla="*/ 0 h 1"/>
            </a:gdLst>
            <a:ahLst/>
            <a:cxnLst>
              <a:cxn ang="0">
                <a:pos x="T0" y="T1"/>
              </a:cxn>
              <a:cxn ang="0">
                <a:pos x="T2" y="T3"/>
              </a:cxn>
              <a:cxn ang="0">
                <a:pos x="T4" y="T5"/>
              </a:cxn>
            </a:cxnLst>
            <a:rect l="0" t="0" r="r" b="b"/>
            <a:pathLst>
              <a:path w="344" h="1">
                <a:moveTo>
                  <a:pt x="0" y="0"/>
                </a:moveTo>
                <a:cubicBezTo>
                  <a:pt x="116" y="0"/>
                  <a:pt x="232" y="0"/>
                  <a:pt x="288" y="0"/>
                </a:cubicBezTo>
                <a:cubicBezTo>
                  <a:pt x="344" y="0"/>
                  <a:pt x="340" y="0"/>
                  <a:pt x="336" y="0"/>
                </a:cubicBezTo>
              </a:path>
            </a:pathLst>
          </a:custGeom>
          <a:noFill/>
          <a:ln w="38100" cmpd="sng">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1" name="Freeform 35"/>
          <p:cNvSpPr>
            <a:spLocks/>
          </p:cNvSpPr>
          <p:nvPr/>
        </p:nvSpPr>
        <p:spPr bwMode="auto">
          <a:xfrm>
            <a:off x="6423025" y="1822450"/>
            <a:ext cx="417513" cy="1676400"/>
          </a:xfrm>
          <a:custGeom>
            <a:avLst/>
            <a:gdLst>
              <a:gd name="T0" fmla="*/ 120 w 296"/>
              <a:gd name="T1" fmla="*/ 0 h 1056"/>
              <a:gd name="T2" fmla="*/ 24 w 296"/>
              <a:gd name="T3" fmla="*/ 336 h 1056"/>
              <a:gd name="T4" fmla="*/ 264 w 296"/>
              <a:gd name="T5" fmla="*/ 720 h 1056"/>
              <a:gd name="T6" fmla="*/ 216 w 296"/>
              <a:gd name="T7" fmla="*/ 1056 h 1056"/>
            </a:gdLst>
            <a:ahLst/>
            <a:cxnLst>
              <a:cxn ang="0">
                <a:pos x="T0" y="T1"/>
              </a:cxn>
              <a:cxn ang="0">
                <a:pos x="T2" y="T3"/>
              </a:cxn>
              <a:cxn ang="0">
                <a:pos x="T4" y="T5"/>
              </a:cxn>
              <a:cxn ang="0">
                <a:pos x="T6" y="T7"/>
              </a:cxn>
            </a:cxnLst>
            <a:rect l="0" t="0" r="r" b="b"/>
            <a:pathLst>
              <a:path w="296" h="1056">
                <a:moveTo>
                  <a:pt x="120" y="0"/>
                </a:moveTo>
                <a:cubicBezTo>
                  <a:pt x="60" y="108"/>
                  <a:pt x="0" y="216"/>
                  <a:pt x="24" y="336"/>
                </a:cubicBezTo>
                <a:cubicBezTo>
                  <a:pt x="48" y="456"/>
                  <a:pt x="232" y="600"/>
                  <a:pt x="264" y="720"/>
                </a:cubicBezTo>
                <a:cubicBezTo>
                  <a:pt x="296" y="840"/>
                  <a:pt x="224" y="1000"/>
                  <a:pt x="216" y="1056"/>
                </a:cubicBezTo>
              </a:path>
            </a:pathLst>
          </a:custGeom>
          <a:noFill/>
          <a:ln w="381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2" name="Line 36"/>
          <p:cNvSpPr>
            <a:spLocks noChangeShapeType="1"/>
          </p:cNvSpPr>
          <p:nvPr/>
        </p:nvSpPr>
        <p:spPr bwMode="auto">
          <a:xfrm>
            <a:off x="6253163" y="1670050"/>
            <a:ext cx="20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3" name="Line 37"/>
          <p:cNvSpPr>
            <a:spLocks noChangeShapeType="1"/>
          </p:cNvSpPr>
          <p:nvPr/>
        </p:nvSpPr>
        <p:spPr bwMode="auto">
          <a:xfrm flipH="1">
            <a:off x="6592888" y="2051050"/>
            <a:ext cx="66675"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4" name="Line 38"/>
          <p:cNvSpPr>
            <a:spLocks noChangeShapeType="1"/>
          </p:cNvSpPr>
          <p:nvPr/>
        </p:nvSpPr>
        <p:spPr bwMode="auto">
          <a:xfrm flipH="1">
            <a:off x="6659563" y="3117850"/>
            <a:ext cx="68262"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5" name="Line 39"/>
          <p:cNvSpPr>
            <a:spLocks noChangeShapeType="1"/>
          </p:cNvSpPr>
          <p:nvPr/>
        </p:nvSpPr>
        <p:spPr bwMode="auto">
          <a:xfrm>
            <a:off x="6592888" y="372745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6" name="Text Box 40"/>
          <p:cNvSpPr txBox="1">
            <a:spLocks noChangeArrowheads="1"/>
          </p:cNvSpPr>
          <p:nvPr/>
        </p:nvSpPr>
        <p:spPr bwMode="auto">
          <a:xfrm>
            <a:off x="6659563" y="1974850"/>
            <a:ext cx="90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b="1"/>
              <a:t>KCl</a:t>
            </a:r>
            <a:endParaRPr lang="en-US" altLang="cs-CZ" sz="2400" b="1"/>
          </a:p>
        </p:txBody>
      </p:sp>
      <p:sp>
        <p:nvSpPr>
          <p:cNvPr id="39977" name="Line 41"/>
          <p:cNvSpPr>
            <a:spLocks noChangeShapeType="1"/>
          </p:cNvSpPr>
          <p:nvPr/>
        </p:nvSpPr>
        <p:spPr bwMode="auto">
          <a:xfrm flipV="1">
            <a:off x="6862763" y="3803650"/>
            <a:ext cx="136525"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78" name="Line 42"/>
          <p:cNvSpPr>
            <a:spLocks noChangeShapeType="1"/>
          </p:cNvSpPr>
          <p:nvPr/>
        </p:nvSpPr>
        <p:spPr bwMode="auto">
          <a:xfrm>
            <a:off x="7472363" y="4032250"/>
            <a:ext cx="203200" cy="7620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39979" name="Group 43"/>
          <p:cNvGrpSpPr>
            <a:grpSpLocks/>
          </p:cNvGrpSpPr>
          <p:nvPr/>
        </p:nvGrpSpPr>
        <p:grpSpPr bwMode="auto">
          <a:xfrm>
            <a:off x="8081963" y="5099050"/>
            <a:ext cx="609600" cy="838200"/>
            <a:chOff x="4320" y="3552"/>
            <a:chExt cx="432" cy="528"/>
          </a:xfrm>
        </p:grpSpPr>
        <p:sp>
          <p:nvSpPr>
            <p:cNvPr id="39980" name="AutoShape 44"/>
            <p:cNvSpPr>
              <a:spLocks noChangeArrowheads="1"/>
            </p:cNvSpPr>
            <p:nvPr/>
          </p:nvSpPr>
          <p:spPr bwMode="auto">
            <a:xfrm>
              <a:off x="4320" y="3840"/>
              <a:ext cx="432" cy="240"/>
            </a:xfrm>
            <a:prstGeom prst="cube">
              <a:avLst>
                <a:gd name="adj" fmla="val 25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1" name="AutoShape 45"/>
            <p:cNvSpPr>
              <a:spLocks noChangeArrowheads="1"/>
            </p:cNvSpPr>
            <p:nvPr/>
          </p:nvSpPr>
          <p:spPr bwMode="auto">
            <a:xfrm>
              <a:off x="4416" y="3552"/>
              <a:ext cx="240" cy="336"/>
            </a:xfrm>
            <a:prstGeom prst="cube">
              <a:avLst>
                <a:gd name="adj"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2" name="AutoShape 46"/>
            <p:cNvSpPr>
              <a:spLocks noChangeArrowheads="1"/>
            </p:cNvSpPr>
            <p:nvPr/>
          </p:nvSpPr>
          <p:spPr bwMode="auto">
            <a:xfrm>
              <a:off x="4464" y="3696"/>
              <a:ext cx="96" cy="192"/>
            </a:xfrm>
            <a:prstGeom prst="can">
              <a:avLst>
                <a:gd name="adj" fmla="val 50000"/>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3" name="AutoShape 47"/>
            <p:cNvSpPr>
              <a:spLocks noChangeArrowheads="1"/>
            </p:cNvSpPr>
            <p:nvPr/>
          </p:nvSpPr>
          <p:spPr bwMode="auto">
            <a:xfrm>
              <a:off x="4464" y="3744"/>
              <a:ext cx="96" cy="144"/>
            </a:xfrm>
            <a:prstGeom prst="can">
              <a:avLst>
                <a:gd name="adj" fmla="val 37500"/>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9984" name="Line 48"/>
          <p:cNvSpPr>
            <a:spLocks noChangeShapeType="1"/>
          </p:cNvSpPr>
          <p:nvPr/>
        </p:nvSpPr>
        <p:spPr bwMode="auto">
          <a:xfrm flipV="1">
            <a:off x="8353425" y="5022850"/>
            <a:ext cx="0" cy="45720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5" name="Freeform 49"/>
          <p:cNvSpPr>
            <a:spLocks/>
          </p:cNvSpPr>
          <p:nvPr/>
        </p:nvSpPr>
        <p:spPr bwMode="auto">
          <a:xfrm>
            <a:off x="7947025" y="4032250"/>
            <a:ext cx="439738" cy="990600"/>
          </a:xfrm>
          <a:custGeom>
            <a:avLst/>
            <a:gdLst>
              <a:gd name="T0" fmla="*/ 0 w 312"/>
              <a:gd name="T1" fmla="*/ 0 h 624"/>
              <a:gd name="T2" fmla="*/ 144 w 312"/>
              <a:gd name="T3" fmla="*/ 96 h 624"/>
              <a:gd name="T4" fmla="*/ 144 w 312"/>
              <a:gd name="T5" fmla="*/ 288 h 624"/>
              <a:gd name="T6" fmla="*/ 288 w 312"/>
              <a:gd name="T7" fmla="*/ 432 h 624"/>
              <a:gd name="T8" fmla="*/ 288 w 312"/>
              <a:gd name="T9" fmla="*/ 624 h 624"/>
            </a:gdLst>
            <a:ahLst/>
            <a:cxnLst>
              <a:cxn ang="0">
                <a:pos x="T0" y="T1"/>
              </a:cxn>
              <a:cxn ang="0">
                <a:pos x="T2" y="T3"/>
              </a:cxn>
              <a:cxn ang="0">
                <a:pos x="T4" y="T5"/>
              </a:cxn>
              <a:cxn ang="0">
                <a:pos x="T6" y="T7"/>
              </a:cxn>
              <a:cxn ang="0">
                <a:pos x="T8" y="T9"/>
              </a:cxn>
            </a:cxnLst>
            <a:rect l="0" t="0" r="r" b="b"/>
            <a:pathLst>
              <a:path w="312" h="624">
                <a:moveTo>
                  <a:pt x="0" y="0"/>
                </a:moveTo>
                <a:cubicBezTo>
                  <a:pt x="60" y="24"/>
                  <a:pt x="120" y="48"/>
                  <a:pt x="144" y="96"/>
                </a:cubicBezTo>
                <a:cubicBezTo>
                  <a:pt x="168" y="144"/>
                  <a:pt x="120" y="232"/>
                  <a:pt x="144" y="288"/>
                </a:cubicBezTo>
                <a:cubicBezTo>
                  <a:pt x="168" y="344"/>
                  <a:pt x="264" y="376"/>
                  <a:pt x="288" y="432"/>
                </a:cubicBezTo>
                <a:cubicBezTo>
                  <a:pt x="312" y="488"/>
                  <a:pt x="288" y="592"/>
                  <a:pt x="288" y="624"/>
                </a:cubicBezTo>
              </a:path>
            </a:pathLst>
          </a:custGeom>
          <a:noFill/>
          <a:ln w="381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6" name="Line 50"/>
          <p:cNvSpPr>
            <a:spLocks noChangeShapeType="1"/>
          </p:cNvSpPr>
          <p:nvPr/>
        </p:nvSpPr>
        <p:spPr bwMode="auto">
          <a:xfrm>
            <a:off x="8015288" y="4489450"/>
            <a:ext cx="134937" cy="22860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7" name="Line 51"/>
          <p:cNvSpPr>
            <a:spLocks noChangeShapeType="1"/>
          </p:cNvSpPr>
          <p:nvPr/>
        </p:nvSpPr>
        <p:spPr bwMode="auto">
          <a:xfrm>
            <a:off x="8421688" y="4946650"/>
            <a:ext cx="0" cy="22860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88" name="Text Box 52"/>
          <p:cNvSpPr txBox="1">
            <a:spLocks noChangeArrowheads="1"/>
          </p:cNvSpPr>
          <p:nvPr/>
        </p:nvSpPr>
        <p:spPr bwMode="auto">
          <a:xfrm>
            <a:off x="7761288" y="5900738"/>
            <a:ext cx="131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b="1"/>
              <a:t>balance</a:t>
            </a:r>
          </a:p>
        </p:txBody>
      </p:sp>
      <p:sp>
        <p:nvSpPr>
          <p:cNvPr id="39989" name="Line 53"/>
          <p:cNvSpPr>
            <a:spLocks noChangeShapeType="1"/>
          </p:cNvSpPr>
          <p:nvPr/>
        </p:nvSpPr>
        <p:spPr bwMode="auto">
          <a:xfrm flipH="1">
            <a:off x="6456363" y="4413250"/>
            <a:ext cx="68262" cy="76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90" name="Line 54"/>
          <p:cNvSpPr>
            <a:spLocks noChangeShapeType="1"/>
          </p:cNvSpPr>
          <p:nvPr/>
        </p:nvSpPr>
        <p:spPr bwMode="auto">
          <a:xfrm flipH="1">
            <a:off x="7812088" y="3194050"/>
            <a:ext cx="66675" cy="76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7471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274638"/>
            <a:ext cx="8893175" cy="1143000"/>
          </a:xfrm>
        </p:spPr>
        <p:txBody>
          <a:bodyPr/>
          <a:lstStyle/>
          <a:p>
            <a:r>
              <a:rPr lang="cs-CZ" altLang="cs-CZ" sz="3600" b="1" dirty="0">
                <a:solidFill>
                  <a:srgbClr val="CC3300"/>
                </a:solidFill>
                <a:effectLst>
                  <a:outerShdw blurRad="38100" dist="38100" dir="2700000" algn="tl">
                    <a:srgbClr val="000000"/>
                  </a:outerShdw>
                </a:effectLst>
                <a:latin typeface="Trebuchet MS" panose="020B0603020202020204" pitchFamily="34" charset="0"/>
              </a:rPr>
              <a:t>Postup při měření </a:t>
            </a:r>
            <a:r>
              <a:rPr lang="cs-CZ" altLang="cs-CZ" sz="3600" b="1" dirty="0" smtClean="0">
                <a:solidFill>
                  <a:srgbClr val="CC3300"/>
                </a:solidFill>
                <a:effectLst>
                  <a:outerShdw blurRad="38100" dist="38100" dir="2700000" algn="tl">
                    <a:srgbClr val="000000"/>
                  </a:outerShdw>
                </a:effectLst>
                <a:latin typeface="Trebuchet MS" panose="020B0603020202020204" pitchFamily="34" charset="0"/>
              </a:rPr>
              <a:t>hydraulických vlastností xylému stonku</a:t>
            </a:r>
            <a:endParaRPr lang="cs-CZ" altLang="cs-CZ" sz="3600" b="1" dirty="0">
              <a:solidFill>
                <a:srgbClr val="CC3300"/>
              </a:solidFill>
              <a:effectLst>
                <a:outerShdw blurRad="38100" dist="38100" dir="2700000" algn="tl">
                  <a:srgbClr val="000000"/>
                </a:outerShdw>
              </a:effectLst>
              <a:latin typeface="Trebuchet MS" panose="020B0603020202020204" pitchFamily="34" charset="0"/>
            </a:endParaRPr>
          </a:p>
        </p:txBody>
      </p:sp>
      <p:sp>
        <p:nvSpPr>
          <p:cNvPr id="35843" name="Rectangle 3"/>
          <p:cNvSpPr>
            <a:spLocks noGrp="1" noChangeArrowheads="1"/>
          </p:cNvSpPr>
          <p:nvPr>
            <p:ph type="body" idx="1"/>
          </p:nvPr>
        </p:nvSpPr>
        <p:spPr/>
        <p:txBody>
          <a:bodyPr/>
          <a:lstStyle/>
          <a:p>
            <a:r>
              <a:rPr lang="cs-CZ" altLang="cs-CZ" dirty="0"/>
              <a:t>odběr vzorku</a:t>
            </a:r>
          </a:p>
          <a:p>
            <a:r>
              <a:rPr lang="cs-CZ" altLang="cs-CZ" dirty="0"/>
              <a:t>příprava vzorku</a:t>
            </a:r>
          </a:p>
          <a:p>
            <a:r>
              <a:rPr lang="cs-CZ" altLang="cs-CZ" dirty="0"/>
              <a:t>postup měření</a:t>
            </a:r>
          </a:p>
          <a:p>
            <a:r>
              <a:rPr lang="cs-CZ" altLang="cs-CZ" dirty="0"/>
              <a:t>vyhodnocení záznamu</a:t>
            </a:r>
          </a:p>
          <a:p>
            <a:r>
              <a:rPr lang="cs-CZ" altLang="cs-CZ" dirty="0"/>
              <a:t>výpočty</a:t>
            </a:r>
          </a:p>
          <a:p>
            <a:r>
              <a:rPr lang="cs-CZ" altLang="cs-CZ" dirty="0"/>
              <a:t>hodnocení výsledků</a:t>
            </a:r>
          </a:p>
          <a:p>
            <a:pPr>
              <a:buFontTx/>
              <a:buNone/>
            </a:pPr>
            <a:endParaRPr lang="cs-CZ" alt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Výpočty hydraulické vodivosti </a:t>
            </a:r>
            <a:br>
              <a:rPr lang="cs-CZ" altLang="cs-CZ" sz="3600" b="1">
                <a:solidFill>
                  <a:srgbClr val="CC3300"/>
                </a:solidFill>
                <a:effectLst>
                  <a:outerShdw blurRad="38100" dist="38100" dir="2700000" algn="tl">
                    <a:srgbClr val="000000"/>
                  </a:outerShdw>
                </a:effectLst>
                <a:latin typeface="Trebuchet MS" panose="020B0603020202020204" pitchFamily="34" charset="0"/>
              </a:rPr>
            </a:br>
            <a:r>
              <a:rPr lang="cs-CZ" altLang="cs-CZ" sz="3600" b="1">
                <a:solidFill>
                  <a:srgbClr val="CC3300"/>
                </a:solidFill>
                <a:effectLst>
                  <a:outerShdw blurRad="38100" dist="38100" dir="2700000" algn="tl">
                    <a:srgbClr val="000000"/>
                  </a:outerShdw>
                </a:effectLst>
                <a:latin typeface="Trebuchet MS" panose="020B0603020202020204" pitchFamily="34" charset="0"/>
              </a:rPr>
              <a:t>nebo odporu</a:t>
            </a:r>
          </a:p>
        </p:txBody>
      </p:sp>
      <p:sp>
        <p:nvSpPr>
          <p:cNvPr id="43011" name="Rectangle 3"/>
          <p:cNvSpPr>
            <a:spLocks noGrp="1" noChangeArrowheads="1"/>
          </p:cNvSpPr>
          <p:nvPr>
            <p:ph type="body" idx="1"/>
          </p:nvPr>
        </p:nvSpPr>
        <p:spPr/>
        <p:txBody>
          <a:bodyPr/>
          <a:lstStyle/>
          <a:p>
            <a:pPr>
              <a:buFontTx/>
              <a:buNone/>
            </a:pPr>
            <a:r>
              <a:rPr lang="cs-CZ" altLang="cs-CZ" sz="3000" i="1" u="sng"/>
              <a:t>Hydraulická vodivost:</a:t>
            </a:r>
          </a:p>
          <a:p>
            <a:pPr>
              <a:buFontTx/>
              <a:buNone/>
            </a:pPr>
            <a:r>
              <a:rPr lang="cs-CZ" altLang="cs-CZ" sz="2800" b="1"/>
              <a:t>				k</a:t>
            </a:r>
            <a:r>
              <a:rPr lang="cs-CZ" altLang="cs-CZ" sz="2800" b="1" baseline="-25000"/>
              <a:t>h</a:t>
            </a:r>
            <a:r>
              <a:rPr lang="cs-CZ" altLang="cs-CZ" sz="2800" b="1"/>
              <a:t> = F / (dP/dx)     </a:t>
            </a:r>
            <a:r>
              <a:rPr lang="cs-CZ" altLang="cs-CZ" sz="2400"/>
              <a:t>(kg s</a:t>
            </a:r>
            <a:r>
              <a:rPr lang="cs-CZ" altLang="cs-CZ" sz="2400" baseline="30000"/>
              <a:t>-1 </a:t>
            </a:r>
            <a:r>
              <a:rPr lang="cs-CZ" altLang="cs-CZ" sz="2400"/>
              <a:t>m MPa</a:t>
            </a:r>
            <a:r>
              <a:rPr lang="cs-CZ" altLang="cs-CZ" sz="2400" baseline="30000"/>
              <a:t>-1 </a:t>
            </a:r>
            <a:r>
              <a:rPr lang="cs-CZ" altLang="cs-CZ" sz="2400"/>
              <a:t>)</a:t>
            </a:r>
            <a:endParaRPr lang="cs-CZ" altLang="cs-CZ" sz="2800" b="1"/>
          </a:p>
          <a:p>
            <a:pPr>
              <a:buFontTx/>
              <a:buNone/>
            </a:pPr>
            <a:r>
              <a:rPr lang="cs-CZ" altLang="cs-CZ" sz="2400" b="1"/>
              <a:t>F</a:t>
            </a:r>
            <a:r>
              <a:rPr lang="cs-CZ" altLang="cs-CZ" sz="2400"/>
              <a:t> – rychlost toku vody (kg s</a:t>
            </a:r>
            <a:r>
              <a:rPr lang="cs-CZ" altLang="cs-CZ" sz="2400" baseline="30000"/>
              <a:t>-1</a:t>
            </a:r>
            <a:r>
              <a:rPr lang="cs-CZ" altLang="cs-CZ" sz="2400"/>
              <a:t>)</a:t>
            </a:r>
          </a:p>
          <a:p>
            <a:pPr>
              <a:buFontTx/>
              <a:buNone/>
            </a:pPr>
            <a:r>
              <a:rPr lang="cs-CZ" altLang="cs-CZ" sz="2400" b="1"/>
              <a:t>dP/dx</a:t>
            </a:r>
            <a:r>
              <a:rPr lang="cs-CZ" altLang="cs-CZ" sz="2400"/>
              <a:t> – velikost tlakového gradientu (MPa m</a:t>
            </a:r>
            <a:r>
              <a:rPr lang="cs-CZ" altLang="cs-CZ" sz="2400" baseline="30000"/>
              <a:t>-1</a:t>
            </a:r>
            <a:r>
              <a:rPr lang="cs-CZ" altLang="cs-CZ" sz="2400"/>
              <a:t>)</a:t>
            </a:r>
          </a:p>
          <a:p>
            <a:pPr>
              <a:buFontTx/>
              <a:buNone/>
            </a:pPr>
            <a:endParaRPr lang="cs-CZ" altLang="cs-CZ" sz="2400"/>
          </a:p>
          <a:p>
            <a:pPr>
              <a:buFontTx/>
              <a:buNone/>
            </a:pPr>
            <a:r>
              <a:rPr lang="cs-CZ" altLang="cs-CZ" sz="3000" i="1" u="sng"/>
              <a:t>Specifická hydraulická vodivost:</a:t>
            </a:r>
          </a:p>
          <a:p>
            <a:pPr>
              <a:buFontTx/>
              <a:buNone/>
            </a:pPr>
            <a:r>
              <a:rPr lang="cs-CZ" altLang="cs-CZ" sz="2800" b="1"/>
              <a:t>k</a:t>
            </a:r>
            <a:r>
              <a:rPr lang="cs-CZ" altLang="cs-CZ" sz="2800" b="1" baseline="-25000"/>
              <a:t>s</a:t>
            </a:r>
            <a:r>
              <a:rPr lang="cs-CZ" altLang="cs-CZ" sz="2800" b="1"/>
              <a:t> = k</a:t>
            </a:r>
            <a:r>
              <a:rPr lang="cs-CZ" altLang="cs-CZ" sz="2800" b="1" baseline="-25000"/>
              <a:t>h</a:t>
            </a:r>
            <a:r>
              <a:rPr lang="cs-CZ" altLang="cs-CZ" sz="2800" b="1"/>
              <a:t> / A</a:t>
            </a:r>
          </a:p>
          <a:p>
            <a:pPr>
              <a:buFontTx/>
              <a:buNone/>
            </a:pPr>
            <a:r>
              <a:rPr lang="cs-CZ" altLang="cs-CZ" sz="2800" b="1"/>
              <a:t>k</a:t>
            </a:r>
            <a:r>
              <a:rPr lang="cs-CZ" altLang="cs-CZ" sz="2800" b="1" baseline="-25000"/>
              <a:t>h</a:t>
            </a:r>
            <a:r>
              <a:rPr lang="cs-CZ" altLang="cs-CZ" sz="2400"/>
              <a:t> – hydraulická vodivost</a:t>
            </a:r>
          </a:p>
          <a:p>
            <a:pPr>
              <a:buFontTx/>
              <a:buNone/>
            </a:pPr>
            <a:r>
              <a:rPr lang="cs-CZ" altLang="cs-CZ" sz="2400" b="1"/>
              <a:t>A</a:t>
            </a:r>
            <a:r>
              <a:rPr lang="cs-CZ" altLang="cs-CZ" sz="2400"/>
              <a:t> – plocha příčného řezu segmentu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sz="3600" b="1">
                <a:solidFill>
                  <a:srgbClr val="CC3300"/>
                </a:solidFill>
                <a:effectLst>
                  <a:outerShdw blurRad="38100" dist="38100" dir="2700000" algn="tl">
                    <a:srgbClr val="000000"/>
                  </a:outerShdw>
                </a:effectLst>
                <a:latin typeface="Trebuchet MS" panose="020B0603020202020204" pitchFamily="34" charset="0"/>
              </a:rPr>
              <a:t>Cíle experimentu:</a:t>
            </a:r>
          </a:p>
        </p:txBody>
      </p:sp>
      <p:sp>
        <p:nvSpPr>
          <p:cNvPr id="44035" name="Rectangle 3"/>
          <p:cNvSpPr>
            <a:spLocks noGrp="1" noChangeArrowheads="1"/>
          </p:cNvSpPr>
          <p:nvPr>
            <p:ph type="body" idx="1"/>
          </p:nvPr>
        </p:nvSpPr>
        <p:spPr/>
        <p:txBody>
          <a:bodyPr/>
          <a:lstStyle/>
          <a:p>
            <a:r>
              <a:rPr lang="cs-CZ" altLang="cs-CZ" dirty="0"/>
              <a:t>Určit, jak se liší </a:t>
            </a:r>
            <a:r>
              <a:rPr lang="cs-CZ" altLang="cs-CZ" dirty="0" smtClean="0"/>
              <a:t>specifická </a:t>
            </a:r>
            <a:r>
              <a:rPr lang="cs-CZ" altLang="cs-CZ" dirty="0" smtClean="0"/>
              <a:t>hydraulická </a:t>
            </a:r>
            <a:r>
              <a:rPr lang="cs-CZ" altLang="cs-CZ" dirty="0"/>
              <a:t>vodivost </a:t>
            </a:r>
            <a:r>
              <a:rPr lang="cs-CZ" altLang="cs-CZ" dirty="0" smtClean="0"/>
              <a:t>stonků různých dřevin</a:t>
            </a:r>
            <a:endParaRPr lang="cs-CZ" altLang="cs-CZ" dirty="0"/>
          </a:p>
          <a:p>
            <a:endParaRPr lang="cs-CZ" altLang="cs-CZ" dirty="0"/>
          </a:p>
          <a:p>
            <a:r>
              <a:rPr lang="cs-CZ" altLang="cs-CZ" dirty="0"/>
              <a:t>Zjistit, </a:t>
            </a:r>
            <a:r>
              <a:rPr lang="cs-CZ" altLang="cs-CZ" dirty="0" smtClean="0"/>
              <a:t>jak se druhy liší stupněm integrace vodivých pletiv a seřadit je podle tohoto znaku od integrovaných po </a:t>
            </a:r>
            <a:r>
              <a:rPr lang="cs-CZ" altLang="cs-CZ" dirty="0" err="1" smtClean="0"/>
              <a:t>sektoriální</a:t>
            </a:r>
            <a:r>
              <a:rPr lang="cs-CZ" altLang="cs-CZ" dirty="0" smtClean="0"/>
              <a:t>.</a:t>
            </a:r>
            <a:endParaRPr lang="cs-CZ" alt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476250"/>
            <a:ext cx="8534400" cy="1143000"/>
          </a:xfrm>
        </p:spPr>
        <p:txBody>
          <a:bodyPr/>
          <a:lstStyle/>
          <a:p>
            <a:r>
              <a:rPr lang="cs-CZ" altLang="cs-CZ" sz="4000" b="1" i="1">
                <a:solidFill>
                  <a:srgbClr val="CC6600"/>
                </a:solidFill>
              </a:rPr>
              <a:t>Maximální rychlost toku vody xylému exponenciálně roste s vnitřním průměrem cév</a:t>
            </a:r>
            <a:r>
              <a:rPr lang="cs-CZ" altLang="cs-CZ" sz="4000" b="1" i="1" u="sng"/>
              <a:t>  </a:t>
            </a:r>
          </a:p>
        </p:txBody>
      </p:sp>
      <p:sp>
        <p:nvSpPr>
          <p:cNvPr id="15363" name="Rectangle 3"/>
          <p:cNvSpPr>
            <a:spLocks noGrp="1" noChangeArrowheads="1"/>
          </p:cNvSpPr>
          <p:nvPr>
            <p:ph type="body" idx="1"/>
          </p:nvPr>
        </p:nvSpPr>
        <p:spPr>
          <a:xfrm>
            <a:off x="684213" y="2276475"/>
            <a:ext cx="8229600" cy="4114800"/>
          </a:xfrm>
        </p:spPr>
        <p:txBody>
          <a:bodyPr/>
          <a:lstStyle/>
          <a:p>
            <a:pPr algn="ctr">
              <a:buFontTx/>
              <a:buNone/>
            </a:pPr>
            <a:r>
              <a:rPr lang="cs-CZ" altLang="cs-CZ" sz="2800" b="1">
                <a:solidFill>
                  <a:srgbClr val="0066FF"/>
                </a:solidFill>
              </a:rPr>
              <a:t>J</a:t>
            </a:r>
            <a:r>
              <a:rPr lang="cs-CZ" altLang="cs-CZ" sz="2800" b="1">
                <a:solidFill>
                  <a:srgbClr val="0066FF"/>
                </a:solidFill>
                <a:cs typeface="Times New Roman" panose="02020603050405020304" pitchFamily="18" charset="0"/>
              </a:rPr>
              <a:t>  =  (</a:t>
            </a:r>
            <a:r>
              <a:rPr lang="cs-CZ" altLang="cs-CZ" sz="2800" b="1">
                <a:solidFill>
                  <a:srgbClr val="0066FF"/>
                </a:solidFill>
                <a:cs typeface="Times New Roman" panose="02020603050405020304" pitchFamily="18" charset="0"/>
                <a:sym typeface="Symbol" panose="05050102010706020507" pitchFamily="18" charset="2"/>
              </a:rPr>
              <a:t></a:t>
            </a:r>
            <a:r>
              <a:rPr lang="cs-CZ" altLang="cs-CZ" sz="2800" b="1">
                <a:solidFill>
                  <a:srgbClr val="0066FF"/>
                </a:solidFill>
                <a:cs typeface="Times New Roman" panose="02020603050405020304" pitchFamily="18" charset="0"/>
              </a:rPr>
              <a:t>r</a:t>
            </a:r>
            <a:r>
              <a:rPr lang="cs-CZ" altLang="cs-CZ" sz="2800" b="1" baseline="30000">
                <a:solidFill>
                  <a:srgbClr val="0066FF"/>
                </a:solidFill>
                <a:cs typeface="Times New Roman" panose="02020603050405020304" pitchFamily="18" charset="0"/>
              </a:rPr>
              <a:t>4</a:t>
            </a:r>
            <a:r>
              <a:rPr lang="cs-CZ" altLang="cs-CZ" sz="2800" b="1">
                <a:solidFill>
                  <a:srgbClr val="0066FF"/>
                </a:solidFill>
                <a:cs typeface="Times New Roman" panose="02020603050405020304" pitchFamily="18" charset="0"/>
              </a:rPr>
              <a:t> / 8</a:t>
            </a:r>
            <a:r>
              <a:rPr lang="cs-CZ" altLang="cs-CZ" sz="2800" b="1">
                <a:solidFill>
                  <a:srgbClr val="0066FF"/>
                </a:solidFill>
                <a:cs typeface="Times New Roman" panose="02020603050405020304" pitchFamily="18" charset="0"/>
                <a:sym typeface="Symbol" panose="05050102010706020507" pitchFamily="18" charset="2"/>
              </a:rPr>
              <a:t></a:t>
            </a:r>
            <a:r>
              <a:rPr lang="cs-CZ" altLang="cs-CZ" sz="2800" b="1">
                <a:solidFill>
                  <a:srgbClr val="0066FF"/>
                </a:solidFill>
                <a:cs typeface="Times New Roman" panose="02020603050405020304" pitchFamily="18" charset="0"/>
              </a:rPr>
              <a:t>) (</a:t>
            </a:r>
            <a:r>
              <a:rPr lang="cs-CZ" altLang="cs-CZ" sz="2800" b="1">
                <a:solidFill>
                  <a:srgbClr val="0066FF"/>
                </a:solidFill>
                <a:cs typeface="Times New Roman" panose="02020603050405020304" pitchFamily="18" charset="0"/>
                <a:sym typeface="Symbol" panose="05050102010706020507" pitchFamily="18" charset="2"/>
              </a:rPr>
              <a:t></a:t>
            </a:r>
            <a:r>
              <a:rPr lang="cs-CZ" altLang="cs-CZ" sz="2800" b="1">
                <a:solidFill>
                  <a:srgbClr val="0066FF"/>
                </a:solidFill>
                <a:cs typeface="Times New Roman" panose="02020603050405020304" pitchFamily="18" charset="0"/>
              </a:rPr>
              <a:t>p / </a:t>
            </a:r>
            <a:r>
              <a:rPr lang="cs-CZ" altLang="cs-CZ" sz="2800" b="1">
                <a:solidFill>
                  <a:srgbClr val="0066FF"/>
                </a:solidFill>
                <a:cs typeface="Times New Roman" panose="02020603050405020304" pitchFamily="18" charset="0"/>
                <a:sym typeface="Symbol" panose="05050102010706020507" pitchFamily="18" charset="2"/>
              </a:rPr>
              <a:t></a:t>
            </a:r>
            <a:r>
              <a:rPr lang="cs-CZ" altLang="cs-CZ" sz="2800" b="1">
                <a:solidFill>
                  <a:srgbClr val="0066FF"/>
                </a:solidFill>
                <a:cs typeface="Times New Roman" panose="02020603050405020304" pitchFamily="18" charset="0"/>
              </a:rPr>
              <a:t>x)</a:t>
            </a:r>
            <a:endParaRPr lang="cs-CZ" altLang="cs-CZ" sz="2800">
              <a:cs typeface="Times New Roman" panose="02020603050405020304" pitchFamily="18" charset="0"/>
            </a:endParaRPr>
          </a:p>
          <a:p>
            <a:pPr algn="just">
              <a:buFontTx/>
              <a:buNone/>
            </a:pPr>
            <a:r>
              <a:rPr lang="cs-CZ" altLang="cs-CZ" sz="2800" b="1">
                <a:solidFill>
                  <a:srgbClr val="0066FF"/>
                </a:solidFill>
              </a:rPr>
              <a:t>J</a:t>
            </a:r>
            <a:r>
              <a:rPr lang="cs-CZ" altLang="cs-CZ" sz="2800" b="1">
                <a:solidFill>
                  <a:srgbClr val="0066FF"/>
                </a:solidFill>
                <a:cs typeface="Times New Roman" panose="02020603050405020304" pitchFamily="18" charset="0"/>
              </a:rPr>
              <a:t> </a:t>
            </a:r>
            <a:r>
              <a:rPr lang="cs-CZ" altLang="cs-CZ" sz="2800">
                <a:cs typeface="Times New Roman" panose="02020603050405020304" pitchFamily="18" charset="0"/>
              </a:rPr>
              <a:t> =  objemová rychlost toku v trubici  </a:t>
            </a:r>
            <a:r>
              <a:rPr lang="en-US" altLang="cs-CZ" sz="2800">
                <a:cs typeface="Times New Roman" panose="02020603050405020304" pitchFamily="18" charset="0"/>
              </a:rPr>
              <a:t>[cm</a:t>
            </a:r>
            <a:r>
              <a:rPr lang="en-US" altLang="cs-CZ" sz="2800" baseline="30000">
                <a:cs typeface="Times New Roman" panose="02020603050405020304" pitchFamily="18" charset="0"/>
              </a:rPr>
              <a:t>3</a:t>
            </a:r>
            <a:r>
              <a:rPr lang="en-US" altLang="cs-CZ" sz="2800">
                <a:cs typeface="Times New Roman" panose="02020603050405020304" pitchFamily="18" charset="0"/>
              </a:rPr>
              <a:t> s</a:t>
            </a:r>
            <a:r>
              <a:rPr lang="en-US" altLang="cs-CZ" sz="2800" baseline="30000">
                <a:cs typeface="Times New Roman" panose="02020603050405020304" pitchFamily="18" charset="0"/>
              </a:rPr>
              <a:t>-1</a:t>
            </a:r>
            <a:r>
              <a:rPr lang="en-US" altLang="cs-CZ" sz="2800">
                <a:cs typeface="Times New Roman" panose="02020603050405020304" pitchFamily="18" charset="0"/>
              </a:rPr>
              <a:t> MPa</a:t>
            </a:r>
            <a:r>
              <a:rPr lang="en-US" altLang="cs-CZ" sz="2800" baseline="30000">
                <a:cs typeface="Times New Roman" panose="02020603050405020304" pitchFamily="18" charset="0"/>
              </a:rPr>
              <a:t>-1</a:t>
            </a:r>
            <a:r>
              <a:rPr lang="en-US" altLang="cs-CZ" sz="2800">
                <a:cs typeface="Times New Roman" panose="02020603050405020304" pitchFamily="18" charset="0"/>
              </a:rPr>
              <a:t>]</a:t>
            </a:r>
            <a:endParaRPr lang="cs-CZ" altLang="cs-CZ" sz="2800">
              <a:cs typeface="Times New Roman" panose="02020603050405020304" pitchFamily="18" charset="0"/>
            </a:endParaRPr>
          </a:p>
          <a:p>
            <a:pPr algn="just">
              <a:buFontTx/>
              <a:buNone/>
            </a:pPr>
            <a:r>
              <a:rPr lang="en-US" altLang="cs-CZ" sz="2800" b="1">
                <a:solidFill>
                  <a:srgbClr val="0066FF"/>
                </a:solidFill>
                <a:cs typeface="Times New Roman" panose="02020603050405020304" pitchFamily="18" charset="0"/>
              </a:rPr>
              <a:t>r </a:t>
            </a:r>
            <a:r>
              <a:rPr lang="en-US" altLang="cs-CZ" sz="2800">
                <a:cs typeface="Times New Roman" panose="02020603050405020304" pitchFamily="18" charset="0"/>
              </a:rPr>
              <a:t>  = polom</a:t>
            </a:r>
            <a:r>
              <a:rPr lang="cs-CZ" altLang="cs-CZ" sz="2800"/>
              <a:t>ě</a:t>
            </a:r>
            <a:r>
              <a:rPr lang="en-US" altLang="cs-CZ" sz="2800">
                <a:cs typeface="Times New Roman" panose="02020603050405020304" pitchFamily="18" charset="0"/>
              </a:rPr>
              <a:t>r sv</a:t>
            </a:r>
            <a:r>
              <a:rPr lang="cs-CZ" altLang="cs-CZ" sz="2800"/>
              <a:t>ě</a:t>
            </a:r>
            <a:r>
              <a:rPr lang="en-US" altLang="cs-CZ" sz="2800">
                <a:cs typeface="Times New Roman" panose="02020603050405020304" pitchFamily="18" charset="0"/>
              </a:rPr>
              <a:t>tlosti trubice</a:t>
            </a:r>
            <a:endParaRPr lang="cs-CZ" altLang="cs-CZ" sz="2800">
              <a:cs typeface="Times New Roman" panose="02020603050405020304" pitchFamily="18" charset="0"/>
            </a:endParaRPr>
          </a:p>
          <a:p>
            <a:pPr algn="just">
              <a:buFontTx/>
              <a:buNone/>
            </a:pPr>
            <a:r>
              <a:rPr lang="cs-CZ" altLang="cs-CZ" sz="2800" b="1">
                <a:solidFill>
                  <a:srgbClr val="0066FF"/>
                </a:solidFill>
                <a:cs typeface="Times New Roman" panose="02020603050405020304" pitchFamily="18" charset="0"/>
                <a:sym typeface="Symbol" panose="05050102010706020507" pitchFamily="18" charset="2"/>
              </a:rPr>
              <a:t></a:t>
            </a:r>
            <a:r>
              <a:rPr lang="en-US" altLang="cs-CZ" sz="2800" b="1">
                <a:cs typeface="Times New Roman" panose="02020603050405020304" pitchFamily="18" charset="0"/>
              </a:rPr>
              <a:t> </a:t>
            </a:r>
            <a:r>
              <a:rPr lang="en-US" altLang="cs-CZ" sz="2800">
                <a:cs typeface="Times New Roman" panose="02020603050405020304" pitchFamily="18" charset="0"/>
              </a:rPr>
              <a:t> = viskosita </a:t>
            </a:r>
            <a:r>
              <a:rPr lang="cs-CZ" altLang="cs-CZ" sz="2800"/>
              <a:t>transportované </a:t>
            </a:r>
            <a:r>
              <a:rPr lang="en-US" altLang="cs-CZ" sz="2800">
                <a:cs typeface="Times New Roman" panose="02020603050405020304" pitchFamily="18" charset="0"/>
              </a:rPr>
              <a:t>kapaliny (</a:t>
            </a:r>
            <a:r>
              <a:rPr lang="cs-CZ" altLang="cs-CZ" sz="2800"/>
              <a:t>ř</a:t>
            </a:r>
            <a:r>
              <a:rPr lang="en-US" altLang="cs-CZ" sz="2800">
                <a:cs typeface="Times New Roman" panose="02020603050405020304" pitchFamily="18" charset="0"/>
              </a:rPr>
              <a:t>ec.</a:t>
            </a:r>
            <a:r>
              <a:rPr lang="cs-CZ" altLang="cs-CZ" sz="2800"/>
              <a:t> </a:t>
            </a:r>
            <a:r>
              <a:rPr lang="cs-CZ" altLang="cs-CZ" sz="2800" i="1"/>
              <a:t>é</a:t>
            </a:r>
            <a:r>
              <a:rPr lang="en-US" altLang="cs-CZ" sz="2800" i="1">
                <a:cs typeface="Times New Roman" panose="02020603050405020304" pitchFamily="18" charset="0"/>
              </a:rPr>
              <a:t>ta</a:t>
            </a:r>
            <a:r>
              <a:rPr lang="cs-CZ" altLang="cs-CZ" sz="2800" i="1"/>
              <a:t>)</a:t>
            </a:r>
            <a:r>
              <a:rPr lang="en-US" altLang="cs-CZ" sz="2800">
                <a:cs typeface="Times New Roman" panose="02020603050405020304" pitchFamily="18" charset="0"/>
              </a:rPr>
              <a:t>, </a:t>
            </a:r>
            <a:r>
              <a:rPr lang="cs-CZ" altLang="cs-CZ" sz="2800"/>
              <a:t> </a:t>
            </a:r>
          </a:p>
          <a:p>
            <a:pPr algn="just">
              <a:buFontTx/>
              <a:buNone/>
            </a:pPr>
            <a:r>
              <a:rPr lang="cs-CZ" altLang="cs-CZ" sz="2800" b="1">
                <a:solidFill>
                  <a:srgbClr val="0066FF"/>
                </a:solidFill>
                <a:cs typeface="Times New Roman" panose="02020603050405020304" pitchFamily="18" charset="0"/>
                <a:sym typeface="Symbol" panose="05050102010706020507" pitchFamily="18" charset="2"/>
              </a:rPr>
              <a:t></a:t>
            </a:r>
            <a:r>
              <a:rPr lang="cs-CZ" altLang="cs-CZ" sz="2800" b="1">
                <a:solidFill>
                  <a:srgbClr val="0066FF"/>
                </a:solidFill>
                <a:cs typeface="Times New Roman" panose="02020603050405020304" pitchFamily="18" charset="0"/>
              </a:rPr>
              <a:t>p / </a:t>
            </a:r>
            <a:r>
              <a:rPr lang="cs-CZ" altLang="cs-CZ" sz="2800" b="1">
                <a:solidFill>
                  <a:srgbClr val="0066FF"/>
                </a:solidFill>
                <a:cs typeface="Times New Roman" panose="02020603050405020304" pitchFamily="18" charset="0"/>
                <a:sym typeface="Symbol" panose="05050102010706020507" pitchFamily="18" charset="2"/>
              </a:rPr>
              <a:t></a:t>
            </a:r>
            <a:r>
              <a:rPr lang="cs-CZ" altLang="cs-CZ" sz="2800" b="1">
                <a:solidFill>
                  <a:srgbClr val="0066FF"/>
                </a:solidFill>
                <a:cs typeface="Times New Roman" panose="02020603050405020304" pitchFamily="18" charset="0"/>
              </a:rPr>
              <a:t>x</a:t>
            </a:r>
            <a:r>
              <a:rPr lang="cs-CZ" altLang="cs-CZ" sz="2800" b="1">
                <a:cs typeface="Times New Roman" panose="02020603050405020304" pitchFamily="18" charset="0"/>
              </a:rPr>
              <a:t> </a:t>
            </a:r>
            <a:r>
              <a:rPr lang="cs-CZ" altLang="cs-CZ" sz="2800">
                <a:cs typeface="Times New Roman" panose="02020603050405020304" pitchFamily="18" charset="0"/>
              </a:rPr>
              <a:t>=  tlakový spád = rozdíl tlaku (</a:t>
            </a:r>
            <a:r>
              <a:rPr lang="cs-CZ" altLang="cs-CZ" sz="2800">
                <a:cs typeface="Times New Roman" panose="02020603050405020304" pitchFamily="18" charset="0"/>
                <a:sym typeface="Symbol" panose="05050102010706020507" pitchFamily="18" charset="2"/>
              </a:rPr>
              <a:t></a:t>
            </a:r>
            <a:r>
              <a:rPr lang="cs-CZ" altLang="cs-CZ" sz="2800">
                <a:cs typeface="Times New Roman" panose="02020603050405020304" pitchFamily="18" charset="0"/>
              </a:rPr>
              <a:t>p), vzta</a:t>
            </a:r>
            <a:r>
              <a:rPr lang="cs-CZ" altLang="cs-CZ" sz="2800"/>
              <a:t>ž</a:t>
            </a:r>
            <a:r>
              <a:rPr lang="cs-CZ" altLang="cs-CZ" sz="2800">
                <a:cs typeface="Times New Roman" panose="02020603050405020304" pitchFamily="18" charset="0"/>
              </a:rPr>
              <a:t>ený na      </a:t>
            </a:r>
          </a:p>
          <a:p>
            <a:pPr algn="just">
              <a:buFontTx/>
              <a:buNone/>
            </a:pPr>
            <a:r>
              <a:rPr lang="cs-CZ" altLang="cs-CZ" sz="2800">
                <a:cs typeface="Times New Roman" panose="02020603050405020304" pitchFamily="18" charset="0"/>
              </a:rPr>
              <a:t>vzdálenost mezi začátkem a koncem transportní dráhy (</a:t>
            </a:r>
            <a:r>
              <a:rPr lang="cs-CZ" altLang="cs-CZ" sz="2800">
                <a:cs typeface="Times New Roman" panose="02020603050405020304" pitchFamily="18" charset="0"/>
                <a:sym typeface="Symbol" panose="05050102010706020507" pitchFamily="18" charset="2"/>
              </a:rPr>
              <a:t></a:t>
            </a:r>
            <a:r>
              <a:rPr lang="cs-CZ" altLang="cs-CZ" sz="2800">
                <a:cs typeface="Times New Roman" panose="02020603050405020304" pitchFamily="18" charset="0"/>
              </a:rPr>
              <a:t>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cs-CZ" altLang="cs-CZ" sz="4000" b="1" i="1">
                <a:solidFill>
                  <a:srgbClr val="CC6600"/>
                </a:solidFill>
              </a:rPr>
              <a:t>Praktické důsledky Hagen-Poiseuilleova vztahu</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427412" cy="4984750"/>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4500563" y="1628775"/>
            <a:ext cx="39592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b="1"/>
              <a:t>Vodivost jedné cévy průměru 40 um může nahradit: </a:t>
            </a:r>
          </a:p>
          <a:p>
            <a:pPr>
              <a:spcBef>
                <a:spcPct val="50000"/>
              </a:spcBef>
            </a:pPr>
            <a:endParaRPr lang="cs-CZ" altLang="cs-CZ" sz="2000" b="1"/>
          </a:p>
          <a:p>
            <a:pPr>
              <a:spcBef>
                <a:spcPct val="50000"/>
              </a:spcBef>
            </a:pPr>
            <a:r>
              <a:rPr lang="cs-CZ" altLang="cs-CZ" sz="2000" b="1"/>
              <a:t>16 cév průměru 20 um nebo </a:t>
            </a:r>
          </a:p>
          <a:p>
            <a:pPr>
              <a:spcBef>
                <a:spcPct val="50000"/>
              </a:spcBef>
            </a:pPr>
            <a:endParaRPr lang="cs-CZ" altLang="cs-CZ" sz="2000" b="1"/>
          </a:p>
          <a:p>
            <a:pPr>
              <a:spcBef>
                <a:spcPct val="50000"/>
              </a:spcBef>
            </a:pPr>
            <a:r>
              <a:rPr lang="cs-CZ" altLang="cs-CZ" sz="2000" b="1"/>
              <a:t>256 cév průměru 10 um</a:t>
            </a:r>
            <a:r>
              <a:rPr lang="cs-CZ" altLang="cs-CZ" b="1"/>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09600"/>
            <a:ext cx="9144000" cy="1143000"/>
          </a:xfrm>
        </p:spPr>
        <p:txBody>
          <a:bodyPr/>
          <a:lstStyle/>
          <a:p>
            <a:r>
              <a:rPr lang="cs-CZ" altLang="cs-CZ" sz="4000" b="1" i="1">
                <a:solidFill>
                  <a:srgbClr val="CC6600"/>
                </a:solidFill>
              </a:rPr>
              <a:t>Příklady maximálních  rychlostí toku vody v xylému u různých skupin rostlin</a:t>
            </a:r>
          </a:p>
        </p:txBody>
      </p:sp>
      <p:sp>
        <p:nvSpPr>
          <p:cNvPr id="16387" name="Rectangle 3"/>
          <p:cNvSpPr>
            <a:spLocks noGrp="1" noChangeArrowheads="1"/>
          </p:cNvSpPr>
          <p:nvPr>
            <p:ph type="body" idx="1"/>
          </p:nvPr>
        </p:nvSpPr>
        <p:spPr>
          <a:xfrm>
            <a:off x="468313" y="2895600"/>
            <a:ext cx="7543800" cy="3962400"/>
          </a:xfrm>
        </p:spPr>
        <p:txBody>
          <a:bodyPr/>
          <a:lstStyle/>
          <a:p>
            <a:r>
              <a:rPr lang="cs-CZ" altLang="cs-CZ" sz="2400"/>
              <a:t>Jehličnaté stromy                               1 - 2   m h</a:t>
            </a:r>
            <a:r>
              <a:rPr lang="cs-CZ" altLang="cs-CZ" sz="2400" baseline="30000"/>
              <a:t>-1</a:t>
            </a:r>
            <a:endParaRPr lang="cs-CZ" altLang="cs-CZ" sz="2400"/>
          </a:p>
          <a:p>
            <a:r>
              <a:rPr lang="cs-CZ" altLang="cs-CZ" sz="2400"/>
              <a:t>Listnaté stromy s  úzkými cévami       2 - 6   m h</a:t>
            </a:r>
            <a:r>
              <a:rPr lang="cs-CZ" altLang="cs-CZ" sz="2400" baseline="30000"/>
              <a:t>-1</a:t>
            </a:r>
            <a:endParaRPr lang="cs-CZ" altLang="cs-CZ" sz="2400"/>
          </a:p>
          <a:p>
            <a:r>
              <a:rPr lang="cs-CZ" altLang="cs-CZ" sz="2400"/>
              <a:t>Listnaté stromy s širokými cévami    20 - 45 m h</a:t>
            </a:r>
            <a:r>
              <a:rPr lang="cs-CZ" altLang="cs-CZ" sz="2400" baseline="30000"/>
              <a:t>-1</a:t>
            </a:r>
            <a:endParaRPr lang="cs-CZ" altLang="cs-CZ" sz="2400"/>
          </a:p>
          <a:p>
            <a:r>
              <a:rPr lang="cs-CZ" altLang="cs-CZ" sz="2400"/>
              <a:t>Byliny                                                10 - 60 m h</a:t>
            </a:r>
            <a:r>
              <a:rPr lang="cs-CZ" altLang="cs-CZ" sz="2400" baseline="30000"/>
              <a:t>-1</a:t>
            </a:r>
            <a:endParaRPr lang="cs-CZ" altLang="cs-CZ" sz="2400"/>
          </a:p>
          <a:p>
            <a:r>
              <a:rPr lang="cs-CZ" altLang="cs-CZ" sz="2400"/>
              <a:t>Liány                                                    150    m h</a:t>
            </a:r>
            <a:r>
              <a:rPr lang="cs-CZ" altLang="cs-CZ" sz="2400" baseline="30000"/>
              <a:t>-1</a:t>
            </a:r>
          </a:p>
          <a:p>
            <a:endParaRPr lang="cs-CZ" altLang="cs-CZ"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cs-CZ" altLang="cs-CZ" sz="3600">
                <a:solidFill>
                  <a:srgbClr val="008080"/>
                </a:solidFill>
                <a:effectLst>
                  <a:outerShdw blurRad="38100" dist="38100" dir="2700000" algn="tl">
                    <a:srgbClr val="000000"/>
                  </a:outerShdw>
                </a:effectLst>
                <a:latin typeface="Trebuchet MS" panose="020B0603020202020204" pitchFamily="34" charset="0"/>
              </a:rPr>
              <a:t>Pohyb vody v rostlině – hnací síly a regulační body</a:t>
            </a:r>
          </a:p>
        </p:txBody>
      </p:sp>
      <p:sp>
        <p:nvSpPr>
          <p:cNvPr id="40963" name="Oval 3"/>
          <p:cNvSpPr>
            <a:spLocks noChangeArrowheads="1"/>
          </p:cNvSpPr>
          <p:nvPr/>
        </p:nvSpPr>
        <p:spPr bwMode="auto">
          <a:xfrm>
            <a:off x="4140200" y="1773238"/>
            <a:ext cx="431800" cy="935037"/>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4" name="Oval 4"/>
          <p:cNvSpPr>
            <a:spLocks noChangeArrowheads="1"/>
          </p:cNvSpPr>
          <p:nvPr/>
        </p:nvSpPr>
        <p:spPr bwMode="auto">
          <a:xfrm>
            <a:off x="4356100" y="2781300"/>
            <a:ext cx="1008063" cy="360363"/>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5" name="Oval 5"/>
          <p:cNvSpPr>
            <a:spLocks noChangeArrowheads="1"/>
          </p:cNvSpPr>
          <p:nvPr/>
        </p:nvSpPr>
        <p:spPr bwMode="auto">
          <a:xfrm>
            <a:off x="3348038" y="2781300"/>
            <a:ext cx="1008062" cy="360363"/>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6" name="Oval 6"/>
          <p:cNvSpPr>
            <a:spLocks noChangeArrowheads="1"/>
          </p:cNvSpPr>
          <p:nvPr/>
        </p:nvSpPr>
        <p:spPr bwMode="auto">
          <a:xfrm>
            <a:off x="3348038" y="3357563"/>
            <a:ext cx="1008062" cy="360362"/>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7" name="Oval 7"/>
          <p:cNvSpPr>
            <a:spLocks noChangeArrowheads="1"/>
          </p:cNvSpPr>
          <p:nvPr/>
        </p:nvSpPr>
        <p:spPr bwMode="auto">
          <a:xfrm>
            <a:off x="4356100" y="3357563"/>
            <a:ext cx="1008063" cy="360362"/>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8" name="Freeform 8"/>
          <p:cNvSpPr>
            <a:spLocks/>
          </p:cNvSpPr>
          <p:nvPr/>
        </p:nvSpPr>
        <p:spPr bwMode="auto">
          <a:xfrm>
            <a:off x="4284663" y="2420938"/>
            <a:ext cx="144462" cy="2592387"/>
          </a:xfrm>
          <a:custGeom>
            <a:avLst/>
            <a:gdLst>
              <a:gd name="T0" fmla="*/ 0 w 91"/>
              <a:gd name="T1" fmla="*/ 1633 h 1633"/>
              <a:gd name="T2" fmla="*/ 46 w 91"/>
              <a:gd name="T3" fmla="*/ 0 h 1633"/>
              <a:gd name="T4" fmla="*/ 91 w 91"/>
              <a:gd name="T5" fmla="*/ 1633 h 1633"/>
              <a:gd name="T6" fmla="*/ 0 w 91"/>
              <a:gd name="T7" fmla="*/ 1633 h 1633"/>
            </a:gdLst>
            <a:ahLst/>
            <a:cxnLst>
              <a:cxn ang="0">
                <a:pos x="T0" y="T1"/>
              </a:cxn>
              <a:cxn ang="0">
                <a:pos x="T2" y="T3"/>
              </a:cxn>
              <a:cxn ang="0">
                <a:pos x="T4" y="T5"/>
              </a:cxn>
              <a:cxn ang="0">
                <a:pos x="T6" y="T7"/>
              </a:cxn>
            </a:cxnLst>
            <a:rect l="0" t="0" r="r" b="b"/>
            <a:pathLst>
              <a:path w="91" h="1633">
                <a:moveTo>
                  <a:pt x="0" y="1633"/>
                </a:moveTo>
                <a:lnTo>
                  <a:pt x="46" y="0"/>
                </a:lnTo>
                <a:lnTo>
                  <a:pt x="91" y="1633"/>
                </a:lnTo>
                <a:lnTo>
                  <a:pt x="0" y="1633"/>
                </a:lnTo>
                <a:close/>
              </a:path>
            </a:pathLst>
          </a:cu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69" name="Freeform 9"/>
          <p:cNvSpPr>
            <a:spLocks/>
          </p:cNvSpPr>
          <p:nvPr/>
        </p:nvSpPr>
        <p:spPr bwMode="auto">
          <a:xfrm>
            <a:off x="4284663" y="5013325"/>
            <a:ext cx="142875" cy="1511300"/>
          </a:xfrm>
          <a:custGeom>
            <a:avLst/>
            <a:gdLst>
              <a:gd name="T0" fmla="*/ 0 w 90"/>
              <a:gd name="T1" fmla="*/ 0 h 952"/>
              <a:gd name="T2" fmla="*/ 45 w 90"/>
              <a:gd name="T3" fmla="*/ 952 h 952"/>
              <a:gd name="T4" fmla="*/ 90 w 90"/>
              <a:gd name="T5" fmla="*/ 0 h 952"/>
              <a:gd name="T6" fmla="*/ 0 w 90"/>
              <a:gd name="T7" fmla="*/ 0 h 952"/>
            </a:gdLst>
            <a:ahLst/>
            <a:cxnLst>
              <a:cxn ang="0">
                <a:pos x="T0" y="T1"/>
              </a:cxn>
              <a:cxn ang="0">
                <a:pos x="T2" y="T3"/>
              </a:cxn>
              <a:cxn ang="0">
                <a:pos x="T4" y="T5"/>
              </a:cxn>
              <a:cxn ang="0">
                <a:pos x="T6" y="T7"/>
              </a:cxn>
            </a:cxnLst>
            <a:rect l="0" t="0" r="r" b="b"/>
            <a:pathLst>
              <a:path w="90" h="952">
                <a:moveTo>
                  <a:pt x="0" y="0"/>
                </a:moveTo>
                <a:lnTo>
                  <a:pt x="45" y="952"/>
                </a:lnTo>
                <a:lnTo>
                  <a:pt x="90" y="0"/>
                </a:lnTo>
                <a:lnTo>
                  <a:pt x="0" y="0"/>
                </a:lnTo>
                <a:close/>
              </a:path>
            </a:pathLst>
          </a:custGeom>
          <a:solidFill>
            <a:srgbClr val="808000"/>
          </a:solidFill>
          <a:ln w="9525">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0" name="Freeform 10"/>
          <p:cNvSpPr>
            <a:spLocks/>
          </p:cNvSpPr>
          <p:nvPr/>
        </p:nvSpPr>
        <p:spPr bwMode="auto">
          <a:xfrm>
            <a:off x="4427538" y="5157788"/>
            <a:ext cx="792162" cy="71437"/>
          </a:xfrm>
          <a:custGeom>
            <a:avLst/>
            <a:gdLst>
              <a:gd name="T0" fmla="*/ 0 w 499"/>
              <a:gd name="T1" fmla="*/ 0 h 45"/>
              <a:gd name="T2" fmla="*/ 499 w 499"/>
              <a:gd name="T3" fmla="*/ 45 h 45"/>
              <a:gd name="T4" fmla="*/ 0 w 499"/>
              <a:gd name="T5" fmla="*/ 45 h 45"/>
              <a:gd name="T6" fmla="*/ 0 w 499"/>
              <a:gd name="T7" fmla="*/ 0 h 45"/>
            </a:gdLst>
            <a:ahLst/>
            <a:cxnLst>
              <a:cxn ang="0">
                <a:pos x="T0" y="T1"/>
              </a:cxn>
              <a:cxn ang="0">
                <a:pos x="T2" y="T3"/>
              </a:cxn>
              <a:cxn ang="0">
                <a:pos x="T4" y="T5"/>
              </a:cxn>
              <a:cxn ang="0">
                <a:pos x="T6" y="T7"/>
              </a:cxn>
            </a:cxnLst>
            <a:rect l="0" t="0" r="r" b="b"/>
            <a:pathLst>
              <a:path w="499" h="45">
                <a:moveTo>
                  <a:pt x="0" y="0"/>
                </a:moveTo>
                <a:lnTo>
                  <a:pt x="499" y="45"/>
                </a:lnTo>
                <a:lnTo>
                  <a:pt x="0" y="45"/>
                </a:lnTo>
                <a:lnTo>
                  <a:pt x="0" y="0"/>
                </a:lnTo>
                <a:close/>
              </a:path>
            </a:pathLst>
          </a:custGeom>
          <a:solidFill>
            <a:srgbClr val="808000"/>
          </a:solidFill>
          <a:ln w="9525">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1" name="Freeform 11"/>
          <p:cNvSpPr>
            <a:spLocks/>
          </p:cNvSpPr>
          <p:nvPr/>
        </p:nvSpPr>
        <p:spPr bwMode="auto">
          <a:xfrm>
            <a:off x="3419475" y="5157788"/>
            <a:ext cx="865188" cy="71437"/>
          </a:xfrm>
          <a:custGeom>
            <a:avLst/>
            <a:gdLst>
              <a:gd name="T0" fmla="*/ 545 w 545"/>
              <a:gd name="T1" fmla="*/ 0 h 45"/>
              <a:gd name="T2" fmla="*/ 0 w 545"/>
              <a:gd name="T3" fmla="*/ 45 h 45"/>
              <a:gd name="T4" fmla="*/ 545 w 545"/>
              <a:gd name="T5" fmla="*/ 45 h 45"/>
              <a:gd name="T6" fmla="*/ 545 w 545"/>
              <a:gd name="T7" fmla="*/ 0 h 45"/>
            </a:gdLst>
            <a:ahLst/>
            <a:cxnLst>
              <a:cxn ang="0">
                <a:pos x="T0" y="T1"/>
              </a:cxn>
              <a:cxn ang="0">
                <a:pos x="T2" y="T3"/>
              </a:cxn>
              <a:cxn ang="0">
                <a:pos x="T4" y="T5"/>
              </a:cxn>
              <a:cxn ang="0">
                <a:pos x="T6" y="T7"/>
              </a:cxn>
            </a:cxnLst>
            <a:rect l="0" t="0" r="r" b="b"/>
            <a:pathLst>
              <a:path w="545" h="45">
                <a:moveTo>
                  <a:pt x="545" y="0"/>
                </a:moveTo>
                <a:lnTo>
                  <a:pt x="0" y="45"/>
                </a:lnTo>
                <a:lnTo>
                  <a:pt x="545" y="45"/>
                </a:lnTo>
                <a:lnTo>
                  <a:pt x="545" y="0"/>
                </a:lnTo>
                <a:close/>
              </a:path>
            </a:pathLst>
          </a:custGeom>
          <a:solidFill>
            <a:srgbClr val="808000"/>
          </a:solidFill>
          <a:ln w="9525">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2" name="Freeform 12"/>
          <p:cNvSpPr>
            <a:spLocks/>
          </p:cNvSpPr>
          <p:nvPr/>
        </p:nvSpPr>
        <p:spPr bwMode="auto">
          <a:xfrm>
            <a:off x="3779838" y="5589588"/>
            <a:ext cx="577850" cy="71437"/>
          </a:xfrm>
          <a:custGeom>
            <a:avLst/>
            <a:gdLst>
              <a:gd name="T0" fmla="*/ 545 w 545"/>
              <a:gd name="T1" fmla="*/ 0 h 45"/>
              <a:gd name="T2" fmla="*/ 0 w 545"/>
              <a:gd name="T3" fmla="*/ 45 h 45"/>
              <a:gd name="T4" fmla="*/ 545 w 545"/>
              <a:gd name="T5" fmla="*/ 45 h 45"/>
              <a:gd name="T6" fmla="*/ 545 w 545"/>
              <a:gd name="T7" fmla="*/ 0 h 45"/>
            </a:gdLst>
            <a:ahLst/>
            <a:cxnLst>
              <a:cxn ang="0">
                <a:pos x="T0" y="T1"/>
              </a:cxn>
              <a:cxn ang="0">
                <a:pos x="T2" y="T3"/>
              </a:cxn>
              <a:cxn ang="0">
                <a:pos x="T4" y="T5"/>
              </a:cxn>
              <a:cxn ang="0">
                <a:pos x="T6" y="T7"/>
              </a:cxn>
            </a:cxnLst>
            <a:rect l="0" t="0" r="r" b="b"/>
            <a:pathLst>
              <a:path w="545" h="45">
                <a:moveTo>
                  <a:pt x="545" y="0"/>
                </a:moveTo>
                <a:lnTo>
                  <a:pt x="0" y="45"/>
                </a:lnTo>
                <a:lnTo>
                  <a:pt x="545" y="45"/>
                </a:lnTo>
                <a:lnTo>
                  <a:pt x="545" y="0"/>
                </a:lnTo>
                <a:close/>
              </a:path>
            </a:pathLst>
          </a:custGeom>
          <a:solidFill>
            <a:srgbClr val="808000"/>
          </a:solidFill>
          <a:ln w="9525">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3" name="Freeform 13"/>
          <p:cNvSpPr>
            <a:spLocks/>
          </p:cNvSpPr>
          <p:nvPr/>
        </p:nvSpPr>
        <p:spPr bwMode="auto">
          <a:xfrm>
            <a:off x="4356100" y="5589588"/>
            <a:ext cx="576263" cy="71437"/>
          </a:xfrm>
          <a:custGeom>
            <a:avLst/>
            <a:gdLst>
              <a:gd name="T0" fmla="*/ 0 w 499"/>
              <a:gd name="T1" fmla="*/ 0 h 45"/>
              <a:gd name="T2" fmla="*/ 499 w 499"/>
              <a:gd name="T3" fmla="*/ 45 h 45"/>
              <a:gd name="T4" fmla="*/ 0 w 499"/>
              <a:gd name="T5" fmla="*/ 45 h 45"/>
              <a:gd name="T6" fmla="*/ 0 w 499"/>
              <a:gd name="T7" fmla="*/ 0 h 45"/>
            </a:gdLst>
            <a:ahLst/>
            <a:cxnLst>
              <a:cxn ang="0">
                <a:pos x="T0" y="T1"/>
              </a:cxn>
              <a:cxn ang="0">
                <a:pos x="T2" y="T3"/>
              </a:cxn>
              <a:cxn ang="0">
                <a:pos x="T4" y="T5"/>
              </a:cxn>
              <a:cxn ang="0">
                <a:pos x="T6" y="T7"/>
              </a:cxn>
            </a:cxnLst>
            <a:rect l="0" t="0" r="r" b="b"/>
            <a:pathLst>
              <a:path w="499" h="45">
                <a:moveTo>
                  <a:pt x="0" y="0"/>
                </a:moveTo>
                <a:lnTo>
                  <a:pt x="499" y="45"/>
                </a:lnTo>
                <a:lnTo>
                  <a:pt x="0" y="45"/>
                </a:lnTo>
                <a:lnTo>
                  <a:pt x="0" y="0"/>
                </a:lnTo>
                <a:close/>
              </a:path>
            </a:pathLst>
          </a:custGeom>
          <a:solidFill>
            <a:srgbClr val="808000"/>
          </a:solidFill>
          <a:ln w="9525">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409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916113"/>
            <a:ext cx="1693862" cy="1285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3573463"/>
            <a:ext cx="1355725" cy="1349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013325"/>
            <a:ext cx="2987675"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7" name="Text Box 17"/>
          <p:cNvSpPr txBox="1">
            <a:spLocks noChangeArrowheads="1"/>
          </p:cNvSpPr>
          <p:nvPr/>
        </p:nvSpPr>
        <p:spPr bwMode="auto">
          <a:xfrm>
            <a:off x="463550" y="1484313"/>
            <a:ext cx="2578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latin typeface="Trebuchet MS" panose="020B0603020202020204" pitchFamily="34" charset="0"/>
              </a:rPr>
              <a:t>Difůzní odpor průduchů</a:t>
            </a:r>
          </a:p>
        </p:txBody>
      </p:sp>
      <p:sp>
        <p:nvSpPr>
          <p:cNvPr id="40978" name="Text Box 18"/>
          <p:cNvSpPr txBox="1">
            <a:spLocks noChangeArrowheads="1"/>
          </p:cNvSpPr>
          <p:nvPr/>
        </p:nvSpPr>
        <p:spPr bwMode="auto">
          <a:xfrm>
            <a:off x="6269038" y="3133725"/>
            <a:ext cx="2840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latin typeface="Trebuchet MS" panose="020B0603020202020204" pitchFamily="34" charset="0"/>
              </a:rPr>
              <a:t>Hydraulický odpor xylému</a:t>
            </a:r>
          </a:p>
        </p:txBody>
      </p:sp>
      <p:sp>
        <p:nvSpPr>
          <p:cNvPr id="40979" name="Text Box 19"/>
          <p:cNvSpPr txBox="1">
            <a:spLocks noChangeArrowheads="1"/>
          </p:cNvSpPr>
          <p:nvPr/>
        </p:nvSpPr>
        <p:spPr bwMode="auto">
          <a:xfrm>
            <a:off x="250825" y="4443413"/>
            <a:ext cx="3132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latin typeface="Trebuchet MS" panose="020B0603020202020204" pitchFamily="34" charset="0"/>
              </a:rPr>
              <a:t>Hydraulický odpor radiálního</a:t>
            </a:r>
          </a:p>
          <a:p>
            <a:r>
              <a:rPr lang="cs-CZ" altLang="cs-CZ">
                <a:latin typeface="Trebuchet MS" panose="020B0603020202020204" pitchFamily="34" charset="0"/>
              </a:rPr>
              <a:t>transportu v kořeni</a:t>
            </a:r>
          </a:p>
        </p:txBody>
      </p:sp>
      <p:sp>
        <p:nvSpPr>
          <p:cNvPr id="40980" name="Text Box 20"/>
          <p:cNvSpPr txBox="1">
            <a:spLocks noChangeArrowheads="1"/>
          </p:cNvSpPr>
          <p:nvPr/>
        </p:nvSpPr>
        <p:spPr bwMode="auto">
          <a:xfrm>
            <a:off x="5219700" y="5516563"/>
            <a:ext cx="14398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latin typeface="Trebuchet MS" panose="020B0603020202020204" pitchFamily="34" charset="0"/>
                <a:sym typeface="Symbol" panose="05050102010706020507" pitchFamily="18" charset="2"/>
              </a:rPr>
              <a:t>Půda</a:t>
            </a:r>
          </a:p>
          <a:p>
            <a:pPr>
              <a:spcBef>
                <a:spcPct val="50000"/>
              </a:spcBef>
            </a:pPr>
            <a:r>
              <a:rPr lang="en-US" altLang="cs-CZ" sz="1600">
                <a:latin typeface="Symbol" panose="05050102010706020507" pitchFamily="18" charset="2"/>
                <a:sym typeface="Symbol" panose="05050102010706020507" pitchFamily="18" charset="2"/>
              </a:rPr>
              <a:t> </a:t>
            </a:r>
            <a:r>
              <a:rPr lang="en-US" altLang="cs-CZ" sz="1600">
                <a:cs typeface="Arial" panose="020B0604020202020204" pitchFamily="34" charset="0"/>
              </a:rPr>
              <a:t>~</a:t>
            </a:r>
            <a:r>
              <a:rPr lang="en-US" altLang="cs-CZ" sz="1600"/>
              <a:t> -0,</a:t>
            </a:r>
            <a:r>
              <a:rPr lang="cs-CZ" altLang="cs-CZ" sz="1600"/>
              <a:t>1 MPa</a:t>
            </a:r>
          </a:p>
        </p:txBody>
      </p:sp>
      <p:sp>
        <p:nvSpPr>
          <p:cNvPr id="40981" name="Text Box 21"/>
          <p:cNvSpPr txBox="1">
            <a:spLocks noChangeArrowheads="1"/>
          </p:cNvSpPr>
          <p:nvPr/>
        </p:nvSpPr>
        <p:spPr bwMode="auto">
          <a:xfrm>
            <a:off x="5076825" y="1700213"/>
            <a:ext cx="14398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latin typeface="Trebuchet MS" panose="020B0603020202020204" pitchFamily="34" charset="0"/>
                <a:sym typeface="Symbol" panose="05050102010706020507" pitchFamily="18" charset="2"/>
              </a:rPr>
              <a:t>Vzduch</a:t>
            </a:r>
          </a:p>
          <a:p>
            <a:pPr>
              <a:spcBef>
                <a:spcPct val="50000"/>
              </a:spcBef>
            </a:pPr>
            <a:r>
              <a:rPr lang="en-US" altLang="cs-CZ" sz="1600">
                <a:latin typeface="Symbol" panose="05050102010706020507" pitchFamily="18" charset="2"/>
                <a:sym typeface="Symbol" panose="05050102010706020507" pitchFamily="18" charset="2"/>
              </a:rPr>
              <a:t> </a:t>
            </a:r>
            <a:r>
              <a:rPr lang="en-US" altLang="cs-CZ" sz="1600"/>
              <a:t>~ -</a:t>
            </a:r>
            <a:r>
              <a:rPr lang="cs-CZ" altLang="cs-CZ" sz="1600"/>
              <a:t>95 MPa</a:t>
            </a:r>
          </a:p>
        </p:txBody>
      </p:sp>
      <p:sp>
        <p:nvSpPr>
          <p:cNvPr id="40982" name="Line 22"/>
          <p:cNvSpPr>
            <a:spLocks noChangeShapeType="1"/>
          </p:cNvSpPr>
          <p:nvPr/>
        </p:nvSpPr>
        <p:spPr bwMode="auto">
          <a:xfrm flipV="1">
            <a:off x="5651500" y="2492375"/>
            <a:ext cx="0" cy="2951163"/>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83" name="Oval 23"/>
          <p:cNvSpPr>
            <a:spLocks noChangeArrowheads="1"/>
          </p:cNvSpPr>
          <p:nvPr/>
        </p:nvSpPr>
        <p:spPr bwMode="auto">
          <a:xfrm>
            <a:off x="106363" y="1054100"/>
            <a:ext cx="3313112" cy="25193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77"/>
                                        </p:tgtEl>
                                        <p:attrNameLst>
                                          <p:attrName>style.visibility</p:attrName>
                                        </p:attrNameLst>
                                      </p:cBhvr>
                                      <p:to>
                                        <p:strVal val="visible"/>
                                      </p:to>
                                    </p:set>
                                    <p:animEffect transition="in" filter="dissolve">
                                      <p:cBhvr>
                                        <p:cTn id="7" dur="500"/>
                                        <p:tgtEl>
                                          <p:spTgt spid="40977"/>
                                        </p:tgtEl>
                                      </p:cBhvr>
                                    </p:animEffect>
                                  </p:childTnLst>
                                </p:cTn>
                              </p:par>
                              <p:par>
                                <p:cTn id="8" presetID="9" presetClass="entr" presetSubtype="0" fill="hold" nodeType="withEffect">
                                  <p:stCondLst>
                                    <p:cond delay="0"/>
                                  </p:stCondLst>
                                  <p:childTnLst>
                                    <p:set>
                                      <p:cBhvr>
                                        <p:cTn id="9" dur="1" fill="hold">
                                          <p:stCondLst>
                                            <p:cond delay="0"/>
                                          </p:stCondLst>
                                        </p:cTn>
                                        <p:tgtEl>
                                          <p:spTgt spid="40974"/>
                                        </p:tgtEl>
                                        <p:attrNameLst>
                                          <p:attrName>style.visibility</p:attrName>
                                        </p:attrNameLst>
                                      </p:cBhvr>
                                      <p:to>
                                        <p:strVal val="visible"/>
                                      </p:to>
                                    </p:set>
                                    <p:animEffect transition="in" filter="dissolve">
                                      <p:cBhvr>
                                        <p:cTn id="10" dur="500"/>
                                        <p:tgtEl>
                                          <p:spTgt spid="409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0975"/>
                                        </p:tgtEl>
                                        <p:attrNameLst>
                                          <p:attrName>style.visibility</p:attrName>
                                        </p:attrNameLst>
                                      </p:cBhvr>
                                      <p:to>
                                        <p:strVal val="visible"/>
                                      </p:to>
                                    </p:set>
                                    <p:animEffect transition="in" filter="dissolve">
                                      <p:cBhvr>
                                        <p:cTn id="15" dur="500"/>
                                        <p:tgtEl>
                                          <p:spTgt spid="4097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0978"/>
                                        </p:tgtEl>
                                        <p:attrNameLst>
                                          <p:attrName>style.visibility</p:attrName>
                                        </p:attrNameLst>
                                      </p:cBhvr>
                                      <p:to>
                                        <p:strVal val="visible"/>
                                      </p:to>
                                    </p:set>
                                    <p:animEffect transition="in" filter="dissolve">
                                      <p:cBhvr>
                                        <p:cTn id="18" dur="500"/>
                                        <p:tgtEl>
                                          <p:spTgt spid="409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0976"/>
                                        </p:tgtEl>
                                        <p:attrNameLst>
                                          <p:attrName>style.visibility</p:attrName>
                                        </p:attrNameLst>
                                      </p:cBhvr>
                                      <p:to>
                                        <p:strVal val="visible"/>
                                      </p:to>
                                    </p:set>
                                    <p:animEffect transition="in" filter="dissolve">
                                      <p:cBhvr>
                                        <p:cTn id="23" dur="500"/>
                                        <p:tgtEl>
                                          <p:spTgt spid="409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979"/>
                                        </p:tgtEl>
                                        <p:attrNameLst>
                                          <p:attrName>style.visibility</p:attrName>
                                        </p:attrNameLst>
                                      </p:cBhvr>
                                      <p:to>
                                        <p:strVal val="visible"/>
                                      </p:to>
                                    </p:set>
                                    <p:animEffect transition="in" filter="dissolve">
                                      <p:cBhvr>
                                        <p:cTn id="26" dur="500"/>
                                        <p:tgtEl>
                                          <p:spTgt spid="409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0983"/>
                                        </p:tgtEl>
                                        <p:attrNameLst>
                                          <p:attrName>style.visibility</p:attrName>
                                        </p:attrNameLst>
                                      </p:cBhvr>
                                      <p:to>
                                        <p:strVal val="visible"/>
                                      </p:to>
                                    </p:set>
                                    <p:anim calcmode="lin" valueType="num">
                                      <p:cBhvr additive="base">
                                        <p:cTn id="31" dur="1000" fill="hold"/>
                                        <p:tgtEl>
                                          <p:spTgt spid="40983"/>
                                        </p:tgtEl>
                                        <p:attrNameLst>
                                          <p:attrName>ppt_x</p:attrName>
                                        </p:attrNameLst>
                                      </p:cBhvr>
                                      <p:tavLst>
                                        <p:tav tm="0">
                                          <p:val>
                                            <p:strVal val="1+#ppt_w/2"/>
                                          </p:val>
                                        </p:tav>
                                        <p:tav tm="100000">
                                          <p:val>
                                            <p:strVal val="#ppt_x"/>
                                          </p:val>
                                        </p:tav>
                                      </p:tavLst>
                                    </p:anim>
                                    <p:anim calcmode="lin" valueType="num">
                                      <p:cBhvr additive="base">
                                        <p:cTn id="32" dur="1000" fill="hold"/>
                                        <p:tgtEl>
                                          <p:spTgt spid="40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p:bldP spid="40978" grpId="0"/>
      <p:bldP spid="40979" grpId="0"/>
      <p:bldP spid="409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7818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3"/>
          <p:cNvSpPr txBox="1">
            <a:spLocks noChangeArrowheads="1"/>
          </p:cNvSpPr>
          <p:nvPr/>
        </p:nvSpPr>
        <p:spPr bwMode="auto">
          <a:xfrm>
            <a:off x="228600" y="1524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2800" b="1" i="1">
                <a:solidFill>
                  <a:srgbClr val="CC6600"/>
                </a:solidFill>
              </a:rPr>
              <a:t>Ukázka různé stavby vodivých elementů xylému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472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3"/>
          <p:cNvSpPr txBox="1">
            <a:spLocks noChangeArrowheads="1"/>
          </p:cNvSpPr>
          <p:nvPr/>
        </p:nvSpPr>
        <p:spPr bwMode="auto">
          <a:xfrm>
            <a:off x="60325" y="193675"/>
            <a:ext cx="893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cs-CZ" altLang="cs-CZ" sz="2400">
              <a:latin typeface="Times New Roman" panose="02020603050405020304" pitchFamily="18" charset="0"/>
            </a:endParaRPr>
          </a:p>
        </p:txBody>
      </p:sp>
      <p:sp>
        <p:nvSpPr>
          <p:cNvPr id="18436" name="Text Box 4"/>
          <p:cNvSpPr txBox="1">
            <a:spLocks noChangeArrowheads="1"/>
          </p:cNvSpPr>
          <p:nvPr/>
        </p:nvSpPr>
        <p:spPr bwMode="auto">
          <a:xfrm>
            <a:off x="228600" y="3810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b="1" i="1">
                <a:solidFill>
                  <a:srgbClr val="CC6600"/>
                </a:solidFill>
              </a:rPr>
              <a:t>Transportní obchvat (bypass) poškozeného místa cévy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cs-CZ" altLang="cs-CZ" sz="3600">
                <a:solidFill>
                  <a:srgbClr val="008080"/>
                </a:solidFill>
                <a:effectLst>
                  <a:outerShdw blurRad="38100" dist="38100" dir="2700000" algn="tl">
                    <a:srgbClr val="000000"/>
                  </a:outerShdw>
                </a:effectLst>
                <a:latin typeface="Trebuchet MS" panose="020B0603020202020204" pitchFamily="34" charset="0"/>
              </a:rPr>
              <a:t>Co to jsou hydraulické metody pro měření odporů v rostlinách?</a:t>
            </a:r>
          </a:p>
        </p:txBody>
      </p:sp>
      <p:sp>
        <p:nvSpPr>
          <p:cNvPr id="9219" name="Rectangle 3"/>
          <p:cNvSpPr>
            <a:spLocks noGrp="1" noChangeArrowheads="1"/>
          </p:cNvSpPr>
          <p:nvPr>
            <p:ph type="body" idx="1"/>
          </p:nvPr>
        </p:nvSpPr>
        <p:spPr>
          <a:xfrm>
            <a:off x="395288" y="1773238"/>
            <a:ext cx="8229600" cy="4525962"/>
          </a:xfrm>
        </p:spPr>
        <p:txBody>
          <a:bodyPr/>
          <a:lstStyle/>
          <a:p>
            <a:r>
              <a:rPr lang="cs-CZ" altLang="cs-CZ"/>
              <a:t>Metody využívající měření toku kapaliny přes pletiva rostliny v podmínkách tlakového spádu známé velikosti k hodnocení funkčních vlastností pletiv nebo celých orgánů.</a:t>
            </a:r>
          </a:p>
          <a:p>
            <a:endParaRPr lang="cs-CZ" altLang="cs-CZ"/>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1130</Words>
  <Application>Microsoft Office PowerPoint</Application>
  <PresentationFormat>Předvádění na obrazovce (4:3)</PresentationFormat>
  <Paragraphs>169</Paragraphs>
  <Slides>29</Slides>
  <Notes>11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29</vt:i4>
      </vt:variant>
    </vt:vector>
  </HeadingPairs>
  <TitlesOfParts>
    <vt:vector size="37" baseType="lpstr">
      <vt:lpstr>Arial</vt:lpstr>
      <vt:lpstr>Arial Black</vt:lpstr>
      <vt:lpstr>Symbol</vt:lpstr>
      <vt:lpstr>Tahoma</vt:lpstr>
      <vt:lpstr>Times New Roman</vt:lpstr>
      <vt:lpstr>Trebuchet MS</vt:lpstr>
      <vt:lpstr>Výchozí návrh</vt:lpstr>
      <vt:lpstr>Graf</vt:lpstr>
      <vt:lpstr>Měření odporu transportních cest, stupně jejich  integrace a embolizace</vt:lpstr>
      <vt:lpstr> Základní principy xylémového transportu vody  (1) </vt:lpstr>
      <vt:lpstr>Maximální rychlost toku vody xylému exponenciálně roste s vnitřním průměrem cév  </vt:lpstr>
      <vt:lpstr>Praktické důsledky Hagen-Poiseuilleova vztahu</vt:lpstr>
      <vt:lpstr>Příklady maximálních  rychlostí toku vody v xylému u různých skupin rostlin</vt:lpstr>
      <vt:lpstr>Pohyb vody v rostlině – hnací síly a regulační body</vt:lpstr>
      <vt:lpstr>Prezentace aplikace PowerPoint</vt:lpstr>
      <vt:lpstr>Prezentace aplikace PowerPoint</vt:lpstr>
      <vt:lpstr>Co to jsou hydraulické metody pro měření odporů v rostlinách?</vt:lpstr>
      <vt:lpstr>Hlavní oblasti použití hydraulických metod</vt:lpstr>
      <vt:lpstr>Měření hydraulické vodivosti stonkového segmentu</vt:lpstr>
      <vt:lpstr>Jak měříme hydraulický odpor kořenového systému a jeho změny ?</vt:lpstr>
      <vt:lpstr>Jak měříme hydraulický odpor celé rostliny ?</vt:lpstr>
      <vt:lpstr>Prezentace aplikace PowerPoint</vt:lpstr>
      <vt:lpstr>Funkční analýza anatomie xylému</vt:lpstr>
      <vt:lpstr>Funkční analýza anatomie xylému: průměr cév a vodivost</vt:lpstr>
      <vt:lpstr>Vztah mezi vypočtenou a skutečnou hydraulickou vodivostí xylému rostlin chmele </vt:lpstr>
      <vt:lpstr>Proč je skutečná vodivost stonku menší než teoreticky vypočtená?</vt:lpstr>
      <vt:lpstr>Vliv hormonální signalizace na vývoj a fungování xylému</vt:lpstr>
      <vt:lpstr>Vztah mezi vodním potenciálem stonku a relativním poklesem hydraulické vodivosti xylému ve stonku rostlin chmele </vt:lpstr>
      <vt:lpstr>Závažnost poruch xylému pro fungování celé rostliny</vt:lpstr>
      <vt:lpstr>Měření stupně integrace vodivých pletiv</vt:lpstr>
      <vt:lpstr>Prezentace aplikace PowerPoint</vt:lpstr>
      <vt:lpstr>Prezentace aplikace PowerPoint</vt:lpstr>
      <vt:lpstr>Prezentace aplikace PowerPoint</vt:lpstr>
      <vt:lpstr>Prezentace aplikace PowerPoint</vt:lpstr>
      <vt:lpstr>Postup při měření hydraulických vlastností xylému stonku</vt:lpstr>
      <vt:lpstr>Výpočty hydraulické vodivosti  nebo odporu</vt:lpstr>
      <vt:lpstr>Cíle experimentu:</vt:lpstr>
    </vt:vector>
  </TitlesOfParts>
  <Company>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FAR</dc:creator>
  <cp:lastModifiedBy>VG</cp:lastModifiedBy>
  <cp:revision>18</cp:revision>
  <dcterms:created xsi:type="dcterms:W3CDTF">2010-04-27T14:19:38Z</dcterms:created>
  <dcterms:modified xsi:type="dcterms:W3CDTF">2015-05-06T09:21:48Z</dcterms:modified>
</cp:coreProperties>
</file>