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2" r:id="rId7"/>
    <p:sldId id="263" r:id="rId8"/>
    <p:sldId id="261" r:id="rId9"/>
    <p:sldId id="264" r:id="rId10"/>
    <p:sldId id="265" r:id="rId11"/>
    <p:sldId id="266" r:id="rId12"/>
    <p:sldId id="291" r:id="rId13"/>
    <p:sldId id="267" r:id="rId14"/>
    <p:sldId id="268" r:id="rId15"/>
    <p:sldId id="269" r:id="rId16"/>
    <p:sldId id="270" r:id="rId17"/>
    <p:sldId id="271" r:id="rId18"/>
    <p:sldId id="289" r:id="rId19"/>
    <p:sldId id="272" r:id="rId20"/>
    <p:sldId id="294" r:id="rId21"/>
    <p:sldId id="295" r:id="rId22"/>
    <p:sldId id="273" r:id="rId23"/>
    <p:sldId id="296" r:id="rId24"/>
    <p:sldId id="288" r:id="rId25"/>
    <p:sldId id="274" r:id="rId26"/>
    <p:sldId id="285" r:id="rId27"/>
    <p:sldId id="286" r:id="rId28"/>
    <p:sldId id="287" r:id="rId29"/>
    <p:sldId id="297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92" r:id="rId41"/>
    <p:sldId id="290" r:id="rId42"/>
    <p:sldId id="293" r:id="rId43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26" y="-5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2510C-FC43-4E0F-A8F6-A227DFD1C31D}" type="datetimeFigureOut">
              <a:rPr lang="cs-CZ"/>
              <a:pPr>
                <a:defRPr/>
              </a:pPr>
              <a:t>16.2.2014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7C17A-17AE-4A65-B7F8-E30945DE4BD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33650-3B11-4068-A180-00BA715D2920}" type="datetimeFigureOut">
              <a:rPr lang="cs-CZ"/>
              <a:pPr>
                <a:defRPr/>
              </a:pPr>
              <a:t>16.2.2014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28F4C-7EC3-41A9-AA4C-CDF797D957F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E29C5-6742-4EE6-AC5E-6E70389847FB}" type="datetimeFigureOut">
              <a:rPr lang="cs-CZ"/>
              <a:pPr>
                <a:defRPr/>
              </a:pPr>
              <a:t>16.2.2014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A6893-45BB-4113-8323-D1A174D26CF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F323A-41D0-4F33-8271-9CEBDA7079C2}" type="datetimeFigureOut">
              <a:rPr lang="cs-CZ"/>
              <a:pPr>
                <a:defRPr/>
              </a:pPr>
              <a:t>16.2.2014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5EDFF-97CB-4C8E-8064-30782B2FF20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5F940-9FC5-425E-A1D0-D56D631700D6}" type="datetimeFigureOut">
              <a:rPr lang="cs-CZ"/>
              <a:pPr>
                <a:defRPr/>
              </a:pPr>
              <a:t>16.2.2014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AD782-9D3D-4A7F-AC4C-BD5F9708650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80C15-CC53-474D-96EE-05E8F5FE0BE7}" type="datetimeFigureOut">
              <a:rPr lang="cs-CZ"/>
              <a:pPr>
                <a:defRPr/>
              </a:pPr>
              <a:t>16.2.2014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F4D77-C4E9-43FA-9883-BFC1DAA5129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F62B6-7442-4AA7-A29F-EDDA8B22779E}" type="datetimeFigureOut">
              <a:rPr lang="cs-CZ"/>
              <a:pPr>
                <a:defRPr/>
              </a:pPr>
              <a:t>16.2.2014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71563-F450-4BCF-B782-41094127EB5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71420-CD62-48FA-A654-745D4DA61CE5}" type="datetimeFigureOut">
              <a:rPr lang="cs-CZ"/>
              <a:pPr>
                <a:defRPr/>
              </a:pPr>
              <a:t>16.2.2014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22056-D53D-45FB-B7AB-478E04D4E02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814A8-ADC1-41C1-A9FC-44F5F83D7434}" type="datetimeFigureOut">
              <a:rPr lang="cs-CZ"/>
              <a:pPr>
                <a:defRPr/>
              </a:pPr>
              <a:t>16.2.2014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7FC67-6CF5-4FA5-8C1E-3A90AC0AC7A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15C0E3-A956-4FCD-B45C-16ACBF96087C}" type="datetimeFigureOut">
              <a:rPr lang="cs-CZ"/>
              <a:pPr>
                <a:defRPr/>
              </a:pPr>
              <a:t>16.2.2014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BE6B6D-021D-4B78-9D1D-7114E4596E2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C37FA9-EADA-4C40-8FD4-6F3A96FC1E93}" type="datetimeFigureOut">
              <a:rPr lang="cs-CZ"/>
              <a:pPr>
                <a:defRPr/>
              </a:pPr>
              <a:t>16.2.2014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89908C-83E2-4A7F-9086-69FBD45A7B8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F356479-B445-458A-A963-5478FB7C8D6D}" type="datetimeFigureOut">
              <a:rPr lang="cs-CZ"/>
              <a:pPr>
                <a:defRPr/>
              </a:pPr>
              <a:t>16.2.2014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A7FB3D1-5A26-42D1-848C-D70F26F4702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google.cz/url?sa=i&amp;rct=j&amp;q=stetoskop&amp;source=images&amp;cd=&amp;cad=rja&amp;docid=iiWgXUZ8Zj0LOM&amp;tbnid=LYoehvxHS4iFwM:&amp;ved=0CAUQjRw&amp;url=http://www.fazzini.cz/produkty/detail/93&amp;ei=vVoVUc2lNMuDhQeTi4DIDA&amp;psig=AFQjCNGLTNSDrOj3nUC_VZsg3mqD_4eqOg&amp;ust=136044034961159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2.jpeg"/><Relationship Id="rId7" Type="http://schemas.openxmlformats.org/officeDocument/2006/relationships/image" Target="../media/image24.jpeg"/><Relationship Id="rId2" Type="http://schemas.openxmlformats.org/officeDocument/2006/relationships/hyperlink" Target="http://www.google.cz/url?sa=i&amp;rct=j&amp;q=otisky+prst%C5%AF&amp;source=images&amp;cd=&amp;cad=rja&amp;docid=b2egRhLlHg_CyM&amp;tbnid=fy29GpS4cxUkmM:&amp;ved=0CAUQjRw&amp;url=http://aktualne.centrum.cz/veda/clanek.phtml?id=638669&amp;ei=hFkVUaP-JsmmhAfZwoDAAg&amp;psig=AFQjCNHyRtHAmfdKtTqCdbl_c-XrPw0DJw&amp;ust=136044006472177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otisky+prst%C5%AF&amp;source=images&amp;cd=&amp;cad=rja&amp;docid=_PWj0KhUFgjgeM&amp;tbnid=z8ARB2Xyv0wFeM:&amp;ved=0CAUQjRw&amp;url=http://www.detektivni-informacni.cz/detektivni-metodika/daktyloskopie/?PHPSESSID=f8099e02b5f0a4e75cc339ff1ee2f372&amp;ei=u1kVUcmQOYfNhAesxoHQDA&amp;psig=AFQjCNHyRtHAmfdKtTqCdbl_c-XrPw0DJw&amp;ust=1360440064721771" TargetMode="External"/><Relationship Id="rId5" Type="http://schemas.openxmlformats.org/officeDocument/2006/relationships/image" Target="../media/image23.jpeg"/><Relationship Id="rId4" Type="http://schemas.openxmlformats.org/officeDocument/2006/relationships/hyperlink" Target="http://www.google.cz/url?sa=i&amp;rct=j&amp;q=otisky+prst%C5%AF&amp;source=images&amp;cd=&amp;cad=rja&amp;docid=pWU_ITqVJeaENM&amp;tbnid=kZ0KqJuMqe2oVM:&amp;ved=0CAUQjRw&amp;url=http://technet.idnes.cz/uriznout-si-briska-prstu-nestaci-vzor-pro-otisky-se-vam-vrati-pb7-/tec_technika.aspx?c=A080728_203638_tec_technika_fur&amp;ei=lFkVUcfhNYm2hQeAhYC4DQ&amp;psig=AFQjCNHyRtHAmfdKtTqCdbl_c-XrPw0DJw&amp;ust=1360440064721771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www.google.cz/url?sa=i&amp;rct=j&amp;q=denzitometrie&amp;source=images&amp;cd=&amp;cad=rja&amp;docid=uIV77Dsq66QS5M&amp;tbnid=fCsPtO7ySUXVKM:&amp;ved=0CAUQjRw&amp;url=http://www.novinky.cz/zena/zdravi/227272-super-presne-mereni-tuku-ukaze-co-jste-v-hubnuti-dokazali.html&amp;ei=41YVUa-EIorPhAfxqYHAAw&amp;psig=AFQjCNFNqodUN8A9rydo2zenTGNwouw-OQ&amp;ust=1360439379479262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denzitometrie&amp;source=images&amp;cd=&amp;cad=rja&amp;docid=7MwFzUaHJlqI3M&amp;tbnid=zcMps1QQ6t1bvM:&amp;ved=0CAUQjRw&amp;url=http://www.orling.cz/cz/vedecke-publikace/calcidrink-ortopedie.html&amp;ei=H1gVUeVAi5KGB7_9gcgJ&amp;psig=AFQjCNGU0kx0peGhZWRnpXHNwWxvN9VyKA&amp;ust=1360439602722439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1.jpeg"/><Relationship Id="rId2" Type="http://schemas.openxmlformats.org/officeDocument/2006/relationships/hyperlink" Target="http://www.google.cz/url?sa=i&amp;rct=j&amp;q=plantograf&amp;source=images&amp;cd=&amp;cad=rja&amp;docid=5DT5mePbHKPj1M&amp;tbnid=Z-HuHm0fZzSC1M:&amp;ved=0CAUQjRw&amp;url=http://www.plantograf.com/index.php?go=2&amp;cat=9&amp;ei=w1gVUaewL8-QhQf0g4DgCw&amp;psig=AFQjCNHGod0FK6pGK_K0KU-ics-542meBw&amp;ust=136043984454099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plantograf&amp;source=images&amp;cd=&amp;cad=rja&amp;docid=-vJLp5IvW2x5FM&amp;tbnid=ja_7abxst418JM:&amp;ved=0CAUQjRw&amp;url=http://www1.fs.cvut.cz/cz/u12110/prt/plantograf/obrazky/index.html&amp;ei=A1kVUa8plJeFB8jcgfgK&amp;psig=AFQjCNHGod0FK6pGK_K0KU-ics-542meBw&amp;ust=1360439844540991" TargetMode="External"/><Relationship Id="rId5" Type="http://schemas.openxmlformats.org/officeDocument/2006/relationships/image" Target="../media/image30.jpeg"/><Relationship Id="rId4" Type="http://schemas.openxmlformats.org/officeDocument/2006/relationships/hyperlink" Target="http://www.google.cz/url?sa=i&amp;rct=j&amp;q=plantograf&amp;source=images&amp;cd=&amp;cad=rja&amp;docid=v0xTHgGxe0mXqM&amp;tbnid=-G8yXReiVcWJVM:&amp;ved=0CAUQjRw&amp;url=http://www.dostry.cz/podrobne/potize_ploche_nohy.htm&amp;ei=8FgVUbGvIIbNhAe3_ICQBg&amp;psig=AFQjCNHGod0FK6pGK_K0KU-ics-542meBw&amp;ust=1360439844540991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imates.co.uk/classification/index.html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sz="6000" b="1" smtClean="0"/>
              <a:t>Antropometrie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4000" b="1" dirty="0">
                <a:solidFill>
                  <a:schemeClr val="tx1"/>
                </a:solidFill>
              </a:rPr>
              <a:t>Základní antropometrická metodika II</a:t>
            </a:r>
            <a:endParaRPr lang="cs-CZ" sz="4000" dirty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b="1" smtClean="0"/>
              <a:t>Spolupracující obory:</a:t>
            </a:r>
          </a:p>
        </p:txBody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>
          <a:xfrm>
            <a:off x="323850" y="1341438"/>
            <a:ext cx="8640763" cy="53276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b="1" smtClean="0"/>
              <a:t>Lékařství</a:t>
            </a:r>
            <a:r>
              <a:rPr lang="cs-CZ" smtClean="0"/>
              <a:t> (považována za antropologickou patologii) zaměřena především na nemocného jedince (nikoli jako antropologie na skupinu lidí nebo populací). Meziobor </a:t>
            </a:r>
            <a:r>
              <a:rPr lang="cs-CZ" b="1" smtClean="0"/>
              <a:t>klinická antropologie</a:t>
            </a:r>
            <a:r>
              <a:rPr lang="cs-CZ" smtClean="0"/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cs-CZ" smtClean="0"/>
              <a:t>V antropologickém výzkumu se uplatňují</a:t>
            </a:r>
            <a:r>
              <a:rPr lang="cs-CZ" b="1" smtClean="0"/>
              <a:t> </a:t>
            </a:r>
            <a:r>
              <a:rPr lang="cs-CZ" smtClean="0"/>
              <a:t>většinou vyšetřovací metody </a:t>
            </a:r>
            <a:r>
              <a:rPr lang="cs-CZ" b="1" smtClean="0"/>
              <a:t>morfologické,</a:t>
            </a:r>
            <a:r>
              <a:rPr lang="cs-CZ" smtClean="0"/>
              <a:t> ale i</a:t>
            </a:r>
            <a:r>
              <a:rPr lang="cs-CZ" b="1" smtClean="0"/>
              <a:t> dalších oborů: </a:t>
            </a:r>
            <a:endParaRPr lang="cs-CZ" smtClean="0"/>
          </a:p>
          <a:p>
            <a:pPr lvl="1" eaLnBrk="1" hangingPunct="1">
              <a:lnSpc>
                <a:spcPct val="90000"/>
              </a:lnSpc>
            </a:pPr>
            <a:r>
              <a:rPr lang="cs-CZ" smtClean="0"/>
              <a:t>Metody chemie (biochemie)</a:t>
            </a:r>
          </a:p>
          <a:p>
            <a:pPr lvl="1" eaLnBrk="1" hangingPunct="1">
              <a:lnSpc>
                <a:spcPct val="90000"/>
              </a:lnSpc>
            </a:pPr>
            <a:r>
              <a:rPr lang="cs-CZ" smtClean="0"/>
              <a:t>Fyziky (biofyziky)</a:t>
            </a:r>
          </a:p>
          <a:p>
            <a:pPr lvl="1" eaLnBrk="1" hangingPunct="1">
              <a:lnSpc>
                <a:spcPct val="90000"/>
              </a:lnSpc>
            </a:pPr>
            <a:r>
              <a:rPr lang="cs-CZ" smtClean="0"/>
              <a:t>Matematiky (biostatistika)</a:t>
            </a:r>
          </a:p>
          <a:p>
            <a:pPr eaLnBrk="1" hangingPunct="1">
              <a:lnSpc>
                <a:spcPct val="90000"/>
              </a:lnSpc>
            </a:pPr>
            <a:r>
              <a:rPr lang="cs-CZ" smtClean="0"/>
              <a:t>Vznik </a:t>
            </a:r>
            <a:r>
              <a:rPr lang="cs-CZ" b="1" smtClean="0"/>
              <a:t>interdisciplinárních </a:t>
            </a:r>
            <a:r>
              <a:rPr lang="cs-CZ" smtClean="0"/>
              <a:t>výzkumných týmů.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2355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Antropometrické metody</a:t>
            </a:r>
            <a:r>
              <a:rPr lang="cs-CZ" smtClean="0"/>
              <a:t> přesného měření lidského těla a jeho součástí jsou pro fyzickou antropologii specifické. </a:t>
            </a:r>
          </a:p>
          <a:p>
            <a:pPr eaLnBrk="1" hangingPunct="1"/>
            <a:r>
              <a:rPr lang="cs-CZ" smtClean="0"/>
              <a:t>Metody jsou </a:t>
            </a:r>
            <a:r>
              <a:rPr lang="cs-CZ" b="1" smtClean="0"/>
              <a:t>mezinárodně unifikované</a:t>
            </a:r>
            <a:r>
              <a:rPr lang="cs-CZ" smtClean="0"/>
              <a:t>, což je důležitý předpoklad pro možnost srovnání naměřených výsledků s jinými autory.</a:t>
            </a:r>
          </a:p>
          <a:p>
            <a:pPr eaLnBrk="1" hangingPunct="1"/>
            <a:r>
              <a:rPr lang="cs-CZ" smtClean="0"/>
              <a:t>Antropometrie živého člověka též </a:t>
            </a:r>
            <a:r>
              <a:rPr lang="cs-CZ" b="1" smtClean="0"/>
              <a:t>somatometrie</a:t>
            </a:r>
            <a:r>
              <a:rPr lang="cs-CZ" smtClean="0"/>
              <a:t>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4915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49157" name="Picture 5" descr="Struktura empirických v&amp;ecaron;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89050"/>
            <a:ext cx="9144000" cy="4552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3775"/>
          </a:xfrm>
        </p:spPr>
        <p:txBody>
          <a:bodyPr/>
          <a:lstStyle/>
          <a:p>
            <a:pPr eaLnBrk="1" hangingPunct="1"/>
            <a:r>
              <a:rPr lang="cs-CZ" b="1" smtClean="0"/>
              <a:t>Antropologický výzkum:</a:t>
            </a:r>
          </a:p>
        </p:txBody>
      </p:sp>
      <p:sp>
        <p:nvSpPr>
          <p:cNvPr id="24578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Podrobná znalost metod</a:t>
            </a:r>
            <a:r>
              <a:rPr lang="cs-CZ" smtClean="0"/>
              <a:t> – významná pro kvalitní a validní výzkum.</a:t>
            </a:r>
            <a:endParaRPr lang="cs-CZ" b="1" smtClean="0"/>
          </a:p>
          <a:p>
            <a:pPr eaLnBrk="1" hangingPunct="1"/>
            <a:r>
              <a:rPr lang="cs-CZ" b="1" smtClean="0"/>
              <a:t>Před započetím výzkumu</a:t>
            </a:r>
            <a:r>
              <a:rPr lang="cs-CZ" smtClean="0"/>
              <a:t>:</a:t>
            </a:r>
          </a:p>
          <a:p>
            <a:pPr lvl="1" eaLnBrk="1" hangingPunct="1"/>
            <a:r>
              <a:rPr lang="cs-CZ" smtClean="0"/>
              <a:t>vymezit co nejpřesněji zvolený problém</a:t>
            </a:r>
          </a:p>
          <a:p>
            <a:pPr lvl="1" eaLnBrk="1" hangingPunct="1"/>
            <a:r>
              <a:rPr lang="cs-CZ" smtClean="0"/>
              <a:t>připravit plán řešení</a:t>
            </a:r>
          </a:p>
          <a:p>
            <a:pPr lvl="1" eaLnBrk="1" hangingPunct="1"/>
            <a:r>
              <a:rPr lang="cs-CZ" smtClean="0"/>
              <a:t>prostudovat dosavadní publikovanou literaturu a zkoumané otázky předchůdců. </a:t>
            </a:r>
          </a:p>
          <a:p>
            <a:pPr lvl="1" eaLnBrk="1" hangingPunct="1"/>
            <a:r>
              <a:rPr lang="cs-CZ" smtClean="0"/>
              <a:t>Volba vhodné metody (metod)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25602" name="Rectangle 3"/>
          <p:cNvSpPr>
            <a:spLocks noGrp="1"/>
          </p:cNvSpPr>
          <p:nvPr>
            <p:ph type="body" idx="1"/>
          </p:nvPr>
        </p:nvSpPr>
        <p:spPr>
          <a:xfrm>
            <a:off x="457200" y="620713"/>
            <a:ext cx="8229600" cy="576103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b="1" smtClean="0"/>
              <a:t>Vlastní výzkum</a:t>
            </a:r>
            <a:r>
              <a:rPr lang="cs-CZ" smtClean="0"/>
              <a:t>:</a:t>
            </a:r>
          </a:p>
          <a:p>
            <a:pPr lvl="1" eaLnBrk="1" hangingPunct="1">
              <a:lnSpc>
                <a:spcPct val="90000"/>
              </a:lnSpc>
            </a:pPr>
            <a:r>
              <a:rPr lang="cs-CZ" smtClean="0"/>
              <a:t>Sběr dokladového materiálu</a:t>
            </a:r>
          </a:p>
          <a:p>
            <a:pPr lvl="1" eaLnBrk="1" hangingPunct="1">
              <a:lnSpc>
                <a:spcPct val="90000"/>
              </a:lnSpc>
            </a:pPr>
            <a:r>
              <a:rPr lang="cs-CZ" smtClean="0"/>
              <a:t>Zpracování materiálu</a:t>
            </a:r>
            <a:endParaRPr lang="cs-CZ" b="1" smtClean="0"/>
          </a:p>
          <a:p>
            <a:pPr eaLnBrk="1" hangingPunct="1">
              <a:lnSpc>
                <a:spcPct val="90000"/>
              </a:lnSpc>
            </a:pPr>
            <a:r>
              <a:rPr lang="cs-CZ" b="1" smtClean="0"/>
              <a:t>Interpretace a hodnocení získaných dat</a:t>
            </a:r>
          </a:p>
          <a:p>
            <a:pPr eaLnBrk="1" hangingPunct="1">
              <a:lnSpc>
                <a:spcPct val="90000"/>
              </a:lnSpc>
            </a:pPr>
            <a:r>
              <a:rPr lang="cs-CZ" b="1" smtClean="0"/>
              <a:t>Zobecnění a aplikace do praxe</a:t>
            </a:r>
          </a:p>
          <a:p>
            <a:pPr eaLnBrk="1" hangingPunct="1">
              <a:lnSpc>
                <a:spcPct val="90000"/>
              </a:lnSpc>
            </a:pPr>
            <a:r>
              <a:rPr lang="cs-CZ" b="1" smtClean="0"/>
              <a:t>Dokladový materiál:</a:t>
            </a:r>
          </a:p>
          <a:p>
            <a:pPr lvl="1" eaLnBrk="1" hangingPunct="1">
              <a:lnSpc>
                <a:spcPct val="90000"/>
              </a:lnSpc>
            </a:pPr>
            <a:r>
              <a:rPr lang="cs-CZ" smtClean="0"/>
              <a:t>Vyšetření vlastního zkoumaného objektu</a:t>
            </a:r>
          </a:p>
          <a:p>
            <a:pPr lvl="1" eaLnBrk="1" hangingPunct="1">
              <a:lnSpc>
                <a:spcPct val="90000"/>
              </a:lnSpc>
            </a:pPr>
            <a:r>
              <a:rPr lang="cs-CZ" smtClean="0"/>
              <a:t>Dokladem je zpravidla – </a:t>
            </a:r>
            <a:r>
              <a:rPr lang="cs-CZ" b="1" smtClean="0"/>
              <a:t>záznamový list</a:t>
            </a:r>
          </a:p>
          <a:p>
            <a:pPr lvl="1" eaLnBrk="1" hangingPunct="1">
              <a:lnSpc>
                <a:spcPct val="90000"/>
              </a:lnSpc>
            </a:pPr>
            <a:r>
              <a:rPr lang="cs-CZ" smtClean="0"/>
              <a:t>Anamnestické údaje</a:t>
            </a:r>
          </a:p>
          <a:p>
            <a:pPr lvl="1" eaLnBrk="1" hangingPunct="1">
              <a:lnSpc>
                <a:spcPct val="90000"/>
              </a:lnSpc>
            </a:pPr>
            <a:r>
              <a:rPr lang="cs-CZ" smtClean="0"/>
              <a:t>Záznam získaných dat (měřených sledovaných)</a:t>
            </a:r>
          </a:p>
          <a:p>
            <a:pPr lvl="1" eaLnBrk="1" hangingPunct="1">
              <a:lnSpc>
                <a:spcPct val="90000"/>
              </a:lnSpc>
            </a:pPr>
            <a:r>
              <a:rPr lang="cs-CZ" smtClean="0"/>
              <a:t>Živý objekt</a:t>
            </a:r>
            <a:r>
              <a:rPr lang="cs-CZ" b="1" smtClean="0"/>
              <a:t> = PROBAND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b="1" smtClean="0"/>
              <a:t>Výzkumy dělíme</a:t>
            </a:r>
            <a:r>
              <a:rPr lang="cs-CZ" smtClean="0"/>
              <a:t>:</a:t>
            </a:r>
          </a:p>
        </p:txBody>
      </p:sp>
      <p:sp>
        <p:nvSpPr>
          <p:cNvPr id="2662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dle délky sledování probandů:</a:t>
            </a:r>
            <a:endParaRPr lang="cs-CZ" smtClean="0"/>
          </a:p>
          <a:p>
            <a:pPr lvl="1" eaLnBrk="1" hangingPunct="1"/>
            <a:r>
              <a:rPr lang="cs-CZ" smtClean="0"/>
              <a:t>Jednorázové</a:t>
            </a:r>
          </a:p>
          <a:p>
            <a:pPr lvl="1" eaLnBrk="1" hangingPunct="1"/>
            <a:r>
              <a:rPr lang="cs-CZ" smtClean="0"/>
              <a:t>Longitudinální</a:t>
            </a:r>
          </a:p>
          <a:p>
            <a:pPr lvl="1" eaLnBrk="1" hangingPunct="1"/>
            <a:r>
              <a:rPr lang="cs-CZ" smtClean="0"/>
              <a:t>Semilongitudinální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5575"/>
          </a:xfrm>
        </p:spPr>
        <p:txBody>
          <a:bodyPr/>
          <a:lstStyle/>
          <a:p>
            <a:pPr algn="l" eaLnBrk="1" hangingPunct="1"/>
            <a:r>
              <a:rPr lang="cs-CZ" sz="4000" b="1" smtClean="0"/>
              <a:t>Dělení metod používaných v antropologii žijícího člověka:</a:t>
            </a:r>
          </a:p>
        </p:txBody>
      </p:sp>
      <p:sp>
        <p:nvSpPr>
          <p:cNvPr id="27650" name="Rectangle 3"/>
          <p:cNvSpPr>
            <a:spLocks noGrp="1"/>
          </p:cNvSpPr>
          <p:nvPr>
            <p:ph type="body" idx="1"/>
          </p:nvPr>
        </p:nvSpPr>
        <p:spPr>
          <a:xfrm>
            <a:off x="457200" y="1916113"/>
            <a:ext cx="8229600" cy="4210050"/>
          </a:xfrm>
        </p:spPr>
        <p:txBody>
          <a:bodyPr/>
          <a:lstStyle/>
          <a:p>
            <a:pPr eaLnBrk="1" hangingPunct="1"/>
            <a:r>
              <a:rPr lang="cs-CZ" smtClean="0"/>
              <a:t>Zkoumání objektu smysly</a:t>
            </a:r>
          </a:p>
          <a:p>
            <a:pPr eaLnBrk="1" hangingPunct="1"/>
            <a:r>
              <a:rPr lang="cs-CZ" smtClean="0"/>
              <a:t>Zkoumání objektu pomocí fyzikálních přístrojů</a:t>
            </a:r>
          </a:p>
          <a:p>
            <a:pPr eaLnBrk="1" hangingPunct="1"/>
            <a:r>
              <a:rPr lang="cs-CZ" smtClean="0"/>
              <a:t>Tvarové znaky se zachycují metodami dokumentačními: (modernizace)</a:t>
            </a:r>
          </a:p>
          <a:p>
            <a:pPr eaLnBrk="1" hangingPunct="1"/>
            <a:r>
              <a:rPr lang="cs-CZ" smtClean="0"/>
              <a:t>Funkční zkoušky</a:t>
            </a:r>
          </a:p>
          <a:p>
            <a:pPr eaLnBrk="1" hangingPunct="1"/>
            <a:r>
              <a:rPr lang="cs-CZ" smtClean="0"/>
              <a:t>Metody geometrické morfologie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 algn="l" eaLnBrk="1" hangingPunct="1"/>
            <a:r>
              <a:rPr lang="cs-CZ" sz="3600" b="1" smtClean="0"/>
              <a:t>Zkoumání objektu smysly:</a:t>
            </a:r>
          </a:p>
        </p:txBody>
      </p:sp>
      <p:sp>
        <p:nvSpPr>
          <p:cNvPr id="28674" name="Rectangle 3"/>
          <p:cNvSpPr>
            <a:spLocks noGrp="1"/>
          </p:cNvSpPr>
          <p:nvPr>
            <p:ph type="body" idx="1"/>
          </p:nvPr>
        </p:nvSpPr>
        <p:spPr>
          <a:xfrm>
            <a:off x="0" y="981075"/>
            <a:ext cx="9144000" cy="5876925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</a:pPr>
            <a:r>
              <a:rPr lang="cs-CZ" b="1" smtClean="0"/>
              <a:t>BEZ DALŠÍCH POMŮCEK</a:t>
            </a:r>
          </a:p>
          <a:p>
            <a:pPr marL="990600" lvl="1" indent="-533400" eaLnBrk="1" hangingPunct="1">
              <a:lnSpc>
                <a:spcPct val="90000"/>
              </a:lnSpc>
            </a:pPr>
            <a:r>
              <a:rPr lang="cs-CZ" b="1" smtClean="0"/>
              <a:t>Zrakem </a:t>
            </a:r>
            <a:r>
              <a:rPr lang="cs-CZ" smtClean="0"/>
              <a:t>– aspekce (somatoskopie)</a:t>
            </a:r>
            <a:endParaRPr lang="cs-CZ" b="1" smtClean="0"/>
          </a:p>
          <a:p>
            <a:pPr lvl="2" eaLnBrk="1" hangingPunct="1">
              <a:lnSpc>
                <a:spcPct val="90000"/>
              </a:lnSpc>
            </a:pPr>
            <a:r>
              <a:rPr lang="cs-CZ" b="1" smtClean="0"/>
              <a:t>Prostá – </a:t>
            </a:r>
            <a:r>
              <a:rPr lang="cs-CZ" smtClean="0"/>
              <a:t>stanovení vývoje svalstva, stavu výživy</a:t>
            </a:r>
            <a:endParaRPr lang="cs-CZ" b="1" smtClean="0"/>
          </a:p>
          <a:p>
            <a:pPr lvl="2" eaLnBrk="1" hangingPunct="1">
              <a:lnSpc>
                <a:spcPct val="90000"/>
              </a:lnSpc>
            </a:pPr>
            <a:r>
              <a:rPr lang="cs-CZ" b="1" smtClean="0"/>
              <a:t>Pomocí srovnávacích vzorkovnic – </a:t>
            </a:r>
            <a:r>
              <a:rPr lang="cs-CZ" smtClean="0"/>
              <a:t>barvy duhovky, vlasů, kůže</a:t>
            </a:r>
            <a:endParaRPr lang="cs-CZ" b="1" smtClean="0"/>
          </a:p>
          <a:p>
            <a:pPr marL="990600" lvl="1" indent="-533400" eaLnBrk="1" hangingPunct="1">
              <a:lnSpc>
                <a:spcPct val="90000"/>
              </a:lnSpc>
            </a:pPr>
            <a:r>
              <a:rPr lang="cs-CZ" b="1" smtClean="0"/>
              <a:t>Sluchem – </a:t>
            </a:r>
            <a:r>
              <a:rPr lang="cs-CZ" smtClean="0"/>
              <a:t>auskultace</a:t>
            </a:r>
          </a:p>
          <a:p>
            <a:pPr lvl="2" eaLnBrk="1" hangingPunct="1">
              <a:lnSpc>
                <a:spcPct val="90000"/>
              </a:lnSpc>
            </a:pPr>
            <a:r>
              <a:rPr lang="cs-CZ" smtClean="0"/>
              <a:t>odposlouchání zvuků vznikajících při činnosti některých orgánů (srdce, dýchání)</a:t>
            </a:r>
            <a:endParaRPr lang="cs-CZ" b="1" smtClean="0"/>
          </a:p>
          <a:p>
            <a:pPr marL="990600" lvl="1" indent="-533400" eaLnBrk="1" hangingPunct="1">
              <a:lnSpc>
                <a:spcPct val="90000"/>
              </a:lnSpc>
            </a:pPr>
            <a:r>
              <a:rPr lang="cs-CZ" b="1" smtClean="0"/>
              <a:t>Hmatem – </a:t>
            </a:r>
            <a:r>
              <a:rPr lang="cs-CZ" smtClean="0"/>
              <a:t>palpace</a:t>
            </a:r>
          </a:p>
          <a:p>
            <a:pPr lvl="2" eaLnBrk="1" hangingPunct="1">
              <a:lnSpc>
                <a:spcPct val="90000"/>
              </a:lnSpc>
            </a:pPr>
            <a:r>
              <a:rPr lang="cs-CZ" smtClean="0"/>
              <a:t>Vyhledání některé části kostry, pulzace</a:t>
            </a:r>
            <a:endParaRPr lang="cs-CZ" b="1" smtClean="0"/>
          </a:p>
          <a:p>
            <a:pPr marL="990600" lvl="1" indent="-533400" eaLnBrk="1" hangingPunct="1">
              <a:lnSpc>
                <a:spcPct val="90000"/>
              </a:lnSpc>
            </a:pPr>
            <a:r>
              <a:rPr lang="cs-CZ" b="1" smtClean="0"/>
              <a:t>Čichem</a:t>
            </a:r>
            <a:r>
              <a:rPr lang="cs-CZ" smtClean="0"/>
              <a:t> – výjimečně (DM)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cs-CZ" b="1" smtClean="0"/>
              <a:t>S PODPOROU POMŮCEK:</a:t>
            </a:r>
          </a:p>
          <a:p>
            <a:pPr marL="990600" lvl="1" indent="-533400" eaLnBrk="1" hangingPunct="1">
              <a:lnSpc>
                <a:spcPct val="90000"/>
              </a:lnSpc>
            </a:pPr>
            <a:r>
              <a:rPr lang="cs-CZ" smtClean="0"/>
              <a:t>Fonendoskop, stetoskop (auskultace)</a:t>
            </a:r>
          </a:p>
          <a:p>
            <a:pPr marL="990600" lvl="1" indent="-533400" eaLnBrk="1" hangingPunct="1">
              <a:lnSpc>
                <a:spcPct val="90000"/>
              </a:lnSpc>
            </a:pPr>
            <a:r>
              <a:rPr lang="cs-CZ" smtClean="0"/>
              <a:t>Lupa, mikroskop (aspekce)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29698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29699" name="Picture 5" descr="08900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765175"/>
            <a:ext cx="3024187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7" descr="ANd9GcQ-DRRl-RgQit2yE6tGJR5SGiwNnJhw2yFP-89FZ85t7EdZ5iLOL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33375"/>
            <a:ext cx="3546475" cy="265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6" descr="stadi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9338" y="2781300"/>
            <a:ext cx="3046412" cy="371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pPr algn="l" eaLnBrk="1" hangingPunct="1"/>
            <a:r>
              <a:rPr lang="cs-CZ" sz="3200" b="1" smtClean="0"/>
              <a:t>Zkoumání objektu pomocí fyzikálních přístrojů:</a:t>
            </a:r>
          </a:p>
        </p:txBody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>
          <a:xfrm>
            <a:off x="457200" y="1412875"/>
            <a:ext cx="8229600" cy="4895850"/>
          </a:xfrm>
        </p:spPr>
        <p:txBody>
          <a:bodyPr/>
          <a:lstStyle/>
          <a:p>
            <a:pPr marL="609600" indent="-609600" eaLnBrk="1" hangingPunct="1"/>
            <a:r>
              <a:rPr lang="cs-CZ" b="1" smtClean="0"/>
              <a:t>Délkové míry</a:t>
            </a:r>
            <a:r>
              <a:rPr lang="cs-CZ" smtClean="0"/>
              <a:t> – např. antropometr, pelvimetr, kraniometr, pásková míra, </a:t>
            </a:r>
          </a:p>
          <a:p>
            <a:pPr marL="609600" indent="-609600" eaLnBrk="1" hangingPunct="1"/>
            <a:r>
              <a:rPr lang="cs-CZ" b="1" smtClean="0"/>
              <a:t>Hmotnost </a:t>
            </a:r>
            <a:r>
              <a:rPr lang="cs-CZ" smtClean="0"/>
              <a:t>– váhy</a:t>
            </a:r>
          </a:p>
          <a:p>
            <a:pPr marL="609600" indent="-609600" eaLnBrk="1" hangingPunct="1"/>
            <a:r>
              <a:rPr lang="cs-CZ" b="1" smtClean="0"/>
              <a:t>Míry duté, objemové</a:t>
            </a:r>
            <a:r>
              <a:rPr lang="cs-CZ" smtClean="0"/>
              <a:t> – spirometr (kapacita plic), kaliper  (tuk)</a:t>
            </a:r>
          </a:p>
          <a:p>
            <a:pPr marL="609600" indent="-609600" eaLnBrk="1" hangingPunct="1"/>
            <a:r>
              <a:rPr lang="cs-CZ" b="1" smtClean="0"/>
              <a:t>Tlak</a:t>
            </a:r>
            <a:r>
              <a:rPr lang="cs-CZ" smtClean="0"/>
              <a:t> – tonometr (TK)</a:t>
            </a:r>
          </a:p>
          <a:p>
            <a:pPr marL="609600" indent="-609600" eaLnBrk="1" hangingPunct="1"/>
            <a:r>
              <a:rPr lang="cs-CZ" b="1" smtClean="0"/>
              <a:t>Svalovou sílu</a:t>
            </a:r>
            <a:r>
              <a:rPr lang="cs-CZ" smtClean="0"/>
              <a:t> – dynamometr </a:t>
            </a:r>
          </a:p>
          <a:p>
            <a:pPr marL="609600" indent="-609600" eaLnBrk="1" hangingPunct="1"/>
            <a:r>
              <a:rPr lang="cs-CZ" b="1" smtClean="0"/>
              <a:t>Teplotu</a:t>
            </a:r>
            <a:r>
              <a:rPr lang="cs-CZ" smtClean="0"/>
              <a:t> – teploměr (teplota těla v axile)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Základní literatura:</a:t>
            </a:r>
          </a:p>
        </p:txBody>
      </p:sp>
      <p:sp>
        <p:nvSpPr>
          <p:cNvPr id="14338" name="Rectangle 3"/>
          <p:cNvSpPr>
            <a:spLocks noGrp="1"/>
          </p:cNvSpPr>
          <p:nvPr>
            <p:ph type="body" idx="1"/>
          </p:nvPr>
        </p:nvSpPr>
        <p:spPr>
          <a:xfrm>
            <a:off x="468313" y="1341438"/>
            <a:ext cx="8229600" cy="50403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sz="2000" b="1" smtClean="0"/>
              <a:t>Fetter a kol.: Antropologie, Praha, Academia, 1967</a:t>
            </a:r>
            <a:endParaRPr lang="cs-CZ" sz="2000" smtClean="0"/>
          </a:p>
          <a:p>
            <a:pPr eaLnBrk="1" hangingPunct="1">
              <a:lnSpc>
                <a:spcPct val="80000"/>
              </a:lnSpc>
            </a:pPr>
            <a:r>
              <a:rPr lang="cs-CZ" sz="2000" smtClean="0"/>
              <a:t>Riegerová J., Přidalová M., Ulbrichová M.: Aplikace fyzické antropologie v tělesné výchově a sportu (příručka funkční antropologie) Olomouc HANEX 2006</a:t>
            </a:r>
          </a:p>
          <a:p>
            <a:pPr eaLnBrk="1" hangingPunct="1">
              <a:lnSpc>
                <a:spcPct val="80000"/>
              </a:lnSpc>
            </a:pPr>
            <a:r>
              <a:rPr lang="cs-CZ" sz="2000" smtClean="0"/>
              <a:t>Bláha P., a kol.: Antropometrie českých předškolních dětí ve věku od 3 do 7 let,Praha 1990</a:t>
            </a:r>
            <a:endParaRPr lang="cs-CZ" sz="2000" b="1" smtClean="0"/>
          </a:p>
          <a:p>
            <a:pPr eaLnBrk="1" hangingPunct="1">
              <a:lnSpc>
                <a:spcPct val="80000"/>
              </a:lnSpc>
            </a:pPr>
            <a:r>
              <a:rPr lang="cs-CZ" sz="2000" b="1" smtClean="0"/>
              <a:t>Bláha P., Vignerová J., a kol. Vývoj tělesných parametrů českých dětí a mládeže se zaměřením na rozměry hlavy (0 – 16 let) I., SZÚ Praha, 1999</a:t>
            </a:r>
            <a:endParaRPr lang="cs-CZ" sz="2000" smtClean="0"/>
          </a:p>
          <a:p>
            <a:pPr eaLnBrk="1" hangingPunct="1">
              <a:lnSpc>
                <a:spcPct val="80000"/>
              </a:lnSpc>
            </a:pPr>
            <a:r>
              <a:rPr lang="cs-CZ" sz="2000" smtClean="0"/>
              <a:t>Bláha P., Vignerová J., a kol. Vývoj tělesných parametrů českých dětí a mládeže se zaměřením na rozměry hlavy (0 – 16 let) II., SZÚ Praha, 1999</a:t>
            </a:r>
          </a:p>
          <a:p>
            <a:pPr eaLnBrk="1" hangingPunct="1">
              <a:lnSpc>
                <a:spcPct val="80000"/>
              </a:lnSpc>
            </a:pPr>
            <a:r>
              <a:rPr lang="cs-CZ" sz="2000" smtClean="0"/>
              <a:t>Bláha P., a kol.  Somatický vývoj současných českých dětí, semilongitudinální studie (6 – 16 let), SZÚ, Praha, 2006</a:t>
            </a:r>
          </a:p>
          <a:p>
            <a:pPr eaLnBrk="1" hangingPunct="1">
              <a:lnSpc>
                <a:spcPct val="80000"/>
              </a:lnSpc>
            </a:pPr>
            <a:r>
              <a:rPr lang="cs-CZ" sz="2000" smtClean="0"/>
              <a:t>Vignerová J. a kol., 6. celostátní antropologický výzkum dětí a mládeže 2001 česká republika, souhrnné výsledky, SZÚ Praha, 2006</a:t>
            </a:r>
          </a:p>
          <a:p>
            <a:pPr eaLnBrk="1" hangingPunct="1">
              <a:lnSpc>
                <a:spcPct val="80000"/>
              </a:lnSpc>
            </a:pPr>
            <a:r>
              <a:rPr lang="cs-CZ" sz="2000" smtClean="0"/>
              <a:t>Lebl, J., Krásničanová, H. Růst dětí a jeho poruchy. Galén, 1996. ISBN 80-85824-30-2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45" name="Picture 21" descr="clanok_foto_37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4888" y="188913"/>
            <a:ext cx="2857500" cy="2857500"/>
          </a:xfrm>
          <a:prstGeom prst="rect">
            <a:avLst/>
          </a:prstGeom>
          <a:noFill/>
        </p:spPr>
      </p:pic>
      <p:pic>
        <p:nvPicPr>
          <p:cNvPr id="52247" name="Picture 23" descr="Teplom&amp;ecaron;r ThermoFlash LX-260T"/>
          <p:cNvPicPr>
            <a:picLocks noChangeAspect="1" noChangeArrowheads="1"/>
          </p:cNvPicPr>
          <p:nvPr/>
        </p:nvPicPr>
        <p:blipFill>
          <a:blip r:embed="rId3"/>
          <a:srcRect l="25223" r="19333"/>
          <a:stretch>
            <a:fillRect/>
          </a:stretch>
        </p:blipFill>
        <p:spPr bwMode="auto">
          <a:xfrm>
            <a:off x="7227888" y="2276475"/>
            <a:ext cx="1916112" cy="3455988"/>
          </a:xfrm>
          <a:prstGeom prst="rect">
            <a:avLst/>
          </a:prstGeom>
          <a:noFill/>
        </p:spPr>
      </p:pic>
      <p:sp>
        <p:nvSpPr>
          <p:cNvPr id="5222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52227" name="Rectangle 3"/>
          <p:cNvSpPr>
            <a:spLocks noGrp="1"/>
          </p:cNvSpPr>
          <p:nvPr>
            <p:ph type="body" idx="1"/>
          </p:nvPr>
        </p:nvSpPr>
        <p:spPr>
          <a:xfrm>
            <a:off x="611188" y="1989138"/>
            <a:ext cx="5761037" cy="4525962"/>
          </a:xfrm>
        </p:spPr>
        <p:txBody>
          <a:bodyPr/>
          <a:lstStyle/>
          <a:p>
            <a:endParaRPr lang="cs-CZ" smtClean="0"/>
          </a:p>
        </p:txBody>
      </p:sp>
      <p:sp>
        <p:nvSpPr>
          <p:cNvPr id="52229" name="AutoShape 5" descr="Z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cs-CZ"/>
          </a:p>
        </p:txBody>
      </p:sp>
      <p:sp>
        <p:nvSpPr>
          <p:cNvPr id="52231" name="AutoShape 7" descr="Z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cs-CZ"/>
          </a:p>
        </p:txBody>
      </p:sp>
      <p:pic>
        <p:nvPicPr>
          <p:cNvPr id="52233" name="Picture 9" descr="Tonometr_Mercuri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686050" cy="3057525"/>
          </a:xfrm>
          <a:prstGeom prst="rect">
            <a:avLst/>
          </a:prstGeom>
          <a:noFill/>
        </p:spPr>
      </p:pic>
      <p:pic>
        <p:nvPicPr>
          <p:cNvPr id="52235" name="Picture 11" descr="tonometr_M5_Professional"/>
          <p:cNvPicPr>
            <a:picLocks noChangeAspect="1" noChangeArrowheads="1"/>
          </p:cNvPicPr>
          <p:nvPr/>
        </p:nvPicPr>
        <p:blipFill>
          <a:blip r:embed="rId5"/>
          <a:srcRect t="12091"/>
          <a:stretch>
            <a:fillRect/>
          </a:stretch>
        </p:blipFill>
        <p:spPr bwMode="auto">
          <a:xfrm>
            <a:off x="2700338" y="404813"/>
            <a:ext cx="3348037" cy="2943225"/>
          </a:xfrm>
          <a:prstGeom prst="rect">
            <a:avLst/>
          </a:prstGeom>
          <a:noFill/>
        </p:spPr>
      </p:pic>
      <p:sp>
        <p:nvSpPr>
          <p:cNvPr id="52237" name="AutoShape 13" descr="Z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cs-CZ"/>
          </a:p>
        </p:txBody>
      </p:sp>
      <p:pic>
        <p:nvPicPr>
          <p:cNvPr id="52239" name="Picture 15" descr="kaliper-us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141663"/>
            <a:ext cx="3384550" cy="3192462"/>
          </a:xfrm>
          <a:prstGeom prst="rect">
            <a:avLst/>
          </a:prstGeom>
          <a:noFill/>
        </p:spPr>
      </p:pic>
      <p:pic>
        <p:nvPicPr>
          <p:cNvPr id="52241" name="Picture 17" descr="harpenden_kalipe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48038" y="4437063"/>
            <a:ext cx="3960812" cy="22526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5325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53253" name="Picture 5" descr="spirometr3_denik-10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836613"/>
            <a:ext cx="7153275" cy="53625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37"/>
          </a:xfrm>
        </p:spPr>
        <p:txBody>
          <a:bodyPr/>
          <a:lstStyle/>
          <a:p>
            <a:pPr algn="l" eaLnBrk="1" hangingPunct="1"/>
            <a:r>
              <a:rPr lang="cs-CZ" sz="3200" b="1" smtClean="0"/>
              <a:t>Tvarové znaky se zachycují metodami dokumentačními: (modernizace)</a:t>
            </a:r>
          </a:p>
        </p:txBody>
      </p:sp>
      <p:sp>
        <p:nvSpPr>
          <p:cNvPr id="31746" name="Rectangle 3"/>
          <p:cNvSpPr>
            <a:spLocks noGrp="1"/>
          </p:cNvSpPr>
          <p:nvPr>
            <p:ph type="body" idx="1"/>
          </p:nvPr>
        </p:nvSpPr>
        <p:spPr>
          <a:xfrm>
            <a:off x="457200" y="1773238"/>
            <a:ext cx="8229600" cy="4824412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</a:pPr>
            <a:r>
              <a:rPr lang="cs-CZ" b="1" smtClean="0"/>
              <a:t>Fotografování</a:t>
            </a:r>
            <a:r>
              <a:rPr lang="cs-CZ" smtClean="0"/>
              <a:t> – černobílé, barevné, speciální (mikrofoto, RTG, CT, prosvěcování krevních cest)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cs-CZ" b="1" smtClean="0"/>
              <a:t>Plastická dokumentace</a:t>
            </a:r>
            <a:r>
              <a:rPr lang="cs-CZ" smtClean="0"/>
              <a:t> – odlévání do sádry, umělých hmot (tvarování)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cs-CZ" b="1" smtClean="0"/>
              <a:t>Otisky</a:t>
            </a:r>
            <a:r>
              <a:rPr lang="cs-CZ" smtClean="0"/>
              <a:t> – dlaňové čáry, rtů, papil na konečcích prstů 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cs-CZ" b="1" smtClean="0"/>
              <a:t>Ostatní </a:t>
            </a:r>
            <a:r>
              <a:rPr lang="cs-CZ" smtClean="0"/>
              <a:t>– filmování pohybu, …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cs-CZ" smtClean="0"/>
              <a:t>digitalizace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5427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54277" name="AutoShape 5" descr="Z"/>
          <p:cNvSpPr>
            <a:spLocks noChangeAspect="1" noChangeArrowheads="1"/>
          </p:cNvSpPr>
          <p:nvPr/>
        </p:nvSpPr>
        <p:spPr bwMode="auto">
          <a:xfrm>
            <a:off x="2095500" y="2033588"/>
            <a:ext cx="4953000" cy="2790825"/>
          </a:xfrm>
          <a:prstGeom prst="rect">
            <a:avLst/>
          </a:prstGeom>
          <a:noFill/>
        </p:spPr>
        <p:txBody>
          <a:bodyPr/>
          <a:lstStyle/>
          <a:p>
            <a:endParaRPr lang="cs-CZ"/>
          </a:p>
        </p:txBody>
      </p:sp>
      <p:sp>
        <p:nvSpPr>
          <p:cNvPr id="54279" name="AutoShape 7" descr="Z"/>
          <p:cNvSpPr>
            <a:spLocks noChangeAspect="1" noChangeArrowheads="1"/>
          </p:cNvSpPr>
          <p:nvPr/>
        </p:nvSpPr>
        <p:spPr bwMode="auto">
          <a:xfrm>
            <a:off x="155575" y="46038"/>
            <a:ext cx="4953000" cy="2790825"/>
          </a:xfrm>
          <a:prstGeom prst="rect">
            <a:avLst/>
          </a:prstGeom>
          <a:noFill/>
        </p:spPr>
        <p:txBody>
          <a:bodyPr/>
          <a:lstStyle/>
          <a:p>
            <a:endParaRPr lang="cs-CZ"/>
          </a:p>
        </p:txBody>
      </p:sp>
      <p:pic>
        <p:nvPicPr>
          <p:cNvPr id="54281" name="Picture 9" descr="1273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953000" cy="2790825"/>
          </a:xfrm>
          <a:prstGeom prst="rect">
            <a:avLst/>
          </a:prstGeom>
          <a:noFill/>
        </p:spPr>
      </p:pic>
      <p:sp>
        <p:nvSpPr>
          <p:cNvPr id="54283" name="AutoShape 11" descr="Z"/>
          <p:cNvSpPr>
            <a:spLocks noChangeAspect="1" noChangeArrowheads="1"/>
          </p:cNvSpPr>
          <p:nvPr/>
        </p:nvSpPr>
        <p:spPr bwMode="auto">
          <a:xfrm>
            <a:off x="155575" y="46038"/>
            <a:ext cx="5876925" cy="5819775"/>
          </a:xfrm>
          <a:prstGeom prst="rect">
            <a:avLst/>
          </a:prstGeom>
          <a:noFill/>
        </p:spPr>
        <p:txBody>
          <a:bodyPr/>
          <a:lstStyle/>
          <a:p>
            <a:endParaRPr lang="cs-CZ"/>
          </a:p>
        </p:txBody>
      </p:sp>
      <p:pic>
        <p:nvPicPr>
          <p:cNvPr id="54285" name="Picture 13" descr="final%20aspects%20logo%2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508250"/>
            <a:ext cx="4392613" cy="4349750"/>
          </a:xfrm>
          <a:prstGeom prst="rect">
            <a:avLst/>
          </a:prstGeom>
          <a:noFill/>
        </p:spPr>
      </p:pic>
      <p:sp>
        <p:nvSpPr>
          <p:cNvPr id="54287" name="AutoShape 15" descr="2Q==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cs-CZ"/>
          </a:p>
        </p:txBody>
      </p:sp>
      <p:sp>
        <p:nvSpPr>
          <p:cNvPr id="54289" name="AutoShape 17" descr="Z"/>
          <p:cNvSpPr>
            <a:spLocks noChangeAspect="1" noChangeArrowheads="1"/>
          </p:cNvSpPr>
          <p:nvPr/>
        </p:nvSpPr>
        <p:spPr bwMode="auto">
          <a:xfrm>
            <a:off x="155575" y="46038"/>
            <a:ext cx="5829300" cy="5334000"/>
          </a:xfrm>
          <a:prstGeom prst="rect">
            <a:avLst/>
          </a:prstGeom>
          <a:noFill/>
        </p:spPr>
        <p:txBody>
          <a:bodyPr/>
          <a:lstStyle/>
          <a:p>
            <a:endParaRPr lang="cs-CZ"/>
          </a:p>
        </p:txBody>
      </p:sp>
      <p:pic>
        <p:nvPicPr>
          <p:cNvPr id="54291" name="Picture 19" descr="magnetická rezonance - stehno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674938"/>
            <a:ext cx="4572000" cy="41830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3277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32771" name="Picture 5" descr="2361326-spojene-staty-zavadeji-databazy-otisku-prstu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15888"/>
            <a:ext cx="3816350" cy="286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7" descr="FUR24b6e7_Fingerprint_QC_bmp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67175" y="3049588"/>
            <a:ext cx="5076825" cy="380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9" descr="otisk_prstu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3850" y="260350"/>
            <a:ext cx="3844925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11" descr="Mobilní čtečka otisků prstů pro anglickou policii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58888" y="4868863"/>
            <a:ext cx="2449512" cy="183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b="1" smtClean="0"/>
              <a:t>Funkční zkoušky:</a:t>
            </a:r>
          </a:p>
        </p:txBody>
      </p:sp>
      <p:sp>
        <p:nvSpPr>
          <p:cNvPr id="3379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mtClean="0"/>
              <a:t>fyziologické, biochemické, chemické, vedení zvuku lebkou, (glykémie, cholesterolémie, …)</a:t>
            </a:r>
          </a:p>
          <a:p>
            <a:pPr eaLnBrk="1" hangingPunct="1">
              <a:lnSpc>
                <a:spcPct val="90000"/>
              </a:lnSpc>
            </a:pPr>
            <a:r>
              <a:rPr lang="cs-CZ" smtClean="0"/>
              <a:t>denzitometrie</a:t>
            </a:r>
          </a:p>
          <a:p>
            <a:pPr eaLnBrk="1" hangingPunct="1">
              <a:lnSpc>
                <a:spcPct val="90000"/>
              </a:lnSpc>
            </a:pPr>
            <a:r>
              <a:rPr lang="cs-CZ" smtClean="0"/>
              <a:t>elektrodiagnostické (skin Diagnistic SD 27- potivost</a:t>
            </a:r>
            <a:r>
              <a:rPr lang="cs-CZ" smtClean="0">
                <a:latin typeface="Arial" charset="0"/>
              </a:rPr>
              <a:t> </a:t>
            </a:r>
            <a:r>
              <a:rPr lang="cs-CZ" smtClean="0"/>
              <a:t>nohou)</a:t>
            </a:r>
          </a:p>
          <a:p>
            <a:pPr eaLnBrk="1" hangingPunct="1">
              <a:lnSpc>
                <a:spcPct val="90000"/>
              </a:lnSpc>
            </a:pPr>
            <a:r>
              <a:rPr lang="cs-CZ" smtClean="0"/>
              <a:t>plantograf – systém sledující rozložení tlaku (nohou)</a:t>
            </a:r>
          </a:p>
          <a:p>
            <a:pPr eaLnBrk="1" hangingPunct="1">
              <a:lnSpc>
                <a:spcPct val="90000"/>
              </a:lnSpc>
            </a:pPr>
            <a:r>
              <a:rPr lang="cs-CZ" smtClean="0"/>
              <a:t>dynamika chůze – trojrozměrné sledování infračervenými kamerami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sz="3600" b="1" smtClean="0"/>
              <a:t>Denzitometrie:</a:t>
            </a:r>
            <a:r>
              <a:rPr lang="cs-CZ" smtClean="0"/>
              <a:t> </a:t>
            </a:r>
            <a:r>
              <a:rPr lang="cs-CZ" sz="3200" smtClean="0"/>
              <a:t>(ukázky)</a:t>
            </a:r>
          </a:p>
        </p:txBody>
      </p:sp>
      <p:sp>
        <p:nvSpPr>
          <p:cNvPr id="34818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34819" name="Picture 5" descr="258314-original1-wp8jk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1196975"/>
            <a:ext cx="7127875" cy="534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3584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35843" name="Picture 9" descr="softwa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260350"/>
            <a:ext cx="5327650" cy="401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11" descr="thumbnail-500300-testovani-calcidrink4-135288654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59113" y="4000500"/>
            <a:ext cx="4762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/>
          </p:cNvSpPr>
          <p:nvPr>
            <p:ph type="title"/>
          </p:nvPr>
        </p:nvSpPr>
        <p:spPr>
          <a:xfrm>
            <a:off x="4500563" y="274638"/>
            <a:ext cx="4186237" cy="1143000"/>
          </a:xfrm>
        </p:spPr>
        <p:txBody>
          <a:bodyPr/>
          <a:lstStyle/>
          <a:p>
            <a:pPr algn="l" eaLnBrk="1" hangingPunct="1"/>
            <a:r>
              <a:rPr lang="cs-CZ" b="1" smtClean="0"/>
              <a:t>Plantograf:</a:t>
            </a:r>
          </a:p>
        </p:txBody>
      </p:sp>
      <p:sp>
        <p:nvSpPr>
          <p:cNvPr id="3686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36867" name="Picture 5" descr="2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2997200"/>
            <a:ext cx="3779837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7" descr="plantograf6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7088" y="260350"/>
            <a:ext cx="3529012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9" descr="OBR1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16463" y="1341438"/>
            <a:ext cx="4143375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5529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55301" name="AutoShape 5" descr="2Q=="/>
          <p:cNvSpPr>
            <a:spLocks noChangeAspect="1" noChangeArrowheads="1"/>
          </p:cNvSpPr>
          <p:nvPr/>
        </p:nvSpPr>
        <p:spPr bwMode="auto">
          <a:xfrm>
            <a:off x="155575" y="46038"/>
            <a:ext cx="3467100" cy="2600325"/>
          </a:xfrm>
          <a:prstGeom prst="rect">
            <a:avLst/>
          </a:prstGeom>
          <a:noFill/>
        </p:spPr>
        <p:txBody>
          <a:bodyPr/>
          <a:lstStyle/>
          <a:p>
            <a:endParaRPr lang="cs-CZ"/>
          </a:p>
        </p:txBody>
      </p:sp>
      <p:pic>
        <p:nvPicPr>
          <p:cNvPr id="55303" name="Picture 7" descr="BOR318acf_noh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46038"/>
            <a:ext cx="6000750" cy="3629025"/>
          </a:xfrm>
          <a:prstGeom prst="rect">
            <a:avLst/>
          </a:prstGeom>
          <a:noFill/>
        </p:spPr>
      </p:pic>
      <p:pic>
        <p:nvPicPr>
          <p:cNvPr id="55305" name="Picture 9" descr="5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5738" y="2989263"/>
            <a:ext cx="4881562" cy="3673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 eaLnBrk="1" hangingPunct="1"/>
            <a:r>
              <a:rPr lang="cs-CZ" b="1" smtClean="0"/>
              <a:t>Úvod do předmětu</a:t>
            </a:r>
            <a:endParaRPr lang="cs-CZ" smtClean="0"/>
          </a:p>
        </p:txBody>
      </p:sp>
      <p:sp>
        <p:nvSpPr>
          <p:cNvPr id="15362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4929188"/>
          </a:xfrm>
        </p:spPr>
        <p:txBody>
          <a:bodyPr/>
          <a:lstStyle/>
          <a:p>
            <a:pPr eaLnBrk="1" hangingPunct="1"/>
            <a:r>
              <a:rPr lang="cs-CZ" sz="3600" b="1" smtClean="0"/>
              <a:t>Antropologie </a:t>
            </a:r>
            <a:r>
              <a:rPr lang="cs-CZ" sz="3600" smtClean="0"/>
              <a:t>čili věda o člověku.</a:t>
            </a:r>
          </a:p>
          <a:p>
            <a:pPr eaLnBrk="1" hangingPunct="1"/>
            <a:r>
              <a:rPr lang="cs-CZ" sz="3600" smtClean="0"/>
              <a:t>Název razil již řecký filozof Aristoteles (4.stol. př. Kr.)</a:t>
            </a:r>
          </a:p>
          <a:p>
            <a:pPr eaLnBrk="1" hangingPunct="1"/>
            <a:r>
              <a:rPr lang="cs-CZ" sz="3600" smtClean="0"/>
              <a:t>Přesto, že je nutné chápat člověka jako </a:t>
            </a:r>
            <a:r>
              <a:rPr lang="cs-CZ" sz="3600" b="1" smtClean="0"/>
              <a:t>integrální </a:t>
            </a:r>
            <a:r>
              <a:rPr lang="cs-CZ" sz="3600" smtClean="0"/>
              <a:t>bytost, z praktického hlediska dělíme antropologii na dvě základní disciplíny</a:t>
            </a:r>
            <a:r>
              <a:rPr lang="cs-CZ" smtClean="0"/>
              <a:t>.</a:t>
            </a:r>
            <a:endParaRPr lang="cs-CZ" b="1" smtClean="0"/>
          </a:p>
          <a:p>
            <a:pPr lvl="1" eaLnBrk="1" hangingPunct="1"/>
            <a:r>
              <a:rPr lang="cs-CZ" sz="3200" b="1" smtClean="0"/>
              <a:t>Kulturní a sociální antropologii</a:t>
            </a:r>
            <a:endParaRPr lang="cs-CZ" sz="3200" smtClean="0"/>
          </a:p>
          <a:p>
            <a:pPr lvl="1" eaLnBrk="1" hangingPunct="1"/>
            <a:r>
              <a:rPr lang="cs-CZ" sz="3200" b="1" smtClean="0"/>
              <a:t>Fyzická antropologie (biologická</a:t>
            </a:r>
            <a:r>
              <a:rPr lang="cs-CZ" sz="3200" smtClean="0"/>
              <a:t>)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b="1" smtClean="0"/>
              <a:t>Metody geometrické morfologie:</a:t>
            </a:r>
          </a:p>
        </p:txBody>
      </p:sp>
      <p:sp>
        <p:nvSpPr>
          <p:cNvPr id="37890" name="Rectangle 3"/>
          <p:cNvSpPr>
            <a:spLocks noGrp="1"/>
          </p:cNvSpPr>
          <p:nvPr>
            <p:ph type="body" idx="1"/>
          </p:nvPr>
        </p:nvSpPr>
        <p:spPr>
          <a:xfrm>
            <a:off x="457200" y="1484313"/>
            <a:ext cx="8229600" cy="4641850"/>
          </a:xfrm>
        </p:spPr>
        <p:txBody>
          <a:bodyPr/>
          <a:lstStyle/>
          <a:p>
            <a:pPr eaLnBrk="1" hangingPunct="1"/>
            <a:r>
              <a:rPr lang="cs-CZ" smtClean="0"/>
              <a:t>využití zobrazovacích metod 3D (podrobné studie růstu a vývoje lebky v časovém a geografickém horizontu, rekonstrukce měkkých částí obličeje, závislost změny tvaru na funkci,</a:t>
            </a:r>
          </a:p>
        </p:txBody>
      </p:sp>
      <p:pic>
        <p:nvPicPr>
          <p:cNvPr id="37891" name="Picture 5" descr="MicroSc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4076700"/>
            <a:ext cx="3024188" cy="268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7" descr="Robin%201%20textura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3716338"/>
            <a:ext cx="2278063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b="1" smtClean="0"/>
              <a:t>Anamnéza:</a:t>
            </a:r>
          </a:p>
        </p:txBody>
      </p:sp>
      <p:sp>
        <p:nvSpPr>
          <p:cNvPr id="3891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smtClean="0"/>
              <a:t>Podstatná část </a:t>
            </a:r>
          </a:p>
          <a:p>
            <a:pPr eaLnBrk="1" hangingPunct="1"/>
            <a:r>
              <a:rPr lang="cs-CZ" smtClean="0"/>
              <a:t>Konstrukce a náročnost dle typu, záměrů a cílů výzkumu.</a:t>
            </a:r>
          </a:p>
          <a:p>
            <a:pPr eaLnBrk="1" hangingPunct="1"/>
            <a:r>
              <a:rPr lang="cs-CZ" smtClean="0"/>
              <a:t>Ústní, písemná forma – </a:t>
            </a:r>
            <a:r>
              <a:rPr lang="cs-CZ" b="1" smtClean="0"/>
              <a:t>dotazník, anketa</a:t>
            </a:r>
            <a:endParaRPr lang="cs-CZ" smtClean="0"/>
          </a:p>
          <a:p>
            <a:pPr eaLnBrk="1" hangingPunct="1"/>
            <a:r>
              <a:rPr lang="cs-CZ" smtClean="0"/>
              <a:t>Možno rozlišit část pro rodiče, pro děti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800"/>
          </a:xfrm>
        </p:spPr>
        <p:txBody>
          <a:bodyPr/>
          <a:lstStyle/>
          <a:p>
            <a:pPr algn="l" eaLnBrk="1" hangingPunct="1"/>
            <a:r>
              <a:rPr lang="cs-CZ" sz="3600" b="1" smtClean="0"/>
              <a:t>Části anamnézy:</a:t>
            </a:r>
          </a:p>
        </p:txBody>
      </p:sp>
      <p:sp>
        <p:nvSpPr>
          <p:cNvPr id="39938" name="Rectangle 3"/>
          <p:cNvSpPr>
            <a:spLocks noGrp="1"/>
          </p:cNvSpPr>
          <p:nvPr>
            <p:ph type="body" idx="1"/>
          </p:nvPr>
        </p:nvSpPr>
        <p:spPr>
          <a:xfrm>
            <a:off x="457200" y="1341438"/>
            <a:ext cx="8229600" cy="4784725"/>
          </a:xfrm>
        </p:spPr>
        <p:txBody>
          <a:bodyPr/>
          <a:lstStyle/>
          <a:p>
            <a:pPr marL="609600" indent="-609600" eaLnBrk="1" hangingPunct="1">
              <a:buFont typeface="Arial" charset="0"/>
              <a:buAutoNum type="arabicPeriod"/>
            </a:pPr>
            <a:r>
              <a:rPr lang="cs-CZ" b="1" smtClean="0"/>
              <a:t>část </a:t>
            </a:r>
            <a:r>
              <a:rPr lang="cs-CZ" smtClean="0"/>
              <a:t>– zaměřená na identifikaci PROBANDA (č. měření, pohlaví, datum narození, datum měření, …)</a:t>
            </a:r>
            <a:endParaRPr lang="cs-CZ" b="1" smtClean="0"/>
          </a:p>
          <a:p>
            <a:pPr marL="609600" indent="-609600" eaLnBrk="1" hangingPunct="1">
              <a:buFont typeface="Arial" charset="0"/>
              <a:buAutoNum type="arabicPeriod"/>
            </a:pPr>
            <a:r>
              <a:rPr lang="cs-CZ" b="1" smtClean="0"/>
              <a:t>část </a:t>
            </a:r>
            <a:r>
              <a:rPr lang="cs-CZ" smtClean="0"/>
              <a:t>– eliminace probandů daného výzkumu (např. dg. poruchy růstu, hormonální disbalance DM, etnické skupiny-nejsou v souladu s výzkumným záměrem, délka nemoci, ženy v menopauze, aj.)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40962" name="Rectangle 3"/>
          <p:cNvSpPr>
            <a:spLocks noGrp="1"/>
          </p:cNvSpPr>
          <p:nvPr>
            <p:ph type="body" idx="1"/>
          </p:nvPr>
        </p:nvSpPr>
        <p:spPr>
          <a:xfrm>
            <a:off x="457200" y="1196975"/>
            <a:ext cx="8229600" cy="5327650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 typeface="Arial" charset="0"/>
              <a:buAutoNum type="arabicPeriod" startAt="3"/>
            </a:pPr>
            <a:r>
              <a:rPr lang="cs-CZ" sz="2800" b="1" smtClean="0"/>
              <a:t>část – 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cs-CZ" sz="2800" b="1" smtClean="0"/>
              <a:t>RA</a:t>
            </a:r>
            <a:r>
              <a:rPr lang="cs-CZ" sz="2800" smtClean="0"/>
              <a:t> (vzdělání rodičů, BMI, životní styl, genetické onemocnění v rodině…)</a:t>
            </a:r>
            <a:endParaRPr lang="cs-CZ" sz="2800" b="1" smtClean="0"/>
          </a:p>
          <a:p>
            <a:pPr marL="609600" indent="-609600" eaLnBrk="1" hangingPunct="1">
              <a:lnSpc>
                <a:spcPct val="80000"/>
              </a:lnSpc>
            </a:pPr>
            <a:r>
              <a:rPr lang="cs-CZ" sz="2800" b="1" smtClean="0"/>
              <a:t>SA</a:t>
            </a:r>
            <a:r>
              <a:rPr lang="cs-CZ" sz="2800" smtClean="0"/>
              <a:t> (životní podmínky – byt, město, průměr. měsíční příjem rodiny, počet dětí v rodině, …)</a:t>
            </a:r>
            <a:endParaRPr lang="cs-CZ" sz="2800" b="1" smtClean="0"/>
          </a:p>
          <a:p>
            <a:pPr marL="609600" indent="-609600" eaLnBrk="1" hangingPunct="1">
              <a:lnSpc>
                <a:spcPct val="80000"/>
              </a:lnSpc>
            </a:pPr>
            <a:r>
              <a:rPr lang="cs-CZ" sz="2800" b="1" smtClean="0"/>
              <a:t>OA</a:t>
            </a:r>
            <a:r>
              <a:rPr lang="cs-CZ" sz="2800" smtClean="0"/>
              <a:t> (porodní váha, délka, délka kojení, pořadí narození dítěte v rodině, závažná onemocnění, úrazy, otázky zdravého životního stylu, vzdělání, aktuální potíže – zdravotní, psychické, soc…, zájmy)</a:t>
            </a:r>
            <a:endParaRPr lang="cs-CZ" sz="2800" b="1" smtClean="0"/>
          </a:p>
          <a:p>
            <a:pPr marL="609600" indent="-609600" eaLnBrk="1" hangingPunct="1">
              <a:lnSpc>
                <a:spcPct val="80000"/>
              </a:lnSpc>
            </a:pPr>
            <a:r>
              <a:rPr lang="cs-CZ" sz="2800" b="1" smtClean="0"/>
              <a:t>PA </a:t>
            </a:r>
            <a:r>
              <a:rPr lang="cs-CZ" sz="2800" smtClean="0"/>
              <a:t>(pracovní zařazení, forma práce – fyzická, psychická, délka daného pracovního zařazení, směnný provoz, …)</a:t>
            </a:r>
            <a:endParaRPr lang="cs-CZ" sz="2800" b="1" smtClean="0"/>
          </a:p>
          <a:p>
            <a:pPr marL="609600" indent="-609600" eaLnBrk="1" hangingPunct="1">
              <a:lnSpc>
                <a:spcPct val="80000"/>
              </a:lnSpc>
            </a:pPr>
            <a:r>
              <a:rPr lang="cs-CZ" sz="2800" b="1" smtClean="0"/>
              <a:t>FA</a:t>
            </a:r>
            <a:r>
              <a:rPr lang="cs-CZ" sz="2800" smtClean="0"/>
              <a:t> (užívání léků - pravidelné)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4198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buFont typeface="Arial" charset="0"/>
              <a:buAutoNum type="arabicPeriod" startAt="4"/>
            </a:pPr>
            <a:r>
              <a:rPr lang="cs-CZ" b="1" smtClean="0"/>
              <a:t>část </a:t>
            </a:r>
            <a:r>
              <a:rPr lang="cs-CZ" smtClean="0"/>
              <a:t>– záznam měření, sledování (např. výška, BMI, obvod hlavy, kazivost zubů, erupce dentice), vyhodnocení jiných metod (např. RTG - TW2, vzorníku), dle zvolených cílů a metod.</a:t>
            </a:r>
          </a:p>
          <a:p>
            <a:pPr marL="609600" indent="-609600" eaLnBrk="1" hangingPunct="1"/>
            <a:r>
              <a:rPr lang="cs-CZ" smtClean="0"/>
              <a:t>Možno i předložení škál Tanner </a:t>
            </a:r>
          </a:p>
          <a:p>
            <a:pPr marL="609600" indent="-609600" eaLnBrk="1" hangingPunct="1">
              <a:buFont typeface="Arial" charset="0"/>
              <a:buNone/>
            </a:pPr>
            <a:r>
              <a:rPr lang="cs-CZ" smtClean="0"/>
              <a:t>       (vývoj prsů, ochlupení)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sz="3600" b="1" smtClean="0"/>
              <a:t>Druhy otázek = položek a jejich tvorba:</a:t>
            </a:r>
          </a:p>
        </p:txBody>
      </p:sp>
      <p:sp>
        <p:nvSpPr>
          <p:cNvPr id="43010" name="Rectangle 3"/>
          <p:cNvSpPr>
            <a:spLocks noGrp="1"/>
          </p:cNvSpPr>
          <p:nvPr>
            <p:ph type="body" idx="1"/>
          </p:nvPr>
        </p:nvSpPr>
        <p:spPr>
          <a:xfrm>
            <a:off x="457200" y="1412875"/>
            <a:ext cx="8229600" cy="51847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cs-CZ" sz="3600" b="1" smtClean="0"/>
              <a:t>Otevřené otázky</a:t>
            </a:r>
            <a:r>
              <a:rPr lang="cs-CZ" b="1" smtClean="0"/>
              <a:t> </a:t>
            </a:r>
            <a:r>
              <a:rPr lang="cs-CZ" smtClean="0"/>
              <a:t>(volné vyjádření odpovědí):</a:t>
            </a:r>
          </a:p>
          <a:p>
            <a:pPr eaLnBrk="1" hangingPunct="1">
              <a:lnSpc>
                <a:spcPct val="90000"/>
              </a:lnSpc>
            </a:pPr>
            <a:r>
              <a:rPr lang="cs-CZ" smtClean="0"/>
              <a:t>Jaké je vaše pohlaví? 	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cs-CZ" smtClean="0"/>
              <a:t>   (muž, chlapec, pán, XY)</a:t>
            </a:r>
          </a:p>
          <a:p>
            <a:pPr eaLnBrk="1" hangingPunct="1">
              <a:lnSpc>
                <a:spcPct val="90000"/>
              </a:lnSpc>
            </a:pPr>
            <a:r>
              <a:rPr lang="cs-CZ" smtClean="0"/>
              <a:t>Jak se právě cítíte? 	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cs-CZ" smtClean="0"/>
              <a:t>    (velmi široká odpověď ……)</a:t>
            </a:r>
          </a:p>
          <a:p>
            <a:pPr eaLnBrk="1" hangingPunct="1">
              <a:lnSpc>
                <a:spcPct val="90000"/>
              </a:lnSpc>
            </a:pPr>
            <a:r>
              <a:rPr lang="cs-CZ" smtClean="0"/>
              <a:t>Jaký je váš měsíční příjem? 	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cs-CZ" smtClean="0"/>
              <a:t>   (číslo)</a:t>
            </a:r>
          </a:p>
          <a:p>
            <a:pPr eaLnBrk="1" hangingPunct="1">
              <a:lnSpc>
                <a:spcPct val="90000"/>
              </a:lnSpc>
            </a:pPr>
            <a:r>
              <a:rPr lang="cs-CZ" smtClean="0"/>
              <a:t>Jak dlouho bylo vaše dítě pouze kojeno? 	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cs-CZ" smtClean="0"/>
              <a:t>   (5. měsíců)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algn="l" eaLnBrk="1" hangingPunct="1"/>
            <a:r>
              <a:rPr lang="cs-CZ" sz="3600" b="1" smtClean="0"/>
              <a:t>Uzavřené položky:</a:t>
            </a:r>
          </a:p>
        </p:txBody>
      </p:sp>
      <p:sp>
        <p:nvSpPr>
          <p:cNvPr id="44034" name="Rectangle 3"/>
          <p:cNvSpPr>
            <a:spLocks noGrp="1"/>
          </p:cNvSpPr>
          <p:nvPr>
            <p:ph type="body" idx="1"/>
          </p:nvPr>
        </p:nvSpPr>
        <p:spPr>
          <a:xfrm>
            <a:off x="611188" y="981075"/>
            <a:ext cx="8075612" cy="5761038"/>
          </a:xfrm>
        </p:spPr>
        <p:txBody>
          <a:bodyPr/>
          <a:lstStyle/>
          <a:p>
            <a:pPr marL="609600" indent="-609600" eaLnBrk="1" hangingPunct="1"/>
            <a:r>
              <a:rPr lang="cs-CZ" sz="2800" smtClean="0"/>
              <a:t>volba z předkládaných variant – nutno zvážit šířku, možnosti odpovědí, škálování – typy škál</a:t>
            </a:r>
          </a:p>
          <a:p>
            <a:pPr marL="609600" indent="-609600" eaLnBrk="1" hangingPunct="1"/>
            <a:r>
              <a:rPr lang="cs-CZ" sz="2800" b="1" smtClean="0"/>
              <a:t>Jak se dnes cítíte?	</a:t>
            </a:r>
            <a:r>
              <a:rPr lang="cs-CZ" sz="2800" smtClean="0"/>
              <a:t>		</a:t>
            </a:r>
          </a:p>
          <a:p>
            <a:pPr marL="990600" lvl="1" indent="-533400" eaLnBrk="1" hangingPunct="1">
              <a:buFont typeface="Arial" charset="0"/>
              <a:buAutoNum type="alphaLcParenR"/>
            </a:pPr>
            <a:r>
              <a:rPr lang="cs-CZ" sz="2400" smtClean="0"/>
              <a:t>Výborně</a:t>
            </a:r>
          </a:p>
          <a:p>
            <a:pPr marL="990600" lvl="1" indent="-533400" eaLnBrk="1" hangingPunct="1">
              <a:buFont typeface="Arial" charset="0"/>
              <a:buAutoNum type="alphaLcParenR"/>
            </a:pPr>
            <a:r>
              <a:rPr lang="cs-CZ" sz="2400" smtClean="0"/>
              <a:t>Docela dobře</a:t>
            </a:r>
          </a:p>
          <a:p>
            <a:pPr marL="990600" lvl="1" indent="-533400" eaLnBrk="1" hangingPunct="1">
              <a:buFont typeface="Arial" charset="0"/>
              <a:buAutoNum type="alphaLcParenR"/>
            </a:pPr>
            <a:r>
              <a:rPr lang="cs-CZ" sz="2400" smtClean="0"/>
              <a:t>Ujde to</a:t>
            </a:r>
          </a:p>
          <a:p>
            <a:pPr marL="990600" lvl="1" indent="-533400" eaLnBrk="1" hangingPunct="1">
              <a:buFont typeface="Arial" charset="0"/>
              <a:buAutoNum type="alphaLcParenR"/>
            </a:pPr>
            <a:r>
              <a:rPr lang="cs-CZ" sz="2400" smtClean="0"/>
              <a:t>Nic moc</a:t>
            </a:r>
          </a:p>
          <a:p>
            <a:pPr marL="990600" lvl="1" indent="-533400" eaLnBrk="1" hangingPunct="1">
              <a:buFont typeface="Arial" charset="0"/>
              <a:buAutoNum type="alphaLcParenR"/>
            </a:pPr>
            <a:r>
              <a:rPr lang="cs-CZ" sz="2400" smtClean="0"/>
              <a:t>Velmi špatně </a:t>
            </a:r>
          </a:p>
          <a:p>
            <a:pPr marL="609600" indent="-609600" eaLnBrk="1" hangingPunct="1"/>
            <a:r>
              <a:rPr lang="cs-CZ" sz="2800" b="1" smtClean="0"/>
              <a:t>Jak se dnes cítíte?</a:t>
            </a:r>
          </a:p>
          <a:p>
            <a:pPr marL="990600" lvl="1" indent="-533400" eaLnBrk="1" hangingPunct="1">
              <a:buFont typeface="Arial" charset="0"/>
              <a:buAutoNum type="alphaLcParenR"/>
            </a:pPr>
            <a:r>
              <a:rPr lang="cs-CZ" sz="2400" smtClean="0"/>
              <a:t>Dobře</a:t>
            </a:r>
          </a:p>
          <a:p>
            <a:pPr marL="990600" lvl="1" indent="-533400" eaLnBrk="1" hangingPunct="1">
              <a:buFont typeface="Arial" charset="0"/>
              <a:buAutoNum type="alphaLcParenR"/>
            </a:pPr>
            <a:r>
              <a:rPr lang="cs-CZ" sz="2400" smtClean="0"/>
              <a:t>Ujde to</a:t>
            </a:r>
          </a:p>
          <a:p>
            <a:pPr marL="990600" lvl="1" indent="-533400" eaLnBrk="1" hangingPunct="1">
              <a:buFont typeface="Arial" charset="0"/>
              <a:buAutoNum type="alphaLcParenR"/>
            </a:pPr>
            <a:r>
              <a:rPr lang="cs-CZ" sz="2400" smtClean="0"/>
              <a:t>Špatně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45058" name="Rectangle 3"/>
          <p:cNvSpPr>
            <a:spLocks noGrp="1"/>
          </p:cNvSpPr>
          <p:nvPr>
            <p:ph type="body" idx="1"/>
          </p:nvPr>
        </p:nvSpPr>
        <p:spPr>
          <a:xfrm>
            <a:off x="457200" y="476250"/>
            <a:ext cx="8229600" cy="6048375"/>
          </a:xfrm>
        </p:spPr>
        <p:txBody>
          <a:bodyPr/>
          <a:lstStyle/>
          <a:p>
            <a:pPr marL="609600" indent="-609600" eaLnBrk="1" hangingPunct="1"/>
            <a:r>
              <a:rPr lang="cs-CZ" b="1" smtClean="0"/>
              <a:t>Velikost obce, ve které žijete?</a:t>
            </a:r>
          </a:p>
          <a:p>
            <a:pPr marL="990600" lvl="1" indent="-533400" eaLnBrk="1" hangingPunct="1">
              <a:buFont typeface="Arial" charset="0"/>
              <a:buAutoNum type="alphaLcParenR"/>
            </a:pPr>
            <a:r>
              <a:rPr lang="cs-CZ" smtClean="0"/>
              <a:t>Do 5 000 obyvatel</a:t>
            </a:r>
          </a:p>
          <a:p>
            <a:pPr marL="990600" lvl="1" indent="-533400" eaLnBrk="1" hangingPunct="1">
              <a:buFont typeface="Arial" charset="0"/>
              <a:buAutoNum type="alphaLcParenR"/>
            </a:pPr>
            <a:r>
              <a:rPr lang="cs-CZ" smtClean="0"/>
              <a:t>Do 10 000 obyvatel</a:t>
            </a:r>
          </a:p>
          <a:p>
            <a:pPr marL="990600" lvl="1" indent="-533400" eaLnBrk="1" hangingPunct="1">
              <a:buFont typeface="Arial" charset="0"/>
              <a:buAutoNum type="alphaLcParenR"/>
            </a:pPr>
            <a:r>
              <a:rPr lang="cs-CZ" smtClean="0"/>
              <a:t>Do 100 000 obyvatel</a:t>
            </a:r>
          </a:p>
          <a:p>
            <a:pPr marL="990600" lvl="1" indent="-533400" eaLnBrk="1" hangingPunct="1">
              <a:buFont typeface="Arial" charset="0"/>
              <a:buAutoNum type="alphaLcParenR"/>
            </a:pPr>
            <a:r>
              <a:rPr lang="cs-CZ" smtClean="0"/>
              <a:t>Do 1 000 000 obyvatel</a:t>
            </a:r>
          </a:p>
          <a:p>
            <a:pPr marL="990600" lvl="1" indent="-533400" eaLnBrk="1" hangingPunct="1">
              <a:buFont typeface="Arial" charset="0"/>
              <a:buAutoNum type="alphaLcParenR"/>
            </a:pPr>
            <a:r>
              <a:rPr lang="cs-CZ" smtClean="0"/>
              <a:t>Nad 1 000 000 obyvatel</a:t>
            </a:r>
          </a:p>
          <a:p>
            <a:pPr marL="609600" indent="-609600" eaLnBrk="1" hangingPunct="1"/>
            <a:r>
              <a:rPr lang="cs-CZ" b="1" smtClean="0"/>
              <a:t>Jak se dnes cítíte?</a:t>
            </a:r>
            <a:r>
              <a:rPr lang="cs-CZ" smtClean="0"/>
              <a:t> (označte bod na škále kde 0 je nejhůře a 100 nejlépe jak jen to jde)</a:t>
            </a:r>
          </a:p>
          <a:p>
            <a:pPr marL="609600" indent="-609600" eaLnBrk="1" hangingPunct="1">
              <a:buFont typeface="Arial" charset="0"/>
              <a:buNone/>
            </a:pPr>
            <a:r>
              <a:rPr lang="cs-CZ" smtClean="0"/>
              <a:t>       0%____________________________100%</a:t>
            </a:r>
          </a:p>
          <a:p>
            <a:pPr marL="609600" indent="-609600" eaLnBrk="1" hangingPunct="1"/>
            <a:r>
              <a:rPr lang="cs-CZ" smtClean="0"/>
              <a:t>Nebo pomocí </a:t>
            </a:r>
            <a:r>
              <a:rPr lang="cs-CZ" b="1" smtClean="0"/>
              <a:t>smail</a:t>
            </a:r>
            <a:r>
              <a:rPr lang="cs-CZ" b="1" smtClean="0">
                <a:latin typeface="Arial" charset="0"/>
              </a:rPr>
              <a:t>í</a:t>
            </a:r>
            <a:r>
              <a:rPr lang="cs-CZ" b="1" smtClean="0"/>
              <a:t>ků </a:t>
            </a:r>
            <a:r>
              <a:rPr lang="cs-CZ" smtClean="0"/>
              <a:t>(u dětí), teploměru, schodů…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46082" name="Rectangle 3"/>
          <p:cNvSpPr>
            <a:spLocks noGrp="1"/>
          </p:cNvSpPr>
          <p:nvPr>
            <p:ph type="body" idx="1"/>
          </p:nvPr>
        </p:nvSpPr>
        <p:spPr>
          <a:xfrm>
            <a:off x="323850" y="260350"/>
            <a:ext cx="8640763" cy="6408738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buFont typeface="Arial" charset="0"/>
              <a:buNone/>
            </a:pPr>
            <a:r>
              <a:rPr lang="cs-CZ" sz="3600" b="1" smtClean="0"/>
              <a:t>Dichotomické otázky: </a:t>
            </a:r>
          </a:p>
          <a:p>
            <a:pPr marL="533400" indent="-533400" eaLnBrk="1" hangingPunct="1">
              <a:lnSpc>
                <a:spcPct val="90000"/>
              </a:lnSpc>
            </a:pPr>
            <a:r>
              <a:rPr lang="cs-CZ" b="1" smtClean="0"/>
              <a:t>rozhodování pouze mezi dvěma odpověďmi: </a:t>
            </a:r>
            <a:r>
              <a:rPr lang="cs-CZ" smtClean="0"/>
              <a:t>(ano – ne), (M – Ž), (souhlasím – nesouhlasím)</a:t>
            </a:r>
          </a:p>
          <a:p>
            <a:pPr marL="533400" indent="-533400" eaLnBrk="1" hangingPunct="1">
              <a:lnSpc>
                <a:spcPct val="90000"/>
              </a:lnSpc>
              <a:buFont typeface="Arial" charset="0"/>
              <a:buNone/>
            </a:pPr>
            <a:r>
              <a:rPr lang="cs-CZ" sz="3600" b="1" smtClean="0"/>
              <a:t>Polouzavřené otázky:</a:t>
            </a:r>
          </a:p>
          <a:p>
            <a:pPr marL="533400" indent="-533400" eaLnBrk="1" hangingPunct="1">
              <a:lnSpc>
                <a:spcPct val="90000"/>
              </a:lnSpc>
            </a:pPr>
            <a:r>
              <a:rPr lang="cs-CZ" smtClean="0"/>
              <a:t>výběr z odpovědí + případná volná odpověď- doplnění</a:t>
            </a:r>
          </a:p>
          <a:p>
            <a:pPr marL="533400" indent="-533400" eaLnBrk="1" hangingPunct="1">
              <a:lnSpc>
                <a:spcPct val="90000"/>
              </a:lnSpc>
            </a:pPr>
            <a:r>
              <a:rPr lang="cs-CZ" b="1" smtClean="0"/>
              <a:t>Trpíte závažným onemocněním?</a:t>
            </a:r>
          </a:p>
          <a:p>
            <a:pPr marL="914400" lvl="1" indent="-457200" eaLnBrk="1" hangingPunct="1">
              <a:lnSpc>
                <a:spcPct val="90000"/>
              </a:lnSpc>
              <a:buFont typeface="Arial" charset="0"/>
              <a:buAutoNum type="alphaLcParenR"/>
            </a:pPr>
            <a:r>
              <a:rPr lang="cs-CZ" smtClean="0"/>
              <a:t>Cukrovka</a:t>
            </a:r>
          </a:p>
          <a:p>
            <a:pPr marL="914400" lvl="1" indent="-457200" eaLnBrk="1" hangingPunct="1">
              <a:lnSpc>
                <a:spcPct val="90000"/>
              </a:lnSpc>
              <a:buFont typeface="Arial" charset="0"/>
              <a:buAutoNum type="alphaLcParenR"/>
            </a:pPr>
            <a:r>
              <a:rPr lang="cs-CZ" smtClean="0"/>
              <a:t>Onemocnění srdce</a:t>
            </a:r>
          </a:p>
          <a:p>
            <a:pPr marL="914400" lvl="1" indent="-457200" eaLnBrk="1" hangingPunct="1">
              <a:lnSpc>
                <a:spcPct val="90000"/>
              </a:lnSpc>
              <a:buFont typeface="Arial" charset="0"/>
              <a:buAutoNum type="alphaLcParenR"/>
            </a:pPr>
            <a:r>
              <a:rPr lang="cs-CZ" smtClean="0"/>
              <a:t>Alergie</a:t>
            </a:r>
          </a:p>
          <a:p>
            <a:pPr marL="914400" lvl="1" indent="-457200" eaLnBrk="1" hangingPunct="1">
              <a:lnSpc>
                <a:spcPct val="90000"/>
              </a:lnSpc>
              <a:buFont typeface="Arial" charset="0"/>
              <a:buAutoNum type="alphaLcParenR"/>
            </a:pPr>
            <a:r>
              <a:rPr lang="cs-CZ" smtClean="0"/>
              <a:t>Onemocnění pohybového ústrojí</a:t>
            </a:r>
          </a:p>
          <a:p>
            <a:pPr marL="914400" lvl="1" indent="-457200" eaLnBrk="1" hangingPunct="1">
              <a:lnSpc>
                <a:spcPct val="90000"/>
              </a:lnSpc>
              <a:buFont typeface="Arial" charset="0"/>
              <a:buAutoNum type="alphaLcParenR"/>
            </a:pPr>
            <a:r>
              <a:rPr lang="cs-CZ" smtClean="0"/>
              <a:t>Jiné (doplňte) ……………………….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Antropometrický záznam:</a:t>
            </a:r>
          </a:p>
        </p:txBody>
      </p:sp>
      <p:sp>
        <p:nvSpPr>
          <p:cNvPr id="4710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smtClean="0"/>
              <a:t>Možno využít předtištěných z předešlých výzkumů</a:t>
            </a:r>
          </a:p>
          <a:p>
            <a:pPr eaLnBrk="1" hangingPunct="1"/>
            <a:r>
              <a:rPr lang="cs-CZ" smtClean="0"/>
              <a:t>Možno vytvořit vlastní pro nový výzkumný projekt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Kulturní a sociální antropologii:</a:t>
            </a:r>
          </a:p>
        </p:txBody>
      </p:sp>
      <p:sp>
        <p:nvSpPr>
          <p:cNvPr id="16387" name="Rectangle 3"/>
          <p:cNvSpPr>
            <a:spLocks noGrp="1"/>
          </p:cNvSpPr>
          <p:nvPr>
            <p:ph type="body" idx="1"/>
          </p:nvPr>
        </p:nvSpPr>
        <p:spPr>
          <a:xfrm>
            <a:off x="611188" y="1700213"/>
            <a:ext cx="8064500" cy="4752975"/>
          </a:xfrm>
        </p:spPr>
        <p:txBody>
          <a:bodyPr/>
          <a:lstStyle/>
          <a:p>
            <a:pPr eaLnBrk="1" hangingPunct="1"/>
            <a:r>
              <a:rPr lang="cs-CZ" smtClean="0"/>
              <a:t>zkoumá kulturu, společenské a příbuzenské systémy, manželství a rodinu, hospodaření a ekologii, sociální uspořádání, náboženství…</a:t>
            </a:r>
          </a:p>
        </p:txBody>
      </p:sp>
      <p:pic>
        <p:nvPicPr>
          <p:cNvPr id="16388" name="Picture 5" descr="Dějiny antropologi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3789363"/>
            <a:ext cx="2011363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7" descr="Úvod do kulturní a sociální antropologi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55875" y="3789363"/>
            <a:ext cx="2024063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9" descr="Filosofická antropologi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463" y="3789363"/>
            <a:ext cx="2062162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11" descr="Kulturní antropologie"/>
          <p:cNvPicPr>
            <a:picLocks noChangeAspect="1" noChangeArrowheads="1"/>
          </p:cNvPicPr>
          <p:nvPr/>
        </p:nvPicPr>
        <p:blipFill>
          <a:blip r:embed="rId5"/>
          <a:srcRect l="17122" t="20450" r="17575" b="18726"/>
          <a:stretch>
            <a:fillRect/>
          </a:stretch>
        </p:blipFill>
        <p:spPr bwMode="auto">
          <a:xfrm>
            <a:off x="6948488" y="3860800"/>
            <a:ext cx="1906587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5017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50181" name="Picture 5" descr="zakon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404813"/>
            <a:ext cx="3886200" cy="58197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800"/>
          </a:xfrm>
        </p:spPr>
        <p:txBody>
          <a:bodyPr/>
          <a:lstStyle/>
          <a:p>
            <a:r>
              <a:rPr lang="cs-CZ" sz="3600" b="1" smtClean="0"/>
              <a:t>Tannerovy škály – zatrhni stupeň vývoje:</a:t>
            </a:r>
          </a:p>
        </p:txBody>
      </p:sp>
      <p:sp>
        <p:nvSpPr>
          <p:cNvPr id="481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48133" name="Picture 5" descr="File:Tanner scale-male.sv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412875"/>
            <a:ext cx="3048000" cy="4953000"/>
          </a:xfrm>
          <a:prstGeom prst="rect">
            <a:avLst/>
          </a:prstGeom>
          <a:noFill/>
        </p:spPr>
      </p:pic>
      <p:pic>
        <p:nvPicPr>
          <p:cNvPr id="48135" name="Picture 7" descr="File:Tanner scale-female.sv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1638" y="1412875"/>
            <a:ext cx="4400550" cy="4953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5120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Fyzická antropologie (biologická</a:t>
            </a:r>
            <a:r>
              <a:rPr lang="cs-CZ" smtClean="0"/>
              <a:t>):</a:t>
            </a:r>
          </a:p>
        </p:txBody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52988"/>
          </a:xfrm>
        </p:spPr>
        <p:txBody>
          <a:bodyPr/>
          <a:lstStyle/>
          <a:p>
            <a:pPr eaLnBrk="1" hangingPunct="1"/>
            <a:r>
              <a:rPr lang="cs-CZ" smtClean="0"/>
              <a:t>bývá stručně definována podle Martina (1914) jako </a:t>
            </a:r>
            <a:r>
              <a:rPr lang="cs-CZ" b="1" smtClean="0"/>
              <a:t>přírodověda hominidů</a:t>
            </a:r>
            <a:r>
              <a:rPr lang="cs-CZ" smtClean="0"/>
              <a:t> v jejich časovém i prostorovém rozšíření. </a:t>
            </a:r>
          </a:p>
          <a:p>
            <a:pPr eaLnBrk="1" hangingPunct="1"/>
            <a:r>
              <a:rPr lang="cs-CZ" smtClean="0"/>
              <a:t>Zkoumá</a:t>
            </a:r>
            <a:r>
              <a:rPr lang="cs-CZ" b="1" smtClean="0"/>
              <a:t> fyzickou</a:t>
            </a:r>
            <a:r>
              <a:rPr lang="cs-CZ" smtClean="0"/>
              <a:t> (tělesnou) stránku člověka z hlediska jeho vzniku a vývoje, variability, růstu a dospívání, ekologie, adaptace.</a:t>
            </a:r>
          </a:p>
          <a:p>
            <a:pPr eaLnBrk="1" hangingPunct="1"/>
            <a:r>
              <a:rPr lang="cs-CZ" smtClean="0"/>
              <a:t>Přes biologický základ fyzická antropologie přihlíží </a:t>
            </a:r>
            <a:r>
              <a:rPr lang="cs-CZ" b="1" smtClean="0"/>
              <a:t>i k duševním stránkám</a:t>
            </a:r>
            <a:r>
              <a:rPr lang="cs-CZ" smtClean="0"/>
              <a:t> člověka, které jsou v interakci.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Obor fyzické antropologie:</a:t>
            </a:r>
          </a:p>
        </p:txBody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507413" cy="4525963"/>
          </a:xfrm>
        </p:spPr>
        <p:txBody>
          <a:bodyPr/>
          <a:lstStyle/>
          <a:p>
            <a:pPr eaLnBrk="1" hangingPunct="1"/>
            <a:r>
              <a:rPr lang="cs-CZ" sz="3600" smtClean="0"/>
              <a:t>z praktických a metodických důvodů se obvykle rozděluje do </a:t>
            </a:r>
            <a:r>
              <a:rPr lang="cs-CZ" sz="3600" b="1" smtClean="0"/>
              <a:t>dvou</a:t>
            </a:r>
            <a:r>
              <a:rPr lang="cs-CZ" sz="3600" smtClean="0"/>
              <a:t> velkých okruhů </a:t>
            </a:r>
          </a:p>
          <a:p>
            <a:pPr eaLnBrk="1" hangingPunct="1"/>
            <a:endParaRPr lang="cs-CZ" sz="1200" smtClean="0"/>
          </a:p>
          <a:p>
            <a:pPr lvl="1" eaLnBrk="1" hangingPunct="1"/>
            <a:r>
              <a:rPr lang="cs-CZ" sz="3200" b="1" smtClean="0"/>
              <a:t>kostrová antropologie</a:t>
            </a:r>
            <a:r>
              <a:rPr lang="cs-CZ" sz="3200" smtClean="0"/>
              <a:t> </a:t>
            </a:r>
          </a:p>
          <a:p>
            <a:pPr lvl="1" eaLnBrk="1" hangingPunct="1">
              <a:buFont typeface="Arial" charset="0"/>
              <a:buNone/>
            </a:pPr>
            <a:r>
              <a:rPr lang="cs-CZ" sz="3200" smtClean="0"/>
              <a:t>   (skeletní, osteologické) </a:t>
            </a:r>
          </a:p>
          <a:p>
            <a:pPr lvl="1" eaLnBrk="1" hangingPunct="1"/>
            <a:r>
              <a:rPr lang="cs-CZ" sz="3200" b="1" smtClean="0"/>
              <a:t>antropologie žijícího člověka</a:t>
            </a:r>
            <a:endParaRPr lang="cs-CZ" sz="3200" smtClean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7" descr="Cranio di forma arcaica di Homo sapiens (Skhul, Israele)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77050" y="0"/>
            <a:ext cx="1887538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b="1" smtClean="0"/>
              <a:t>Kostrová antropologie:</a:t>
            </a:r>
          </a:p>
        </p:txBody>
      </p:sp>
      <p:sp>
        <p:nvSpPr>
          <p:cNvPr id="19459" name="Rectangle 3"/>
          <p:cNvSpPr>
            <a:spLocks noGrp="1"/>
          </p:cNvSpPr>
          <p:nvPr>
            <p:ph type="body" idx="1"/>
          </p:nvPr>
        </p:nvSpPr>
        <p:spPr>
          <a:xfrm>
            <a:off x="107950" y="1484313"/>
            <a:ext cx="8578850" cy="5113337"/>
          </a:xfrm>
        </p:spPr>
        <p:txBody>
          <a:bodyPr/>
          <a:lstStyle/>
          <a:p>
            <a:pPr eaLnBrk="1" hangingPunct="1"/>
            <a:r>
              <a:rPr lang="cs-CZ" smtClean="0"/>
              <a:t>dělí se obvykle chronologicky na:</a:t>
            </a:r>
          </a:p>
          <a:p>
            <a:pPr lvl="1" eaLnBrk="1" hangingPunct="1"/>
            <a:r>
              <a:rPr lang="cs-CZ" b="1" smtClean="0"/>
              <a:t>paleoantropologii </a:t>
            </a:r>
            <a:r>
              <a:rPr lang="cs-CZ" smtClean="0"/>
              <a:t>(paleontologii) – studium vývojových forem člověka až po vznik Homo sapiens)</a:t>
            </a:r>
          </a:p>
          <a:p>
            <a:pPr lvl="1" eaLnBrk="1" hangingPunct="1"/>
            <a:r>
              <a:rPr lang="cs-CZ" b="1" smtClean="0"/>
              <a:t>prehistorickou antropologii</a:t>
            </a:r>
            <a:r>
              <a:rPr lang="cs-CZ" smtClean="0"/>
              <a:t> </a:t>
            </a:r>
          </a:p>
          <a:p>
            <a:pPr lvl="1" eaLnBrk="1" hangingPunct="1">
              <a:buFont typeface="Arial" charset="0"/>
              <a:buNone/>
            </a:pPr>
            <a:r>
              <a:rPr lang="cs-CZ" smtClean="0"/>
              <a:t>   (populacemi v pravěku)</a:t>
            </a:r>
          </a:p>
          <a:p>
            <a:pPr lvl="1" eaLnBrk="1" hangingPunct="1"/>
            <a:r>
              <a:rPr lang="cs-CZ" b="1" smtClean="0"/>
              <a:t>historickou antropologii</a:t>
            </a:r>
            <a:r>
              <a:rPr lang="cs-CZ" smtClean="0"/>
              <a:t> – </a:t>
            </a:r>
          </a:p>
          <a:p>
            <a:pPr lvl="1" eaLnBrk="1" hangingPunct="1">
              <a:buFont typeface="Arial" charset="0"/>
              <a:buNone/>
            </a:pPr>
            <a:r>
              <a:rPr lang="cs-CZ" smtClean="0"/>
              <a:t>  týká se populací historických období</a:t>
            </a:r>
            <a:endParaRPr lang="cs-CZ" b="1" smtClean="0"/>
          </a:p>
          <a:p>
            <a:pPr eaLnBrk="1" hangingPunct="1"/>
            <a:endParaRPr lang="cs-CZ" smtClean="0"/>
          </a:p>
        </p:txBody>
      </p:sp>
      <p:pic>
        <p:nvPicPr>
          <p:cNvPr id="19460" name="Picture 5" descr="picture of early member of Homo sapiens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4888" y="3284538"/>
            <a:ext cx="2857500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296988"/>
          </a:xfrm>
        </p:spPr>
        <p:txBody>
          <a:bodyPr/>
          <a:lstStyle/>
          <a:p>
            <a:pPr algn="l" eaLnBrk="1" hangingPunct="1"/>
            <a:r>
              <a:rPr lang="cs-CZ" b="1" smtClean="0"/>
              <a:t>Antropologie žijícího člověka:</a:t>
            </a:r>
          </a:p>
        </p:txBody>
      </p:sp>
      <p:sp>
        <p:nvSpPr>
          <p:cNvPr id="20482" name="Rectangle 3"/>
          <p:cNvSpPr>
            <a:spLocks noGrp="1"/>
          </p:cNvSpPr>
          <p:nvPr>
            <p:ph type="body" idx="1"/>
          </p:nvPr>
        </p:nvSpPr>
        <p:spPr>
          <a:xfrm>
            <a:off x="323850" y="1412875"/>
            <a:ext cx="8362950" cy="5256213"/>
          </a:xfrm>
        </p:spPr>
        <p:txBody>
          <a:bodyPr/>
          <a:lstStyle/>
          <a:p>
            <a:pPr eaLnBrk="1" hangingPunct="1"/>
            <a:r>
              <a:rPr lang="cs-CZ" smtClean="0"/>
              <a:t>základem je </a:t>
            </a:r>
            <a:r>
              <a:rPr lang="cs-CZ" b="1" smtClean="0"/>
              <a:t>somatologie</a:t>
            </a:r>
            <a:r>
              <a:rPr lang="cs-CZ" smtClean="0"/>
              <a:t> (anatomie, histologie, embryologie, fyziologie) a nauka o </a:t>
            </a:r>
            <a:r>
              <a:rPr lang="cs-CZ" b="1" smtClean="0"/>
              <a:t>lidské variabilitě</a:t>
            </a:r>
            <a:r>
              <a:rPr lang="cs-CZ" smtClean="0"/>
              <a:t> (etnická antropologie – nauka o rasách). </a:t>
            </a:r>
          </a:p>
          <a:p>
            <a:pPr eaLnBrk="1" hangingPunct="1"/>
            <a:r>
              <a:rPr lang="cs-CZ" smtClean="0"/>
              <a:t>Výzkumný objekt </a:t>
            </a:r>
          </a:p>
          <a:p>
            <a:pPr eaLnBrk="1" hangingPunct="1">
              <a:buFont typeface="Arial" charset="0"/>
              <a:buNone/>
            </a:pPr>
            <a:r>
              <a:rPr lang="cs-CZ" b="1" smtClean="0"/>
              <a:t>    PROBAND</a:t>
            </a:r>
            <a:endParaRPr lang="cs-CZ" smtClean="0"/>
          </a:p>
        </p:txBody>
      </p:sp>
      <p:pic>
        <p:nvPicPr>
          <p:cNvPr id="20483" name="Picture 5" descr="Homo sapiens (People)"/>
          <p:cNvPicPr>
            <a:picLocks noChangeAspect="1" noChangeArrowheads="1"/>
          </p:cNvPicPr>
          <p:nvPr/>
        </p:nvPicPr>
        <p:blipFill>
          <a:blip r:embed="rId2"/>
          <a:srcRect l="13861" t="12471" b="11060"/>
          <a:stretch>
            <a:fillRect/>
          </a:stretch>
        </p:blipFill>
        <p:spPr bwMode="auto">
          <a:xfrm>
            <a:off x="3779838" y="3213100"/>
            <a:ext cx="5040312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sz="4000" b="1" smtClean="0"/>
              <a:t>Aplikovaná antropologie: </a:t>
            </a:r>
            <a:br>
              <a:rPr lang="cs-CZ" sz="4000" b="1" smtClean="0"/>
            </a:br>
            <a:r>
              <a:rPr lang="cs-CZ" sz="3200" smtClean="0"/>
              <a:t>(praxi sloužící)</a:t>
            </a:r>
          </a:p>
        </p:txBody>
      </p:sp>
      <p:sp>
        <p:nvSpPr>
          <p:cNvPr id="21506" name="Rectangle 3"/>
          <p:cNvSpPr>
            <a:spLocks noGrp="1"/>
          </p:cNvSpPr>
          <p:nvPr>
            <p:ph type="body" idx="1"/>
          </p:nvPr>
        </p:nvSpPr>
        <p:spPr>
          <a:xfrm>
            <a:off x="457200" y="1628775"/>
            <a:ext cx="8435975" cy="5040313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 typeface="Arial" charset="0"/>
              <a:buAutoNum type="arabicPeriod"/>
            </a:pPr>
            <a:r>
              <a:rPr lang="cs-CZ" sz="2400" b="1" smtClean="0"/>
              <a:t>auxologie </a:t>
            </a:r>
            <a:r>
              <a:rPr lang="cs-CZ" sz="2400" smtClean="0"/>
              <a:t>(nauka o růstu a pohlavním dozrávání)</a:t>
            </a:r>
          </a:p>
          <a:p>
            <a:pPr marL="609600" indent="-609600" eaLnBrk="1" hangingPunct="1">
              <a:lnSpc>
                <a:spcPct val="90000"/>
              </a:lnSpc>
              <a:buFont typeface="Arial" charset="0"/>
              <a:buAutoNum type="arabicPeriod"/>
            </a:pPr>
            <a:r>
              <a:rPr lang="cs-CZ" sz="2400" b="1" smtClean="0"/>
              <a:t>ergonomika </a:t>
            </a:r>
            <a:r>
              <a:rPr lang="cs-CZ" sz="2400" smtClean="0"/>
              <a:t>(nauka o přizpůsobení přístrojů a strojů obsluhovaných člověkem jeho tělesným rozměrům)</a:t>
            </a:r>
          </a:p>
          <a:p>
            <a:pPr marL="609600" indent="-609600" eaLnBrk="1" hangingPunct="1">
              <a:lnSpc>
                <a:spcPct val="90000"/>
              </a:lnSpc>
              <a:buFont typeface="Arial" charset="0"/>
              <a:buAutoNum type="arabicPeriod"/>
            </a:pPr>
            <a:r>
              <a:rPr lang="cs-CZ" sz="2400" b="1" smtClean="0"/>
              <a:t>průmyslová antropologie</a:t>
            </a:r>
            <a:r>
              <a:rPr lang="cs-CZ" sz="2400" smtClean="0"/>
              <a:t> (pro oděvní normy, obuvnické …)</a:t>
            </a:r>
          </a:p>
          <a:p>
            <a:pPr marL="609600" indent="-609600" eaLnBrk="1" hangingPunct="1">
              <a:lnSpc>
                <a:spcPct val="90000"/>
              </a:lnSpc>
              <a:buFont typeface="Arial" charset="0"/>
              <a:buAutoNum type="arabicPeriod"/>
            </a:pPr>
            <a:r>
              <a:rPr lang="cs-CZ" sz="2400" b="1" smtClean="0"/>
              <a:t>ekologie člověka</a:t>
            </a:r>
            <a:r>
              <a:rPr lang="cs-CZ" sz="2400" smtClean="0"/>
              <a:t> (vztah tělesného stavu člověka k faktorům zevního prostředí)</a:t>
            </a:r>
          </a:p>
          <a:p>
            <a:pPr marL="609600" indent="-609600" eaLnBrk="1" hangingPunct="1">
              <a:lnSpc>
                <a:spcPct val="90000"/>
              </a:lnSpc>
              <a:buFont typeface="Arial" charset="0"/>
              <a:buAutoNum type="arabicPeriod"/>
            </a:pPr>
            <a:r>
              <a:rPr lang="cs-CZ" sz="2400" b="1" smtClean="0"/>
              <a:t>etologie</a:t>
            </a:r>
            <a:r>
              <a:rPr lang="cs-CZ" sz="2400" smtClean="0"/>
              <a:t> (nauka o chování člověka a lidských skupin ve srovnání s chováním zvířat)</a:t>
            </a:r>
          </a:p>
          <a:p>
            <a:pPr marL="609600" indent="-609600" eaLnBrk="1" hangingPunct="1">
              <a:lnSpc>
                <a:spcPct val="90000"/>
              </a:lnSpc>
              <a:buFont typeface="Arial" charset="0"/>
              <a:buAutoNum type="arabicPeriod"/>
            </a:pPr>
            <a:r>
              <a:rPr lang="cs-CZ" sz="2400" b="1" smtClean="0"/>
              <a:t>tělovýchovná a sportovní antropologie</a:t>
            </a:r>
            <a:r>
              <a:rPr lang="cs-CZ" sz="2400" smtClean="0"/>
              <a:t> </a:t>
            </a:r>
          </a:p>
          <a:p>
            <a:pPr marL="609600" indent="-609600" eaLnBrk="1" hangingPunct="1">
              <a:lnSpc>
                <a:spcPct val="90000"/>
              </a:lnSpc>
              <a:buFont typeface="Arial" charset="0"/>
              <a:buAutoNum type="arabicPeriod"/>
            </a:pPr>
            <a:r>
              <a:rPr lang="cs-CZ" sz="2400" b="1" smtClean="0"/>
              <a:t>kinantropologie</a:t>
            </a:r>
            <a:r>
              <a:rPr lang="cs-CZ" sz="2400" smtClean="0"/>
              <a:t> (analyzující pohyb lidského těla)</a:t>
            </a:r>
          </a:p>
          <a:p>
            <a:pPr marL="609600" indent="-609600" eaLnBrk="1" hangingPunct="1">
              <a:lnSpc>
                <a:spcPct val="90000"/>
              </a:lnSpc>
              <a:buFont typeface="Arial" charset="0"/>
              <a:buAutoNum type="arabicPeriod"/>
            </a:pPr>
            <a:r>
              <a:rPr lang="cs-CZ" sz="2400" b="1" smtClean="0"/>
              <a:t>divadelní antropologie</a:t>
            </a:r>
            <a:r>
              <a:rPr lang="cs-CZ" sz="2400" smtClean="0"/>
              <a:t> (sleduje tělesné aspekty divadelní produkce)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1124</Words>
  <Application>Microsoft Office PowerPoint</Application>
  <PresentationFormat>On-screen Show (4:3)</PresentationFormat>
  <Paragraphs>186</Paragraphs>
  <Slides>42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Šablona návrhu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45" baseType="lpstr">
      <vt:lpstr>Arial</vt:lpstr>
      <vt:lpstr>Calibri</vt:lpstr>
      <vt:lpstr>Motiv sady Office</vt:lpstr>
      <vt:lpstr>Antropometrie</vt:lpstr>
      <vt:lpstr>Základní literatura:</vt:lpstr>
      <vt:lpstr>Úvod do předmětu</vt:lpstr>
      <vt:lpstr>Kulturní a sociální antropologii:</vt:lpstr>
      <vt:lpstr>Fyzická antropologie (biologická):</vt:lpstr>
      <vt:lpstr>Obor fyzické antropologie:</vt:lpstr>
      <vt:lpstr>Kostrová antropologie:</vt:lpstr>
      <vt:lpstr>Antropologie žijícího člověka:</vt:lpstr>
      <vt:lpstr>Aplikovaná antropologie:  (praxi sloužící)</vt:lpstr>
      <vt:lpstr>Spolupracující obory:</vt:lpstr>
      <vt:lpstr>Snímek 11</vt:lpstr>
      <vt:lpstr>Snímek 12</vt:lpstr>
      <vt:lpstr>Antropologický výzkum:</vt:lpstr>
      <vt:lpstr>Snímek 14</vt:lpstr>
      <vt:lpstr>Výzkumy dělíme:</vt:lpstr>
      <vt:lpstr>Dělení metod používaných v antropologii žijícího člověka:</vt:lpstr>
      <vt:lpstr>Zkoumání objektu smysly:</vt:lpstr>
      <vt:lpstr>Snímek 18</vt:lpstr>
      <vt:lpstr>Zkoumání objektu pomocí fyzikálních přístrojů:</vt:lpstr>
      <vt:lpstr>Snímek 20</vt:lpstr>
      <vt:lpstr>Snímek 21</vt:lpstr>
      <vt:lpstr>Tvarové znaky se zachycují metodami dokumentačními: (modernizace)</vt:lpstr>
      <vt:lpstr>Snímek 23</vt:lpstr>
      <vt:lpstr>Snímek 24</vt:lpstr>
      <vt:lpstr>Funkční zkoušky:</vt:lpstr>
      <vt:lpstr>Denzitometrie: (ukázky)</vt:lpstr>
      <vt:lpstr>Snímek 27</vt:lpstr>
      <vt:lpstr>Plantograf:</vt:lpstr>
      <vt:lpstr>Snímek 29</vt:lpstr>
      <vt:lpstr>Metody geometrické morfologie:</vt:lpstr>
      <vt:lpstr>Anamnéza:</vt:lpstr>
      <vt:lpstr>Části anamnézy:</vt:lpstr>
      <vt:lpstr>Snímek 33</vt:lpstr>
      <vt:lpstr>Snímek 34</vt:lpstr>
      <vt:lpstr>Druhy otázek = položek a jejich tvorba:</vt:lpstr>
      <vt:lpstr>Uzavřené položky:</vt:lpstr>
      <vt:lpstr>Snímek 37</vt:lpstr>
      <vt:lpstr>Snímek 38</vt:lpstr>
      <vt:lpstr>Antropometrický záznam:</vt:lpstr>
      <vt:lpstr>Snímek 40</vt:lpstr>
      <vt:lpstr>Tannerovy škály – zatrhni stupeň vývoje:</vt:lpstr>
      <vt:lpstr>Snímek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Antropometrie</dc:title>
  <cp:lastModifiedBy>Adolf Křivák</cp:lastModifiedBy>
  <cp:revision>5</cp:revision>
  <dcterms:modified xsi:type="dcterms:W3CDTF">2014-02-16T17:42:48Z</dcterms:modified>
</cp:coreProperties>
</file>