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7" r:id="rId11"/>
    <p:sldId id="269" r:id="rId12"/>
    <p:sldId id="268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6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4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6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4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7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5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F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00C6-C9B9-4EFE-92CA-79144DE9E72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EA8A-3C0E-49F3-B468-37A12E8D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04181"/>
            <a:ext cx="7772400" cy="1470025"/>
          </a:xfrm>
        </p:spPr>
        <p:txBody>
          <a:bodyPr/>
          <a:lstStyle/>
          <a:p>
            <a:r>
              <a:rPr lang="cs-CZ" dirty="0" smtClean="0"/>
              <a:t>Základy entomologie - cvičení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8120" y="3445248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Lenka Petráková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uzeumzdar.cz/pic/big_61dc3122d43c58b8230d2fd02e31028bf1993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3" y="0"/>
            <a:ext cx="237899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mici.cz/images/hmy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63" y="5167091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licafotograficzna.pl/foto3/4520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 bwMode="auto">
          <a:xfrm>
            <a:off x="6713489" y="1"/>
            <a:ext cx="2440324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exphoto.co.uk/albums/malaysia/slides/lantern%20bu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5102" r="909" b="9295"/>
          <a:stretch/>
        </p:blipFill>
        <p:spPr bwMode="auto">
          <a:xfrm>
            <a:off x="4014556" y="1"/>
            <a:ext cx="2663856" cy="15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flog.pravda.sk/2011/03/27/pQH_392675_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976"/>
          <a:stretch/>
        </p:blipFill>
        <p:spPr bwMode="auto">
          <a:xfrm>
            <a:off x="4883897" y="5478070"/>
            <a:ext cx="2352400" cy="13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01.deviantart.net/fs71/PRE/f/2012/118/9/b/dinner_by_art_de_viant-d4xtj7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3" y="442639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llembola.org/images/hopkin/2004/bielan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06" y="1"/>
            <a:ext cx="1681393" cy="12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yrefail.net/Thasos/images/Nemoptera_sinuata9_Cap_Prinos_2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1156" r="15543" b="4525"/>
          <a:stretch/>
        </p:blipFill>
        <p:spPr bwMode="auto">
          <a:xfrm>
            <a:off x="7276697" y="4941168"/>
            <a:ext cx="1877116" cy="19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1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7563" y="-871379"/>
            <a:ext cx="6386177" cy="85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atic.memrise.com/uploads/mems/output/4632691-1309161728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44833"/>
          <a:stretch/>
        </p:blipFill>
        <p:spPr bwMode="auto">
          <a:xfrm>
            <a:off x="105796" y="3799416"/>
            <a:ext cx="19800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.memrise.com/uploads/mems/output/4632691-1309161728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r="18246"/>
          <a:stretch/>
        </p:blipFill>
        <p:spPr bwMode="auto">
          <a:xfrm>
            <a:off x="1619672" y="4941168"/>
            <a:ext cx="1613949" cy="17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h5.ggpht.com/_X6JnoL0U4BY/S8HvYAkjlLI/AAAAAAAAYoo/DQXCebLCqP0/tmp5114_thumb_thumb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6" y="1481070"/>
            <a:ext cx="3771616" cy="33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ls.ncsu.edu/course/ent425/images/tutorials/external/abdomen/pleuralm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1070"/>
            <a:ext cx="4257675" cy="2105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ovéPole 3"/>
          <p:cNvSpPr txBox="1"/>
          <p:nvPr/>
        </p:nvSpPr>
        <p:spPr>
          <a:xfrm>
            <a:off x="5004048" y="9411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tergity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6096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sternity</a:t>
            </a:r>
            <a:endParaRPr lang="en-GB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77547" y="363021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pleura</a:t>
            </a:r>
            <a:endParaRPr lang="en-GB" sz="2400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5652120" y="1402853"/>
            <a:ext cx="144016" cy="585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652120" y="1402853"/>
            <a:ext cx="576064" cy="730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 flipV="1">
            <a:off x="5796136" y="3068960"/>
            <a:ext cx="144016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5940152" y="3068960"/>
            <a:ext cx="28803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372200" y="2780928"/>
            <a:ext cx="1584176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27584" y="18648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 Sklerity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766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Entognatha</a:t>
            </a:r>
            <a:r>
              <a:rPr lang="cs-CZ" sz="2800" b="1" dirty="0" smtClean="0"/>
              <a:t> </a:t>
            </a:r>
            <a:r>
              <a:rPr lang="cs-CZ" sz="2800" dirty="0" smtClean="0"/>
              <a:t>vs. </a:t>
            </a:r>
            <a:r>
              <a:rPr lang="cs-CZ" sz="2800" b="1" dirty="0" err="1" smtClean="0"/>
              <a:t>Ectognatha</a:t>
            </a:r>
            <a:endParaRPr lang="en-GB" sz="2800" b="1" dirty="0"/>
          </a:p>
        </p:txBody>
      </p:sp>
      <p:pic>
        <p:nvPicPr>
          <p:cNvPr id="4098" name="Picture 2" descr="https://classconnection.s3.amazonaws.com/427/flashcards/640427/jpg/collembola1316993681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95442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ugs.adrianthysse.com/wp-content/uploads/2011/01/head-bas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 b="6475"/>
          <a:stretch/>
        </p:blipFill>
        <p:spPr bwMode="auto">
          <a:xfrm>
            <a:off x="5292080" y="1196752"/>
            <a:ext cx="2691659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68144" y="537321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Archaeoghanta</a:t>
            </a:r>
            <a:endParaRPr lang="cs-CZ" sz="2000" dirty="0" smtClean="0"/>
          </a:p>
          <a:p>
            <a:r>
              <a:rPr lang="cs-CZ" sz="2000" dirty="0" err="1" smtClean="0"/>
              <a:t>Zygentoma</a:t>
            </a:r>
            <a:endParaRPr lang="cs-CZ" sz="2000" dirty="0" smtClean="0"/>
          </a:p>
          <a:p>
            <a:r>
              <a:rPr lang="cs-CZ" sz="2000" dirty="0" err="1" smtClean="0"/>
              <a:t>Pterygota</a:t>
            </a:r>
            <a:endParaRPr lang="en-GB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5219327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Protura</a:t>
            </a:r>
            <a:endParaRPr lang="cs-CZ" sz="2000" dirty="0" smtClean="0"/>
          </a:p>
          <a:p>
            <a:r>
              <a:rPr lang="cs-CZ" sz="2000" dirty="0" err="1" smtClean="0"/>
              <a:t>Collembola</a:t>
            </a:r>
            <a:endParaRPr lang="cs-CZ" sz="2000" dirty="0" smtClean="0"/>
          </a:p>
          <a:p>
            <a:r>
              <a:rPr lang="cs-CZ" sz="2000" dirty="0" err="1" smtClean="0"/>
              <a:t>Campodeina</a:t>
            </a:r>
            <a:endParaRPr lang="cs-CZ" sz="2000" dirty="0" smtClean="0"/>
          </a:p>
          <a:p>
            <a:r>
              <a:rPr lang="cs-CZ" sz="2000" dirty="0" err="1" smtClean="0"/>
              <a:t>Japygina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638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883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Palaeoptera</a:t>
            </a:r>
            <a:r>
              <a:rPr lang="cs-CZ" sz="3200" b="1" dirty="0" smtClean="0"/>
              <a:t>    </a:t>
            </a:r>
            <a:r>
              <a:rPr lang="cs-CZ" sz="3200" dirty="0" smtClean="0"/>
              <a:t>vs.   </a:t>
            </a:r>
            <a:r>
              <a:rPr lang="cs-CZ" sz="3200" b="1" dirty="0" err="1" smtClean="0"/>
              <a:t>Neoptera</a:t>
            </a:r>
            <a:endParaRPr lang="en-GB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66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Pterygota</a:t>
            </a:r>
            <a:r>
              <a:rPr lang="cs-CZ" sz="2800" dirty="0" smtClean="0"/>
              <a:t>:</a:t>
            </a:r>
            <a:endParaRPr lang="en-GB" sz="2800" dirty="0"/>
          </a:p>
        </p:txBody>
      </p:sp>
      <p:pic>
        <p:nvPicPr>
          <p:cNvPr id="7170" name="Picture 2" descr="http://www.papua-insects.nl/insect%20orders/Odonata/Zygoptera/Zygoptera%20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8" b="12613"/>
          <a:stretch/>
        </p:blipFill>
        <p:spPr bwMode="auto">
          <a:xfrm>
            <a:off x="561369" y="1124744"/>
            <a:ext cx="2433727" cy="14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1.staticflickr.com/1/171/485226323_adbcac1a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9" y="2708920"/>
            <a:ext cx="2417471" cy="21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irrusimage.com/ephemeroptera/mayfl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16684"/>
          <a:stretch/>
        </p:blipFill>
        <p:spPr bwMode="auto">
          <a:xfrm>
            <a:off x="482089" y="5013176"/>
            <a:ext cx="2592288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egaweb.com/secc/nat_gal/insectos/plecoptera/plecop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592288" cy="18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pload.wikimedia.org/wikipedia/commons/a/aa/Alder_Fly_-_Neuroptera_-_Sialidae_-_Sialis_lutar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18863" r="3493" b="11552"/>
          <a:stretch/>
        </p:blipFill>
        <p:spPr bwMode="auto">
          <a:xfrm>
            <a:off x="4932040" y="3140198"/>
            <a:ext cx="270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cojeco.cz/attach/photos/3b40f451443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68606"/>
            <a:ext cx="2555776" cy="16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sccs.swarthmore.edu/users/03/cweiss/bugs/winged-dermap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8313" r="11559" b="13955"/>
          <a:stretch/>
        </p:blipFill>
        <p:spPr bwMode="auto">
          <a:xfrm>
            <a:off x="6732240" y="4668606"/>
            <a:ext cx="1883613" cy="18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616844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3959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568.photobucket.com/albums/ss129/pet_insects/Goliathusorientalis-GoliathBeetle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8991" y="4059003"/>
            <a:ext cx="3245107" cy="22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97328" y="5806479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Goliathus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orientalis</a:t>
            </a:r>
            <a:r>
              <a:rPr lang="cs-CZ" sz="2000" b="1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Cetonidae</a:t>
            </a:r>
            <a:r>
              <a:rPr lang="cs-CZ" dirty="0" smtClean="0"/>
              <a:t>) </a:t>
            </a:r>
            <a:r>
              <a:rPr lang="cs-CZ" sz="1600" dirty="0"/>
              <a:t> </a:t>
            </a:r>
            <a:r>
              <a:rPr lang="cs-CZ" sz="1600" dirty="0" smtClean="0"/>
              <a:t>- 10 cm</a:t>
            </a:r>
            <a:endParaRPr lang="en-GB" sz="1600" dirty="0"/>
          </a:p>
        </p:txBody>
      </p:sp>
      <p:pic>
        <p:nvPicPr>
          <p:cNvPr id="2056" name="Picture 8" descr="http://www.entomoboutique.weonea.com/fichiers/0682874001295421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923330"/>
            <a:ext cx="4186336" cy="25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640" y="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Titanius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giganteus</a:t>
            </a:r>
            <a:endParaRPr lang="cs-CZ" sz="2000" b="1" i="1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Cerambycidae</a:t>
            </a:r>
            <a:r>
              <a:rPr lang="cs-CZ" dirty="0" smtClean="0"/>
              <a:t>)</a:t>
            </a:r>
          </a:p>
          <a:p>
            <a:r>
              <a:rPr lang="cs-CZ" sz="1600" dirty="0" smtClean="0"/>
              <a:t>- 16.7 cm, 65 g</a:t>
            </a:r>
            <a:endParaRPr lang="en-GB" sz="1600" dirty="0"/>
          </a:p>
        </p:txBody>
      </p:sp>
      <p:pic>
        <p:nvPicPr>
          <p:cNvPr id="2" name="Picture 2" descr="http://upload.wikimedia.org/wikipedia/commons/c/ce/Goliathus_%28modified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28" y="3550370"/>
            <a:ext cx="2915477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iolib.cz/IMG/GAL/1675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08" y="3742330"/>
            <a:ext cx="3275180" cy="24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940152" y="614503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i="1" dirty="0" err="1"/>
              <a:t>Megasoma</a:t>
            </a:r>
            <a:r>
              <a:rPr lang="cs-CZ" sz="2000" b="1" i="1" dirty="0"/>
              <a:t> </a:t>
            </a:r>
            <a:r>
              <a:rPr lang="cs-CZ" sz="2000" b="1" i="1" dirty="0" err="1"/>
              <a:t>actaeon</a:t>
            </a:r>
            <a:endParaRPr lang="cs-CZ" sz="2000" b="1" i="1" dirty="0"/>
          </a:p>
          <a:p>
            <a:r>
              <a:rPr lang="cs-CZ" dirty="0"/>
              <a:t>(</a:t>
            </a:r>
            <a:r>
              <a:rPr lang="cs-CZ" dirty="0" err="1"/>
              <a:t>Scarabeidae</a:t>
            </a:r>
            <a:r>
              <a:rPr lang="cs-CZ" dirty="0" smtClean="0"/>
              <a:t>)  </a:t>
            </a:r>
            <a:r>
              <a:rPr lang="cs-CZ" sz="1600" dirty="0" smtClean="0"/>
              <a:t>- </a:t>
            </a:r>
            <a:r>
              <a:rPr lang="cs-CZ" sz="1600" dirty="0"/>
              <a:t>13 cm</a:t>
            </a:r>
            <a:endParaRPr lang="en-GB" sz="1600" dirty="0"/>
          </a:p>
        </p:txBody>
      </p:sp>
      <p:pic>
        <p:nvPicPr>
          <p:cNvPr id="2052" name="Picture 4" descr="http://mybroadband.co.za/vb/attachment.php?attachmentid=112994&amp;d=13977424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45" y="116632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60232" y="2847339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Dynastes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hercules</a:t>
            </a:r>
            <a:endParaRPr lang="cs-CZ" sz="2000" b="1" i="1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Scarabeidae</a:t>
            </a:r>
            <a:r>
              <a:rPr lang="cs-CZ" dirty="0" smtClean="0"/>
              <a:t>)</a:t>
            </a:r>
            <a:r>
              <a:rPr lang="cs-CZ" sz="1600" dirty="0"/>
              <a:t> </a:t>
            </a:r>
            <a:r>
              <a:rPr lang="cs-CZ" sz="1600" dirty="0" smtClean="0"/>
              <a:t> - 19 cm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86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d/Lucanus_cervus_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2160" r="15252" b="6493"/>
          <a:stretch/>
        </p:blipFill>
        <p:spPr bwMode="auto">
          <a:xfrm>
            <a:off x="252000" y="923330"/>
            <a:ext cx="3456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640" y="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Lucanus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cervus</a:t>
            </a:r>
            <a:endParaRPr lang="cs-CZ" sz="2000" b="1" i="1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Lucanidae</a:t>
            </a:r>
            <a:r>
              <a:rPr lang="cs-CZ" dirty="0" smtClean="0"/>
              <a:t>)</a:t>
            </a:r>
          </a:p>
          <a:p>
            <a:r>
              <a:rPr lang="cs-CZ" sz="1600" dirty="0" smtClean="0"/>
              <a:t>- 7.5 cm</a:t>
            </a:r>
            <a:endParaRPr lang="en-GB" sz="1600" dirty="0"/>
          </a:p>
        </p:txBody>
      </p:sp>
      <p:pic>
        <p:nvPicPr>
          <p:cNvPr id="3076" name="Picture 4" descr="http://www.bio-foto.com/albums/brouci/Ergates-faber-4194-09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3693" r="13392" b="9262"/>
          <a:stretch/>
        </p:blipFill>
        <p:spPr bwMode="auto">
          <a:xfrm>
            <a:off x="4211960" y="260648"/>
            <a:ext cx="2916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0" y="26113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Ergastes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faber</a:t>
            </a:r>
            <a:endParaRPr lang="cs-CZ" sz="2000" b="1" i="1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Cerambycidae</a:t>
            </a:r>
            <a:r>
              <a:rPr lang="cs-CZ" dirty="0" smtClean="0"/>
              <a:t>)</a:t>
            </a:r>
          </a:p>
          <a:p>
            <a:r>
              <a:rPr lang="cs-CZ" sz="1600" dirty="0" smtClean="0"/>
              <a:t>- 6 cm</a:t>
            </a:r>
            <a:endParaRPr lang="en-GB" sz="1600" dirty="0"/>
          </a:p>
        </p:txBody>
      </p:sp>
      <p:pic>
        <p:nvPicPr>
          <p:cNvPr id="3078" name="Picture 6" descr="http://www.hlasek.com/foto/saturnia_pyri_ae07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t="6479" r="1379" b="13394"/>
          <a:stretch/>
        </p:blipFill>
        <p:spPr bwMode="auto">
          <a:xfrm>
            <a:off x="252000" y="3933054"/>
            <a:ext cx="4319992" cy="26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644008" y="5672367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/>
              <a:t>Saturnia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pyri</a:t>
            </a:r>
            <a:endParaRPr lang="cs-CZ" sz="2000" b="1" i="1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Saturnidae</a:t>
            </a:r>
            <a:r>
              <a:rPr lang="cs-CZ" dirty="0" smtClean="0"/>
              <a:t>)</a:t>
            </a:r>
          </a:p>
          <a:p>
            <a:r>
              <a:rPr lang="cs-CZ" sz="1600" dirty="0" smtClean="0"/>
              <a:t>- 15 cm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74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Navazující předměty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Bi7980</a:t>
            </a:r>
            <a:r>
              <a:rPr lang="cs-CZ" sz="2800" dirty="0" smtClean="0"/>
              <a:t> Aplikovaná entomologie</a:t>
            </a:r>
          </a:p>
          <a:p>
            <a:pPr marL="0" indent="0">
              <a:buNone/>
            </a:pPr>
            <a:r>
              <a:rPr lang="cs-CZ" sz="2800" b="1" dirty="0" err="1" smtClean="0"/>
              <a:t>Bi9790</a:t>
            </a:r>
            <a:r>
              <a:rPr lang="cs-CZ" sz="2800" dirty="0" smtClean="0"/>
              <a:t> Entomologie pro pokročilé</a:t>
            </a:r>
          </a:p>
          <a:p>
            <a:pPr marL="0" indent="0">
              <a:buNone/>
            </a:pPr>
            <a:r>
              <a:rPr lang="cs-CZ" sz="2800" b="1" dirty="0" err="1" smtClean="0"/>
              <a:t>Bi0055</a:t>
            </a:r>
            <a:r>
              <a:rPr lang="cs-CZ" sz="2800" dirty="0" smtClean="0"/>
              <a:t> Terénní cvičení z entomologie</a:t>
            </a:r>
          </a:p>
          <a:p>
            <a:pPr marL="0" indent="0">
              <a:buNone/>
            </a:pPr>
            <a:r>
              <a:rPr lang="cs-CZ" sz="2800" b="1" dirty="0" err="1" smtClean="0"/>
              <a:t>Bi0260</a:t>
            </a:r>
            <a:r>
              <a:rPr lang="cs-CZ" sz="2800" dirty="0" smtClean="0"/>
              <a:t> Taxonomie, </a:t>
            </a:r>
            <a:r>
              <a:rPr lang="cs-CZ" sz="2800" dirty="0" err="1" smtClean="0"/>
              <a:t>fylogenetika</a:t>
            </a:r>
            <a:r>
              <a:rPr lang="cs-CZ" sz="2800" dirty="0" smtClean="0"/>
              <a:t> a zoologická       	  	nomenklatura</a:t>
            </a:r>
          </a:p>
          <a:p>
            <a:pPr marL="0" indent="0">
              <a:buNone/>
            </a:pPr>
            <a:r>
              <a:rPr lang="cs-CZ" sz="2800" b="1" dirty="0" err="1" smtClean="0"/>
              <a:t>Bi8780</a:t>
            </a:r>
            <a:r>
              <a:rPr lang="cs-CZ" sz="2800" dirty="0" smtClean="0"/>
              <a:t> Systém a fylogeneze hmyzu</a:t>
            </a:r>
          </a:p>
          <a:p>
            <a:pPr marL="0" indent="0">
              <a:buNone/>
            </a:pPr>
            <a:r>
              <a:rPr lang="cs-CZ" sz="2800" b="1" dirty="0" err="1" smtClean="0"/>
              <a:t>Bi8761</a:t>
            </a:r>
            <a:r>
              <a:rPr lang="cs-CZ" sz="2800" dirty="0" smtClean="0"/>
              <a:t> Úvod do terénní zoologie bezobratlých</a:t>
            </a:r>
          </a:p>
        </p:txBody>
      </p:sp>
    </p:spTree>
    <p:extLst>
      <p:ext uri="{BB962C8B-B14F-4D97-AF65-F5344CB8AC3E}">
        <p14:creationId xmlns:p14="http://schemas.microsoft.com/office/powerpoint/2010/main" val="2859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Metody preparace hmyzu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Suché preparáty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9783"/>
          <a:stretch>
            <a:fillRect/>
          </a:stretch>
        </p:blipFill>
        <p:spPr bwMode="auto">
          <a:xfrm>
            <a:off x="96980" y="1363005"/>
            <a:ext cx="45822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0292"/>
          <a:stretch>
            <a:fillRect/>
          </a:stretch>
        </p:blipFill>
        <p:spPr bwMode="auto">
          <a:xfrm>
            <a:off x="4514367" y="1363005"/>
            <a:ext cx="4629139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39552" y="6118668"/>
            <a:ext cx="4946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Napíchnutí na entomologický špendlík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31" y="764704"/>
            <a:ext cx="3788961" cy="27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785"/>
          <a:stretch>
            <a:fillRect/>
          </a:stretch>
        </p:blipFill>
        <p:spPr bwMode="auto">
          <a:xfrm>
            <a:off x="4716016" y="908720"/>
            <a:ext cx="397129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67544" y="133819"/>
            <a:ext cx="75259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Suché preparáty </a:t>
            </a:r>
            <a:r>
              <a:rPr lang="cs-CZ" sz="2400" dirty="0" smtClean="0"/>
              <a:t>- napíchnutí na entomologický špendlík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00166"/>
            <a:ext cx="2860637" cy="2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b="1049"/>
          <a:stretch/>
        </p:blipFill>
        <p:spPr bwMode="auto">
          <a:xfrm>
            <a:off x="3603312" y="3600166"/>
            <a:ext cx="3015786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14442" y="625701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 napíchnutí na </a:t>
            </a:r>
            <a:r>
              <a:rPr lang="cs-CZ" sz="2400" dirty="0" err="1" smtClean="0"/>
              <a:t>minucii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36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419793" cy="46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24148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Suché preparáty </a:t>
            </a:r>
            <a:r>
              <a:rPr lang="cs-CZ" sz="2400" dirty="0" smtClean="0"/>
              <a:t>– nalepení na štítek (např. Herkules)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4468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4" y="1412776"/>
            <a:ext cx="7092280" cy="387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76898" y="191024"/>
            <a:ext cx="6211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Suché preparáty </a:t>
            </a:r>
            <a:r>
              <a:rPr lang="cs-CZ" sz="2400" dirty="0" smtClean="0"/>
              <a:t>– napínání končetin a křídel</a:t>
            </a:r>
            <a:endParaRPr lang="en-GB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380" y="301729"/>
            <a:ext cx="264277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05121" y="409124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Končetiny:</a:t>
            </a:r>
          </a:p>
          <a:p>
            <a:r>
              <a:rPr lang="cs-CZ" dirty="0" err="1" smtClean="0"/>
              <a:t>1.pár</a:t>
            </a:r>
            <a:r>
              <a:rPr lang="cs-CZ" dirty="0" smtClean="0"/>
              <a:t> dopředu</a:t>
            </a:r>
          </a:p>
          <a:p>
            <a:r>
              <a:rPr lang="cs-CZ" dirty="0" smtClean="0"/>
              <a:t>2. pár pod tělo</a:t>
            </a:r>
          </a:p>
          <a:p>
            <a:r>
              <a:rPr lang="cs-CZ" dirty="0" smtClean="0"/>
              <a:t>3. </a:t>
            </a:r>
            <a:r>
              <a:rPr lang="cs-CZ" dirty="0"/>
              <a:t>p</a:t>
            </a:r>
            <a:r>
              <a:rPr lang="cs-CZ" dirty="0" smtClean="0"/>
              <a:t>ár dozadu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9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6470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Kapalinové preparáty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18913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ajíčka, larvy + dospělci skupin s měkkým tělem (např. </a:t>
            </a:r>
            <a:r>
              <a:rPr lang="cs-CZ" sz="2400" dirty="0" err="1" smtClean="0"/>
              <a:t>Archaeognatha</a:t>
            </a:r>
            <a:r>
              <a:rPr lang="cs-CZ" sz="2400" dirty="0" smtClean="0"/>
              <a:t>, </a:t>
            </a:r>
            <a:r>
              <a:rPr lang="cs-CZ" sz="2400" dirty="0" err="1" smtClean="0"/>
              <a:t>Zygentoma</a:t>
            </a:r>
            <a:r>
              <a:rPr lang="cs-CZ" sz="2400" dirty="0" smtClean="0"/>
              <a:t>, </a:t>
            </a:r>
            <a:r>
              <a:rPr lang="cs-CZ" sz="2400" dirty="0" err="1" smtClean="0"/>
              <a:t>Ephemeroptera</a:t>
            </a:r>
            <a:r>
              <a:rPr lang="cs-CZ" sz="2400" dirty="0" smtClean="0"/>
              <a:t>, </a:t>
            </a:r>
            <a:r>
              <a:rPr lang="cs-CZ" sz="2400" dirty="0" err="1" smtClean="0"/>
              <a:t>Plecoptera</a:t>
            </a:r>
            <a:r>
              <a:rPr lang="cs-CZ" sz="2400" dirty="0" smtClean="0"/>
              <a:t>, </a:t>
            </a:r>
            <a:r>
              <a:rPr lang="cs-CZ" sz="2400" dirty="0" err="1" smtClean="0"/>
              <a:t>Trichoptera</a:t>
            </a:r>
            <a:r>
              <a:rPr lang="cs-CZ" sz="2400" dirty="0" smtClean="0"/>
              <a:t>, </a:t>
            </a:r>
            <a:r>
              <a:rPr lang="cs-CZ" sz="2400" dirty="0" err="1" smtClean="0"/>
              <a:t>Hemiptera</a:t>
            </a:r>
            <a:r>
              <a:rPr lang="cs-CZ" sz="2400" dirty="0" smtClean="0"/>
              <a:t>: </a:t>
            </a:r>
            <a:r>
              <a:rPr lang="cs-CZ" sz="2400" dirty="0" err="1" smtClean="0"/>
              <a:t>Sternorrhyncha</a:t>
            </a:r>
            <a:r>
              <a:rPr lang="cs-CZ" sz="2400" dirty="0" smtClean="0"/>
              <a:t>, </a:t>
            </a:r>
            <a:r>
              <a:rPr lang="cs-CZ" sz="2400" dirty="0" err="1" smtClean="0"/>
              <a:t>Neuroptera</a:t>
            </a:r>
            <a:r>
              <a:rPr lang="cs-CZ" sz="2400" dirty="0" smtClean="0"/>
              <a:t>, apod.)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ro dlouhodobé uchování ideálně 75-80% </a:t>
            </a:r>
            <a:r>
              <a:rPr lang="cs-CZ" sz="2400" dirty="0" err="1" smtClean="0"/>
              <a:t>ethanol</a:t>
            </a:r>
            <a:endParaRPr lang="cs-CZ" sz="24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ro mol.-</a:t>
            </a:r>
            <a:r>
              <a:rPr lang="cs-CZ" sz="2400" dirty="0" err="1" smtClean="0"/>
              <a:t>biol</a:t>
            </a:r>
            <a:r>
              <a:rPr lang="cs-CZ" sz="2400" dirty="0" smtClean="0"/>
              <a:t>. analýzy 99% </a:t>
            </a:r>
            <a:r>
              <a:rPr lang="cs-CZ" sz="2400" dirty="0" err="1" smtClean="0"/>
              <a:t>ethanol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někdy ve směsi s </a:t>
            </a:r>
            <a:r>
              <a:rPr lang="cs-CZ" sz="2400" dirty="0" err="1" smtClean="0"/>
              <a:t>kys</a:t>
            </a:r>
            <a:r>
              <a:rPr lang="cs-CZ" sz="2400" dirty="0" smtClean="0"/>
              <a:t>. mléčnou nebo octovou (zachová vláčnost, fixuje vnitřní struktury) </a:t>
            </a:r>
          </a:p>
          <a:p>
            <a:r>
              <a:rPr lang="cs-CZ" sz="2400" dirty="0" smtClean="0"/>
              <a:t>formalin</a:t>
            </a:r>
            <a:endParaRPr lang="cs-CZ" sz="2400" dirty="0"/>
          </a:p>
        </p:txBody>
      </p:sp>
      <p:pic>
        <p:nvPicPr>
          <p:cNvPr id="1026" name="Picture 2" descr="http://www.byteland.org/bugs/10vialsofins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3168615" cy="23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iro.au/~/media/CSIROau/Images/Insects/Specimenvials_Ento_setjpg/Main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808"/>
            <a:ext cx="1733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9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-15799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Mikroskopické preparáty</a:t>
            </a:r>
            <a:endParaRPr lang="cs-CZ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73" y="4293096"/>
            <a:ext cx="100647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8620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/>
              <a:t>č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ástečné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totální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trvalé (např. Kanadský balsám), dočasné (glycerol)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p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ředchází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většinou macerace 10% KOH, a/nebo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mléčnou/</a:t>
            </a:r>
            <a:r>
              <a:rPr lang="cs-CZ" sz="2400" dirty="0" smtClean="0"/>
              <a:t>o</a:t>
            </a:r>
            <a:r>
              <a:rPr kumimoji="0" lang="cs-CZ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ctovou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b</a:t>
            </a:r>
            <a:r>
              <a:rPr lang="cs-CZ" sz="2400" dirty="0"/>
              <a:t>arvení (</a:t>
            </a:r>
            <a:r>
              <a:rPr lang="cs-CZ" sz="2400" dirty="0" err="1"/>
              <a:t>Chlorazol</a:t>
            </a:r>
            <a:r>
              <a:rPr lang="cs-CZ" sz="2400" dirty="0"/>
              <a:t> </a:t>
            </a:r>
            <a:r>
              <a:rPr lang="cs-CZ" sz="2400" dirty="0" err="1"/>
              <a:t>Black</a:t>
            </a:r>
            <a:r>
              <a:rPr lang="cs-CZ" sz="2400" dirty="0"/>
              <a:t> E, </a:t>
            </a:r>
            <a:r>
              <a:rPr lang="cs-CZ" sz="2400" dirty="0" err="1"/>
              <a:t>acid</a:t>
            </a:r>
            <a:r>
              <a:rPr lang="cs-CZ" sz="2400" dirty="0"/>
              <a:t> fuchsin)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někdy nutné odvodnění alkoholovou řadou</a:t>
            </a:r>
          </a:p>
        </p:txBody>
      </p:sp>
      <p:pic>
        <p:nvPicPr>
          <p:cNvPr id="2050" name="Picture 2" descr="http://ces.mkcr.cz/cz/img/6/3/5/p47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6771"/>
            <a:ext cx="3158251" cy="23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mp.vfu.cz/opvk2014/foto_video/foto-prokaryota_imerze/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7843"/>
            <a:ext cx="2653082" cy="17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58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Habitus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protentomon</a:t>
            </a:r>
            <a:r>
              <a:rPr lang="cs-CZ" sz="3100" dirty="0" smtClean="0"/>
              <a:t> </a:t>
            </a:r>
            <a:r>
              <a:rPr lang="cs-CZ" sz="2700" dirty="0" smtClean="0"/>
              <a:t>= hypotetické tělní schéma hmyzu</a:t>
            </a:r>
            <a:endParaRPr lang="en-GB" sz="3600" dirty="0"/>
          </a:p>
        </p:txBody>
      </p:sp>
      <p:pic>
        <p:nvPicPr>
          <p:cNvPr id="1026" name="Picture 2" descr="http://www.insektenbox.de/fibel/bilder/stammf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93595"/>
            <a:ext cx="3596745" cy="31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gane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3" y="4047397"/>
            <a:ext cx="4025789" cy="24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338" y="1412776"/>
            <a:ext cx="590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smtClean="0"/>
              <a:t>původně 20 </a:t>
            </a:r>
            <a:r>
              <a:rPr lang="cs-CZ" sz="2000" dirty="0" err="1" smtClean="0"/>
              <a:t>somitů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3 </a:t>
            </a:r>
            <a:r>
              <a:rPr lang="cs-CZ" sz="2000" dirty="0" err="1" smtClean="0"/>
              <a:t>tagmata</a:t>
            </a:r>
            <a:r>
              <a:rPr lang="cs-CZ" sz="2000" dirty="0" smtClean="0"/>
              <a:t>       </a:t>
            </a:r>
            <a:r>
              <a:rPr lang="cs-CZ" sz="2000" dirty="0" err="1" smtClean="0"/>
              <a:t>caput</a:t>
            </a:r>
            <a:r>
              <a:rPr lang="cs-CZ" sz="2000" dirty="0" smtClean="0"/>
              <a:t>: </a:t>
            </a:r>
            <a:r>
              <a:rPr lang="cs-CZ" sz="2000" dirty="0" err="1" smtClean="0"/>
              <a:t>procephalon</a:t>
            </a:r>
            <a:r>
              <a:rPr lang="cs-CZ" sz="2000" dirty="0" smtClean="0"/>
              <a:t> + </a:t>
            </a:r>
            <a:r>
              <a:rPr lang="cs-CZ" sz="2000" dirty="0" err="1" smtClean="0"/>
              <a:t>gnathocephalon</a:t>
            </a:r>
            <a:endParaRPr lang="cs-CZ" sz="2000" dirty="0" smtClean="0"/>
          </a:p>
          <a:p>
            <a:pPr lvl="3"/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dirty="0" err="1" smtClean="0"/>
              <a:t>thorax</a:t>
            </a:r>
            <a:r>
              <a:rPr lang="cs-CZ" sz="2000" dirty="0" smtClean="0"/>
              <a:t>: pro-, </a:t>
            </a:r>
            <a:r>
              <a:rPr lang="cs-CZ" sz="2000" dirty="0" err="1" smtClean="0"/>
              <a:t>meso</a:t>
            </a:r>
            <a:r>
              <a:rPr lang="cs-CZ" sz="2000" dirty="0" smtClean="0"/>
              <a:t>-, </a:t>
            </a:r>
            <a:r>
              <a:rPr lang="cs-CZ" sz="2000" dirty="0" err="1" smtClean="0"/>
              <a:t>metathorax</a:t>
            </a:r>
            <a:endParaRPr lang="cs-CZ" sz="2000" dirty="0" smtClean="0"/>
          </a:p>
          <a:p>
            <a:pPr lvl="3"/>
            <a:r>
              <a:rPr lang="cs-CZ" sz="2000" dirty="0"/>
              <a:t> </a:t>
            </a:r>
            <a:r>
              <a:rPr lang="cs-CZ" sz="2000" dirty="0" smtClean="0"/>
              <a:t>   abdomen: </a:t>
            </a:r>
            <a:r>
              <a:rPr lang="cs-CZ" sz="2000" dirty="0" err="1" smtClean="0"/>
              <a:t>pův</a:t>
            </a:r>
            <a:r>
              <a:rPr lang="cs-CZ" sz="2000" dirty="0" smtClean="0"/>
              <a:t>. 11 čl., </a:t>
            </a:r>
            <a:r>
              <a:rPr lang="cs-CZ" sz="2000" dirty="0" err="1" smtClean="0"/>
              <a:t>cerci</a:t>
            </a:r>
            <a:endParaRPr lang="cs-CZ" sz="2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732850" y="1915795"/>
            <a:ext cx="216025" cy="519623"/>
            <a:chOff x="1698574" y="2261305"/>
            <a:chExt cx="216025" cy="519623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1698574" y="2261305"/>
              <a:ext cx="216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1698574" y="2261305"/>
              <a:ext cx="216025" cy="231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1698574" y="2261305"/>
              <a:ext cx="216025" cy="519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ovéPole 12"/>
          <p:cNvSpPr txBox="1"/>
          <p:nvPr/>
        </p:nvSpPr>
        <p:spPr>
          <a:xfrm>
            <a:off x="323527" y="2732305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   </a:t>
            </a:r>
            <a:r>
              <a:rPr lang="cs-CZ" sz="2000" dirty="0" err="1" smtClean="0"/>
              <a:t>tergum</a:t>
            </a:r>
            <a:r>
              <a:rPr lang="cs-CZ" sz="2000" dirty="0" smtClean="0"/>
              <a:t>, sternum, pleura</a:t>
            </a:r>
            <a:endParaRPr lang="en-GB" sz="2000" dirty="0"/>
          </a:p>
        </p:txBody>
      </p:sp>
      <p:pic>
        <p:nvPicPr>
          <p:cNvPr id="5122" name="Picture 2" descr="http://www.delattinia.de/Machilis_germa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08" y="2592178"/>
            <a:ext cx="3571876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94593" y="25738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Machilis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58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305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Základy entomologie - cvičení</vt:lpstr>
      <vt:lpstr>Navazující předměty</vt:lpstr>
      <vt:lpstr>Metody preparace hmyzu</vt:lpstr>
      <vt:lpstr>Prezentace aplikace PowerPoint</vt:lpstr>
      <vt:lpstr>Prezentace aplikace PowerPoint</vt:lpstr>
      <vt:lpstr>Prezentace aplikace PowerPoint</vt:lpstr>
      <vt:lpstr>Kapalinové preparáty</vt:lpstr>
      <vt:lpstr>Mikroskopické preparáty</vt:lpstr>
      <vt:lpstr>Habitus protentomon = hypotetické tělní schéma hmyzu</vt:lpstr>
      <vt:lpstr>Prezentace aplikace PowerPoint</vt:lpstr>
      <vt:lpstr>Prezentace aplikace PowerPoint</vt:lpstr>
      <vt:lpstr>Entognatha vs. Ectognatha</vt:lpstr>
      <vt:lpstr>Palaeoptera    vs.   Neoptera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25</cp:revision>
  <dcterms:created xsi:type="dcterms:W3CDTF">2015-02-16T11:08:36Z</dcterms:created>
  <dcterms:modified xsi:type="dcterms:W3CDTF">2015-02-25T08:08:03Z</dcterms:modified>
</cp:coreProperties>
</file>