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4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8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4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6B10-A8AE-4CBA-9E7A-04EF5AF5392B}" type="datetimeFigureOut">
              <a:rPr lang="en-GB" smtClean="0"/>
              <a:t>24/02/2015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E117-2E7E-43A1-98EA-DFC8805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22354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Základy entomologie </a:t>
            </a:r>
          </a:p>
          <a:p>
            <a:r>
              <a:rPr lang="cs-CZ" sz="4000" dirty="0" smtClean="0"/>
              <a:t>2. cvičení:</a:t>
            </a:r>
            <a:endParaRPr lang="en-GB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2348879"/>
            <a:ext cx="576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Pitva švába (</a:t>
            </a:r>
            <a:r>
              <a:rPr lang="cs-CZ" sz="3600" b="1" i="1" dirty="0" err="1" smtClean="0"/>
              <a:t>Blatta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orientalis</a:t>
            </a:r>
            <a:r>
              <a:rPr lang="cs-CZ" sz="3600" b="1" dirty="0" smtClean="0"/>
              <a:t>)</a:t>
            </a:r>
            <a:endParaRPr lang="en-GB" sz="3600" b="1" dirty="0"/>
          </a:p>
        </p:txBody>
      </p:sp>
      <p:pic>
        <p:nvPicPr>
          <p:cNvPr id="1026" name="Picture 2" descr="http://www.action-pest-control.co.uk/images/content/aa7450b3048ac4ca8b2e04de3e7ea2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92" y="3501008"/>
            <a:ext cx="42190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2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68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err="1" smtClean="0"/>
              <a:t>Hexapoda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Ectognatha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Pterygota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Neoptera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Polyneoptera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Dictyoptera</a:t>
            </a:r>
            <a:endParaRPr lang="en-GB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6483" y="1412776"/>
            <a:ext cx="4063164" cy="273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U nás 11 druhů (5 původních):</a:t>
            </a:r>
          </a:p>
          <a:p>
            <a:endParaRPr lang="cs-CZ" sz="1100" dirty="0" smtClean="0"/>
          </a:p>
          <a:p>
            <a:r>
              <a:rPr lang="cs-CZ" dirty="0" err="1" smtClean="0"/>
              <a:t>Rusec</a:t>
            </a:r>
            <a:r>
              <a:rPr lang="cs-CZ" dirty="0" smtClean="0"/>
              <a:t> (</a:t>
            </a:r>
            <a:r>
              <a:rPr lang="cs-CZ" i="1" dirty="0" err="1" smtClean="0"/>
              <a:t>Ectobius</a:t>
            </a:r>
            <a:r>
              <a:rPr lang="cs-CZ" dirty="0" smtClean="0"/>
              <a:t> </a:t>
            </a:r>
            <a:r>
              <a:rPr lang="cs-CZ" dirty="0" err="1" smtClean="0"/>
              <a:t>spp</a:t>
            </a:r>
            <a:r>
              <a:rPr lang="cs-CZ" dirty="0" smtClean="0"/>
              <a:t>.) – </a:t>
            </a:r>
            <a:r>
              <a:rPr lang="cs-CZ" dirty="0" err="1" smtClean="0"/>
              <a:t>pův</a:t>
            </a:r>
            <a:r>
              <a:rPr lang="cs-CZ" dirty="0" smtClean="0"/>
              <a:t>.</a:t>
            </a:r>
          </a:p>
          <a:p>
            <a:endParaRPr lang="cs-CZ" sz="1000" dirty="0" smtClean="0"/>
          </a:p>
          <a:p>
            <a:r>
              <a:rPr lang="cs-CZ" dirty="0" smtClean="0"/>
              <a:t>Rus domácí (</a:t>
            </a:r>
            <a:r>
              <a:rPr lang="cs-CZ" i="1" dirty="0" err="1" smtClean="0"/>
              <a:t>Blatella</a:t>
            </a:r>
            <a:r>
              <a:rPr lang="cs-CZ" i="1" dirty="0" smtClean="0"/>
              <a:t> </a:t>
            </a:r>
            <a:r>
              <a:rPr lang="cs-CZ" i="1" dirty="0" err="1" smtClean="0"/>
              <a:t>germanica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Šváb obecný (</a:t>
            </a:r>
            <a:r>
              <a:rPr lang="cs-CZ" i="1" dirty="0" err="1" smtClean="0"/>
              <a:t>Blatta</a:t>
            </a:r>
            <a:r>
              <a:rPr lang="cs-CZ" i="1" dirty="0" smtClean="0"/>
              <a:t> </a:t>
            </a:r>
            <a:r>
              <a:rPr lang="cs-CZ" i="1" dirty="0" err="1" smtClean="0"/>
              <a:t>orientalis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Šváb americký (</a:t>
            </a:r>
            <a:r>
              <a:rPr lang="cs-CZ" i="1" dirty="0" err="1" smtClean="0"/>
              <a:t>Periplaneta</a:t>
            </a:r>
            <a:r>
              <a:rPr lang="cs-CZ" i="1" dirty="0" smtClean="0"/>
              <a:t> </a:t>
            </a:r>
            <a:r>
              <a:rPr lang="cs-CZ" i="1" dirty="0" err="1" smtClean="0"/>
              <a:t>americana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Šváb hnědý (</a:t>
            </a:r>
            <a:r>
              <a:rPr lang="cs-CZ" i="1" dirty="0" err="1" smtClean="0"/>
              <a:t>Periplaneta</a:t>
            </a:r>
            <a:r>
              <a:rPr lang="cs-CZ" i="1" dirty="0" smtClean="0"/>
              <a:t> </a:t>
            </a:r>
            <a:r>
              <a:rPr lang="cs-CZ" i="1" dirty="0" err="1" smtClean="0"/>
              <a:t>brunnea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Šváb </a:t>
            </a:r>
            <a:r>
              <a:rPr lang="cs-CZ" dirty="0" err="1" smtClean="0"/>
              <a:t>hnědopruhý</a:t>
            </a:r>
            <a:r>
              <a:rPr lang="cs-CZ" dirty="0" smtClean="0"/>
              <a:t> (</a:t>
            </a:r>
            <a:r>
              <a:rPr lang="cs-CZ" i="1" dirty="0" err="1" smtClean="0"/>
              <a:t>Supella</a:t>
            </a:r>
            <a:r>
              <a:rPr lang="cs-CZ" i="1" dirty="0" smtClean="0"/>
              <a:t> </a:t>
            </a:r>
            <a:r>
              <a:rPr lang="cs-CZ" i="1" dirty="0" err="1" smtClean="0"/>
              <a:t>longipalpa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Šváb australský (</a:t>
            </a:r>
            <a:r>
              <a:rPr lang="cs-CZ" i="1" dirty="0" err="1" smtClean="0"/>
              <a:t>Periplaneta</a:t>
            </a:r>
            <a:r>
              <a:rPr lang="cs-CZ" i="1" dirty="0" smtClean="0"/>
              <a:t> </a:t>
            </a:r>
            <a:r>
              <a:rPr lang="cs-CZ" i="1" dirty="0" err="1" smtClean="0"/>
              <a:t>australasiae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2050" name="Picture 2" descr="https://c1.staticflickr.com/5/4116/4768784134_7820549da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02" y="1594110"/>
            <a:ext cx="1942535" cy="29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7624" y="387843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Rusec</a:t>
            </a:r>
            <a:r>
              <a:rPr lang="cs-CZ" dirty="0" smtClean="0"/>
              <a:t> lesní </a:t>
            </a:r>
          </a:p>
          <a:p>
            <a:r>
              <a:rPr lang="cs-CZ" dirty="0" smtClean="0"/>
              <a:t>(</a:t>
            </a:r>
            <a:r>
              <a:rPr lang="cs-CZ" i="1" dirty="0" err="1" smtClean="0"/>
              <a:t>Ectobius</a:t>
            </a:r>
            <a:r>
              <a:rPr lang="cs-CZ" i="1" dirty="0" smtClean="0"/>
              <a:t> </a:t>
            </a:r>
            <a:r>
              <a:rPr lang="cs-CZ" i="1" dirty="0" err="1" smtClean="0"/>
              <a:t>sylvestris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2052" name="Picture 4" descr="http://upload.wikimedia.org/wikipedia/commons/3/3b/American-cockro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82" y="4699591"/>
            <a:ext cx="3275856" cy="19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322039" y="6342930"/>
            <a:ext cx="3424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Šváb americký (</a:t>
            </a:r>
            <a:r>
              <a:rPr lang="cs-CZ" sz="1600" i="1" dirty="0" err="1" smtClean="0"/>
              <a:t>Periplaneta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americana</a:t>
            </a:r>
            <a:r>
              <a:rPr lang="cs-CZ" sz="1600" dirty="0" smtClean="0"/>
              <a:t>)</a:t>
            </a:r>
          </a:p>
        </p:txBody>
      </p:sp>
      <p:pic>
        <p:nvPicPr>
          <p:cNvPr id="2054" name="Picture 6" descr="http://www.biolib.cz/IMG/GAL/224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2" y="4166374"/>
            <a:ext cx="3413199" cy="25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65531" y="6519446"/>
            <a:ext cx="3000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Šváb hnědý (</a:t>
            </a:r>
            <a:r>
              <a:rPr lang="cs-CZ" sz="1600" i="1" dirty="0" err="1" smtClean="0"/>
              <a:t>Periplaneta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brunnea</a:t>
            </a:r>
            <a:r>
              <a:rPr lang="cs-CZ" sz="1600" dirty="0" smtClean="0"/>
              <a:t>)</a:t>
            </a:r>
          </a:p>
        </p:txBody>
      </p:sp>
      <p:pic>
        <p:nvPicPr>
          <p:cNvPr id="2056" name="Picture 8" descr="http://files.school-collection.edu.ru/dlrstore/dc541157-0c5d-4369-ae3c-925afde1e2ba/t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42260"/>
            <a:ext cx="2318382" cy="22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832131" y="1679353"/>
            <a:ext cx="191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Rus domácí</a:t>
            </a:r>
          </a:p>
          <a:p>
            <a:r>
              <a:rPr lang="cs-CZ" sz="1600" dirty="0" smtClean="0"/>
              <a:t>(</a:t>
            </a:r>
            <a:r>
              <a:rPr lang="cs-CZ" sz="1600" i="1" dirty="0" err="1" smtClean="0"/>
              <a:t>Blatella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germanica</a:t>
            </a:r>
            <a:r>
              <a:rPr lang="cs-CZ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9094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zder.pl/_portal/userFile/dezder/gallery/szkodniki/Fotolia_prus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6985" r="7750" b="10210"/>
          <a:stretch/>
        </p:blipFill>
        <p:spPr bwMode="auto">
          <a:xfrm rot="16200000">
            <a:off x="-1458488" y="1984452"/>
            <a:ext cx="633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stcontrolnorthcarolina.com/core/images/pest-control/cockroach/oriental/oriental-cockroach-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18564"/>
          <a:stretch/>
        </p:blipFill>
        <p:spPr bwMode="auto">
          <a:xfrm>
            <a:off x="3036023" y="346452"/>
            <a:ext cx="3398978" cy="6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c01.deviantart.net/fs70/f/2013/057/3/1/31bba6a679d5b08ee3afd2a943396cb6-d5wc39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9295"/>
            <a:ext cx="2373929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3515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male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6350073"/>
            <a:ext cx="82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female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6313120"/>
            <a:ext cx="92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juvenile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" y="1118570"/>
            <a:ext cx="9074484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170" y="238828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antenna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669" y="201895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ocellus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9477" y="327364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oculus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242" y="3624193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pharynx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2264" y="1118570"/>
            <a:ext cx="189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ganlion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supraoesophagale</a:t>
            </a:r>
            <a:endParaRPr lang="en-GB" dirty="0"/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1527958" y="1782630"/>
            <a:ext cx="235730" cy="1358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691680" y="217324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oesophagus</a:t>
            </a:r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345865" y="17489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aorta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000050" y="193365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ingluvies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 flipH="1">
            <a:off x="3495833" y="1063270"/>
            <a:ext cx="333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ala </a:t>
            </a:r>
            <a:r>
              <a:rPr lang="cs-CZ" dirty="0" err="1" smtClean="0"/>
              <a:t>anterior</a:t>
            </a:r>
            <a:endParaRPr lang="en-GB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606758" y="13005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la </a:t>
            </a:r>
            <a:r>
              <a:rPr lang="cs-CZ" dirty="0" err="1" smtClean="0"/>
              <a:t>posterior</a:t>
            </a:r>
            <a:endParaRPr lang="en-GB" dirty="0"/>
          </a:p>
        </p:txBody>
      </p:sp>
      <p:sp>
        <p:nvSpPr>
          <p:cNvPr id="19" name="Obdélník 18"/>
          <p:cNvSpPr/>
          <p:nvPr/>
        </p:nvSpPr>
        <p:spPr>
          <a:xfrm>
            <a:off x="1500025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ganlion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suboesophagale</a:t>
            </a:r>
            <a:endParaRPr lang="en-GB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345865" y="472514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pes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673103" y="5101797"/>
            <a:ext cx="18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</a:t>
            </a:r>
            <a:r>
              <a:rPr lang="cs-CZ" dirty="0" err="1" smtClean="0"/>
              <a:t>landula</a:t>
            </a:r>
            <a:r>
              <a:rPr lang="cs-CZ" dirty="0" smtClean="0"/>
              <a:t> </a:t>
            </a:r>
            <a:r>
              <a:rPr lang="cs-CZ" dirty="0" err="1" smtClean="0"/>
              <a:t>salivaria</a:t>
            </a:r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65519" y="4455466"/>
            <a:ext cx="147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</a:t>
            </a:r>
            <a:r>
              <a:rPr lang="cs-CZ" dirty="0" smtClean="0"/>
              <a:t>anglia </a:t>
            </a:r>
            <a:r>
              <a:rPr lang="cs-CZ" dirty="0" err="1" smtClean="0"/>
              <a:t>thoracalis</a:t>
            </a:r>
            <a:endParaRPr lang="en-GB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578" y="4479029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proventriculus</a:t>
            </a:r>
            <a:endParaRPr lang="en-GB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60293" y="5129125"/>
            <a:ext cx="72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coeca</a:t>
            </a:r>
            <a:endParaRPr lang="en-GB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051297" y="493158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  <a:r>
              <a:rPr lang="cs-CZ" dirty="0" smtClean="0"/>
              <a:t>anglia </a:t>
            </a:r>
          </a:p>
          <a:p>
            <a:r>
              <a:rPr lang="cs-CZ" dirty="0" err="1" smtClean="0"/>
              <a:t>abdominalis</a:t>
            </a:r>
            <a:endParaRPr lang="en-GB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098836" y="3644048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rectum</a:t>
            </a:r>
            <a:endParaRPr lang="en-GB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457047" y="401338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anus</a:t>
            </a:r>
            <a:endParaRPr lang="en-GB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178441" y="3233920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colon</a:t>
            </a:r>
            <a:endParaRPr lang="en-GB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732240" y="166443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mesodeum</a:t>
            </a:r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57237" y="441816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trophi</a:t>
            </a:r>
            <a:endParaRPr lang="en-GB" dirty="0"/>
          </a:p>
        </p:txBody>
      </p:sp>
      <p:cxnSp>
        <p:nvCxnSpPr>
          <p:cNvPr id="4096" name="Přímá spojnice 4095"/>
          <p:cNvCxnSpPr/>
          <p:nvPr/>
        </p:nvCxnSpPr>
        <p:spPr>
          <a:xfrm flipV="1">
            <a:off x="1148213" y="4382713"/>
            <a:ext cx="759491" cy="72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4101"/>
          <p:cNvSpPr txBox="1"/>
          <p:nvPr/>
        </p:nvSpPr>
        <p:spPr>
          <a:xfrm>
            <a:off x="7634961" y="4746915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gonoporus</a:t>
            </a:r>
            <a:endParaRPr lang="en-GB" dirty="0"/>
          </a:p>
        </p:txBody>
      </p:sp>
      <p:sp>
        <p:nvSpPr>
          <p:cNvPr id="4103" name="TextovéPole 4102"/>
          <p:cNvSpPr txBox="1"/>
          <p:nvPr/>
        </p:nvSpPr>
        <p:spPr>
          <a:xfrm>
            <a:off x="5758056" y="156432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gonadae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50688" y="1988582"/>
            <a:ext cx="8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cardia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iplanetaOriental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5351" r="-260" b="7200"/>
          <a:stretch/>
        </p:blipFill>
        <p:spPr bwMode="auto">
          <a:xfrm>
            <a:off x="1127014" y="0"/>
            <a:ext cx="6870093" cy="66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atomieSva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5840" r="-729" b="45838"/>
          <a:stretch/>
        </p:blipFill>
        <p:spPr bwMode="auto">
          <a:xfrm>
            <a:off x="395536" y="836712"/>
            <a:ext cx="83484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atomieSva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4491" r="-729" b="576"/>
          <a:stretch/>
        </p:blipFill>
        <p:spPr bwMode="auto">
          <a:xfrm>
            <a:off x="3009504" y="24850"/>
            <a:ext cx="6134496" cy="39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Brusca0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9870" r="5343" b="5742"/>
          <a:stretch/>
        </p:blipFill>
        <p:spPr bwMode="auto">
          <a:xfrm>
            <a:off x="3635896" y="4071190"/>
            <a:ext cx="5364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896" y="4071189"/>
            <a:ext cx="1606080" cy="2016125"/>
          </a:xfrm>
          <a:prstGeom prst="rect">
            <a:avLst/>
          </a:prstGeom>
          <a:solidFill>
            <a:srgbClr val="FFCC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25176" y="4071190"/>
            <a:ext cx="2074720" cy="2016125"/>
          </a:xfrm>
          <a:prstGeom prst="rect">
            <a:avLst/>
          </a:prstGeom>
          <a:solidFill>
            <a:srgbClr val="FFCC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" name="Přímá spojnice 8"/>
          <p:cNvCxnSpPr/>
          <p:nvPr/>
        </p:nvCxnSpPr>
        <p:spPr>
          <a:xfrm>
            <a:off x="4438936" y="5877272"/>
            <a:ext cx="2293304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6732240" y="5877272"/>
            <a:ext cx="936104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335688" y="629239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Ektoderm </a:t>
            </a:r>
          </a:p>
          <a:p>
            <a:r>
              <a:rPr lang="cs-CZ" sz="1600" dirty="0" smtClean="0"/>
              <a:t>(má kutikulu </a:t>
            </a:r>
            <a:r>
              <a:rPr lang="cs-CZ" sz="1600" dirty="0" smtClean="0"/>
              <a:t>– </a:t>
            </a:r>
            <a:r>
              <a:rPr lang="cs-CZ" sz="1600" dirty="0" smtClean="0"/>
              <a:t>svléká se)</a:t>
            </a:r>
            <a:endParaRPr lang="en-GB" sz="16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1859" y="379685"/>
            <a:ext cx="296162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600" b="1" dirty="0"/>
              <a:t>Slinné žlázy:</a:t>
            </a:r>
            <a:r>
              <a:rPr lang="cs-CZ" altLang="en-US" sz="1600" dirty="0"/>
              <a:t> zvlhčení potravy, někdy obsahují trávicí enzymy nebo produkce hedvábí           </a:t>
            </a:r>
            <a:r>
              <a:rPr lang="cs-CZ" altLang="en-US" sz="1600" dirty="0" smtClean="0"/>
              <a:t>(</a:t>
            </a:r>
            <a:r>
              <a:rPr lang="cs-CZ" altLang="en-US" sz="1600" dirty="0"/>
              <a:t>housenky motýlů)</a:t>
            </a:r>
          </a:p>
          <a:p>
            <a:pPr>
              <a:spcBef>
                <a:spcPct val="50000"/>
              </a:spcBef>
            </a:pPr>
            <a:r>
              <a:rPr lang="cs-CZ" altLang="en-US" sz="1600" b="1" dirty="0"/>
              <a:t>Volátko </a:t>
            </a:r>
            <a:r>
              <a:rPr lang="cs-CZ" altLang="en-US" sz="1600" dirty="0"/>
              <a:t>(</a:t>
            </a:r>
            <a:r>
              <a:rPr lang="cs-CZ" altLang="en-US" sz="1600" dirty="0" err="1"/>
              <a:t>crop</a:t>
            </a:r>
            <a:r>
              <a:rPr lang="cs-CZ" altLang="en-US" sz="1600" dirty="0"/>
              <a:t>)</a:t>
            </a:r>
            <a:r>
              <a:rPr lang="cs-CZ" altLang="en-US" sz="1600" b="1" dirty="0"/>
              <a:t>:</a:t>
            </a:r>
            <a:r>
              <a:rPr lang="cs-CZ" altLang="en-US" sz="1600" dirty="0"/>
              <a:t> </a:t>
            </a:r>
            <a:r>
              <a:rPr lang="cs-CZ" altLang="en-US" sz="1600" dirty="0" smtClean="0"/>
              <a:t>uskladnění potravy</a:t>
            </a:r>
            <a:endParaRPr lang="cs-CZ" altLang="en-US" sz="1600" dirty="0"/>
          </a:p>
          <a:p>
            <a:pPr>
              <a:spcBef>
                <a:spcPct val="50000"/>
              </a:spcBef>
            </a:pPr>
            <a:r>
              <a:rPr lang="cs-CZ" altLang="en-US" sz="1600" b="1" dirty="0"/>
              <a:t>Žvýkací žaludek</a:t>
            </a:r>
            <a:r>
              <a:rPr lang="cs-CZ" altLang="en-US" sz="1600" dirty="0"/>
              <a:t> (</a:t>
            </a:r>
            <a:r>
              <a:rPr lang="cs-CZ" altLang="en-US" sz="1600" dirty="0" err="1" smtClean="0"/>
              <a:t>proventriculus</a:t>
            </a:r>
            <a:r>
              <a:rPr lang="cs-CZ" altLang="en-US" sz="1600" dirty="0"/>
              <a:t>): kutikulární zuby, silné svaly, mechanické trávení</a:t>
            </a:r>
          </a:p>
          <a:p>
            <a:pPr>
              <a:spcBef>
                <a:spcPct val="50000"/>
              </a:spcBef>
            </a:pPr>
            <a:r>
              <a:rPr lang="cs-CZ" altLang="en-US" sz="1600" b="1" dirty="0" err="1"/>
              <a:t>Ceaca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pylorica</a:t>
            </a:r>
            <a:r>
              <a:rPr lang="cs-CZ" altLang="en-US" sz="1600" dirty="0"/>
              <a:t> (</a:t>
            </a:r>
            <a:r>
              <a:rPr lang="cs-CZ" altLang="en-US" sz="1600" dirty="0" err="1"/>
              <a:t>gastric</a:t>
            </a:r>
            <a:r>
              <a:rPr lang="cs-CZ" altLang="en-US" sz="1600" dirty="0"/>
              <a:t> </a:t>
            </a:r>
            <a:r>
              <a:rPr lang="cs-CZ" altLang="en-US" sz="1600" dirty="0" err="1" smtClean="0"/>
              <a:t>coeca</a:t>
            </a:r>
            <a:r>
              <a:rPr lang="cs-CZ" altLang="en-US" sz="1600" dirty="0"/>
              <a:t>): slepé výběžky, zvětšení trávicího povrchu, </a:t>
            </a:r>
            <a:r>
              <a:rPr lang="cs-CZ" altLang="en-US" sz="1600" dirty="0" err="1"/>
              <a:t>symbionti</a:t>
            </a:r>
            <a:endParaRPr lang="cs-CZ" altLang="en-US" sz="1600" dirty="0"/>
          </a:p>
          <a:p>
            <a:pPr>
              <a:spcBef>
                <a:spcPct val="50000"/>
              </a:spcBef>
            </a:pPr>
            <a:r>
              <a:rPr lang="cs-CZ" altLang="en-US" sz="1600" b="1" dirty="0"/>
              <a:t>Střední střevo</a:t>
            </a:r>
            <a:r>
              <a:rPr lang="cs-CZ" altLang="en-US" sz="1600" dirty="0"/>
              <a:t> (</a:t>
            </a:r>
            <a:r>
              <a:rPr lang="cs-CZ" altLang="en-US" sz="1600" dirty="0" err="1"/>
              <a:t>midgut</a:t>
            </a:r>
            <a:r>
              <a:rPr lang="cs-CZ" altLang="en-US" sz="1600" dirty="0"/>
              <a:t>): žláznatý žaludek – chemické trávení</a:t>
            </a:r>
          </a:p>
          <a:p>
            <a:pPr>
              <a:spcBef>
                <a:spcPct val="50000"/>
              </a:spcBef>
            </a:pPr>
            <a:r>
              <a:rPr lang="cs-CZ" altLang="en-US" sz="1600" b="1" dirty="0"/>
              <a:t>Zadní střevo – </a:t>
            </a:r>
            <a:r>
              <a:rPr lang="cs-CZ" altLang="en-US" sz="1600" b="1" dirty="0" err="1"/>
              <a:t>proctodeum</a:t>
            </a:r>
            <a:r>
              <a:rPr lang="cs-CZ" altLang="en-US" sz="1600" dirty="0"/>
              <a:t> (</a:t>
            </a:r>
            <a:r>
              <a:rPr lang="cs-CZ" altLang="en-US" sz="1600" dirty="0" err="1"/>
              <a:t>hindgut</a:t>
            </a:r>
            <a:r>
              <a:rPr lang="cs-CZ" altLang="en-US" sz="1600" dirty="0" smtClean="0"/>
              <a:t>)</a:t>
            </a:r>
            <a:r>
              <a:rPr lang="cs-CZ" altLang="en-US" sz="1600" b="1" dirty="0" smtClean="0"/>
              <a:t>: </a:t>
            </a:r>
            <a:r>
              <a:rPr lang="cs-CZ" altLang="en-US" sz="1600" dirty="0" smtClean="0"/>
              <a:t>= </a:t>
            </a:r>
            <a:r>
              <a:rPr lang="cs-CZ" altLang="en-US" sz="1600" dirty="0"/>
              <a:t>tenké a tlusté střevo a </a:t>
            </a:r>
            <a:r>
              <a:rPr lang="cs-CZ" altLang="en-US" sz="1600" dirty="0" err="1" smtClean="0"/>
              <a:t>rectum</a:t>
            </a:r>
            <a:r>
              <a:rPr lang="cs-CZ" altLang="en-US" sz="1600" dirty="0"/>
              <a:t>, vstřebání živin a vody, tvorba trusu</a:t>
            </a:r>
          </a:p>
          <a:p>
            <a:pPr>
              <a:spcBef>
                <a:spcPct val="50000"/>
              </a:spcBef>
            </a:pPr>
            <a:r>
              <a:rPr lang="cs-CZ" altLang="en-US" sz="1600" b="1" dirty="0" err="1"/>
              <a:t>Malphigické</a:t>
            </a:r>
            <a:r>
              <a:rPr lang="cs-CZ" altLang="en-US" sz="1600" b="1" dirty="0"/>
              <a:t> trubice:</a:t>
            </a:r>
            <a:r>
              <a:rPr lang="cs-CZ" altLang="en-US" sz="1600" dirty="0"/>
              <a:t> vylučovací soustava</a:t>
            </a:r>
            <a:r>
              <a:rPr lang="cs-CZ" altLang="en-US" sz="1600" dirty="0" smtClean="0"/>
              <a:t>, </a:t>
            </a:r>
            <a:r>
              <a:rPr lang="cs-CZ" altLang="en-US" sz="1600" dirty="0"/>
              <a:t>odvod zplodin do střeva</a:t>
            </a:r>
          </a:p>
        </p:txBody>
      </p:sp>
    </p:spTree>
    <p:extLst>
      <p:ext uri="{BB962C8B-B14F-4D97-AF65-F5344CB8AC3E}">
        <p14:creationId xmlns:p14="http://schemas.microsoft.com/office/powerpoint/2010/main" val="25188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usca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00459" cy="44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ipla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9050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197</TotalTime>
  <Words>234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Hexapoda: Ectognatha: Pterygota: Neoptera: Polyneoptera: Dictyoptera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18</cp:revision>
  <dcterms:created xsi:type="dcterms:W3CDTF">2015-02-23T09:06:57Z</dcterms:created>
  <dcterms:modified xsi:type="dcterms:W3CDTF">2015-02-24T11:31:35Z</dcterms:modified>
</cp:coreProperties>
</file>