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2AE-A36C-4D5F-99E2-FEF2109B997F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3BC7-12EA-435A-9B02-7418DE869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5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2AE-A36C-4D5F-99E2-FEF2109B997F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3BC7-12EA-435A-9B02-7418DE869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54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2AE-A36C-4D5F-99E2-FEF2109B997F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3BC7-12EA-435A-9B02-7418DE869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2AE-A36C-4D5F-99E2-FEF2109B997F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3BC7-12EA-435A-9B02-7418DE869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8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2AE-A36C-4D5F-99E2-FEF2109B997F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3BC7-12EA-435A-9B02-7418DE869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7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2AE-A36C-4D5F-99E2-FEF2109B997F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3BC7-12EA-435A-9B02-7418DE869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21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2AE-A36C-4D5F-99E2-FEF2109B997F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3BC7-12EA-435A-9B02-7418DE869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0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2AE-A36C-4D5F-99E2-FEF2109B997F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3BC7-12EA-435A-9B02-7418DE869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2AE-A36C-4D5F-99E2-FEF2109B997F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3BC7-12EA-435A-9B02-7418DE869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3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2AE-A36C-4D5F-99E2-FEF2109B997F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3BC7-12EA-435A-9B02-7418DE869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2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2AE-A36C-4D5F-99E2-FEF2109B997F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3BC7-12EA-435A-9B02-7418DE869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82AE-A36C-4D5F-99E2-FEF2109B997F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33BC7-12EA-435A-9B02-7418DE869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006" y="332656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Základy entomologie</a:t>
            </a:r>
            <a:br>
              <a:rPr lang="cs-CZ" sz="3600" dirty="0" smtClean="0"/>
            </a:br>
            <a:r>
              <a:rPr lang="cs-CZ" sz="3600" dirty="0" smtClean="0"/>
              <a:t>3. cvičení:</a:t>
            </a:r>
            <a:endParaRPr lang="en-GB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94329" y="1877500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Hlava</a:t>
            </a:r>
          </a:p>
          <a:p>
            <a:r>
              <a:rPr lang="cs-CZ" sz="4400" b="1" dirty="0">
                <a:solidFill>
                  <a:schemeClr val="tx1"/>
                </a:solidFill>
              </a:rPr>
              <a:t>Ú</a:t>
            </a:r>
            <a:r>
              <a:rPr lang="cs-CZ" sz="4400" b="1" dirty="0" smtClean="0">
                <a:solidFill>
                  <a:schemeClr val="tx1"/>
                </a:solidFill>
              </a:rPr>
              <a:t>stní ústrojí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blog.pested.psu.edu/wp-content/uploads/2014/09/Insect-Mouthpar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5" b="18219"/>
          <a:stretch/>
        </p:blipFill>
        <p:spPr bwMode="auto">
          <a:xfrm>
            <a:off x="1403648" y="3645024"/>
            <a:ext cx="6459116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4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91680" y="116632"/>
            <a:ext cx="5536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Ústní ústrojí  </a:t>
            </a:r>
            <a:r>
              <a:rPr lang="cs-CZ" sz="2800" b="1" dirty="0" smtClean="0"/>
              <a:t>bodavě - savé</a:t>
            </a:r>
            <a:r>
              <a:rPr lang="cs-CZ" sz="2800" dirty="0" smtClean="0"/>
              <a:t>:  ploštice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2084" r="2363" b="1071"/>
          <a:stretch/>
        </p:blipFill>
        <p:spPr bwMode="auto">
          <a:xfrm>
            <a:off x="2366744" y="908719"/>
            <a:ext cx="6741256" cy="536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3297" y="4149080"/>
            <a:ext cx="3983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sz="1800" b="1" dirty="0" smtClean="0"/>
              <a:t>Labrum</a:t>
            </a:r>
            <a:r>
              <a:rPr lang="cs-CZ" altLang="en-US" sz="1800" dirty="0" smtClean="0"/>
              <a:t> krátké, trojúhelníkovité, podpora labia</a:t>
            </a:r>
          </a:p>
          <a:p>
            <a:r>
              <a:rPr lang="cs-CZ" altLang="en-US" sz="1800" b="1" dirty="0" smtClean="0"/>
              <a:t>Mandibuly a </a:t>
            </a:r>
            <a:r>
              <a:rPr lang="cs-CZ" altLang="en-US" sz="1800" b="1" dirty="0" err="1" smtClean="0"/>
              <a:t>maxilly</a:t>
            </a:r>
            <a:r>
              <a:rPr lang="cs-CZ" altLang="en-US" sz="1800" b="1" dirty="0" smtClean="0"/>
              <a:t> </a:t>
            </a:r>
            <a:r>
              <a:rPr lang="cs-CZ" altLang="en-US" sz="1800" dirty="0" smtClean="0"/>
              <a:t>– tenké </a:t>
            </a:r>
            <a:r>
              <a:rPr lang="cs-CZ" altLang="en-US" sz="1800" dirty="0" err="1" smtClean="0"/>
              <a:t>stiletovité</a:t>
            </a:r>
            <a:r>
              <a:rPr lang="cs-CZ" altLang="en-US" sz="1800" dirty="0" smtClean="0"/>
              <a:t>, vstupují do rány, spojením vytvářejí slinný a potravní kanálek</a:t>
            </a:r>
          </a:p>
          <a:p>
            <a:r>
              <a:rPr lang="cs-CZ" altLang="en-US" sz="1800" b="1" dirty="0" smtClean="0"/>
              <a:t>Labium</a:t>
            </a:r>
            <a:r>
              <a:rPr lang="cs-CZ" altLang="en-US" sz="1800" dirty="0"/>
              <a:t> </a:t>
            </a:r>
            <a:r>
              <a:rPr lang="cs-CZ" altLang="en-US" sz="1800" dirty="0" smtClean="0"/>
              <a:t>- mohutné a nepárové – tvoří pochvu stiletů</a:t>
            </a:r>
            <a:endParaRPr lang="cs-CZ" altLang="en-US" sz="1800" dirty="0"/>
          </a:p>
        </p:txBody>
      </p:sp>
      <p:pic>
        <p:nvPicPr>
          <p:cNvPr id="9220" name="Picture 4" descr="http://m5.i.pbase.com/o6/21/598921/1/115401255.aBW5LOxW.IMG_005917p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t="7897" r="19059" b="19343"/>
          <a:stretch/>
        </p:blipFill>
        <p:spPr bwMode="auto">
          <a:xfrm>
            <a:off x="0" y="939403"/>
            <a:ext cx="2366744" cy="23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akt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84" y="934858"/>
            <a:ext cx="5904656" cy="55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91679" y="125419"/>
            <a:ext cx="5536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Ústní ústrojí  </a:t>
            </a:r>
            <a:r>
              <a:rPr lang="cs-CZ" sz="2800" b="1" dirty="0" smtClean="0"/>
              <a:t>bodavě - savé</a:t>
            </a:r>
            <a:r>
              <a:rPr lang="cs-CZ" sz="2800" dirty="0" smtClean="0"/>
              <a:t>:  ploštice</a:t>
            </a:r>
            <a:endParaRPr lang="en-GB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4211960" y="5157192"/>
            <a:ext cx="35283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740352" y="4975659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labium</a:t>
            </a:r>
            <a:endParaRPr lang="en-GB" sz="2000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4644008" y="2564904"/>
            <a:ext cx="309634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740352" y="2379736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labrum</a:t>
            </a:r>
            <a:endParaRPr lang="en-GB" sz="2000" dirty="0"/>
          </a:p>
        </p:txBody>
      </p:sp>
      <p:cxnSp>
        <p:nvCxnSpPr>
          <p:cNvPr id="16" name="Přímá spojnice 15"/>
          <p:cNvCxnSpPr>
            <a:endCxn id="17" idx="1"/>
          </p:cNvCxnSpPr>
          <p:nvPr/>
        </p:nvCxnSpPr>
        <p:spPr>
          <a:xfrm flipV="1">
            <a:off x="4415838" y="3392210"/>
            <a:ext cx="3305978" cy="684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721816" y="3038267"/>
            <a:ext cx="1422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maxillae</a:t>
            </a:r>
            <a:r>
              <a:rPr lang="cs-CZ" sz="2000" dirty="0" smtClean="0"/>
              <a:t>,</a:t>
            </a:r>
          </a:p>
          <a:p>
            <a:r>
              <a:rPr lang="cs-CZ" sz="2000" dirty="0" err="1" smtClean="0"/>
              <a:t>mandibulae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62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91680" y="116632"/>
            <a:ext cx="533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Ústní ústrojí  </a:t>
            </a:r>
            <a:r>
              <a:rPr lang="cs-CZ" sz="2800" b="1" dirty="0" smtClean="0"/>
              <a:t>bodavě - savé</a:t>
            </a:r>
            <a:r>
              <a:rPr lang="cs-CZ" sz="2800" dirty="0" smtClean="0"/>
              <a:t>:  komár</a:t>
            </a:r>
            <a:endParaRPr lang="en-GB" dirty="0"/>
          </a:p>
        </p:txBody>
      </p:sp>
      <p:grpSp>
        <p:nvGrpSpPr>
          <p:cNvPr id="5" name="Skupina 4"/>
          <p:cNvGrpSpPr/>
          <p:nvPr/>
        </p:nvGrpSpPr>
        <p:grpSpPr>
          <a:xfrm>
            <a:off x="4849180" y="990600"/>
            <a:ext cx="4004308" cy="5486400"/>
            <a:chOff x="4849180" y="990600"/>
            <a:chExt cx="4004308" cy="5486400"/>
          </a:xfrm>
        </p:grpSpPr>
        <p:pic>
          <p:nvPicPr>
            <p:cNvPr id="6" name="Picture 6" descr="Cul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990600"/>
              <a:ext cx="3519488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849180" y="2819400"/>
              <a:ext cx="637220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573080" y="3657600"/>
              <a:ext cx="1742120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950442" y="4114800"/>
              <a:ext cx="983757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6156176" y="4495800"/>
              <a:ext cx="1311424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5834571" y="5157192"/>
              <a:ext cx="1593356" cy="2371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4030757" y="263473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</a:t>
            </a:r>
            <a:r>
              <a:rPr lang="cs-CZ" dirty="0" smtClean="0"/>
              <a:t>abrum</a:t>
            </a:r>
            <a:endParaRPr lang="en-GB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445604" y="347293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Mandibula</a:t>
            </a:r>
            <a:endParaRPr lang="en-GB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056891" y="3915177"/>
            <a:ext cx="85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Maxilla</a:t>
            </a:r>
            <a:endParaRPr lang="en-GB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720527" y="4311134"/>
            <a:ext cx="143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Hypopharynx</a:t>
            </a:r>
            <a:endParaRPr lang="en-GB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001372" y="4972526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Labium</a:t>
            </a:r>
            <a:endParaRPr lang="en-GB" dirty="0"/>
          </a:p>
        </p:txBody>
      </p:sp>
      <p:pic>
        <p:nvPicPr>
          <p:cNvPr id="22" name="Picture 15" descr="Dipte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8" b="-2815"/>
          <a:stretch/>
        </p:blipFill>
        <p:spPr bwMode="auto">
          <a:xfrm>
            <a:off x="516003" y="4425000"/>
            <a:ext cx="3823982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160383" y="908720"/>
            <a:ext cx="4909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Labrum + mandibuly </a:t>
            </a:r>
            <a:r>
              <a:rPr lang="cs-CZ" dirty="0" err="1" smtClean="0"/>
              <a:t>stiletovité</a:t>
            </a:r>
            <a:r>
              <a:rPr lang="cs-CZ" dirty="0" smtClean="0"/>
              <a:t> – bodací funkce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Maxilly</a:t>
            </a:r>
            <a:r>
              <a:rPr lang="cs-CZ" dirty="0" smtClean="0"/>
              <a:t> – sací funkce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Labium mohutné</a:t>
            </a:r>
            <a:endParaRPr lang="en-GB" dirty="0"/>
          </a:p>
        </p:txBody>
      </p:sp>
      <p:pic>
        <p:nvPicPr>
          <p:cNvPr id="11266" name="Picture 2" descr="http://www.genesisagro.gr/apentomotiki/images/stories/ipiresies/apentomoseis/entoma/diptera/4/image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9268" r="26702" b="18513"/>
          <a:stretch/>
        </p:blipFill>
        <p:spPr bwMode="auto">
          <a:xfrm>
            <a:off x="683568" y="1998375"/>
            <a:ext cx="2375666" cy="216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omá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840759" cy="480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23728" y="116631"/>
            <a:ext cx="4585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Ústní ústrojí  </a:t>
            </a:r>
            <a:r>
              <a:rPr lang="cs-CZ" sz="2400" b="1" dirty="0" smtClean="0"/>
              <a:t>bodavě - savé</a:t>
            </a:r>
            <a:r>
              <a:rPr lang="cs-CZ" sz="2400" dirty="0" smtClean="0"/>
              <a:t>:  komár</a:t>
            </a:r>
            <a:endParaRPr lang="en-GB" sz="1600" dirty="0"/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7164288" y="2852936"/>
            <a:ext cx="1152128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172399" y="2471897"/>
            <a:ext cx="909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labium</a:t>
            </a:r>
            <a:endParaRPr lang="en-GB" sz="2000" dirty="0"/>
          </a:p>
        </p:txBody>
      </p:sp>
      <p:cxnSp>
        <p:nvCxnSpPr>
          <p:cNvPr id="10" name="Přímá spojnice 9"/>
          <p:cNvCxnSpPr/>
          <p:nvPr/>
        </p:nvCxnSpPr>
        <p:spPr>
          <a:xfrm flipH="1" flipV="1">
            <a:off x="1115616" y="2471897"/>
            <a:ext cx="2160240" cy="885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51520" y="2140698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labrum</a:t>
            </a:r>
            <a:endParaRPr lang="en-GB" sz="2000" dirty="0"/>
          </a:p>
        </p:txBody>
      </p:sp>
      <p:cxnSp>
        <p:nvCxnSpPr>
          <p:cNvPr id="13" name="Přímá spojnice 12"/>
          <p:cNvCxnSpPr/>
          <p:nvPr/>
        </p:nvCxnSpPr>
        <p:spPr>
          <a:xfrm flipH="1">
            <a:off x="1115616" y="3789040"/>
            <a:ext cx="2016224" cy="12585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78794" y="4862971"/>
            <a:ext cx="16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</a:t>
            </a:r>
            <a:r>
              <a:rPr lang="cs-CZ" dirty="0" err="1" smtClean="0"/>
              <a:t>alpus</a:t>
            </a:r>
            <a:r>
              <a:rPr lang="cs-CZ" dirty="0" smtClean="0"/>
              <a:t> </a:t>
            </a:r>
            <a:r>
              <a:rPr lang="cs-CZ" dirty="0" err="1" smtClean="0"/>
              <a:t>maxilaris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92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5" descr="Mou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37" y="750143"/>
            <a:ext cx="4046521" cy="58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95736" y="138298"/>
            <a:ext cx="436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Ústní ústrojí  </a:t>
            </a:r>
            <a:r>
              <a:rPr lang="cs-CZ" sz="2800" b="1" dirty="0" err="1" smtClean="0"/>
              <a:t>lízací</a:t>
            </a:r>
            <a:r>
              <a:rPr lang="cs-CZ" sz="2800" dirty="0" smtClean="0"/>
              <a:t>:  moucha </a:t>
            </a:r>
            <a:endParaRPr lang="en-GB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10400" y="18288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Maxillární palpy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29652" y="290096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dirty="0"/>
              <a:t>Zbytky </a:t>
            </a:r>
            <a:r>
              <a:rPr lang="cs-CZ" altLang="en-US" dirty="0" err="1"/>
              <a:t>maxilly</a:t>
            </a:r>
            <a:endParaRPr lang="cs-CZ" alt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10400" y="914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Clypeus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34200" y="3657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Labrum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010400" y="4343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Hypopharynx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75656" y="3950594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dirty="0" err="1"/>
              <a:t>Prementum</a:t>
            </a:r>
            <a:endParaRPr lang="cs-CZ" altLang="en-US" dirty="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5715000" y="1295400"/>
            <a:ext cx="1219200" cy="5334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6156176" y="2209799"/>
            <a:ext cx="854224" cy="44132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4953000" y="3962400"/>
            <a:ext cx="18288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V="1">
            <a:off x="4364038" y="3129565"/>
            <a:ext cx="2570162" cy="1571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5127476" y="4343400"/>
            <a:ext cx="1882924" cy="1524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5584676" y="5791200"/>
            <a:ext cx="11430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2726028" y="4146997"/>
            <a:ext cx="1219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824254" y="5517232"/>
            <a:ext cx="2447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dirty="0" err="1" smtClean="0"/>
              <a:t>Labellum</a:t>
            </a:r>
            <a:r>
              <a:rPr lang="cs-CZ" altLang="en-US" dirty="0" smtClean="0"/>
              <a:t> (polštářek)      </a:t>
            </a:r>
            <a:r>
              <a:rPr lang="cs-CZ" altLang="en-US" dirty="0"/>
              <a:t>s </a:t>
            </a:r>
            <a:r>
              <a:rPr lang="cs-CZ" altLang="en-US" dirty="0" err="1"/>
              <a:t>pseudotrachejemi</a:t>
            </a:r>
            <a:r>
              <a:rPr lang="cs-CZ" altLang="en-US" dirty="0"/>
              <a:t>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9381" y="4810259"/>
            <a:ext cx="31688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altLang="en-US" sz="2000" dirty="0" err="1" smtClean="0"/>
              <a:t>Proboscis</a:t>
            </a:r>
            <a:r>
              <a:rPr lang="cs-CZ" altLang="en-US" sz="2000" dirty="0" smtClean="0"/>
              <a:t> (sosák):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/>
              <a:t>labrum je redukováno na štítek,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/>
              <a:t>kusadla zakrnělá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/>
              <a:t>čelistní makadla redukována na dvě lišty</a:t>
            </a:r>
            <a:endParaRPr lang="cs-CZ" altLang="en-US" sz="2000" dirty="0"/>
          </a:p>
        </p:txBody>
      </p:sp>
      <p:pic>
        <p:nvPicPr>
          <p:cNvPr id="13314" name="Picture 2" descr="https://c2.staticflickr.com/6/5116/7170205530_f903884a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r="42240"/>
          <a:stretch/>
        </p:blipFill>
        <p:spPr bwMode="auto">
          <a:xfrm>
            <a:off x="148475" y="866505"/>
            <a:ext cx="2736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atic.fishersci.com/images/F134092~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2839" y="-136721"/>
            <a:ext cx="4882968" cy="71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95736" y="138298"/>
            <a:ext cx="436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Ústní ústrojí  </a:t>
            </a:r>
            <a:r>
              <a:rPr lang="cs-CZ" sz="2800" b="1" dirty="0" err="1" smtClean="0"/>
              <a:t>lízací</a:t>
            </a:r>
            <a:r>
              <a:rPr lang="cs-CZ" sz="2800" dirty="0" smtClean="0"/>
              <a:t>:  moucha </a:t>
            </a:r>
            <a:endParaRPr lang="en-GB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7020272" y="4293096"/>
            <a:ext cx="0" cy="1152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6475892" y="5435367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labellum</a:t>
            </a:r>
            <a:endParaRPr lang="en-GB" sz="20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3275856" y="4437112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4067944" y="4437112"/>
            <a:ext cx="216024" cy="14265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275856" y="5863697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</a:t>
            </a:r>
            <a:r>
              <a:rPr lang="cs-CZ" dirty="0" err="1" smtClean="0"/>
              <a:t>alpus</a:t>
            </a:r>
            <a:r>
              <a:rPr lang="cs-CZ" dirty="0" smtClean="0"/>
              <a:t> </a:t>
            </a:r>
            <a:r>
              <a:rPr lang="cs-CZ" dirty="0" err="1" smtClean="0"/>
              <a:t>maxillaris</a:t>
            </a:r>
            <a:endParaRPr lang="en-GB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771800" y="4781072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maxilla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6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-content.springer.com/image/prt%3A978-1-4020-6359-6%2F13/MediaObjects/978-1-4020-6359-6_13_Part_Fig111-4772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35" y="908720"/>
            <a:ext cx="42481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ugs.bio.usyd.edu.au/learning/resources/Entomology/images/Topics/extMorphology/mouth_butterf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64704"/>
            <a:ext cx="29527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627784" y="116632"/>
            <a:ext cx="334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Ústní ústrojí </a:t>
            </a:r>
            <a:r>
              <a:rPr lang="cs-CZ" sz="2400" b="1" dirty="0" smtClean="0"/>
              <a:t>savé</a:t>
            </a:r>
            <a:r>
              <a:rPr lang="cs-CZ" sz="2400" dirty="0" smtClean="0"/>
              <a:t>:  motýli</a:t>
            </a:r>
            <a:endParaRPr lang="en-GB" sz="1600" dirty="0"/>
          </a:p>
        </p:txBody>
      </p:sp>
      <p:pic>
        <p:nvPicPr>
          <p:cNvPr id="2054" name="Picture 6" descr="http://upload.wikimedia.org/wikipedia/commons/3/3c/The_crab_spider_which_attacks_the_Dark_Small-branded_Swi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66270"/>
            <a:ext cx="3600400" cy="240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4365104"/>
            <a:ext cx="1552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Sosák z </a:t>
            </a:r>
            <a:r>
              <a:rPr lang="cs-CZ" sz="2000" b="1" dirty="0" err="1" smtClean="0"/>
              <a:t>galeí</a:t>
            </a:r>
            <a:r>
              <a:rPr lang="cs-CZ" sz="2000" b="1" dirty="0" smtClean="0"/>
              <a:t>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20381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eys.lucidcentral.org/keys/v3/thrips_of_california/identify-thrips/key/california-thysanoptera-2012/Media/Html/browse_species/images/Cephalothrips_monilicornis/CephMonilHd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736304" cy="30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188640"/>
            <a:ext cx="46805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Thysanoptera</a:t>
            </a:r>
            <a:r>
              <a:rPr lang="cs-CZ" sz="2800" dirty="0" smtClean="0"/>
              <a:t> </a:t>
            </a:r>
          </a:p>
          <a:p>
            <a:r>
              <a:rPr lang="cs-CZ" sz="2400" dirty="0"/>
              <a:t>-</a:t>
            </a:r>
            <a:r>
              <a:rPr lang="cs-CZ" sz="2400" dirty="0" smtClean="0"/>
              <a:t> bodavě savé </a:t>
            </a:r>
            <a:r>
              <a:rPr lang="cs-CZ" sz="2400" dirty="0" err="1" smtClean="0"/>
              <a:t>ú.ú</a:t>
            </a:r>
            <a:r>
              <a:rPr lang="cs-CZ" sz="2400" dirty="0" smtClean="0"/>
              <a:t>. – asymetrické:  </a:t>
            </a:r>
          </a:p>
          <a:p>
            <a:r>
              <a:rPr lang="cs-CZ" sz="2400" dirty="0" smtClean="0"/>
              <a:t>3 stilety – 1 z mandibul, 2 z maxil</a:t>
            </a:r>
            <a:endParaRPr lang="en-GB" sz="2400" dirty="0"/>
          </a:p>
        </p:txBody>
      </p:sp>
      <p:pic>
        <p:nvPicPr>
          <p:cNvPr id="3076" name="Picture 4" descr="https://classconnection.s3.amazonaws.com/822/flashcards/706822/jpg/thrips1333508454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94709"/>
            <a:ext cx="418654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9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75856" y="0"/>
            <a:ext cx="271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Orientace hlavy </a:t>
            </a:r>
            <a:endParaRPr lang="en-GB" sz="2800" b="1" dirty="0"/>
          </a:p>
        </p:txBody>
      </p:sp>
      <p:pic>
        <p:nvPicPr>
          <p:cNvPr id="4100" name="Picture 4" descr="http://ipm.illinois.edu/cropsci270/syllabus/images/0202image0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066"/>
          <a:stretch/>
        </p:blipFill>
        <p:spPr bwMode="auto">
          <a:xfrm>
            <a:off x="1259632" y="764704"/>
            <a:ext cx="61912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1.staticflickr.com/7/6141/5926193943_530963ef18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631" r="5493" b="-631"/>
          <a:stretch/>
        </p:blipFill>
        <p:spPr bwMode="auto">
          <a:xfrm>
            <a:off x="2699792" y="3356992"/>
            <a:ext cx="3049966" cy="25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71599" y="2250402"/>
            <a:ext cx="69419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        </a:t>
            </a:r>
            <a:r>
              <a:rPr lang="cs-CZ" sz="2000" b="1" dirty="0" err="1" smtClean="0"/>
              <a:t>prognáthní</a:t>
            </a:r>
            <a:r>
              <a:rPr lang="cs-CZ" sz="2000" b="1" dirty="0" smtClean="0"/>
              <a:t>                     </a:t>
            </a:r>
            <a:r>
              <a:rPr lang="cs-CZ" sz="2000" b="1" dirty="0" err="1" smtClean="0"/>
              <a:t>hypognáthní</a:t>
            </a:r>
            <a:r>
              <a:rPr lang="cs-CZ" sz="2000" b="1" dirty="0" smtClean="0"/>
              <a:t>                   </a:t>
            </a:r>
            <a:r>
              <a:rPr lang="cs-CZ" sz="2000" b="1" dirty="0" err="1" smtClean="0"/>
              <a:t>opistognáthní</a:t>
            </a:r>
            <a:endParaRPr lang="en-GB" sz="2000" b="1" dirty="0"/>
          </a:p>
        </p:txBody>
      </p:sp>
      <p:pic>
        <p:nvPicPr>
          <p:cNvPr id="4104" name="Picture 8" descr="http://warehouse1.indicia.org.uk/upload/ForficulaAuricularia1_Ulverscroft_2May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20127" r="2330" b="11257"/>
          <a:stretch/>
        </p:blipFill>
        <p:spPr bwMode="auto">
          <a:xfrm rot="16200000">
            <a:off x="-115036" y="3939572"/>
            <a:ext cx="3091240" cy="1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farm8.staticflickr.com/7348/8759025896_9695435fee_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6" t="19225" r="2958" b="20538"/>
          <a:stretch/>
        </p:blipFill>
        <p:spPr bwMode="auto">
          <a:xfrm>
            <a:off x="5980186" y="3391390"/>
            <a:ext cx="3108985" cy="21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868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8"/>
          <a:stretch/>
        </p:blipFill>
        <p:spPr bwMode="auto">
          <a:xfrm>
            <a:off x="2411760" y="3555248"/>
            <a:ext cx="3629057" cy="327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5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ciX_bUOqtfk/TIA6a5GUnlI/AAAAAAAAALc/1cEGDTN5k5Q/s1600/image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39" y="1340768"/>
            <a:ext cx="6696744" cy="51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05219" y="335822"/>
            <a:ext cx="472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Vnitřní kostra hlavy - </a:t>
            </a:r>
            <a:r>
              <a:rPr lang="cs-CZ" sz="2800" dirty="0" err="1" smtClean="0"/>
              <a:t>tentorium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556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bacus.bates.edu/acad/depts/biobook/Insec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167"/>
            <a:ext cx="8352928" cy="66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6legs2many.files.wordpress.com/2011/02/libellulidae_larva_dragonfly_spoon_shaped_lab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1265" y="243111"/>
            <a:ext cx="48196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13245" y="375047"/>
            <a:ext cx="478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Odonata</a:t>
            </a:r>
            <a:r>
              <a:rPr lang="cs-CZ" sz="2400" dirty="0" smtClean="0"/>
              <a:t> - larvy - lapací maska z labia</a:t>
            </a:r>
            <a:endParaRPr lang="en-GB" sz="2400" dirty="0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2771800" y="4653136"/>
            <a:ext cx="936104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357263" y="606497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labium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2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iolib.cz/IMG/GAL/23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38100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143054"/>
            <a:ext cx="4566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Ústní ústrojí </a:t>
            </a:r>
            <a:r>
              <a:rPr lang="cs-CZ" sz="2800" b="1" dirty="0" smtClean="0"/>
              <a:t>kousací </a:t>
            </a:r>
            <a:r>
              <a:rPr lang="cs-CZ" sz="2800" dirty="0" smtClean="0"/>
              <a:t>- původní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453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116632"/>
            <a:ext cx="8830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Ústní ústrojí  </a:t>
            </a:r>
            <a:r>
              <a:rPr lang="cs-CZ" sz="2800" b="1" dirty="0" err="1" smtClean="0"/>
              <a:t>lízavě</a:t>
            </a:r>
            <a:r>
              <a:rPr lang="cs-CZ" sz="2800" b="1" dirty="0" smtClean="0"/>
              <a:t> - kousavé</a:t>
            </a:r>
            <a:r>
              <a:rPr lang="cs-CZ" sz="2800" dirty="0" smtClean="0"/>
              <a:t>:  </a:t>
            </a:r>
            <a:r>
              <a:rPr lang="cs-CZ" sz="2400" dirty="0" smtClean="0"/>
              <a:t>včela medonosná (</a:t>
            </a:r>
            <a:r>
              <a:rPr lang="cs-CZ" sz="2400" i="1" dirty="0" err="1" smtClean="0"/>
              <a:t>Apis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mellifera</a:t>
            </a:r>
            <a:r>
              <a:rPr lang="cs-CZ" sz="2400" dirty="0" smtClean="0"/>
              <a:t>)</a:t>
            </a:r>
            <a:endParaRPr lang="en-GB" dirty="0"/>
          </a:p>
        </p:txBody>
      </p:sp>
      <p:grpSp>
        <p:nvGrpSpPr>
          <p:cNvPr id="6" name="Skupina 5"/>
          <p:cNvGrpSpPr/>
          <p:nvPr/>
        </p:nvGrpSpPr>
        <p:grpSpPr>
          <a:xfrm>
            <a:off x="251520" y="906552"/>
            <a:ext cx="5273080" cy="5715000"/>
            <a:chOff x="381000" y="914400"/>
            <a:chExt cx="5273080" cy="5715000"/>
          </a:xfrm>
        </p:grpSpPr>
        <p:pic>
          <p:nvPicPr>
            <p:cNvPr id="7" name="Picture 3" descr="Ap-ustus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14400"/>
              <a:ext cx="2627313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2438400" y="5943600"/>
              <a:ext cx="762000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743200" y="5257800"/>
              <a:ext cx="970049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819400" y="4267200"/>
              <a:ext cx="1295400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438400" y="4495800"/>
              <a:ext cx="1310680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514599" y="3810000"/>
              <a:ext cx="1034753" cy="67491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2700338" y="3543300"/>
              <a:ext cx="1071562" cy="30163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1245096" y="3276600"/>
              <a:ext cx="355104" cy="53340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057400" y="2743200"/>
              <a:ext cx="1143000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362200" y="3048000"/>
              <a:ext cx="1104900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200400" y="2498725"/>
              <a:ext cx="1143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2000" dirty="0"/>
                <a:t>Cardo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468880" y="2908367"/>
              <a:ext cx="1600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2000" dirty="0" err="1"/>
                <a:t>Mentum</a:t>
              </a:r>
              <a:endParaRPr lang="cs-CZ" altLang="en-US" sz="2000" dirty="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038600" y="4038600"/>
              <a:ext cx="1447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2000"/>
                <a:t> Galea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713249" y="4343400"/>
              <a:ext cx="1447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2000" dirty="0" err="1"/>
                <a:t>Paraglossa</a:t>
              </a:r>
              <a:endParaRPr lang="cs-CZ" altLang="en-US" sz="2000" dirty="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749080" y="5025421"/>
              <a:ext cx="1905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2000" dirty="0"/>
                <a:t>Labiální </a:t>
              </a:r>
              <a:r>
                <a:rPr lang="cs-CZ" altLang="en-US" sz="2000" dirty="0" err="1"/>
                <a:t>palpus</a:t>
              </a:r>
              <a:endParaRPr lang="cs-CZ" altLang="en-US" sz="2000" dirty="0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3225876" y="5715000"/>
              <a:ext cx="1219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2000" dirty="0" err="1"/>
                <a:t>Glossa</a:t>
              </a:r>
              <a:endParaRPr lang="cs-CZ" altLang="en-US" sz="2000" dirty="0"/>
            </a:p>
          </p:txBody>
        </p:sp>
      </p:grp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07504" y="3803001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dirty="0" smtClean="0"/>
              <a:t>Mandibula</a:t>
            </a:r>
            <a:endParaRPr lang="cs-CZ" altLang="en-US" sz="2000" dirty="0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369812" y="3671205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dirty="0" err="1" smtClean="0"/>
              <a:t>Prementum</a:t>
            </a:r>
            <a:endParaRPr lang="cs-CZ" altLang="en-US" sz="2000" dirty="0"/>
          </a:p>
        </p:txBody>
      </p:sp>
      <p:pic>
        <p:nvPicPr>
          <p:cNvPr id="27" name="Picture 31" descr="Hymenopte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11497" r="4063" b="6344"/>
          <a:stretch/>
        </p:blipFill>
        <p:spPr bwMode="auto">
          <a:xfrm>
            <a:off x="5524600" y="3986726"/>
            <a:ext cx="354843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619600" y="3338587"/>
            <a:ext cx="19506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dirty="0" smtClean="0"/>
              <a:t>Maxilární </a:t>
            </a:r>
            <a:r>
              <a:rPr lang="cs-CZ" altLang="en-US" sz="2000" dirty="0" err="1" smtClean="0"/>
              <a:t>palpus</a:t>
            </a:r>
            <a:endParaRPr lang="cs-CZ" altLang="en-US" sz="2000" dirty="0"/>
          </a:p>
        </p:txBody>
      </p:sp>
      <p:pic>
        <p:nvPicPr>
          <p:cNvPr id="8194" name="Picture 2" descr="http://fc04.deviantart.net/fs70/i/2012/073/0/5/apis_mellifera_by_richard_xx-d2oaac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 t="1336" r="13843" b="2744"/>
          <a:stretch/>
        </p:blipFill>
        <p:spPr bwMode="auto">
          <a:xfrm>
            <a:off x="5766458" y="761886"/>
            <a:ext cx="3145540" cy="29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ce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3" y="1268760"/>
            <a:ext cx="7786688" cy="45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21653" y="0"/>
            <a:ext cx="7488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Ústní ústrojí  </a:t>
            </a:r>
            <a:r>
              <a:rPr lang="cs-CZ" sz="2400" b="1" dirty="0" err="1" smtClean="0"/>
              <a:t>lízavě</a:t>
            </a:r>
            <a:r>
              <a:rPr lang="cs-CZ" sz="2400" b="1" dirty="0" smtClean="0"/>
              <a:t> - kousavé</a:t>
            </a:r>
            <a:r>
              <a:rPr lang="cs-CZ" sz="2400" dirty="0" smtClean="0"/>
              <a:t>:  </a:t>
            </a:r>
            <a:r>
              <a:rPr lang="cs-CZ" sz="2000" dirty="0" smtClean="0"/>
              <a:t>včela medonosná (</a:t>
            </a:r>
            <a:r>
              <a:rPr lang="cs-CZ" sz="2000" i="1" dirty="0" err="1" smtClean="0"/>
              <a:t>Apis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mellifera</a:t>
            </a:r>
            <a:r>
              <a:rPr lang="cs-CZ" sz="2000" dirty="0" smtClean="0"/>
              <a:t>)</a:t>
            </a:r>
            <a:endParaRPr lang="en-GB" sz="1600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7956376" y="3645024"/>
            <a:ext cx="216023" cy="2257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753053" y="5736859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glossa</a:t>
            </a:r>
            <a:endParaRPr lang="en-GB" sz="20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5076056" y="3522216"/>
            <a:ext cx="0" cy="21986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430911" y="5702624"/>
            <a:ext cx="1290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paraglossa</a:t>
            </a:r>
            <a:endParaRPr lang="en-GB" sz="2000" dirty="0"/>
          </a:p>
        </p:txBody>
      </p:sp>
      <p:cxnSp>
        <p:nvCxnSpPr>
          <p:cNvPr id="11" name="Přímá spojnice 10"/>
          <p:cNvCxnSpPr>
            <a:endCxn id="12" idx="0"/>
          </p:cNvCxnSpPr>
          <p:nvPr/>
        </p:nvCxnSpPr>
        <p:spPr>
          <a:xfrm flipH="1">
            <a:off x="6756122" y="2924944"/>
            <a:ext cx="408168" cy="28036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931216" y="5728601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p</a:t>
            </a:r>
            <a:r>
              <a:rPr lang="cs-CZ" sz="2000" dirty="0" err="1" smtClean="0"/>
              <a:t>alpus</a:t>
            </a:r>
            <a:r>
              <a:rPr lang="cs-CZ" sz="2000" dirty="0" smtClean="0"/>
              <a:t> </a:t>
            </a:r>
            <a:r>
              <a:rPr lang="cs-CZ" sz="2000" dirty="0" err="1" smtClean="0"/>
              <a:t>labialis</a:t>
            </a:r>
            <a:endParaRPr lang="en-GB" sz="2000" dirty="0"/>
          </a:p>
        </p:txBody>
      </p:sp>
      <p:cxnSp>
        <p:nvCxnSpPr>
          <p:cNvPr id="14" name="Přímá spojnice 13"/>
          <p:cNvCxnSpPr/>
          <p:nvPr/>
        </p:nvCxnSpPr>
        <p:spPr>
          <a:xfrm flipH="1">
            <a:off x="3635896" y="3645024"/>
            <a:ext cx="288032" cy="21306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2699792" y="5717965"/>
            <a:ext cx="1426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prementum</a:t>
            </a:r>
            <a:endParaRPr lang="en-GB" sz="2000" dirty="0"/>
          </a:p>
        </p:txBody>
      </p:sp>
      <p:cxnSp>
        <p:nvCxnSpPr>
          <p:cNvPr id="17" name="Přímá spojnice 16"/>
          <p:cNvCxnSpPr/>
          <p:nvPr/>
        </p:nvCxnSpPr>
        <p:spPr>
          <a:xfrm flipH="1">
            <a:off x="1734056" y="3522216"/>
            <a:ext cx="317664" cy="22534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056487" y="5720900"/>
            <a:ext cx="107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mentum</a:t>
            </a:r>
            <a:endParaRPr lang="en-GB" sz="2000" dirty="0"/>
          </a:p>
        </p:txBody>
      </p:sp>
      <p:sp>
        <p:nvSpPr>
          <p:cNvPr id="22" name="Pravá složená závorka 21"/>
          <p:cNvSpPr/>
          <p:nvPr/>
        </p:nvSpPr>
        <p:spPr>
          <a:xfrm rot="5400000">
            <a:off x="4717538" y="3096210"/>
            <a:ext cx="286316" cy="635131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ovéPole 32"/>
          <p:cNvSpPr txBox="1"/>
          <p:nvPr/>
        </p:nvSpPr>
        <p:spPr>
          <a:xfrm>
            <a:off x="4258002" y="6396335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labium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34"/>
          <p:cNvCxnSpPr/>
          <p:nvPr/>
        </p:nvCxnSpPr>
        <p:spPr>
          <a:xfrm flipH="1" flipV="1">
            <a:off x="4258002" y="1268760"/>
            <a:ext cx="172909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3635896" y="908975"/>
            <a:ext cx="1918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p</a:t>
            </a:r>
            <a:r>
              <a:rPr lang="cs-CZ" sz="2000" dirty="0" err="1" smtClean="0"/>
              <a:t>alpus</a:t>
            </a:r>
            <a:r>
              <a:rPr lang="cs-CZ" sz="2000" dirty="0" smtClean="0"/>
              <a:t> </a:t>
            </a:r>
            <a:r>
              <a:rPr lang="cs-CZ" sz="2000" dirty="0" err="1" smtClean="0"/>
              <a:t>maxillaris</a:t>
            </a:r>
            <a:endParaRPr lang="en-GB" sz="2000" dirty="0"/>
          </a:p>
        </p:txBody>
      </p:sp>
      <p:cxnSp>
        <p:nvCxnSpPr>
          <p:cNvPr id="41" name="Přímá spojnice 40"/>
          <p:cNvCxnSpPr/>
          <p:nvPr/>
        </p:nvCxnSpPr>
        <p:spPr>
          <a:xfrm flipV="1">
            <a:off x="6756122" y="1268760"/>
            <a:ext cx="0" cy="3960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6516216" y="955065"/>
            <a:ext cx="73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galea</a:t>
            </a:r>
            <a:endParaRPr lang="en-GB" sz="2000" dirty="0"/>
          </a:p>
        </p:txBody>
      </p:sp>
      <p:cxnSp>
        <p:nvCxnSpPr>
          <p:cNvPr id="44" name="Přímá spojnice 43"/>
          <p:cNvCxnSpPr/>
          <p:nvPr/>
        </p:nvCxnSpPr>
        <p:spPr>
          <a:xfrm flipV="1">
            <a:off x="1892888" y="1324397"/>
            <a:ext cx="298134" cy="18885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1987994" y="955065"/>
            <a:ext cx="770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cardo</a:t>
            </a:r>
            <a:endParaRPr lang="en-GB" sz="2000" dirty="0"/>
          </a:p>
        </p:txBody>
      </p:sp>
      <p:cxnSp>
        <p:nvCxnSpPr>
          <p:cNvPr id="49" name="Přímá spojnice 48"/>
          <p:cNvCxnSpPr/>
          <p:nvPr/>
        </p:nvCxnSpPr>
        <p:spPr>
          <a:xfrm flipV="1">
            <a:off x="2987824" y="1664804"/>
            <a:ext cx="0" cy="6840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2623461" y="1259310"/>
            <a:ext cx="792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stipes</a:t>
            </a:r>
            <a:endParaRPr lang="en-GB" sz="2000" dirty="0"/>
          </a:p>
        </p:txBody>
      </p:sp>
      <p:sp>
        <p:nvSpPr>
          <p:cNvPr id="51" name="Pravá složená závorka 50"/>
          <p:cNvSpPr/>
          <p:nvPr/>
        </p:nvSpPr>
        <p:spPr>
          <a:xfrm rot="16200000">
            <a:off x="4406478" y="-1404459"/>
            <a:ext cx="271511" cy="462686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ovéPole 51"/>
          <p:cNvSpPr txBox="1"/>
          <p:nvPr/>
        </p:nvSpPr>
        <p:spPr>
          <a:xfrm>
            <a:off x="4009417" y="445336"/>
            <a:ext cx="1066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maxilla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240</Words>
  <Application>Microsoft Office PowerPoint</Application>
  <PresentationFormat>Předvádění na obrazovce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Základy entomologie 3. cvičení: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entomologie 3. cvičení:</dc:title>
  <dc:creator>everteb</dc:creator>
  <cp:lastModifiedBy>everteb</cp:lastModifiedBy>
  <cp:revision>29</cp:revision>
  <dcterms:created xsi:type="dcterms:W3CDTF">2015-03-02T08:24:53Z</dcterms:created>
  <dcterms:modified xsi:type="dcterms:W3CDTF">2015-03-04T12:18:58Z</dcterms:modified>
</cp:coreProperties>
</file>