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7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43F8D-BAF4-4FDB-ADCE-46D7DB5C5520}" type="datetimeFigureOut">
              <a:rPr lang="en-GB" smtClean="0"/>
              <a:t>16/03/2015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607C7-89F0-40C2-8FE4-638D45EEE2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3296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43F8D-BAF4-4FDB-ADCE-46D7DB5C5520}" type="datetimeFigureOut">
              <a:rPr lang="en-GB" smtClean="0"/>
              <a:t>16/03/2015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607C7-89F0-40C2-8FE4-638D45EEE2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9004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43F8D-BAF4-4FDB-ADCE-46D7DB5C5520}" type="datetimeFigureOut">
              <a:rPr lang="en-GB" smtClean="0"/>
              <a:t>16/03/2015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607C7-89F0-40C2-8FE4-638D45EEE2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342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43F8D-BAF4-4FDB-ADCE-46D7DB5C5520}" type="datetimeFigureOut">
              <a:rPr lang="en-GB" smtClean="0"/>
              <a:t>16/03/2015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607C7-89F0-40C2-8FE4-638D45EEE2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105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43F8D-BAF4-4FDB-ADCE-46D7DB5C5520}" type="datetimeFigureOut">
              <a:rPr lang="en-GB" smtClean="0"/>
              <a:t>16/03/2015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607C7-89F0-40C2-8FE4-638D45EEE2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64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43F8D-BAF4-4FDB-ADCE-46D7DB5C5520}" type="datetimeFigureOut">
              <a:rPr lang="en-GB" smtClean="0"/>
              <a:t>16/03/2015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607C7-89F0-40C2-8FE4-638D45EEE2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2140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43F8D-BAF4-4FDB-ADCE-46D7DB5C5520}" type="datetimeFigureOut">
              <a:rPr lang="en-GB" smtClean="0"/>
              <a:t>16/03/2015</a:t>
            </a:fld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607C7-89F0-40C2-8FE4-638D45EEE2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14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43F8D-BAF4-4FDB-ADCE-46D7DB5C5520}" type="datetimeFigureOut">
              <a:rPr lang="en-GB" smtClean="0"/>
              <a:t>16/03/2015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607C7-89F0-40C2-8FE4-638D45EEE2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963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43F8D-BAF4-4FDB-ADCE-46D7DB5C5520}" type="datetimeFigureOut">
              <a:rPr lang="en-GB" smtClean="0"/>
              <a:t>16/03/2015</a:t>
            </a:fld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607C7-89F0-40C2-8FE4-638D45EEE2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112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43F8D-BAF4-4FDB-ADCE-46D7DB5C5520}" type="datetimeFigureOut">
              <a:rPr lang="en-GB" smtClean="0"/>
              <a:t>16/03/2015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607C7-89F0-40C2-8FE4-638D45EEE2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121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43F8D-BAF4-4FDB-ADCE-46D7DB5C5520}" type="datetimeFigureOut">
              <a:rPr lang="en-GB" smtClean="0"/>
              <a:t>16/03/2015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607C7-89F0-40C2-8FE4-638D45EEE2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661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43F8D-BAF4-4FDB-ADCE-46D7DB5C5520}" type="datetimeFigureOut">
              <a:rPr lang="en-GB" smtClean="0"/>
              <a:t>16/03/2015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607C7-89F0-40C2-8FE4-638D45EEE2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933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47006" y="332656"/>
            <a:ext cx="7772400" cy="1470025"/>
          </a:xfrm>
        </p:spPr>
        <p:txBody>
          <a:bodyPr>
            <a:normAutofit/>
          </a:bodyPr>
          <a:lstStyle/>
          <a:p>
            <a:r>
              <a:rPr lang="cs-CZ" sz="3200" dirty="0" smtClean="0"/>
              <a:t>Základy entomologie</a:t>
            </a:r>
            <a:br>
              <a:rPr lang="cs-CZ" sz="3200" dirty="0" smtClean="0"/>
            </a:br>
            <a:r>
              <a:rPr lang="cs-CZ" sz="3200" dirty="0" smtClean="0"/>
              <a:t>4. cvičení:</a:t>
            </a:r>
            <a:endParaRPr lang="en-GB" sz="3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94329" y="1877500"/>
            <a:ext cx="6400800" cy="1752600"/>
          </a:xfrm>
        </p:spPr>
        <p:txBody>
          <a:bodyPr>
            <a:normAutofit/>
          </a:bodyPr>
          <a:lstStyle/>
          <a:p>
            <a:r>
              <a:rPr lang="cs-CZ" sz="4400" b="1" dirty="0" smtClean="0">
                <a:solidFill>
                  <a:schemeClr val="tx1"/>
                </a:solidFill>
              </a:rPr>
              <a:t>Hruď </a:t>
            </a:r>
          </a:p>
          <a:p>
            <a:r>
              <a:rPr lang="cs-CZ" sz="4400" b="1" dirty="0" smtClean="0">
                <a:solidFill>
                  <a:schemeClr val="tx1"/>
                </a:solidFill>
              </a:rPr>
              <a:t>Končetiny</a:t>
            </a:r>
            <a:endParaRPr lang="en-GB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4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844675"/>
            <a:ext cx="396557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ovéPole 2"/>
          <p:cNvSpPr txBox="1">
            <a:spLocks noChangeArrowheads="1"/>
          </p:cNvSpPr>
          <p:nvPr/>
        </p:nvSpPr>
        <p:spPr bwMode="auto">
          <a:xfrm>
            <a:off x="3132138" y="404813"/>
            <a:ext cx="2505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en-US" sz="3200" b="1"/>
              <a:t>Čistící nohy</a:t>
            </a:r>
          </a:p>
        </p:txBody>
      </p:sp>
      <p:sp>
        <p:nvSpPr>
          <p:cNvPr id="10244" name="TextovéPole 3"/>
          <p:cNvSpPr txBox="1">
            <a:spLocks noChangeArrowheads="1"/>
          </p:cNvSpPr>
          <p:nvPr/>
        </p:nvSpPr>
        <p:spPr bwMode="auto">
          <a:xfrm>
            <a:off x="1258888" y="5949950"/>
            <a:ext cx="26225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en-US"/>
              <a:t>Hymenoptera: Mutilidae</a:t>
            </a:r>
          </a:p>
        </p:txBody>
      </p:sp>
      <p:pic>
        <p:nvPicPr>
          <p:cNvPr id="10245" name="Obrázek 4" descr="OH8HBHGHFHSLNZ7LNZ8LWZ5LUZXLJH7LBZMLAZUHRRWHWZLL2ZMHAH7HBHQL1ZXLRR5LPZQLGZRLUZRL2Z4LBZ9H3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916113"/>
            <a:ext cx="2820987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ovéPole 5"/>
          <p:cNvSpPr txBox="1">
            <a:spLocks noChangeArrowheads="1"/>
          </p:cNvSpPr>
          <p:nvPr/>
        </p:nvSpPr>
        <p:spPr bwMode="auto">
          <a:xfrm>
            <a:off x="5508625" y="6021388"/>
            <a:ext cx="2505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en-US"/>
              <a:t>Coleoptera: Carabidae</a:t>
            </a:r>
          </a:p>
        </p:txBody>
      </p:sp>
    </p:spTree>
    <p:extLst>
      <p:ext uri="{BB962C8B-B14F-4D97-AF65-F5344CB8AC3E}">
        <p14:creationId xmlns:p14="http://schemas.microsoft.com/office/powerpoint/2010/main" val="167089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169988"/>
            <a:ext cx="6529387" cy="568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ovéPole 2"/>
          <p:cNvSpPr txBox="1">
            <a:spLocks noChangeArrowheads="1"/>
          </p:cNvSpPr>
          <p:nvPr/>
        </p:nvSpPr>
        <p:spPr bwMode="auto">
          <a:xfrm>
            <a:off x="2051050" y="404813"/>
            <a:ext cx="51069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en-US" sz="2800" b="1" dirty="0"/>
              <a:t>Skákavé končetiny (saranče)</a:t>
            </a:r>
          </a:p>
        </p:txBody>
      </p:sp>
    </p:spTree>
    <p:extLst>
      <p:ext uri="{BB962C8B-B14F-4D97-AF65-F5344CB8AC3E}">
        <p14:creationId xmlns:p14="http://schemas.microsoft.com/office/powerpoint/2010/main" val="1445839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2" y="790274"/>
            <a:ext cx="4116388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5"/>
          <p:cNvSpPr txBox="1">
            <a:spLocks noChangeArrowheads="1"/>
          </p:cNvSpPr>
          <p:nvPr/>
        </p:nvSpPr>
        <p:spPr bwMode="auto">
          <a:xfrm>
            <a:off x="2987824" y="188640"/>
            <a:ext cx="28178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en-US" sz="2400" b="1" dirty="0"/>
              <a:t>Sběrací končetiny</a:t>
            </a:r>
          </a:p>
        </p:txBody>
      </p:sp>
      <p:pic>
        <p:nvPicPr>
          <p:cNvPr id="2050" name="Picture 2" descr="http://beta.dreamcatcher.cz/upload/obrazek/original/sb%C4%9Brac%C3%AD%20kart%C3%A1%C4%8Dky%20v%C4%8Del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819326"/>
            <a:ext cx="2856665" cy="2142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mistoprozivot.cz/images/ep/brouci/vcela/full/vcela-medonosna-5628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2" t="22502" r="33218" b="18030"/>
          <a:stretch/>
        </p:blipFill>
        <p:spPr bwMode="auto">
          <a:xfrm>
            <a:off x="4788024" y="3238624"/>
            <a:ext cx="3456000" cy="27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847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5"/>
          <p:cNvSpPr txBox="1">
            <a:spLocks noChangeArrowheads="1"/>
          </p:cNvSpPr>
          <p:nvPr/>
        </p:nvSpPr>
        <p:spPr bwMode="auto">
          <a:xfrm>
            <a:off x="179512" y="548681"/>
            <a:ext cx="29225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en-US" sz="2400" b="1" dirty="0" smtClean="0"/>
              <a:t>Hrabavé </a:t>
            </a:r>
            <a:r>
              <a:rPr lang="cs-CZ" altLang="en-US" sz="2400" b="1" dirty="0"/>
              <a:t>končetiny</a:t>
            </a:r>
          </a:p>
        </p:txBody>
      </p:sp>
      <p:pic>
        <p:nvPicPr>
          <p:cNvPr id="11266" name="Picture 2" descr="http://www.digimanie.cz/galerie/files/2/9/3/9/1/9/krtono_ka_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975" y="129867"/>
            <a:ext cx="4468499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img.ceskatelevize.cz/program/porady/10214729714/foto09/209572230550003_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186" y="3702684"/>
            <a:ext cx="3816424" cy="28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>
            <a:spLocks noChangeArrowheads="1"/>
          </p:cNvSpPr>
          <p:nvPr/>
        </p:nvSpPr>
        <p:spPr bwMode="auto">
          <a:xfrm>
            <a:off x="147203" y="3702684"/>
            <a:ext cx="28696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en-US" sz="2400" b="1" dirty="0" err="1" smtClean="0"/>
              <a:t>Plovavé</a:t>
            </a:r>
            <a:r>
              <a:rPr lang="cs-CZ" altLang="en-US" sz="2400" b="1" dirty="0" smtClean="0"/>
              <a:t> </a:t>
            </a:r>
            <a:r>
              <a:rPr lang="cs-CZ" altLang="en-US" sz="2400" b="1" dirty="0"/>
              <a:t>končetiny</a:t>
            </a:r>
          </a:p>
        </p:txBody>
      </p:sp>
    </p:spTree>
    <p:extLst>
      <p:ext uri="{BB962C8B-B14F-4D97-AF65-F5344CB8AC3E}">
        <p14:creationId xmlns:p14="http://schemas.microsoft.com/office/powerpoint/2010/main" val="1974912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5"/>
          <p:cNvSpPr txBox="1">
            <a:spLocks noChangeArrowheads="1"/>
          </p:cNvSpPr>
          <p:nvPr/>
        </p:nvSpPr>
        <p:spPr bwMode="auto">
          <a:xfrm>
            <a:off x="2771800" y="107663"/>
            <a:ext cx="32095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en-US" sz="2400" b="1" dirty="0" smtClean="0"/>
              <a:t>Loupeživé </a:t>
            </a:r>
            <a:r>
              <a:rPr lang="cs-CZ" altLang="en-US" sz="2400" b="1" dirty="0"/>
              <a:t>končetiny</a:t>
            </a:r>
          </a:p>
        </p:txBody>
      </p:sp>
      <p:pic>
        <p:nvPicPr>
          <p:cNvPr id="12290" name="Picture 2" descr="https://tigrepelvar5.files.wordpress.com/2013/03/3-manti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980728"/>
            <a:ext cx="5500833" cy="458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25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nhm.ac.uk/resources-rx/images/1049/p-humanulus-claw_66936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845704"/>
            <a:ext cx="4349849" cy="2219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5"/>
          <p:cNvSpPr txBox="1">
            <a:spLocks noChangeArrowheads="1"/>
          </p:cNvSpPr>
          <p:nvPr/>
        </p:nvSpPr>
        <p:spPr bwMode="auto">
          <a:xfrm>
            <a:off x="2771800" y="107663"/>
            <a:ext cx="30572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en-US" sz="2400" b="1" dirty="0" smtClean="0"/>
              <a:t>Záchytné </a:t>
            </a:r>
            <a:r>
              <a:rPr lang="cs-CZ" altLang="en-US" sz="2400" b="1" dirty="0"/>
              <a:t>končetiny</a:t>
            </a:r>
          </a:p>
        </p:txBody>
      </p:sp>
      <p:pic>
        <p:nvPicPr>
          <p:cNvPr id="14340" name="Picture 4" descr="http://upload.wikimedia.org/wikipedia/commons/9/93/Pediculus-humanus-lou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07663"/>
            <a:ext cx="1801083" cy="311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://www.naturamediterraneo.com/Public/data7/elleelle/su%20tela.JPG_201014115755_su%20tel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806" y="4203513"/>
            <a:ext cx="3537870" cy="265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>
            <a:spLocks noChangeArrowheads="1"/>
          </p:cNvSpPr>
          <p:nvPr/>
        </p:nvSpPr>
        <p:spPr bwMode="auto">
          <a:xfrm>
            <a:off x="2049948" y="3573016"/>
            <a:ext cx="28857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en-US" sz="2400" b="1" dirty="0" smtClean="0"/>
              <a:t>Snovací </a:t>
            </a:r>
            <a:r>
              <a:rPr lang="cs-CZ" altLang="en-US" sz="2400" b="1" dirty="0"/>
              <a:t>končetiny</a:t>
            </a:r>
          </a:p>
        </p:txBody>
      </p:sp>
      <p:pic>
        <p:nvPicPr>
          <p:cNvPr id="14344" name="Picture 8" descr="https://6legs2many.files.wordpress.com/2010/08/webspinner-embioptera-winged-male-adult-close-up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4" t="33466" r="16019" b="16141"/>
          <a:stretch/>
        </p:blipFill>
        <p:spPr bwMode="auto">
          <a:xfrm>
            <a:off x="755576" y="4203513"/>
            <a:ext cx="3744416" cy="193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894214" y="6340678"/>
            <a:ext cx="2311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Snovatky</a:t>
            </a:r>
            <a:r>
              <a:rPr lang="cs-CZ" dirty="0" smtClean="0"/>
              <a:t> (</a:t>
            </a:r>
            <a:r>
              <a:rPr lang="cs-CZ" dirty="0" err="1" smtClean="0"/>
              <a:t>Embioptera</a:t>
            </a:r>
            <a:r>
              <a:rPr lang="cs-CZ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3907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563888" y="46030"/>
            <a:ext cx="1929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Hruď (</a:t>
            </a:r>
            <a:r>
              <a:rPr lang="cs-CZ" sz="2400" dirty="0" err="1" smtClean="0"/>
              <a:t>Thorax</a:t>
            </a:r>
            <a:r>
              <a:rPr lang="cs-CZ" sz="2400" dirty="0" smtClean="0"/>
              <a:t>)</a:t>
            </a:r>
            <a:endParaRPr lang="en-GB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024862" y="664175"/>
            <a:ext cx="12999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p</a:t>
            </a:r>
            <a:r>
              <a:rPr lang="cs-CZ" dirty="0" err="1" smtClean="0"/>
              <a:t>rothorax</a:t>
            </a:r>
            <a:endParaRPr lang="cs-CZ" dirty="0" smtClean="0"/>
          </a:p>
          <a:p>
            <a:r>
              <a:rPr lang="cs-CZ" dirty="0" err="1" smtClean="0"/>
              <a:t>mesothorax</a:t>
            </a:r>
            <a:endParaRPr lang="cs-CZ" dirty="0" smtClean="0"/>
          </a:p>
          <a:p>
            <a:r>
              <a:rPr lang="cs-CZ" dirty="0" err="1" smtClean="0"/>
              <a:t>metathorax</a:t>
            </a:r>
            <a:endParaRPr lang="en-GB" dirty="0"/>
          </a:p>
        </p:txBody>
      </p:sp>
      <p:cxnSp>
        <p:nvCxnSpPr>
          <p:cNvPr id="7" name="Přímá spojnice 6"/>
          <p:cNvCxnSpPr/>
          <p:nvPr/>
        </p:nvCxnSpPr>
        <p:spPr>
          <a:xfrm>
            <a:off x="662609" y="880199"/>
            <a:ext cx="3600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>
            <a:endCxn id="5" idx="1"/>
          </p:cNvCxnSpPr>
          <p:nvPr/>
        </p:nvCxnSpPr>
        <p:spPr>
          <a:xfrm>
            <a:off x="662609" y="880199"/>
            <a:ext cx="362253" cy="2456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>
            <a:off x="662609" y="880199"/>
            <a:ext cx="360040" cy="5040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662609" y="1844824"/>
            <a:ext cx="64092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- rozsáhlá sklerotizace – rozpad na sklerity: tergity, sternity, </a:t>
            </a:r>
            <a:r>
              <a:rPr lang="cs-CZ" dirty="0" err="1" smtClean="0"/>
              <a:t>pleurity</a:t>
            </a:r>
            <a:endParaRPr lang="cs-CZ" dirty="0" smtClean="0"/>
          </a:p>
          <a:p>
            <a:r>
              <a:rPr lang="cs-CZ" dirty="0" smtClean="0"/>
              <a:t>- </a:t>
            </a:r>
            <a:r>
              <a:rPr lang="cs-CZ" dirty="0" err="1"/>
              <a:t>p</a:t>
            </a:r>
            <a:r>
              <a:rPr lang="cs-CZ" dirty="0" err="1" smtClean="0"/>
              <a:t>rothorax</a:t>
            </a:r>
            <a:r>
              <a:rPr lang="cs-CZ" dirty="0" smtClean="0"/>
              <a:t> – redukován (</a:t>
            </a:r>
            <a:r>
              <a:rPr lang="cs-CZ" dirty="0" err="1" smtClean="0"/>
              <a:t>alátní</a:t>
            </a:r>
            <a:r>
              <a:rPr lang="cs-CZ" dirty="0" smtClean="0"/>
              <a:t> druhy), zesílený (štít u brouků)</a:t>
            </a:r>
          </a:p>
          <a:p>
            <a:r>
              <a:rPr lang="cs-CZ" dirty="0" smtClean="0"/>
              <a:t>- </a:t>
            </a:r>
            <a:r>
              <a:rPr lang="cs-CZ" dirty="0" err="1"/>
              <a:t>m</a:t>
            </a:r>
            <a:r>
              <a:rPr lang="cs-CZ" dirty="0" err="1" smtClean="0"/>
              <a:t>esothorax</a:t>
            </a:r>
            <a:r>
              <a:rPr lang="cs-CZ" dirty="0" smtClean="0"/>
              <a:t> – dobře vyvinutý u </a:t>
            </a:r>
            <a:r>
              <a:rPr lang="cs-CZ" dirty="0" err="1" smtClean="0"/>
              <a:t>Diptera</a:t>
            </a:r>
            <a:endParaRPr lang="cs-CZ" dirty="0" smtClean="0"/>
          </a:p>
          <a:p>
            <a:r>
              <a:rPr lang="cs-CZ" dirty="0" smtClean="0"/>
              <a:t>- </a:t>
            </a:r>
            <a:r>
              <a:rPr lang="cs-CZ" dirty="0" err="1"/>
              <a:t>m</a:t>
            </a:r>
            <a:r>
              <a:rPr lang="cs-CZ" dirty="0" err="1" smtClean="0"/>
              <a:t>etathorax</a:t>
            </a:r>
            <a:r>
              <a:rPr lang="cs-CZ" dirty="0" smtClean="0"/>
              <a:t> – dobře vyvinutý u </a:t>
            </a:r>
            <a:r>
              <a:rPr lang="cs-CZ" dirty="0" err="1" smtClean="0"/>
              <a:t>Orthoptera</a:t>
            </a:r>
            <a:endParaRPr lang="en-GB" dirty="0"/>
          </a:p>
        </p:txBody>
      </p:sp>
      <p:sp>
        <p:nvSpPr>
          <p:cNvPr id="13" name="Pravá složená závorka 12"/>
          <p:cNvSpPr/>
          <p:nvPr/>
        </p:nvSpPr>
        <p:spPr>
          <a:xfrm>
            <a:off x="2324770" y="1132227"/>
            <a:ext cx="45719" cy="32403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ovéPole 13"/>
          <p:cNvSpPr txBox="1"/>
          <p:nvPr/>
        </p:nvSpPr>
        <p:spPr>
          <a:xfrm>
            <a:off x="2479038" y="1152394"/>
            <a:ext cx="1653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u</a:t>
            </a:r>
            <a:r>
              <a:rPr lang="cs-CZ" dirty="0" smtClean="0"/>
              <a:t> </a:t>
            </a:r>
            <a:r>
              <a:rPr lang="cs-CZ" dirty="0" err="1" smtClean="0"/>
              <a:t>Pterygot</a:t>
            </a:r>
            <a:r>
              <a:rPr lang="cs-CZ" dirty="0" smtClean="0"/>
              <a:t> </a:t>
            </a:r>
            <a:r>
              <a:rPr lang="cs-CZ" dirty="0" err="1" smtClean="0"/>
              <a:t>allae</a:t>
            </a:r>
            <a:endParaRPr lang="en-GB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588" y="4373349"/>
            <a:ext cx="3901483" cy="243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" r="6340"/>
          <a:stretch/>
        </p:blipFill>
        <p:spPr bwMode="auto">
          <a:xfrm>
            <a:off x="5278249" y="4437112"/>
            <a:ext cx="3844271" cy="243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ovéPole 18"/>
          <p:cNvSpPr txBox="1"/>
          <p:nvPr/>
        </p:nvSpPr>
        <p:spPr>
          <a:xfrm>
            <a:off x="662608" y="3114068"/>
            <a:ext cx="62136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-</a:t>
            </a:r>
            <a:r>
              <a:rPr lang="cs-CZ" b="1" dirty="0" smtClean="0"/>
              <a:t> </a:t>
            </a:r>
            <a:r>
              <a:rPr lang="cs-CZ" b="1" dirty="0" err="1" smtClean="0"/>
              <a:t>notum</a:t>
            </a:r>
            <a:r>
              <a:rPr lang="cs-CZ" b="1" dirty="0" smtClean="0"/>
              <a:t> </a:t>
            </a:r>
            <a:r>
              <a:rPr lang="cs-CZ" dirty="0" smtClean="0"/>
              <a:t>= dorzální část </a:t>
            </a:r>
            <a:r>
              <a:rPr lang="cs-CZ" dirty="0" err="1" smtClean="0"/>
              <a:t>terga</a:t>
            </a:r>
            <a:r>
              <a:rPr lang="cs-CZ" dirty="0" smtClean="0"/>
              <a:t>        </a:t>
            </a:r>
            <a:r>
              <a:rPr lang="cs-CZ" dirty="0" err="1" smtClean="0"/>
              <a:t>prescutum</a:t>
            </a:r>
            <a:endParaRPr lang="cs-CZ" dirty="0" smtClean="0"/>
          </a:p>
          <a:p>
            <a:r>
              <a:rPr lang="cs-CZ" dirty="0"/>
              <a:t> </a:t>
            </a:r>
            <a:r>
              <a:rPr lang="cs-CZ" dirty="0" smtClean="0"/>
              <a:t>                                                         </a:t>
            </a:r>
            <a:r>
              <a:rPr lang="cs-CZ" dirty="0" err="1" smtClean="0"/>
              <a:t>scutum</a:t>
            </a:r>
            <a:endParaRPr lang="cs-CZ" dirty="0" smtClean="0"/>
          </a:p>
          <a:p>
            <a:r>
              <a:rPr lang="cs-CZ" dirty="0"/>
              <a:t>	</a:t>
            </a:r>
            <a:r>
              <a:rPr lang="cs-CZ" dirty="0" smtClean="0"/>
              <a:t>		      </a:t>
            </a:r>
            <a:r>
              <a:rPr lang="cs-CZ" dirty="0" err="1" smtClean="0"/>
              <a:t>scutellum</a:t>
            </a:r>
            <a:r>
              <a:rPr lang="cs-CZ" dirty="0" smtClean="0"/>
              <a:t>        </a:t>
            </a:r>
            <a:endParaRPr lang="en-GB" dirty="0"/>
          </a:p>
        </p:txBody>
      </p:sp>
      <p:cxnSp>
        <p:nvCxnSpPr>
          <p:cNvPr id="21" name="Přímá spojnice 20"/>
          <p:cNvCxnSpPr/>
          <p:nvPr/>
        </p:nvCxnSpPr>
        <p:spPr>
          <a:xfrm>
            <a:off x="3563887" y="3352598"/>
            <a:ext cx="20554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/>
          <p:cNvCxnSpPr/>
          <p:nvPr/>
        </p:nvCxnSpPr>
        <p:spPr>
          <a:xfrm>
            <a:off x="3563887" y="3352598"/>
            <a:ext cx="205543" cy="2231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/>
          <p:cNvCxnSpPr/>
          <p:nvPr/>
        </p:nvCxnSpPr>
        <p:spPr>
          <a:xfrm>
            <a:off x="3563887" y="3352598"/>
            <a:ext cx="205544" cy="4364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ravá složená závorka 27"/>
          <p:cNvSpPr/>
          <p:nvPr/>
        </p:nvSpPr>
        <p:spPr>
          <a:xfrm>
            <a:off x="5004048" y="3352598"/>
            <a:ext cx="72008" cy="218221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ovéPole 28"/>
          <p:cNvSpPr txBox="1"/>
          <p:nvPr/>
        </p:nvSpPr>
        <p:spPr>
          <a:xfrm>
            <a:off x="5220072" y="3279499"/>
            <a:ext cx="2598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</a:t>
            </a:r>
            <a:r>
              <a:rPr lang="cs-CZ" dirty="0" smtClean="0"/>
              <a:t>utura </a:t>
            </a:r>
            <a:r>
              <a:rPr lang="cs-CZ" dirty="0" err="1" smtClean="0"/>
              <a:t>mesoprescutellaris</a:t>
            </a:r>
            <a:endParaRPr lang="en-GB" dirty="0"/>
          </a:p>
        </p:txBody>
      </p:sp>
      <p:sp>
        <p:nvSpPr>
          <p:cNvPr id="32" name="Pravá složená závorka 31"/>
          <p:cNvSpPr/>
          <p:nvPr/>
        </p:nvSpPr>
        <p:spPr>
          <a:xfrm>
            <a:off x="5004048" y="3665820"/>
            <a:ext cx="72008" cy="218221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ovéPole 32"/>
          <p:cNvSpPr txBox="1"/>
          <p:nvPr/>
        </p:nvSpPr>
        <p:spPr>
          <a:xfrm>
            <a:off x="5220071" y="3575733"/>
            <a:ext cx="227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</a:t>
            </a:r>
            <a:r>
              <a:rPr lang="cs-CZ" dirty="0" smtClean="0"/>
              <a:t>utura </a:t>
            </a:r>
            <a:r>
              <a:rPr lang="cs-CZ" dirty="0" err="1" smtClean="0"/>
              <a:t>scutoscutellaris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902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961" y="65420"/>
            <a:ext cx="6842125" cy="664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Přímá spojnice 5"/>
          <p:cNvCxnSpPr>
            <a:endCxn id="9" idx="3"/>
          </p:cNvCxnSpPr>
          <p:nvPr/>
        </p:nvCxnSpPr>
        <p:spPr>
          <a:xfrm flipH="1">
            <a:off x="1366961" y="2348880"/>
            <a:ext cx="2484959" cy="10641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>
            <a:stCxn id="4" idx="1"/>
          </p:cNvCxnSpPr>
          <p:nvPr/>
        </p:nvCxnSpPr>
        <p:spPr>
          <a:xfrm flipV="1">
            <a:off x="1366961" y="2492896"/>
            <a:ext cx="3133031" cy="8967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253708" y="3228356"/>
            <a:ext cx="1113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proxalaria</a:t>
            </a:r>
            <a:endParaRPr lang="en-GB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37602" y="3789040"/>
            <a:ext cx="2753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b</a:t>
            </a:r>
            <a:r>
              <a:rPr lang="cs-CZ" dirty="0" err="1" smtClean="0"/>
              <a:t>asalare</a:t>
            </a:r>
            <a:r>
              <a:rPr lang="cs-CZ" dirty="0" smtClean="0"/>
              <a:t> + </a:t>
            </a:r>
            <a:r>
              <a:rPr lang="cs-CZ" dirty="0" err="1" smtClean="0"/>
              <a:t>subalare</a:t>
            </a:r>
            <a:r>
              <a:rPr lang="cs-CZ" dirty="0" smtClean="0"/>
              <a:t>:</a:t>
            </a:r>
          </a:p>
          <a:p>
            <a:r>
              <a:rPr lang="cs-CZ" dirty="0" smtClean="0"/>
              <a:t>úpon svalů - pohyb křídel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0355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832" y="570260"/>
            <a:ext cx="6548475" cy="5991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8525" y="57398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Sternum         </a:t>
            </a:r>
            <a:r>
              <a:rPr lang="cs-CZ" dirty="0" err="1" smtClean="0"/>
              <a:t>basisternum</a:t>
            </a:r>
            <a:endParaRPr lang="cs-CZ" dirty="0" smtClean="0"/>
          </a:p>
          <a:p>
            <a:r>
              <a:rPr lang="cs-CZ" dirty="0"/>
              <a:t>	</a:t>
            </a:r>
            <a:r>
              <a:rPr lang="cs-CZ" dirty="0" smtClean="0"/>
              <a:t>       </a:t>
            </a:r>
            <a:r>
              <a:rPr lang="cs-CZ" dirty="0" err="1" smtClean="0"/>
              <a:t>sternellum</a:t>
            </a:r>
            <a:endParaRPr lang="cs-CZ" dirty="0" smtClean="0"/>
          </a:p>
          <a:p>
            <a:r>
              <a:rPr lang="cs-CZ" dirty="0"/>
              <a:t>	 </a:t>
            </a:r>
            <a:r>
              <a:rPr lang="cs-CZ" dirty="0" smtClean="0"/>
              <a:t>      </a:t>
            </a:r>
            <a:r>
              <a:rPr lang="cs-CZ" dirty="0" err="1" smtClean="0"/>
              <a:t>spinasternum</a:t>
            </a:r>
            <a:endParaRPr lang="en-GB" dirty="0"/>
          </a:p>
        </p:txBody>
      </p:sp>
      <p:cxnSp>
        <p:nvCxnSpPr>
          <p:cNvPr id="6" name="Přímá spojnice 5"/>
          <p:cNvCxnSpPr/>
          <p:nvPr/>
        </p:nvCxnSpPr>
        <p:spPr>
          <a:xfrm>
            <a:off x="945977" y="267035"/>
            <a:ext cx="3600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945977" y="267035"/>
            <a:ext cx="360040" cy="2456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945977" y="267035"/>
            <a:ext cx="360040" cy="5040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3"/>
          <p:cNvSpPr txBox="1">
            <a:spLocks noChangeArrowheads="1"/>
          </p:cNvSpPr>
          <p:nvPr/>
        </p:nvSpPr>
        <p:spPr bwMode="auto">
          <a:xfrm>
            <a:off x="1793006" y="6530033"/>
            <a:ext cx="55801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en-US" sz="1400" dirty="0"/>
              <a:t>Ventrální pohled na </a:t>
            </a:r>
            <a:r>
              <a:rPr lang="cs-CZ" altLang="en-US" sz="1400" dirty="0" smtClean="0"/>
              <a:t>hruď: případ </a:t>
            </a:r>
            <a:r>
              <a:rPr lang="cs-CZ" altLang="en-US" sz="1400" dirty="0"/>
              <a:t>s jasně oddělenými sklerity (šváb)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2131267" y="932796"/>
            <a:ext cx="115212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298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6238"/>
            <a:ext cx="7242175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2"/>
          <p:cNvSpPr txBox="1">
            <a:spLocks noChangeArrowheads="1"/>
          </p:cNvSpPr>
          <p:nvPr/>
        </p:nvSpPr>
        <p:spPr bwMode="auto">
          <a:xfrm>
            <a:off x="251520" y="6519665"/>
            <a:ext cx="864582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en-US" sz="1400" dirty="0"/>
              <a:t>Ventrální pohled na </a:t>
            </a:r>
            <a:r>
              <a:rPr lang="cs-CZ" altLang="en-US" sz="1400" dirty="0" smtClean="0"/>
              <a:t>hruď: případ </a:t>
            </a:r>
            <a:r>
              <a:rPr lang="cs-CZ" altLang="en-US" sz="1400" dirty="0"/>
              <a:t>se splynulou středo- a zadohrudí do </a:t>
            </a:r>
            <a:r>
              <a:rPr lang="cs-CZ" altLang="en-US" sz="1400" dirty="0" err="1"/>
              <a:t>pterothorakální</a:t>
            </a:r>
            <a:r>
              <a:rPr lang="cs-CZ" altLang="en-US" sz="1400" dirty="0"/>
              <a:t> destičky (saranče)</a:t>
            </a:r>
          </a:p>
        </p:txBody>
      </p:sp>
      <p:sp>
        <p:nvSpPr>
          <p:cNvPr id="7" name="Zaoblený obdélník 6"/>
          <p:cNvSpPr/>
          <p:nvPr/>
        </p:nvSpPr>
        <p:spPr>
          <a:xfrm>
            <a:off x="2123728" y="260648"/>
            <a:ext cx="1656184" cy="2880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309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Obrázek 1" descr="Thorax-diptera-dors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575"/>
            <a:ext cx="2827338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76250"/>
            <a:ext cx="6300787" cy="582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716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198" y="188640"/>
            <a:ext cx="695121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0603" y="4317454"/>
            <a:ext cx="6234113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61842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9066213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ovéPole 2"/>
          <p:cNvSpPr txBox="1">
            <a:spLocks noChangeArrowheads="1"/>
          </p:cNvSpPr>
          <p:nvPr/>
        </p:nvSpPr>
        <p:spPr bwMode="auto">
          <a:xfrm>
            <a:off x="6497638" y="6488113"/>
            <a:ext cx="26463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en-US" i="1"/>
              <a:t>Gullan </a:t>
            </a:r>
            <a:r>
              <a:rPr lang="en-US" altLang="en-US" i="1"/>
              <a:t>&amp; </a:t>
            </a:r>
            <a:r>
              <a:rPr lang="cs-CZ" altLang="en-US" i="1"/>
              <a:t>Cranston 2010</a:t>
            </a:r>
          </a:p>
        </p:txBody>
      </p:sp>
      <p:sp>
        <p:nvSpPr>
          <p:cNvPr id="8196" name="TextovéPole 3"/>
          <p:cNvSpPr txBox="1">
            <a:spLocks noChangeArrowheads="1"/>
          </p:cNvSpPr>
          <p:nvPr/>
        </p:nvSpPr>
        <p:spPr bwMode="auto">
          <a:xfrm>
            <a:off x="2555875" y="4941888"/>
            <a:ext cx="122872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en-US" sz="1400"/>
              <a:t>(</a:t>
            </a:r>
            <a:r>
              <a:rPr lang="cs-CZ" altLang="en-US" sz="1400" i="1"/>
              <a:t>euplantulae</a:t>
            </a:r>
            <a:r>
              <a:rPr lang="cs-CZ" altLang="en-US" sz="1400"/>
              <a:t>)</a:t>
            </a:r>
            <a:endParaRPr lang="cs-CZ" altLang="en-US" sz="1400" i="1"/>
          </a:p>
        </p:txBody>
      </p:sp>
    </p:spTree>
    <p:extLst>
      <p:ext uri="{BB962C8B-B14F-4D97-AF65-F5344CB8AC3E}">
        <p14:creationId xmlns:p14="http://schemas.microsoft.com/office/powerpoint/2010/main" val="2953471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33375"/>
            <a:ext cx="381635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ovéPole 2"/>
          <p:cNvSpPr txBox="1">
            <a:spLocks noChangeArrowheads="1"/>
          </p:cNvSpPr>
          <p:nvPr/>
        </p:nvSpPr>
        <p:spPr bwMode="auto">
          <a:xfrm>
            <a:off x="4716463" y="333375"/>
            <a:ext cx="12620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en-US"/>
              <a:t>empodium</a:t>
            </a:r>
          </a:p>
        </p:txBody>
      </p:sp>
      <p:sp>
        <p:nvSpPr>
          <p:cNvPr id="9220" name="TextovéPole 3"/>
          <p:cNvSpPr txBox="1">
            <a:spLocks noChangeArrowheads="1"/>
          </p:cNvSpPr>
          <p:nvPr/>
        </p:nvSpPr>
        <p:spPr bwMode="auto">
          <a:xfrm>
            <a:off x="6516688" y="1052513"/>
            <a:ext cx="812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en-US"/>
              <a:t>pulvilli</a:t>
            </a:r>
          </a:p>
        </p:txBody>
      </p:sp>
      <p:sp>
        <p:nvSpPr>
          <p:cNvPr id="9221" name="TextovéPole 4"/>
          <p:cNvSpPr txBox="1">
            <a:spLocks noChangeArrowheads="1"/>
          </p:cNvSpPr>
          <p:nvPr/>
        </p:nvSpPr>
        <p:spPr bwMode="auto">
          <a:xfrm>
            <a:off x="5795963" y="5949950"/>
            <a:ext cx="2479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en-US"/>
              <a:t>DIPTERA: Brachycera</a:t>
            </a:r>
          </a:p>
        </p:txBody>
      </p:sp>
      <p:cxnSp>
        <p:nvCxnSpPr>
          <p:cNvPr id="7" name="Přímá spojovací šipka 6"/>
          <p:cNvCxnSpPr/>
          <p:nvPr/>
        </p:nvCxnSpPr>
        <p:spPr>
          <a:xfrm flipH="1">
            <a:off x="4500563" y="765175"/>
            <a:ext cx="647700" cy="3603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/>
          <p:nvPr/>
        </p:nvCxnSpPr>
        <p:spPr>
          <a:xfrm flipH="1">
            <a:off x="5508625" y="1268413"/>
            <a:ext cx="1079500" cy="5048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807613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151</Words>
  <Application>Microsoft Office PowerPoint</Application>
  <PresentationFormat>Předvádění na obrazovce (4:3)</PresentationFormat>
  <Paragraphs>41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 systému Office</vt:lpstr>
      <vt:lpstr>Základy entomologie 4. cvičení: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entomologie 4. cvičení:</dc:title>
  <dc:creator>everteb</dc:creator>
  <cp:lastModifiedBy>everteb</cp:lastModifiedBy>
  <cp:revision>11</cp:revision>
  <dcterms:created xsi:type="dcterms:W3CDTF">2015-03-10T09:26:33Z</dcterms:created>
  <dcterms:modified xsi:type="dcterms:W3CDTF">2015-03-16T10:54:38Z</dcterms:modified>
</cp:coreProperties>
</file>