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68" r:id="rId5"/>
    <p:sldId id="262" r:id="rId6"/>
    <p:sldId id="269" r:id="rId7"/>
    <p:sldId id="266" r:id="rId8"/>
    <p:sldId id="270" r:id="rId9"/>
    <p:sldId id="258" r:id="rId10"/>
    <p:sldId id="259" r:id="rId11"/>
    <p:sldId id="263" r:id="rId12"/>
    <p:sldId id="271" r:id="rId13"/>
    <p:sldId id="272" r:id="rId14"/>
    <p:sldId id="273" r:id="rId15"/>
    <p:sldId id="261" r:id="rId16"/>
    <p:sldId id="274" r:id="rId17"/>
    <p:sldId id="260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9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EF16A-970A-4A95-9E32-51BA1C7457FB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6E3EE-309C-453A-B376-C0D87BE01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BF8611-D6BB-4BC6-AE56-85C2BB6BFD13}" type="slidenum">
              <a:rPr lang="cs-CZ" altLang="en-US"/>
              <a:pPr eaLnBrk="1" hangingPunct="1"/>
              <a:t>2</a:t>
            </a:fld>
            <a:endParaRPr lang="cs-CZ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3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4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7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5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2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47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0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3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9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3C00-40CD-43EB-B506-232A05BE07F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2552C-BA1F-45B0-8104-6CAE18A2E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97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hyperlink" Target="http://www.google.cz/url?sa=i&amp;rct=j&amp;q=&amp;esrc=s&amp;source=images&amp;cd=&amp;cad=rja&amp;uact=8&amp;docid=Oyey65MGZt59FM&amp;tbnid=lqjhK_UZ3nld4M:&amp;ved=0CAUQjRw&amp;url=http://www.delattinia.de/News_31032008.htm&amp;ei=7l1aU5nyGtHSsgb0zIDQAw&amp;psig=AFQjCNH_vL8C1caAk_sd5vrk1f8GADOlfA&amp;ust=139851741947129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gif"/><Relationship Id="rId2" Type="http://schemas.openxmlformats.org/officeDocument/2006/relationships/hyperlink" Target="http://www.google.cz/url?sa=i&amp;rct=j&amp;q=&amp;esrc=s&amp;source=images&amp;cd=&amp;cad=rja&amp;uact=8&amp;docid=qrRE0tX5AHk65M&amp;tbnid=9tx3rUhmyNAAxM:&amp;ved=0CAUQjRw&amp;url=http://www.turbosquid.com/3d-models/3ds-lepisma-saccharina/568112&amp;ei=GGJaU435FoWItQbWroGYBA&amp;psig=AFQjCNEe1l_8t-sbRyJfYA7nqjzClNfr8Q&amp;ust=1398518635052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z/url?sa=i&amp;rct=j&amp;q=&amp;esrc=s&amp;source=images&amp;cd=&amp;cad=rja&amp;uact=8&amp;docid=WAlUBolK4N1kmM&amp;tbnid=BpV9fQbCPllCcM:&amp;ved=0CAUQjRw&amp;url=http://www1.montpellier.inra.fr/CBGP/insectes-du-patrimoine/?q%3Den/page/clef-v-ordres-p2&amp;ei=kWFaU-aYI4Xrswb66oGgBA&amp;psig=AFQjCNHVjFMw5RX2Cvt20bGBeH70W4MU7w&amp;ust=13985185166281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83768" y="1484784"/>
            <a:ext cx="38409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Základy entomologie </a:t>
            </a:r>
          </a:p>
          <a:p>
            <a:pPr algn="ctr"/>
            <a:r>
              <a:rPr lang="cs-CZ" sz="2800" b="1" dirty="0" smtClean="0"/>
              <a:t>6. cvičení: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3600" b="1" dirty="0" smtClean="0"/>
              <a:t>Abdomen  I.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00316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Kladélko (ovipozitor) kobylky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" y="1468080"/>
            <a:ext cx="88487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7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z="3600" smtClean="0"/>
              <a:t>Šváb (samička)</a:t>
            </a:r>
          </a:p>
        </p:txBody>
      </p:sp>
      <p:pic>
        <p:nvPicPr>
          <p:cNvPr id="13315" name="Obrázek 5" descr="blatt48L_x550_x_349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908720"/>
            <a:ext cx="4753223" cy="301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Obrázek 6" descr="blatt49L_x550_x_504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87" y="908720"/>
            <a:ext cx="2891613" cy="26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7" descr="blatt50L_x550_x_390x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2922"/>
            <a:ext cx="35147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8" descr="blatt51L_x550_x_349x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513574" cy="28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8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phid.aphidnet.org/images/Aphis_sambuci/life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6" y="1208744"/>
            <a:ext cx="3384376" cy="255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121310"/>
            <a:ext cx="5212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Aphidoidea</a:t>
            </a:r>
            <a:r>
              <a:rPr lang="cs-CZ" sz="2000" b="1" dirty="0" smtClean="0"/>
              <a:t> – Mšice </a:t>
            </a:r>
            <a:r>
              <a:rPr lang="cs-CZ" sz="2000" dirty="0" smtClean="0"/>
              <a:t>(</a:t>
            </a:r>
            <a:r>
              <a:rPr lang="cs-CZ" sz="2000" dirty="0" err="1" smtClean="0"/>
              <a:t>Hemiptera</a:t>
            </a:r>
            <a:r>
              <a:rPr lang="cs-CZ" sz="2000" dirty="0" smtClean="0"/>
              <a:t>: </a:t>
            </a:r>
            <a:r>
              <a:rPr lang="cs-CZ" sz="2000" dirty="0" err="1" smtClean="0"/>
              <a:t>Sternorhyncha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42665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 </a:t>
            </a:r>
            <a:r>
              <a:rPr lang="cs-CZ" sz="2000" dirty="0" err="1" smtClean="0"/>
              <a:t>siphunculi</a:t>
            </a:r>
            <a:endParaRPr lang="en-GB" sz="2000" dirty="0"/>
          </a:p>
        </p:txBody>
      </p:sp>
      <p:pic>
        <p:nvPicPr>
          <p:cNvPr id="3076" name="Picture 4" descr="http://www.lastrefuge.co.uk/images-database/david-spears/big1/aphid01-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00" y="942775"/>
            <a:ext cx="3206096" cy="28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683568" y="942775"/>
            <a:ext cx="504056" cy="10460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209694" y="942775"/>
            <a:ext cx="2146282" cy="599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41126" y="4077072"/>
            <a:ext cx="3729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Ploštice </a:t>
            </a:r>
            <a:r>
              <a:rPr lang="cs-CZ" sz="2000" dirty="0" smtClean="0"/>
              <a:t>(</a:t>
            </a:r>
            <a:r>
              <a:rPr lang="cs-CZ" sz="2000" dirty="0" err="1" smtClean="0"/>
              <a:t>Hemiptera</a:t>
            </a:r>
            <a:r>
              <a:rPr lang="cs-CZ" sz="2000" dirty="0" smtClean="0"/>
              <a:t>: </a:t>
            </a:r>
            <a:r>
              <a:rPr lang="cs-CZ" sz="2000" b="1" dirty="0" err="1" smtClean="0"/>
              <a:t>Heteroptera</a:t>
            </a:r>
            <a:r>
              <a:rPr lang="cs-CZ" sz="2000" b="1" dirty="0" smtClean="0"/>
              <a:t>)</a:t>
            </a:r>
            <a:endParaRPr lang="en-GB" sz="2000" b="1" dirty="0"/>
          </a:p>
        </p:txBody>
      </p:sp>
      <p:pic>
        <p:nvPicPr>
          <p:cNvPr id="16" name="Picture 8" descr="http://www.koleopterologie.de/heteroptera/1d-lep/nepidae-nepa-cinerea-foto-koehl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1988"/>
          <a:stretch/>
        </p:blipFill>
        <p:spPr bwMode="auto">
          <a:xfrm>
            <a:off x="75046" y="4771208"/>
            <a:ext cx="2376000" cy="176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umbs.dreamstime.com/x/heteroptera-red-black-bug-590883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t="7505" r="13017" b="6504"/>
          <a:stretch/>
        </p:blipFill>
        <p:spPr bwMode="auto">
          <a:xfrm>
            <a:off x="2451046" y="4771208"/>
            <a:ext cx="2124000" cy="17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fotoradce.cz/galerie/albums/userpics/10250/normal_Hrabulka_ji%C5%BEn%C3%AD_(Tritomegas_sexmaculantus)_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3303" r="2665" b="6040"/>
          <a:stretch/>
        </p:blipFill>
        <p:spPr bwMode="auto">
          <a:xfrm>
            <a:off x="4575046" y="4771208"/>
            <a:ext cx="2261650" cy="17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hotodenature.fr/wp-content/uploads/2014/10/photo-Gerris-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4761" r="3035" b="3495"/>
          <a:stretch/>
        </p:blipFill>
        <p:spPr bwMode="auto">
          <a:xfrm>
            <a:off x="6839768" y="4771208"/>
            <a:ext cx="2339992" cy="17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1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43256" y="39758"/>
            <a:ext cx="341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Megaloptera</a:t>
            </a:r>
            <a:r>
              <a:rPr lang="cs-CZ" sz="2400" b="1" dirty="0" smtClean="0"/>
              <a:t> - Střechatky</a:t>
            </a:r>
            <a:endParaRPr lang="en-GB" sz="2400" b="1" dirty="0"/>
          </a:p>
        </p:txBody>
      </p:sp>
      <p:pic>
        <p:nvPicPr>
          <p:cNvPr id="4" name="Picture 2" descr="http://upload.wikimedia.org/wikipedia/commons/3/39/Sialis_lutaria_M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6" t="31013" r="3449" b="26222"/>
          <a:stretch/>
        </p:blipFill>
        <p:spPr bwMode="auto">
          <a:xfrm>
            <a:off x="251520" y="980728"/>
            <a:ext cx="3960440" cy="17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fly-fishing-discounters.com/images/hellgrammit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" b="8234"/>
          <a:stretch/>
        </p:blipFill>
        <p:spPr bwMode="auto">
          <a:xfrm>
            <a:off x="4788024" y="650174"/>
            <a:ext cx="3644634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61745" y="478590"/>
            <a:ext cx="297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larvy s tracheálními žábrami</a:t>
            </a:r>
            <a:endParaRPr lang="en-GB" dirty="0"/>
          </a:p>
        </p:txBody>
      </p:sp>
      <p:pic>
        <p:nvPicPr>
          <p:cNvPr id="7" name="Picture 10" descr="http://4.bp.blogspot.com/_Jl3K_6hpVPU/TACdIS-QeEI/AAAAAAAAANY/UM0_WAUbglI/s1600/Paederus+sp.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10459" r="8048" b="15106"/>
          <a:stretch/>
        </p:blipFill>
        <p:spPr bwMode="auto">
          <a:xfrm>
            <a:off x="395536" y="4005064"/>
            <a:ext cx="2232024" cy="27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7086" y="3365601"/>
            <a:ext cx="530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Coleoptera</a:t>
            </a:r>
            <a:r>
              <a:rPr lang="cs-CZ" sz="2400" b="1" dirty="0" smtClean="0"/>
              <a:t>: </a:t>
            </a:r>
            <a:r>
              <a:rPr lang="cs-CZ" sz="2400" b="1" dirty="0" err="1" smtClean="0"/>
              <a:t>Staphylinidae</a:t>
            </a:r>
            <a:r>
              <a:rPr lang="cs-CZ" sz="2400" b="1" dirty="0" smtClean="0"/>
              <a:t> - </a:t>
            </a:r>
            <a:r>
              <a:rPr lang="cs-CZ" sz="2400" b="1" dirty="0" err="1" smtClean="0"/>
              <a:t>Drabčíkovití</a:t>
            </a:r>
            <a:r>
              <a:rPr lang="cs-CZ" sz="2400" b="1" dirty="0" smtClean="0"/>
              <a:t> </a:t>
            </a:r>
            <a:endParaRPr lang="en-GB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64597" y="4005064"/>
            <a:ext cx="461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- zkrácené krovky – měkký zadeček</a:t>
            </a:r>
          </a:p>
          <a:p>
            <a:r>
              <a:rPr lang="cs-CZ" dirty="0" smtClean="0"/>
              <a:t>- řitní jedové žlázy – </a:t>
            </a:r>
            <a:r>
              <a:rPr lang="cs-CZ" dirty="0" err="1" smtClean="0"/>
              <a:t>nepř</a:t>
            </a:r>
            <a:r>
              <a:rPr lang="cs-CZ" dirty="0" smtClean="0"/>
              <a:t>. </a:t>
            </a:r>
            <a:r>
              <a:rPr lang="cs-CZ" dirty="0" err="1"/>
              <a:t>p</a:t>
            </a:r>
            <a:r>
              <a:rPr lang="cs-CZ" dirty="0" err="1" smtClean="0"/>
              <a:t>ederin</a:t>
            </a:r>
            <a:r>
              <a:rPr lang="cs-CZ" dirty="0" smtClean="0"/>
              <a:t> u r. </a:t>
            </a:r>
            <a:r>
              <a:rPr lang="cs-CZ" dirty="0" err="1" smtClean="0"/>
              <a:t>Paederus</a:t>
            </a:r>
            <a:endParaRPr lang="en-GB" dirty="0"/>
          </a:p>
        </p:txBody>
      </p:sp>
      <p:pic>
        <p:nvPicPr>
          <p:cNvPr id="4100" name="Picture 4" descr="http://www.biolib.cz/IMG/GAL/351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985" r="4870" b="21374"/>
          <a:stretch/>
        </p:blipFill>
        <p:spPr bwMode="auto">
          <a:xfrm>
            <a:off x="4435380" y="4791991"/>
            <a:ext cx="3118461" cy="19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8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35696" y="173831"/>
            <a:ext cx="259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Mecoptera</a:t>
            </a:r>
            <a:r>
              <a:rPr lang="cs-CZ" sz="2400" b="1" dirty="0" smtClean="0"/>
              <a:t> - Srpice</a:t>
            </a:r>
            <a:endParaRPr lang="en-GB" sz="2400" b="1" dirty="0"/>
          </a:p>
        </p:txBody>
      </p:sp>
      <p:pic>
        <p:nvPicPr>
          <p:cNvPr id="4" name="Picture 2" descr="https://encrypted-tbn0.gstatic.com/images?q=tbn:ANd9GcSHBO3JvYUf1qzKiuOr1jAFJOHdRvwkYIYGsEqZ85DosUY8xR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3288"/>
            <a:ext cx="3506870" cy="23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2.gstatic.com/images?q=tbn:ANd9GcRDvCSeUrlSc8PhOV0ZapToE3K0k05LaKAHbUFBG-R9OM8wdgf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3792"/>
            <a:ext cx="3742636" cy="23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edia.padil.gov.au/Species/136559/7370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50" y="4046648"/>
            <a:ext cx="3748467" cy="28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52337" y="3442609"/>
            <a:ext cx="296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Siphonaptera</a:t>
            </a:r>
            <a:r>
              <a:rPr lang="cs-CZ" sz="2400" b="1" dirty="0" smtClean="0"/>
              <a:t> - Blechy</a:t>
            </a:r>
            <a:endParaRPr lang="en-GB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4468470"/>
            <a:ext cx="286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laterálně zploštělý zadeček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16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588"/>
            <a:ext cx="91440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ovéPole 3"/>
          <p:cNvSpPr txBox="1">
            <a:spLocks noChangeArrowheads="1"/>
          </p:cNvSpPr>
          <p:nvPr/>
        </p:nvSpPr>
        <p:spPr bwMode="auto">
          <a:xfrm>
            <a:off x="827088" y="404813"/>
            <a:ext cx="7553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2400"/>
              <a:t>Zadeček bekyně (samice) (Lepidoptera: Lymantriidae)</a:t>
            </a:r>
          </a:p>
          <a:p>
            <a:pPr eaLnBrk="1" hangingPunct="1"/>
            <a:r>
              <a:rPr lang="cs-CZ" altLang="en-US" sz="2400"/>
              <a:t>Sekundární kladélko - </a:t>
            </a:r>
            <a:r>
              <a:rPr lang="cs-CZ" altLang="en-US" sz="2400" i="1"/>
              <a:t>oviscapt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0825" y="4581525"/>
            <a:ext cx="5545138" cy="165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 descr="http://www.propher.cz/foto/produkty/1276851413_l.monacha-fe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80" y="4159052"/>
            <a:ext cx="4188023" cy="26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4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39752" y="116632"/>
            <a:ext cx="35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Hymenoptera</a:t>
            </a:r>
            <a:r>
              <a:rPr lang="cs-CZ" sz="2400" b="1" dirty="0" smtClean="0"/>
              <a:t> - Blanokřídlí</a:t>
            </a:r>
            <a:endParaRPr lang="en-GB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616764"/>
            <a:ext cx="6658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Symphyta</a:t>
            </a:r>
            <a:r>
              <a:rPr lang="cs-CZ" sz="2000" dirty="0" smtClean="0"/>
              <a:t> (</a:t>
            </a:r>
            <a:r>
              <a:rPr lang="cs-CZ" sz="2000" dirty="0" err="1"/>
              <a:t>Š</a:t>
            </a:r>
            <a:r>
              <a:rPr lang="cs-CZ" sz="2000" dirty="0" err="1" smtClean="0"/>
              <a:t>iropasí</a:t>
            </a:r>
            <a:r>
              <a:rPr lang="cs-CZ" sz="2000" dirty="0" smtClean="0"/>
              <a:t>)                                        </a:t>
            </a:r>
            <a:r>
              <a:rPr lang="cs-CZ" sz="2000" dirty="0" err="1" smtClean="0"/>
              <a:t>Apocrita</a:t>
            </a:r>
            <a:r>
              <a:rPr lang="cs-CZ" sz="2000" dirty="0" smtClean="0"/>
              <a:t> (</a:t>
            </a:r>
            <a:r>
              <a:rPr lang="cs-CZ" sz="2000" dirty="0" err="1" smtClean="0"/>
              <a:t>Štíhlopasí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pic>
        <p:nvPicPr>
          <p:cNvPr id="5" name="Picture 4" descr="http://www.wildaboutbritain.co.uk/pictures/data/2/x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3305" r="18792" b="1611"/>
          <a:stretch/>
        </p:blipFill>
        <p:spPr bwMode="auto">
          <a:xfrm>
            <a:off x="467544" y="1124744"/>
            <a:ext cx="2410392" cy="29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1.rajce.idnes.cz/d0103/6/6670/6670758_99c004a615e4b5b0524f6bb23dc72a3b/images/Pilatka_krucinkova_-_Rhogogaster_picta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3867" r="18618" b="7511"/>
          <a:stretch/>
        </p:blipFill>
        <p:spPr bwMode="auto">
          <a:xfrm>
            <a:off x="416845" y="4293096"/>
            <a:ext cx="2461091" cy="229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81445" y="6521645"/>
            <a:ext cx="278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Pilatky (</a:t>
            </a:r>
            <a:r>
              <a:rPr lang="cs-CZ" dirty="0" err="1" smtClean="0"/>
              <a:t>Tenthredinidae</a:t>
            </a:r>
            <a:r>
              <a:rPr lang="cs-CZ" dirty="0" smtClean="0"/>
              <a:t>)   ….</a:t>
            </a:r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8816" y="393389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Pilořitky (</a:t>
            </a:r>
            <a:r>
              <a:rPr lang="cs-CZ" dirty="0" err="1" smtClean="0"/>
              <a:t>Siricidae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5122" name="Picture 2" descr="http://www.bwars.com/sites/www.bwars.com/files/species_images/Chrysis-ignita_1sf.jpg?133475108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7631" r="2341" b="3470"/>
          <a:stretch/>
        </p:blipFill>
        <p:spPr bwMode="auto">
          <a:xfrm>
            <a:off x="5364088" y="1124744"/>
            <a:ext cx="2131264" cy="22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299026" y="3399502"/>
            <a:ext cx="226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Zlatěnky (</a:t>
            </a:r>
            <a:r>
              <a:rPr lang="cs-CZ" dirty="0" err="1" smtClean="0"/>
              <a:t>Chrysididae</a:t>
            </a:r>
            <a:r>
              <a:rPr lang="cs-CZ" dirty="0" smtClean="0"/>
              <a:t>)</a:t>
            </a:r>
            <a:endParaRPr lang="en-GB" dirty="0"/>
          </a:p>
        </p:txBody>
      </p:sp>
      <p:pic>
        <p:nvPicPr>
          <p:cNvPr id="5124" name="Picture 4" descr="http://sp2.fotolog.com/photo/34/26/39/treebeard/1225946187350_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84" y="382532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371672" y="6321188"/>
            <a:ext cx="165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Vosy (</a:t>
            </a:r>
            <a:r>
              <a:rPr lang="cs-CZ" dirty="0" err="1" smtClean="0"/>
              <a:t>Vespidae</a:t>
            </a:r>
            <a:r>
              <a:rPr lang="cs-CZ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66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338298" y="-24340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sz="3200" dirty="0" smtClean="0"/>
              <a:t>Zadeček pilořitky (</a:t>
            </a:r>
            <a:r>
              <a:rPr lang="cs-CZ" altLang="en-US" sz="3200" dirty="0" err="1" smtClean="0"/>
              <a:t>Hymenoptera</a:t>
            </a:r>
            <a:r>
              <a:rPr lang="cs-CZ" altLang="en-US" sz="3200" dirty="0" smtClean="0"/>
              <a:t>: </a:t>
            </a:r>
            <a:r>
              <a:rPr lang="cs-CZ" altLang="en-US" sz="3200" dirty="0" err="1" smtClean="0"/>
              <a:t>Siricidae</a:t>
            </a:r>
            <a:r>
              <a:rPr lang="cs-CZ" altLang="en-US" sz="3200" dirty="0" smtClean="0"/>
              <a:t>)</a:t>
            </a:r>
          </a:p>
        </p:txBody>
      </p:sp>
      <p:pic>
        <p:nvPicPr>
          <p:cNvPr id="9221" name="Obrázek 4" descr="a3_16_17_oviposi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8164"/>
            <a:ext cx="6172709" cy="308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4481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0296"/>
            <a:ext cx="36004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6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11480" y="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Propodeum</a:t>
            </a:r>
            <a:endParaRPr lang="en-GB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8431" y="47428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= 1. abdominální článek připojený k hrudi</a:t>
            </a:r>
          </a:p>
          <a:p>
            <a:r>
              <a:rPr lang="cs-CZ" sz="2000" dirty="0" smtClean="0"/>
              <a:t>- </a:t>
            </a:r>
            <a:r>
              <a:rPr lang="cs-CZ" sz="2000" dirty="0" err="1" smtClean="0"/>
              <a:t>Hymenoptera</a:t>
            </a:r>
            <a:r>
              <a:rPr lang="cs-CZ" sz="2000" dirty="0" smtClean="0"/>
              <a:t>: </a:t>
            </a:r>
            <a:r>
              <a:rPr lang="cs-CZ" sz="2000" dirty="0" err="1" smtClean="0"/>
              <a:t>Apocrita</a:t>
            </a:r>
            <a:r>
              <a:rPr lang="cs-CZ" sz="2000" dirty="0" smtClean="0"/>
              <a:t> </a:t>
            </a:r>
            <a:endParaRPr lang="en-GB" sz="2000" dirty="0"/>
          </a:p>
        </p:txBody>
      </p:sp>
      <p:pic>
        <p:nvPicPr>
          <p:cNvPr id="3074" name="Picture 2" descr="http://www.hymatol.org/Pictures/propode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13546" r="9011" b="8614"/>
          <a:stretch/>
        </p:blipFill>
        <p:spPr bwMode="auto">
          <a:xfrm>
            <a:off x="242200" y="1350995"/>
            <a:ext cx="4288565" cy="327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-rkp.kellerperez.com/wp-content/uploads/2009/02/manica-rubida-abdom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61" y="1323192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tp.lucidcentral.org/id/ant/pia/Images/lucid%20live%20photos%20(FULL)/Monomorium_destructor_CASENT0171088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9" y="4869161"/>
            <a:ext cx="2838029" cy="19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upload.wikimedia.org/wikipedia/commons/9/94/Ammophila_sabulosa_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9589" r="2161" b="7672"/>
          <a:stretch/>
        </p:blipFill>
        <p:spPr bwMode="auto">
          <a:xfrm>
            <a:off x="5403979" y="4869161"/>
            <a:ext cx="3725127" cy="19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hormigas.org/xImagenes/Camponotus/Camponotus%20ligniperdus/images/cligkg1838mayl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1" y="4869161"/>
            <a:ext cx="3010360" cy="20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03979" y="4542643"/>
            <a:ext cx="93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petiolus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4530765" y="4869161"/>
            <a:ext cx="1022242" cy="5040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 flipV="1">
            <a:off x="5931760" y="4869162"/>
            <a:ext cx="1664576" cy="720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007080" y="4544352"/>
            <a:ext cx="134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postpetiolus</a:t>
            </a:r>
            <a:endParaRPr lang="en-GB" dirty="0"/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2051720" y="4888171"/>
            <a:ext cx="382956" cy="6290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067154" y="4544352"/>
            <a:ext cx="93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petiolus</a:t>
            </a:r>
            <a:endParaRPr lang="en-GB" dirty="0"/>
          </a:p>
        </p:txBody>
      </p:sp>
      <p:cxnSp>
        <p:nvCxnSpPr>
          <p:cNvPr id="30" name="Přímá spojnice 29"/>
          <p:cNvCxnSpPr/>
          <p:nvPr/>
        </p:nvCxnSpPr>
        <p:spPr>
          <a:xfrm flipH="1" flipV="1">
            <a:off x="1691680" y="4869161"/>
            <a:ext cx="144016" cy="5040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761785" y="676861"/>
            <a:ext cx="235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ž</a:t>
            </a:r>
            <a:r>
              <a:rPr lang="cs-CZ" b="1" dirty="0" smtClean="0"/>
              <a:t>ihadlo</a:t>
            </a:r>
            <a:r>
              <a:rPr lang="cs-CZ" dirty="0" smtClean="0"/>
              <a:t> </a:t>
            </a:r>
          </a:p>
          <a:p>
            <a:r>
              <a:rPr lang="cs-CZ" dirty="0" smtClean="0"/>
              <a:t>= přeměněné kladélko</a:t>
            </a:r>
            <a:endParaRPr lang="en-GB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7452320" y="1000026"/>
            <a:ext cx="1152128" cy="26449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1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116013" y="909305"/>
            <a:ext cx="655320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2000" b="1" dirty="0" err="1" smtClean="0">
                <a:solidFill>
                  <a:schemeClr val="accent2"/>
                </a:solidFill>
              </a:rPr>
              <a:t>modifikace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GB" altLang="en-US" sz="2000" b="1" dirty="0">
                <a:solidFill>
                  <a:schemeClr val="accent2"/>
                </a:solidFill>
              </a:rPr>
              <a:t>terga a 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sterna</a:t>
            </a:r>
            <a:r>
              <a:rPr lang="cs-CZ" altLang="en-US" sz="2000" b="1" dirty="0" smtClean="0">
                <a:solidFill>
                  <a:schemeClr val="accent2"/>
                </a:solidFill>
              </a:rPr>
              <a:t>:</a:t>
            </a:r>
            <a:endParaRPr lang="en-GB" altLang="en-US" sz="2000" b="1" dirty="0"/>
          </a:p>
        </p:txBody>
      </p:sp>
      <p:pic>
        <p:nvPicPr>
          <p:cNvPr id="3075" name="Picture 12" descr="savci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88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8001000" y="5715000"/>
            <a:ext cx="9144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Hymenoptera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endParaRPr lang="en-GB" altLang="en-US" sz="1200" u="sng"/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4953000" y="5562600"/>
            <a:ext cx="990600" cy="169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Heteroptera</a:t>
            </a:r>
            <a:endParaRPr lang="en-GB" altLang="en-US" sz="1200" u="sng"/>
          </a:p>
        </p:txBody>
      </p:sp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1828800" y="3581400"/>
            <a:ext cx="847725" cy="169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Orthoptera</a:t>
            </a:r>
            <a:endParaRPr lang="en-GB" altLang="en-US" sz="1200" u="sng"/>
          </a:p>
        </p:txBody>
      </p:sp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5029200" y="3429000"/>
            <a:ext cx="10668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Odonata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endParaRPr lang="en-GB" altLang="en-US" sz="1200" u="sng"/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8077200" y="3352800"/>
            <a:ext cx="542925" cy="169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Diptera</a:t>
            </a:r>
            <a:endParaRPr lang="en-GB" altLang="en-US" sz="1200" u="sng"/>
          </a:p>
        </p:txBody>
      </p:sp>
      <p:sp>
        <p:nvSpPr>
          <p:cNvPr id="3081" name="Text Box 18"/>
          <p:cNvSpPr txBox="1">
            <a:spLocks noChangeArrowheads="1"/>
          </p:cNvSpPr>
          <p:nvPr/>
        </p:nvSpPr>
        <p:spPr bwMode="auto">
          <a:xfrm>
            <a:off x="1905000" y="5486400"/>
            <a:ext cx="12192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r>
              <a:rPr lang="en-GB" altLang="en-US" sz="1200" b="1" u="sng">
                <a:solidFill>
                  <a:srgbClr val="993300"/>
                </a:solidFill>
              </a:rPr>
              <a:t>Coleoptera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</a:pPr>
            <a:endParaRPr lang="en-GB" altLang="en-US" sz="1200" u="sng"/>
          </a:p>
        </p:txBody>
      </p:sp>
      <p:sp>
        <p:nvSpPr>
          <p:cNvPr id="3082" name="Oval 19"/>
          <p:cNvSpPr>
            <a:spLocks noChangeArrowheads="1"/>
          </p:cNvSpPr>
          <p:nvPr/>
        </p:nvSpPr>
        <p:spPr bwMode="auto">
          <a:xfrm>
            <a:off x="5257800" y="14478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Oval 20"/>
          <p:cNvSpPr>
            <a:spLocks noChangeArrowheads="1"/>
          </p:cNvSpPr>
          <p:nvPr/>
        </p:nvSpPr>
        <p:spPr bwMode="auto">
          <a:xfrm>
            <a:off x="4038600" y="35814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Line 21"/>
          <p:cNvSpPr>
            <a:spLocks noChangeShapeType="1"/>
          </p:cNvSpPr>
          <p:nvPr/>
        </p:nvSpPr>
        <p:spPr bwMode="auto">
          <a:xfrm>
            <a:off x="3851275" y="2636838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5" name="Line 22"/>
          <p:cNvSpPr>
            <a:spLocks noChangeShapeType="1"/>
          </p:cNvSpPr>
          <p:nvPr/>
        </p:nvSpPr>
        <p:spPr bwMode="auto">
          <a:xfrm>
            <a:off x="5003800" y="2636838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6" name="Line 23"/>
          <p:cNvSpPr>
            <a:spLocks noChangeShapeType="1"/>
          </p:cNvSpPr>
          <p:nvPr/>
        </p:nvSpPr>
        <p:spPr bwMode="auto">
          <a:xfrm>
            <a:off x="6732588" y="2636838"/>
            <a:ext cx="0" cy="473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7" name="Line 24"/>
          <p:cNvSpPr>
            <a:spLocks noChangeShapeType="1"/>
          </p:cNvSpPr>
          <p:nvPr/>
        </p:nvSpPr>
        <p:spPr bwMode="auto">
          <a:xfrm>
            <a:off x="8027988" y="2708275"/>
            <a:ext cx="0" cy="473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8" name="Line 25"/>
          <p:cNvSpPr>
            <a:spLocks noChangeShapeType="1"/>
          </p:cNvSpPr>
          <p:nvPr/>
        </p:nvSpPr>
        <p:spPr bwMode="auto">
          <a:xfrm>
            <a:off x="468313" y="38608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9" name="Line 26"/>
          <p:cNvSpPr>
            <a:spLocks noChangeShapeType="1"/>
          </p:cNvSpPr>
          <p:nvPr/>
        </p:nvSpPr>
        <p:spPr bwMode="auto">
          <a:xfrm>
            <a:off x="2339975" y="3860800"/>
            <a:ext cx="0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0" name="Line 27"/>
          <p:cNvSpPr>
            <a:spLocks noChangeShapeType="1"/>
          </p:cNvSpPr>
          <p:nvPr/>
        </p:nvSpPr>
        <p:spPr bwMode="auto">
          <a:xfrm>
            <a:off x="539750" y="2133600"/>
            <a:ext cx="576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1" name="Line 28"/>
          <p:cNvSpPr>
            <a:spLocks noChangeShapeType="1"/>
          </p:cNvSpPr>
          <p:nvPr/>
        </p:nvSpPr>
        <p:spPr bwMode="auto">
          <a:xfrm>
            <a:off x="1835150" y="2133600"/>
            <a:ext cx="55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2" name="Line 29"/>
          <p:cNvSpPr>
            <a:spLocks noChangeShapeType="1"/>
          </p:cNvSpPr>
          <p:nvPr/>
        </p:nvSpPr>
        <p:spPr bwMode="auto">
          <a:xfrm>
            <a:off x="7667625" y="4797425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3" name="Line 30"/>
          <p:cNvSpPr>
            <a:spLocks noChangeShapeType="1"/>
          </p:cNvSpPr>
          <p:nvPr/>
        </p:nvSpPr>
        <p:spPr bwMode="auto">
          <a:xfrm>
            <a:off x="6732588" y="4797425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4" name="Line 31"/>
          <p:cNvSpPr>
            <a:spLocks noChangeShapeType="1"/>
          </p:cNvSpPr>
          <p:nvPr/>
        </p:nvSpPr>
        <p:spPr bwMode="auto">
          <a:xfrm>
            <a:off x="1692275" y="3068638"/>
            <a:ext cx="55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5" name="Line 32"/>
          <p:cNvSpPr>
            <a:spLocks noChangeShapeType="1"/>
          </p:cNvSpPr>
          <p:nvPr/>
        </p:nvSpPr>
        <p:spPr bwMode="auto">
          <a:xfrm>
            <a:off x="611188" y="2997200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6" name="Line 33"/>
          <p:cNvSpPr>
            <a:spLocks noChangeShapeType="1"/>
          </p:cNvSpPr>
          <p:nvPr/>
        </p:nvSpPr>
        <p:spPr bwMode="auto">
          <a:xfrm>
            <a:off x="6588125" y="5373688"/>
            <a:ext cx="0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7" name="Line 34"/>
          <p:cNvSpPr>
            <a:spLocks noChangeShapeType="1"/>
          </p:cNvSpPr>
          <p:nvPr/>
        </p:nvSpPr>
        <p:spPr bwMode="auto">
          <a:xfrm>
            <a:off x="8229600" y="54864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8" name="Line 35"/>
          <p:cNvSpPr>
            <a:spLocks noChangeShapeType="1"/>
          </p:cNvSpPr>
          <p:nvPr/>
        </p:nvSpPr>
        <p:spPr bwMode="auto">
          <a:xfrm>
            <a:off x="3429000" y="5181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9" name="Line 36"/>
          <p:cNvSpPr>
            <a:spLocks noChangeShapeType="1"/>
          </p:cNvSpPr>
          <p:nvPr/>
        </p:nvSpPr>
        <p:spPr bwMode="auto">
          <a:xfrm>
            <a:off x="5292725" y="5229225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Line 37"/>
          <p:cNvSpPr>
            <a:spLocks noChangeShapeType="1"/>
          </p:cNvSpPr>
          <p:nvPr/>
        </p:nvSpPr>
        <p:spPr bwMode="auto">
          <a:xfrm flipV="1">
            <a:off x="4343400" y="6096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01" name="Text Box 38"/>
          <p:cNvSpPr txBox="1">
            <a:spLocks noChangeArrowheads="1"/>
          </p:cNvSpPr>
          <p:nvPr/>
        </p:nvSpPr>
        <p:spPr bwMode="auto">
          <a:xfrm>
            <a:off x="2438400" y="6477000"/>
            <a:ext cx="3810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GB" altLang="en-US" sz="1200" u="sng">
                <a:solidFill>
                  <a:srgbClr val="FF0000"/>
                </a:solidFill>
              </a:rPr>
              <a:t>řez v transversální rovině - posteriorní pohled</a:t>
            </a:r>
            <a:endParaRPr lang="en-GB" altLang="en-US" sz="1200" u="sng"/>
          </a:p>
        </p:txBody>
      </p:sp>
      <p:sp>
        <p:nvSpPr>
          <p:cNvPr id="2" name="Obdélník 1"/>
          <p:cNvSpPr/>
          <p:nvPr/>
        </p:nvSpPr>
        <p:spPr>
          <a:xfrm>
            <a:off x="755576" y="104475"/>
            <a:ext cx="6788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/>
              <a:t>Zadeček (Abdomen)</a:t>
            </a:r>
          </a:p>
          <a:p>
            <a:r>
              <a:rPr lang="cs-CZ" sz="2000" dirty="0" smtClean="0"/>
              <a:t>- max. 11 článků + </a:t>
            </a:r>
            <a:r>
              <a:rPr lang="cs-CZ" sz="2000" dirty="0" err="1" smtClean="0"/>
              <a:t>terminália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4671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tension.missouri.edu/explore/images/g07363ar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89"/>
            <a:ext cx="3923928" cy="46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2.staticflickr.com/4/3071/2383153131_1ebb27dabc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67" y="5122797"/>
            <a:ext cx="2776324" cy="17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festation.ca/modules/CMS/uploads/produits/collembo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10433" r="2801" b="7634"/>
          <a:stretch/>
        </p:blipFill>
        <p:spPr bwMode="auto">
          <a:xfrm>
            <a:off x="6206790" y="4927379"/>
            <a:ext cx="2937209" cy="194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astrefuge.co.uk/images-database/david-spears/big1/springtail-x45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3" b="21433"/>
          <a:stretch/>
        </p:blipFill>
        <p:spPr bwMode="auto">
          <a:xfrm>
            <a:off x="0" y="5122797"/>
            <a:ext cx="3443293" cy="17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llembola.org/images/deml/Tetrodontophora-bielanensis-20080421-Miroslav-Deml-Czechia-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6" b="19838"/>
          <a:stretch/>
        </p:blipFill>
        <p:spPr bwMode="auto">
          <a:xfrm rot="5400000">
            <a:off x="6358249" y="1911731"/>
            <a:ext cx="338489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07417" y="2316912"/>
            <a:ext cx="128432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</a:t>
            </a:r>
            <a:r>
              <a:rPr lang="cs-CZ" dirty="0" err="1" smtClean="0"/>
              <a:t>anubrium</a:t>
            </a:r>
            <a:endParaRPr lang="cs-CZ" dirty="0" smtClean="0"/>
          </a:p>
          <a:p>
            <a:endParaRPr lang="cs-CZ" sz="1200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dens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</a:t>
            </a:r>
            <a:r>
              <a:rPr lang="cs-CZ" dirty="0" err="1" smtClean="0"/>
              <a:t>mucro</a:t>
            </a:r>
            <a:endParaRPr lang="en-GB" dirty="0"/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3275856" y="2564904"/>
            <a:ext cx="531561" cy="16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3539436" y="3028000"/>
            <a:ext cx="384492" cy="16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H="1">
            <a:off x="3807418" y="3590227"/>
            <a:ext cx="153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á složená závorka 10"/>
          <p:cNvSpPr/>
          <p:nvPr/>
        </p:nvSpPr>
        <p:spPr>
          <a:xfrm>
            <a:off x="5040424" y="2512136"/>
            <a:ext cx="171522" cy="102532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ovéPole 11"/>
          <p:cNvSpPr txBox="1"/>
          <p:nvPr/>
        </p:nvSpPr>
        <p:spPr>
          <a:xfrm>
            <a:off x="5281484" y="2840131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furcula</a:t>
            </a:r>
            <a:endParaRPr lang="en-GB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30467" y="1020022"/>
            <a:ext cx="131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retinaculum</a:t>
            </a:r>
            <a:endParaRPr lang="en-GB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240452" y="1629715"/>
            <a:ext cx="159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ventrální tubus</a:t>
            </a:r>
            <a:endParaRPr lang="en-GB" dirty="0"/>
          </a:p>
        </p:txBody>
      </p:sp>
      <p:cxnSp>
        <p:nvCxnSpPr>
          <p:cNvPr id="22" name="Přímá spojnice 21"/>
          <p:cNvCxnSpPr>
            <a:stCxn id="14" idx="1"/>
          </p:cNvCxnSpPr>
          <p:nvPr/>
        </p:nvCxnSpPr>
        <p:spPr>
          <a:xfrm flipH="1" flipV="1">
            <a:off x="2483769" y="1114296"/>
            <a:ext cx="946698" cy="903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1828856" y="1920234"/>
            <a:ext cx="1454539" cy="512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3797530" y="140855"/>
            <a:ext cx="360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Collembola</a:t>
            </a:r>
            <a:r>
              <a:rPr lang="cs-CZ" sz="2400" b="1" dirty="0" smtClean="0"/>
              <a:t>: </a:t>
            </a:r>
            <a:r>
              <a:rPr lang="cs-CZ" sz="2400" dirty="0" smtClean="0"/>
              <a:t> skákací aparát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4208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2825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Diplura</a:t>
            </a:r>
            <a:r>
              <a:rPr lang="cs-CZ" sz="2400" b="1" dirty="0" smtClean="0"/>
              <a:t> (Vidličnatky) </a:t>
            </a:r>
            <a:r>
              <a:rPr lang="cs-CZ" sz="2400" dirty="0"/>
              <a:t>-</a:t>
            </a:r>
            <a:r>
              <a:rPr lang="cs-CZ" sz="2400" dirty="0" smtClean="0"/>
              <a:t> 2 přívěsky na zadečku</a:t>
            </a:r>
          </a:p>
          <a:p>
            <a:r>
              <a:rPr lang="cs-CZ" sz="2400" b="1" dirty="0" smtClean="0"/>
              <a:t>   </a:t>
            </a:r>
            <a:r>
              <a:rPr lang="cs-CZ" sz="2400" b="1" dirty="0" err="1" smtClean="0"/>
              <a:t>Campodeina</a:t>
            </a:r>
            <a:r>
              <a:rPr lang="cs-CZ" sz="2400" b="1" dirty="0" smtClean="0"/>
              <a:t>                                                         </a:t>
            </a:r>
            <a:r>
              <a:rPr lang="cs-CZ" sz="2400" b="1" dirty="0" err="1" smtClean="0"/>
              <a:t>Japygina</a:t>
            </a:r>
            <a:endParaRPr lang="cs-CZ" sz="2400" b="1" dirty="0" smtClean="0"/>
          </a:p>
          <a:p>
            <a:r>
              <a:rPr lang="cs-CZ" sz="2400" b="1" dirty="0"/>
              <a:t> </a:t>
            </a:r>
            <a:r>
              <a:rPr lang="cs-CZ" sz="2400" b="1" dirty="0" smtClean="0"/>
              <a:t>  (</a:t>
            </a:r>
            <a:r>
              <a:rPr lang="cs-CZ" sz="2400" b="1" dirty="0" err="1" smtClean="0"/>
              <a:t>Štětinatky</a:t>
            </a:r>
            <a:r>
              <a:rPr lang="cs-CZ" sz="2400" b="1" dirty="0" smtClean="0"/>
              <a:t>)                                                        (</a:t>
            </a:r>
            <a:r>
              <a:rPr lang="cs-CZ" sz="2400" b="1" dirty="0" err="1" smtClean="0"/>
              <a:t>Škvorovky</a:t>
            </a:r>
            <a:r>
              <a:rPr lang="cs-CZ" sz="2400" b="1" dirty="0" smtClean="0"/>
              <a:t>)</a:t>
            </a:r>
            <a:endParaRPr lang="en-GB" sz="2400" b="1" dirty="0"/>
          </a:p>
        </p:txBody>
      </p:sp>
      <p:pic>
        <p:nvPicPr>
          <p:cNvPr id="13314" name="Picture 2" descr="http://upload.wikimedia.org/wikipedia/commons/2/2e/Diplur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t="31895" r="6873" b="12081"/>
          <a:stretch/>
        </p:blipFill>
        <p:spPr bwMode="auto">
          <a:xfrm rot="5400000">
            <a:off x="-790190" y="2948460"/>
            <a:ext cx="4775789" cy="22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07200" y="1291126"/>
            <a:ext cx="1615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 </a:t>
            </a:r>
            <a:r>
              <a:rPr lang="cs-CZ" sz="2000" dirty="0"/>
              <a:t>d</a:t>
            </a:r>
            <a:r>
              <a:rPr lang="cs-CZ" sz="2000" dirty="0" smtClean="0"/>
              <a:t>louhé štěty</a:t>
            </a:r>
            <a:endParaRPr lang="en-GB" sz="2000" dirty="0"/>
          </a:p>
        </p:txBody>
      </p:sp>
      <p:pic>
        <p:nvPicPr>
          <p:cNvPr id="13316" name="Picture 4" descr="http://www.naturabohemica.cz/wp-content/uploads/2010/12/Catajapy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1023" r="-2521" b="-57"/>
          <a:stretch/>
        </p:blipFill>
        <p:spPr bwMode="auto">
          <a:xfrm rot="16200000">
            <a:off x="4766204" y="2548160"/>
            <a:ext cx="4966581" cy="30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00192" y="1311087"/>
            <a:ext cx="1679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 krátké klíšťky</a:t>
            </a:r>
            <a:endParaRPr lang="en-GB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7" y="1916832"/>
            <a:ext cx="2880122" cy="25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61583" y="4576625"/>
            <a:ext cx="2686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600" dirty="0"/>
              <a:t>vychlípené kyčelní váčky (</a:t>
            </a:r>
            <a:r>
              <a:rPr lang="cs-CZ" altLang="en-US" sz="1600" dirty="0" err="1"/>
              <a:t>Cb</a:t>
            </a:r>
            <a:r>
              <a:rPr lang="cs-CZ" altLang="en-US" sz="1600" dirty="0"/>
              <a:t>) slouží přijímání </a:t>
            </a:r>
            <a:br>
              <a:rPr lang="cs-CZ" altLang="en-US" sz="1600" dirty="0"/>
            </a:br>
            <a:r>
              <a:rPr lang="cs-CZ" altLang="en-US" sz="1600" dirty="0"/>
              <a:t>vody z povrchu</a:t>
            </a:r>
          </a:p>
        </p:txBody>
      </p:sp>
    </p:spTree>
    <p:extLst>
      <p:ext uri="{BB962C8B-B14F-4D97-AF65-F5344CB8AC3E}">
        <p14:creationId xmlns:p14="http://schemas.microsoft.com/office/powerpoint/2010/main" val="409924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 descr="archaeognat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00927"/>
            <a:ext cx="60182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styli-chvostna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93" y="1485198"/>
            <a:ext cx="3277405" cy="218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27784" y="0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Archaeognatha</a:t>
            </a:r>
            <a:r>
              <a:rPr lang="cs-CZ" sz="2400" b="1" dirty="0" smtClean="0"/>
              <a:t> (Chvostnatky)</a:t>
            </a:r>
            <a:endParaRPr lang="en-GB" sz="2400" b="1" dirty="0"/>
          </a:p>
        </p:txBody>
      </p:sp>
      <p:pic>
        <p:nvPicPr>
          <p:cNvPr id="7" name="Picture 8" descr="http://www.delattinia.de/Machilis_german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8757"/>
            <a:ext cx="5021074" cy="18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als.ncsu.edu/course/ent425/images/compendium/archeognatha/bristle0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41" y="3695513"/>
            <a:ext cx="4215957" cy="31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3" y="573914"/>
            <a:ext cx="5318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 smtClean="0"/>
              <a:t>3 štěty – prostřední nejdelší – ke skákání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r</a:t>
            </a:r>
            <a:r>
              <a:rPr lang="cs-CZ" sz="2000" dirty="0" smtClean="0"/>
              <a:t>udimenty končetin na zadečkových článcích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9735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059832" y="3444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Zygentoma</a:t>
            </a:r>
            <a:r>
              <a:rPr lang="cs-CZ" sz="2400" b="1" dirty="0" smtClean="0"/>
              <a:t> (Rybenky)</a:t>
            </a:r>
            <a:endParaRPr lang="en-GB" sz="2400" b="1" dirty="0"/>
          </a:p>
        </p:txBody>
      </p:sp>
      <p:pic>
        <p:nvPicPr>
          <p:cNvPr id="5" name="Picture 6" descr="http://previewcf.turbosquid.com/Preview/Content_2010_11_11__01_52_38/lepisma%20saccharina.jpg02f8eb63-4496-409e-b443-cd6ee4585d96Larger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-1" r="9580" b="4791"/>
          <a:stretch/>
        </p:blipFill>
        <p:spPr bwMode="auto">
          <a:xfrm>
            <a:off x="6300192" y="234276"/>
            <a:ext cx="2353441" cy="29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1422" y="514649"/>
            <a:ext cx="344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 terminální štěty stejně dlouhé</a:t>
            </a:r>
            <a:endParaRPr lang="en-GB" sz="2000" dirty="0"/>
          </a:p>
        </p:txBody>
      </p:sp>
      <p:pic>
        <p:nvPicPr>
          <p:cNvPr id="7" name="Picture 2" descr="http://www1.montpellier.inra.fr/CBGP/insectes-du-patrimoine/sites/default/files/images_pg_static_ordres/KEY_ORDER_image04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3910" y="222678"/>
            <a:ext cx="2038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911430" y="3501008"/>
            <a:ext cx="321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Ephemeroptera</a:t>
            </a:r>
            <a:r>
              <a:rPr lang="cs-CZ" sz="2400" b="1" dirty="0" smtClean="0"/>
              <a:t> (Jepice)</a:t>
            </a:r>
            <a:endParaRPr lang="en-GB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2356" y="3962673"/>
            <a:ext cx="2914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-2 štěty + 1 </a:t>
            </a:r>
            <a:r>
              <a:rPr lang="cs-CZ" sz="2000" dirty="0" err="1" smtClean="0"/>
              <a:t>paštět</a:t>
            </a:r>
            <a:endParaRPr lang="cs-CZ" sz="2000" dirty="0" smtClean="0"/>
          </a:p>
          <a:p>
            <a:r>
              <a:rPr lang="cs-CZ" sz="2000" dirty="0" smtClean="0"/>
              <a:t>- larvy - žábra na zadečku </a:t>
            </a:r>
            <a:endParaRPr lang="en-GB" sz="2000" dirty="0"/>
          </a:p>
        </p:txBody>
      </p:sp>
      <p:pic>
        <p:nvPicPr>
          <p:cNvPr id="11" name="Picture 10" descr="http://bugguide.net/images/cache/HQARYK1RKQYQ20H020H070FQ80WRHQBRHQ9RYKYQ50BRFKTQHQFR9000P0K0U0L0SQQ0N0JQ80URJK1RG0FQ80TQZ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9851" y="4464218"/>
            <a:ext cx="2807367" cy="19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kendalluk.com/EPHEM2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03" r="11103" b="1732"/>
          <a:stretch/>
        </p:blipFill>
        <p:spPr bwMode="auto">
          <a:xfrm rot="16200000">
            <a:off x="3639991" y="4747715"/>
            <a:ext cx="3179610" cy="178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naturefg.com/images/c-animals/ephemeroptera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15895" r="4023" b="7290"/>
          <a:stretch/>
        </p:blipFill>
        <p:spPr bwMode="auto">
          <a:xfrm>
            <a:off x="20417" y="4766537"/>
            <a:ext cx="3660061" cy="209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6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3205163" y="525997"/>
            <a:ext cx="5400675" cy="14700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en-US" sz="2400" dirty="0" smtClean="0"/>
              <a:t>- </a:t>
            </a:r>
            <a:r>
              <a:rPr lang="cs-CZ" altLang="en-US" sz="2400" dirty="0" err="1" smtClean="0"/>
              <a:t>cerci</a:t>
            </a:r>
            <a:endParaRPr lang="cs-CZ" altLang="en-US" sz="2400" dirty="0" smtClean="0"/>
          </a:p>
          <a:p>
            <a:pPr marL="0" indent="0" eaLnBrk="1" hangingPunct="1">
              <a:buNone/>
            </a:pPr>
            <a:r>
              <a:rPr lang="cs-CZ" altLang="en-US" sz="2400" dirty="0" smtClean="0"/>
              <a:t>- samci: sekundární samčí kopulační orgány na 2. a 3. článku</a:t>
            </a:r>
          </a:p>
          <a:p>
            <a:pPr eaLnBrk="1" hangingPunct="1"/>
            <a:endParaRPr lang="cs-CZ" altLang="en-US" sz="2400" dirty="0" smtClean="0"/>
          </a:p>
        </p:txBody>
      </p:sp>
      <p:pic>
        <p:nvPicPr>
          <p:cNvPr id="20484" name="Obrázek 5" descr="Evolution of the Insect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205163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132138" y="6237288"/>
            <a:ext cx="160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sz="1200" i="1">
                <a:latin typeface="Calibri" pitchFamily="34" charset="0"/>
              </a:rPr>
              <a:t>Grimaldi </a:t>
            </a:r>
            <a:r>
              <a:rPr lang="en-US" altLang="en-US" sz="1200" i="1">
                <a:latin typeface="Calibri" pitchFamily="34" charset="0"/>
              </a:rPr>
              <a:t>&amp; </a:t>
            </a:r>
            <a:r>
              <a:rPr lang="cs-CZ" altLang="en-US" sz="1200" i="1">
                <a:latin typeface="Calibri" pitchFamily="34" charset="0"/>
              </a:rPr>
              <a:t>Engel 2005</a:t>
            </a:r>
            <a:endParaRPr lang="cs-CZ" altLang="en-US" sz="1200" i="1"/>
          </a:p>
          <a:p>
            <a:pPr eaLnBrk="1" hangingPunct="1"/>
            <a:r>
              <a:rPr lang="cs-CZ" altLang="en-US" sz="1200" i="1"/>
              <a:t>Hanel </a:t>
            </a:r>
            <a:r>
              <a:rPr lang="en-US" altLang="en-US" sz="1200" i="1"/>
              <a:t>&amp; </a:t>
            </a:r>
            <a:r>
              <a:rPr lang="cs-CZ" altLang="en-US" sz="1200" i="1"/>
              <a:t>Zelený 2000</a:t>
            </a:r>
          </a:p>
        </p:txBody>
      </p:sp>
      <p:pic>
        <p:nvPicPr>
          <p:cNvPr id="20486" name="Picture 8" descr="prim ge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9" b="23354"/>
          <a:stretch>
            <a:fillRect/>
          </a:stretch>
        </p:blipFill>
        <p:spPr bwMode="auto">
          <a:xfrm>
            <a:off x="3132138" y="1989138"/>
            <a:ext cx="35226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sek gen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1628775"/>
            <a:ext cx="29543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14204" y="42432"/>
            <a:ext cx="263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Odonata</a:t>
            </a:r>
            <a:r>
              <a:rPr lang="cs-CZ" sz="2800" b="1" dirty="0" smtClean="0"/>
              <a:t> (Vážky)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313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12457" y="89210"/>
            <a:ext cx="501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</a:t>
            </a:r>
            <a:r>
              <a:rPr lang="cs-CZ" sz="2400" dirty="0" smtClean="0"/>
              <a:t>ohorta </a:t>
            </a:r>
            <a:r>
              <a:rPr lang="cs-CZ" sz="2400" b="1" dirty="0" err="1" smtClean="0"/>
              <a:t>Polyneoptera</a:t>
            </a:r>
            <a:r>
              <a:rPr lang="cs-CZ" sz="2400" dirty="0" smtClean="0"/>
              <a:t> - </a:t>
            </a:r>
            <a:r>
              <a:rPr lang="cs-CZ" sz="2400" dirty="0" err="1" smtClean="0"/>
              <a:t>cerci</a:t>
            </a:r>
            <a:endParaRPr lang="en-GB" sz="2400" dirty="0"/>
          </a:p>
        </p:txBody>
      </p:sp>
      <p:pic>
        <p:nvPicPr>
          <p:cNvPr id="3" name="Picture 8" descr="http://www.fugleognatur.dk/images/galleri/IMG_5609%20Issl%C3%B8rvinge%20hu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12183" r="1086" b="6257"/>
          <a:stretch/>
        </p:blipFill>
        <p:spPr bwMode="auto">
          <a:xfrm rot="16200000">
            <a:off x="-155128" y="1268444"/>
            <a:ext cx="2640854" cy="16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alphotos.berkeley.edu/imgs/512x768/1111_1111/2222/102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4651" r="1964" b="5795"/>
          <a:stretch/>
        </p:blipFill>
        <p:spPr bwMode="auto">
          <a:xfrm rot="16200000">
            <a:off x="1481135" y="1265557"/>
            <a:ext cx="2640853" cy="163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ugguide.net/images/raw/9HYH2HAH2H3H5LNZ9HDHMH2ZLLEZ5H1HEHFHPHJHUH9ZMLZRNH1ZEHYH8LYH7LVZXLRR7L4Z8HV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6438" r="1639" b="3965"/>
          <a:stretch/>
        </p:blipFill>
        <p:spPr bwMode="auto">
          <a:xfrm rot="16200000">
            <a:off x="5138695" y="1239328"/>
            <a:ext cx="2692638" cy="16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gnvu.ch/Orthoptera/Orthoptera_Arten/grygry/grygry_M1_o_g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t="8109" r="-137" b="4919"/>
          <a:stretch/>
        </p:blipFill>
        <p:spPr bwMode="auto">
          <a:xfrm rot="16200000">
            <a:off x="223622" y="4439470"/>
            <a:ext cx="2553378" cy="14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c/Gryllus_campestris_nymph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0282" y="4301040"/>
            <a:ext cx="2553378" cy="18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scoverlife.org/IM/I_EHEL/0005/320/Blatta_orientalis,_Oriental_Cockroach,_male,I_EHEL55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27945"/>
          <a:stretch/>
        </p:blipFill>
        <p:spPr bwMode="auto">
          <a:xfrm>
            <a:off x="5796134" y="3983244"/>
            <a:ext cx="1928917" cy="24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83640" y="3405558"/>
            <a:ext cx="219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Plecoptera</a:t>
            </a:r>
            <a:r>
              <a:rPr lang="cs-CZ" dirty="0" smtClean="0"/>
              <a:t> (Pošvatky)</a:t>
            </a:r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34714" y="3405558"/>
            <a:ext cx="207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Dermaptera</a:t>
            </a:r>
            <a:r>
              <a:rPr lang="cs-CZ" dirty="0" smtClean="0"/>
              <a:t> (Škvoři)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65299" y="6460894"/>
            <a:ext cx="248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Orthoptera</a:t>
            </a:r>
            <a:r>
              <a:rPr lang="cs-CZ" dirty="0" smtClean="0"/>
              <a:t> (Rovnokřídlí)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28441" y="6453779"/>
            <a:ext cx="177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Blattodea</a:t>
            </a:r>
            <a:r>
              <a:rPr lang="cs-CZ" dirty="0" smtClean="0"/>
              <a:t> (Švábi)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0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Zadeček saranče (samice)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r="1299"/>
          <a:stretch/>
        </p:blipFill>
        <p:spPr bwMode="auto">
          <a:xfrm>
            <a:off x="36000" y="1682750"/>
            <a:ext cx="90360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9816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316</Words>
  <Application>Microsoft Office PowerPoint</Application>
  <PresentationFormat>Předvádění na obrazovce (4:3)</PresentationFormat>
  <Paragraphs>79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Zadeček saranče (samice)</vt:lpstr>
      <vt:lpstr>Kladélko (ovipozitor) kobylky</vt:lpstr>
      <vt:lpstr>Šváb (samička)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Zadeček pilořitky (Hymenoptera: Siricidae)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everteb</dc:creator>
  <cp:lastModifiedBy>everteb</cp:lastModifiedBy>
  <cp:revision>25</cp:revision>
  <dcterms:created xsi:type="dcterms:W3CDTF">2015-03-23T14:23:22Z</dcterms:created>
  <dcterms:modified xsi:type="dcterms:W3CDTF">2015-03-30T13:45:40Z</dcterms:modified>
</cp:coreProperties>
</file>