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3" r:id="rId7"/>
    <p:sldId id="269" r:id="rId8"/>
    <p:sldId id="272" r:id="rId9"/>
    <p:sldId id="264" r:id="rId10"/>
    <p:sldId id="270" r:id="rId11"/>
    <p:sldId id="271" r:id="rId12"/>
    <p:sldId id="265" r:id="rId13"/>
    <p:sldId id="258" r:id="rId14"/>
    <p:sldId id="266" r:id="rId15"/>
    <p:sldId id="268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D7282-19FC-40F3-8DD6-449A92FAD73B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56254-A4B6-4647-BB60-A18CF83FE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2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33C0B-67AB-4EFB-9880-E87A0F60DECC}" type="slidenum">
              <a:rPr lang="cs-CZ"/>
              <a:pPr/>
              <a:t>2</a:t>
            </a:fld>
            <a:endParaRPr lang="cs-CZ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9699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45D-B3EC-44F5-91B5-92651BC7153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28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45D-B3EC-44F5-91B5-92651BC7153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87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45D-B3EC-44F5-91B5-92651BC7153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5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45D-B3EC-44F5-91B5-92651BC7153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61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45D-B3EC-44F5-91B5-92651BC7153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5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45D-B3EC-44F5-91B5-92651BC7153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48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45D-B3EC-44F5-91B5-92651BC7153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34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45D-B3EC-44F5-91B5-92651BC7153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82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45D-B3EC-44F5-91B5-92651BC7153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45D-B3EC-44F5-91B5-92651BC7153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8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45D-B3EC-44F5-91B5-92651BC7153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80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AB45D-B3EC-44F5-91B5-92651BC7153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6D433-327F-4E0F-8F3B-48818504B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3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411760" y="1330408"/>
            <a:ext cx="417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Základy entomologie</a:t>
            </a:r>
          </a:p>
          <a:p>
            <a:pPr algn="ctr"/>
            <a:r>
              <a:rPr lang="cs-CZ" sz="2800" b="1" dirty="0" smtClean="0"/>
              <a:t>Cvičení 7</a:t>
            </a:r>
            <a:endParaRPr lang="en-GB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03847" y="288429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Abdomen II.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711367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9" descr="sek genit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" b="1371"/>
          <a:stretch/>
        </p:blipFill>
        <p:spPr bwMode="auto">
          <a:xfrm>
            <a:off x="5508104" y="910078"/>
            <a:ext cx="3628482" cy="594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3205163" y="525997"/>
            <a:ext cx="5400675" cy="14700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en-US" sz="2400" dirty="0" smtClean="0"/>
              <a:t>sekundární </a:t>
            </a:r>
            <a:r>
              <a:rPr lang="cs-CZ" altLang="en-US" sz="2400" dirty="0" smtClean="0"/>
              <a:t>samčí kopulační orgány na 2. a 3. článku</a:t>
            </a:r>
          </a:p>
          <a:p>
            <a:pPr eaLnBrk="1" hangingPunct="1"/>
            <a:endParaRPr lang="cs-CZ" altLang="en-US" sz="2400" dirty="0" smtClean="0"/>
          </a:p>
        </p:txBody>
      </p:sp>
      <p:pic>
        <p:nvPicPr>
          <p:cNvPr id="20484" name="Obrázek 5" descr="Evolution of the Insects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3205163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132138" y="6237288"/>
            <a:ext cx="1601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1200" i="1">
                <a:latin typeface="Calibri" pitchFamily="34" charset="0"/>
              </a:rPr>
              <a:t>Grimaldi </a:t>
            </a:r>
            <a:r>
              <a:rPr lang="en-US" altLang="en-US" sz="1200" i="1">
                <a:latin typeface="Calibri" pitchFamily="34" charset="0"/>
              </a:rPr>
              <a:t>&amp; </a:t>
            </a:r>
            <a:r>
              <a:rPr lang="cs-CZ" altLang="en-US" sz="1200" i="1">
                <a:latin typeface="Calibri" pitchFamily="34" charset="0"/>
              </a:rPr>
              <a:t>Engel 2005</a:t>
            </a:r>
            <a:endParaRPr lang="cs-CZ" altLang="en-US" sz="1200" i="1"/>
          </a:p>
          <a:p>
            <a:pPr eaLnBrk="1" hangingPunct="1"/>
            <a:r>
              <a:rPr lang="cs-CZ" altLang="en-US" sz="1200" i="1"/>
              <a:t>Hanel </a:t>
            </a:r>
            <a:r>
              <a:rPr lang="en-US" altLang="en-US" sz="1200" i="1"/>
              <a:t>&amp; </a:t>
            </a:r>
            <a:r>
              <a:rPr lang="cs-CZ" altLang="en-US" sz="1200" i="1"/>
              <a:t>Zelený 2000</a:t>
            </a:r>
          </a:p>
        </p:txBody>
      </p:sp>
      <p:pic>
        <p:nvPicPr>
          <p:cNvPr id="20486" name="Picture 8" descr="prim gen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19" b="23354"/>
          <a:stretch>
            <a:fillRect/>
          </a:stretch>
        </p:blipFill>
        <p:spPr bwMode="auto">
          <a:xfrm>
            <a:off x="2843808" y="2492896"/>
            <a:ext cx="2924738" cy="316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414204" y="42432"/>
            <a:ext cx="2639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Odonata</a:t>
            </a:r>
            <a:r>
              <a:rPr lang="cs-CZ" sz="2800" b="1" dirty="0" smtClean="0"/>
              <a:t> (Vážky)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235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2classnotes.com/images/12/science/Zoology/Reproductive_System_of_Cockroach_-_Ma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4436683" cy="577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36749" y="7727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Šváb (</a:t>
            </a:r>
            <a:r>
              <a:rPr lang="cs-CZ" sz="2400" dirty="0" err="1" smtClean="0"/>
              <a:t>Blatta</a:t>
            </a:r>
            <a:r>
              <a:rPr lang="cs-CZ" sz="2400" dirty="0" smtClean="0"/>
              <a:t> </a:t>
            </a:r>
            <a:r>
              <a:rPr lang="cs-CZ" sz="2400" dirty="0" err="1" smtClean="0"/>
              <a:t>orientalis</a:t>
            </a:r>
            <a:r>
              <a:rPr lang="cs-CZ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442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80920" cy="1143000"/>
          </a:xfrm>
        </p:spPr>
        <p:txBody>
          <a:bodyPr>
            <a:normAutofit/>
          </a:bodyPr>
          <a:lstStyle/>
          <a:p>
            <a:r>
              <a:rPr lang="cs-CZ" sz="2800" b="1" dirty="0" err="1" smtClean="0"/>
              <a:t>Coleoptera</a:t>
            </a:r>
            <a:r>
              <a:rPr lang="cs-CZ" sz="2800" b="1" dirty="0" smtClean="0"/>
              <a:t>: </a:t>
            </a:r>
            <a:r>
              <a:rPr lang="cs-CZ" sz="2800" b="1" dirty="0" err="1" smtClean="0"/>
              <a:t>Elateridae</a:t>
            </a:r>
            <a:r>
              <a:rPr lang="cs-CZ" sz="2800" b="1" dirty="0" smtClean="0"/>
              <a:t> (kovaříci)</a:t>
            </a:r>
            <a:endParaRPr lang="cs-CZ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9053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29379" y="4400864"/>
            <a:ext cx="3712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(vnější </a:t>
            </a:r>
            <a:r>
              <a:rPr lang="cs-CZ" dirty="0" err="1" smtClean="0"/>
              <a:t>pohl</a:t>
            </a:r>
            <a:r>
              <a:rPr lang="cs-CZ" dirty="0" smtClean="0"/>
              <a:t>. orgány - genitální laloky)</a:t>
            </a:r>
            <a:endParaRPr lang="en-GB" dirty="0"/>
          </a:p>
        </p:txBody>
      </p:sp>
      <p:pic>
        <p:nvPicPr>
          <p:cNvPr id="4100" name="Picture 4" descr="http://www.zin.ru/Animalia/Coleoptera/images/foto/athous-subfusc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2669"/>
            <a:ext cx="1872208" cy="32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5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05550"/>
            <a:ext cx="701992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504" y="151262"/>
            <a:ext cx="65534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en-US" sz="2400" b="1" i="1" dirty="0" err="1" smtClean="0"/>
              <a:t>Anopheles</a:t>
            </a:r>
            <a:r>
              <a:rPr lang="cs-CZ" altLang="en-US" sz="2400" b="1" i="1" dirty="0" smtClean="0"/>
              <a:t> </a:t>
            </a:r>
            <a:r>
              <a:rPr lang="cs-CZ" altLang="en-US" sz="2400" b="1" dirty="0" smtClean="0"/>
              <a:t>(</a:t>
            </a:r>
            <a:r>
              <a:rPr lang="cs-CZ" altLang="en-US" sz="2400" b="1" dirty="0" err="1" smtClean="0"/>
              <a:t>Diptera</a:t>
            </a:r>
            <a:r>
              <a:rPr lang="cs-CZ" altLang="en-US" sz="2400" b="1" dirty="0" smtClean="0"/>
              <a:t>: </a:t>
            </a:r>
            <a:r>
              <a:rPr lang="cs-CZ" altLang="en-US" sz="2400" b="1" dirty="0" err="1" smtClean="0"/>
              <a:t>Nematocera</a:t>
            </a:r>
            <a:r>
              <a:rPr lang="cs-CZ" altLang="en-US" sz="2400" b="1" dirty="0" smtClean="0"/>
              <a:t>: </a:t>
            </a:r>
            <a:r>
              <a:rPr lang="cs-CZ" altLang="en-US" sz="2400" b="1" dirty="0" err="1" smtClean="0"/>
              <a:t>Culicidae</a:t>
            </a:r>
            <a:r>
              <a:rPr lang="cs-CZ" altLang="en-US" sz="2400" b="1" dirty="0" smtClean="0"/>
              <a:t>)</a:t>
            </a:r>
            <a:r>
              <a:rPr lang="cs-CZ" altLang="en-US" sz="2400" b="1" i="1" dirty="0" smtClean="0"/>
              <a:t> </a:t>
            </a:r>
          </a:p>
          <a:p>
            <a:r>
              <a:rPr lang="cs-CZ" altLang="en-US" sz="2400" dirty="0" err="1" smtClean="0"/>
              <a:t>Hypopygium</a:t>
            </a:r>
            <a:r>
              <a:rPr lang="cs-CZ" altLang="en-US" sz="2400" dirty="0" smtClean="0"/>
              <a:t> </a:t>
            </a:r>
            <a:r>
              <a:rPr lang="cs-CZ" altLang="en-US" sz="2400" dirty="0" err="1" smtClean="0"/>
              <a:t>inversum</a:t>
            </a:r>
            <a:r>
              <a:rPr lang="cs-CZ" altLang="en-US" sz="2400" dirty="0" smtClean="0"/>
              <a:t> (otočení o 180°) </a:t>
            </a:r>
            <a:r>
              <a:rPr lang="cs-CZ" altLang="en-US" sz="1600" b="1" dirty="0" smtClean="0"/>
              <a:t> </a:t>
            </a:r>
            <a:endParaRPr lang="cs-CZ" altLang="en-US" sz="1600" b="1" i="1" dirty="0"/>
          </a:p>
        </p:txBody>
      </p:sp>
      <p:sp>
        <p:nvSpPr>
          <p:cNvPr id="2" name="Pravá složená závorka 1"/>
          <p:cNvSpPr/>
          <p:nvPr/>
        </p:nvSpPr>
        <p:spPr>
          <a:xfrm>
            <a:off x="7596336" y="1043814"/>
            <a:ext cx="179165" cy="375333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ovéPole 2"/>
          <p:cNvSpPr txBox="1"/>
          <p:nvPr/>
        </p:nvSpPr>
        <p:spPr>
          <a:xfrm>
            <a:off x="7783288" y="2735817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gonopode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1475656" y="5157192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http://www.nhm.ac.uk/resources-rx/images/1049/an_janconnae_male_genitalia-47515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r="1302"/>
          <a:stretch/>
        </p:blipFill>
        <p:spPr bwMode="auto">
          <a:xfrm>
            <a:off x="6789279" y="4941168"/>
            <a:ext cx="2355881" cy="193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6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568" y="-482"/>
            <a:ext cx="8811091" cy="114300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err="1" smtClean="0"/>
              <a:t>Diptera</a:t>
            </a:r>
            <a:r>
              <a:rPr lang="cs-CZ" sz="2400" b="1" dirty="0" smtClean="0"/>
              <a:t>: </a:t>
            </a:r>
            <a:r>
              <a:rPr lang="cs-CZ" sz="2400" b="1" dirty="0" err="1" smtClean="0"/>
              <a:t>Brachycera</a:t>
            </a:r>
            <a:r>
              <a:rPr lang="cs-CZ" sz="2400" b="1" dirty="0" smtClean="0"/>
              <a:t>: </a:t>
            </a:r>
            <a:r>
              <a:rPr lang="cs-CZ" sz="2400" b="1" dirty="0" err="1" smtClean="0"/>
              <a:t>Sarcophagidae</a:t>
            </a:r>
            <a:r>
              <a:rPr lang="cs-CZ" sz="2400" b="1" dirty="0" smtClean="0"/>
              <a:t> (masařka</a:t>
            </a:r>
            <a:r>
              <a:rPr lang="cs-CZ" sz="2400" b="1" dirty="0" smtClean="0"/>
              <a:t>)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2400" dirty="0" err="1" smtClean="0"/>
              <a:t>H</a:t>
            </a:r>
            <a:r>
              <a:rPr lang="cs-CZ" sz="2400" dirty="0" err="1" smtClean="0"/>
              <a:t>ypopygium</a:t>
            </a:r>
            <a:r>
              <a:rPr lang="cs-CZ" sz="2400" dirty="0" smtClean="0"/>
              <a:t> </a:t>
            </a:r>
            <a:r>
              <a:rPr lang="cs-CZ" sz="2400" dirty="0" err="1" smtClean="0"/>
              <a:t>circumversum</a:t>
            </a:r>
            <a:r>
              <a:rPr lang="cs-CZ" sz="2400" dirty="0" smtClean="0"/>
              <a:t> (o 360°)</a:t>
            </a:r>
            <a:endParaRPr lang="cs-CZ" sz="2400" dirty="0"/>
          </a:p>
        </p:txBody>
      </p:sp>
      <p:pic>
        <p:nvPicPr>
          <p:cNvPr id="6" name="Obrázek 5" descr="sarcbytes%20guid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7176" y="3257600"/>
            <a:ext cx="4346824" cy="36004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8950" b="-4673"/>
          <a:stretch/>
        </p:blipFill>
        <p:spPr bwMode="auto">
          <a:xfrm>
            <a:off x="229568" y="1584000"/>
            <a:ext cx="472290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Skupina 2"/>
          <p:cNvGrpSpPr/>
          <p:nvPr/>
        </p:nvGrpSpPr>
        <p:grpSpPr>
          <a:xfrm>
            <a:off x="5076056" y="3573016"/>
            <a:ext cx="3617055" cy="3254206"/>
            <a:chOff x="5076056" y="3573016"/>
            <a:chExt cx="3617055" cy="3254206"/>
          </a:xfrm>
        </p:grpSpPr>
        <p:sp>
          <p:nvSpPr>
            <p:cNvPr id="8" name="TextovéPole 7"/>
            <p:cNvSpPr txBox="1"/>
            <p:nvPr/>
          </p:nvSpPr>
          <p:spPr>
            <a:xfrm>
              <a:off x="5076056" y="3573016"/>
              <a:ext cx="10396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/>
                <a:t>(</a:t>
              </a:r>
              <a:r>
                <a:rPr lang="cs-CZ" sz="1600" dirty="0" err="1" smtClean="0"/>
                <a:t>surstylus</a:t>
              </a:r>
              <a:r>
                <a:rPr lang="cs-CZ" sz="1600" dirty="0" smtClean="0"/>
                <a:t>)</a:t>
              </a:r>
              <a:endParaRPr lang="cs-CZ" sz="16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7596336" y="3761911"/>
              <a:ext cx="1096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err="1" smtClean="0"/>
                <a:t>epandrium</a:t>
              </a:r>
              <a:endParaRPr lang="cs-CZ" sz="16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588224" y="6488668"/>
              <a:ext cx="12499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/>
                <a:t>(</a:t>
              </a:r>
              <a:r>
                <a:rPr lang="cs-CZ" sz="1600" dirty="0" err="1" smtClean="0"/>
                <a:t>distiphallus</a:t>
              </a:r>
              <a:r>
                <a:rPr lang="cs-CZ" sz="1600" dirty="0" smtClean="0"/>
                <a:t>)</a:t>
              </a:r>
              <a:endParaRPr lang="cs-CZ" sz="1600" dirty="0"/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4797176" y="5805264"/>
            <a:ext cx="110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(</a:t>
            </a:r>
            <a:r>
              <a:rPr lang="cs-CZ" sz="1600" dirty="0" err="1" smtClean="0"/>
              <a:t>aedeagus</a:t>
            </a:r>
            <a:r>
              <a:rPr lang="cs-CZ" sz="1600" dirty="0" smtClean="0"/>
              <a:t>)</a:t>
            </a:r>
            <a:endParaRPr lang="cs-CZ" sz="1600" dirty="0"/>
          </a:p>
        </p:txBody>
      </p:sp>
      <p:pic>
        <p:nvPicPr>
          <p:cNvPr id="12" name="Picture 2" descr="http://www.scielo.cl/fbpe/img/bres/v47/14f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878" y="784838"/>
            <a:ext cx="2818131" cy="22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cielo.cl/fbpe/img/bres/v47/14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99" y="621670"/>
            <a:ext cx="2664296" cy="214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giand.it/diptera/pics/p/peckia_male_termina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79" y="2954740"/>
            <a:ext cx="6234951" cy="368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708107" y="463904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basiphallus</a:t>
            </a:r>
            <a:endParaRPr lang="en-GB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643403" y="6281133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distiphallus</a:t>
            </a:r>
            <a:endParaRPr lang="en-GB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644563" y="546296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phallus</a:t>
            </a:r>
            <a:endParaRPr lang="en-GB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17267" y="3861048"/>
            <a:ext cx="1585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</a:t>
            </a:r>
            <a:r>
              <a:rPr lang="cs-CZ" dirty="0" err="1" smtClean="0"/>
              <a:t>ostgonite</a:t>
            </a:r>
            <a:endParaRPr lang="cs-CZ" dirty="0" smtClean="0"/>
          </a:p>
          <a:p>
            <a:r>
              <a:rPr lang="cs-CZ" dirty="0" smtClean="0"/>
              <a:t>(= </a:t>
            </a:r>
            <a:r>
              <a:rPr lang="cs-CZ" dirty="0" err="1" smtClean="0"/>
              <a:t>parameron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6" name="TextovéPole 5"/>
          <p:cNvSpPr txBox="1"/>
          <p:nvPr/>
        </p:nvSpPr>
        <p:spPr>
          <a:xfrm>
            <a:off x="7726166" y="2769344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</a:t>
            </a:r>
            <a:r>
              <a:rPr lang="cs-CZ" dirty="0" err="1" smtClean="0"/>
              <a:t>regonite</a:t>
            </a:r>
            <a:r>
              <a:rPr lang="cs-CZ" dirty="0" smtClean="0"/>
              <a:t> </a:t>
            </a:r>
          </a:p>
          <a:p>
            <a:r>
              <a:rPr lang="cs-CZ" dirty="0" smtClean="0"/>
              <a:t>(= </a:t>
            </a:r>
            <a:r>
              <a:rPr lang="cs-CZ" dirty="0" err="1" smtClean="0"/>
              <a:t>gonopod</a:t>
            </a:r>
            <a:r>
              <a:rPr lang="cs-CZ" dirty="0" smtClean="0"/>
              <a:t>)</a:t>
            </a:r>
            <a:endParaRPr lang="en-GB" dirty="0"/>
          </a:p>
        </p:txBody>
      </p:sp>
      <p:cxnSp>
        <p:nvCxnSpPr>
          <p:cNvPr id="10" name="Přímá spojnice 9"/>
          <p:cNvCxnSpPr>
            <a:endCxn id="6" idx="1"/>
          </p:cNvCxnSpPr>
          <p:nvPr/>
        </p:nvCxnSpPr>
        <p:spPr>
          <a:xfrm flipV="1">
            <a:off x="6228184" y="3092510"/>
            <a:ext cx="1497982" cy="7685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>
            <a:endCxn id="5" idx="1"/>
          </p:cNvCxnSpPr>
          <p:nvPr/>
        </p:nvCxnSpPr>
        <p:spPr>
          <a:xfrm flipV="1">
            <a:off x="6660232" y="4184214"/>
            <a:ext cx="957035" cy="1808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endCxn id="4" idx="1"/>
          </p:cNvCxnSpPr>
          <p:nvPr/>
        </p:nvCxnSpPr>
        <p:spPr>
          <a:xfrm flipV="1">
            <a:off x="7002213" y="4839097"/>
            <a:ext cx="705894" cy="57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endCxn id="9" idx="1"/>
          </p:cNvCxnSpPr>
          <p:nvPr/>
        </p:nvCxnSpPr>
        <p:spPr>
          <a:xfrm>
            <a:off x="6606169" y="5607635"/>
            <a:ext cx="1038394" cy="553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>
            <a:endCxn id="8" idx="1"/>
          </p:cNvCxnSpPr>
          <p:nvPr/>
        </p:nvCxnSpPr>
        <p:spPr>
          <a:xfrm>
            <a:off x="6012160" y="6093296"/>
            <a:ext cx="1631243" cy="387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247491" y="-387424"/>
            <a:ext cx="8811091" cy="114300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err="1" smtClean="0"/>
              <a:t>Diptera</a:t>
            </a:r>
            <a:r>
              <a:rPr lang="cs-CZ" sz="2400" b="1" dirty="0" smtClean="0"/>
              <a:t>: </a:t>
            </a:r>
            <a:r>
              <a:rPr lang="cs-CZ" sz="2400" b="1" dirty="0" err="1" smtClean="0"/>
              <a:t>Brachycera</a:t>
            </a:r>
            <a:r>
              <a:rPr lang="cs-CZ" sz="2400" b="1" dirty="0" smtClean="0"/>
              <a:t>: </a:t>
            </a:r>
            <a:r>
              <a:rPr lang="cs-CZ" sz="2400" b="1" dirty="0" err="1" smtClean="0"/>
              <a:t>Sarcophagidae</a:t>
            </a:r>
            <a:r>
              <a:rPr lang="cs-CZ" sz="2400" b="1" dirty="0" smtClean="0"/>
              <a:t> (masařka)</a:t>
            </a:r>
            <a:r>
              <a:rPr lang="cs-CZ" sz="3200" b="1" dirty="0"/>
              <a:t> </a:t>
            </a:r>
            <a:r>
              <a:rPr lang="cs-CZ" sz="2400" dirty="0" smtClean="0"/>
              <a:t>- </a:t>
            </a:r>
            <a:r>
              <a:rPr lang="cs-CZ" sz="2400" dirty="0" err="1" smtClean="0"/>
              <a:t>hypopygium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495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a08fig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7901418" cy="4536504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err="1" smtClean="0"/>
              <a:t>Diptera</a:t>
            </a:r>
            <a:r>
              <a:rPr lang="cs-CZ" sz="3600" b="1" dirty="0" smtClean="0"/>
              <a:t> (</a:t>
            </a:r>
            <a:r>
              <a:rPr lang="cs-CZ" sz="3600" b="1" dirty="0" err="1" smtClean="0"/>
              <a:t>Sarcophagidae</a:t>
            </a:r>
            <a:r>
              <a:rPr lang="cs-CZ" sz="3600" b="1" dirty="0" smtClean="0"/>
              <a:t>, masařka)</a:t>
            </a:r>
            <a:endParaRPr lang="cs-CZ" sz="3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635896" y="3212976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epandrium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31640" y="4941168"/>
            <a:ext cx="100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surstylus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95936" y="4869160"/>
            <a:ext cx="783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cercus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740352" y="5229200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</a:t>
            </a:r>
            <a:r>
              <a:rPr lang="cs-CZ" dirty="0" err="1" smtClean="0"/>
              <a:t>istiphallus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 err="1" smtClean="0"/>
              <a:t>phallosoma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668344" y="3861048"/>
            <a:ext cx="10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paramera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740352" y="2852936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basiphallus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16016" y="2852936"/>
            <a:ext cx="132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hypandrium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497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4210050" y="633413"/>
            <a:ext cx="876300" cy="468312"/>
          </a:xfrm>
          <a:prstGeom prst="roundRect">
            <a:avLst>
              <a:gd name="adj" fmla="val 33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601453" y="124558"/>
            <a:ext cx="1697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>
                <a:solidFill>
                  <a:schemeClr val="accent2"/>
                </a:solidFill>
              </a:rPr>
              <a:t>Terminalia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75818" y="729006"/>
            <a:ext cx="5059597" cy="34349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>
                <a:solidFill>
                  <a:schemeClr val="accent2"/>
                </a:solidFill>
              </a:rPr>
              <a:t>Idealizované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</a:rPr>
              <a:t>samčí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</a:rPr>
              <a:t>pohlavní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</a:rPr>
              <a:t>orgány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174081" y="1473200"/>
            <a:ext cx="5627153" cy="4980136"/>
            <a:chOff x="0" y="1881188"/>
            <a:chExt cx="5275338" cy="4748212"/>
          </a:xfrm>
        </p:grpSpPr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881188"/>
              <a:ext cx="3925888" cy="4071937"/>
            </a:xfrm>
            <a:prstGeom prst="rect">
              <a:avLst/>
            </a:prstGeom>
            <a:noFill/>
          </p:spPr>
        </p:pic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 flipV="1">
              <a:off x="849313" y="3505200"/>
              <a:ext cx="141287" cy="442913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 flipV="1">
              <a:off x="3292475" y="3021013"/>
              <a:ext cx="360363" cy="730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762000" y="3200400"/>
              <a:ext cx="544513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u="sng">
                  <a:solidFill>
                    <a:schemeClr val="tx1"/>
                  </a:solidFill>
                </a:rPr>
                <a:t>stigma</a:t>
              </a:r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914400" y="2362200"/>
              <a:ext cx="381000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 u="sng">
                  <a:solidFill>
                    <a:schemeClr val="tx1"/>
                  </a:solidFill>
                </a:rPr>
                <a:t>T 8</a:t>
              </a:r>
              <a:endParaRPr lang="en-GB" sz="1200" u="sng">
                <a:solidFill>
                  <a:schemeClr val="tx1"/>
                </a:solidFill>
              </a:endParaRPr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 flipV="1">
              <a:off x="3411538" y="2133600"/>
              <a:ext cx="93662" cy="35560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 flipV="1">
              <a:off x="3346450" y="2768600"/>
              <a:ext cx="333375" cy="2619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 flipH="1" flipV="1">
              <a:off x="3122613" y="3184525"/>
              <a:ext cx="660400" cy="138113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2262187" y="2017713"/>
              <a:ext cx="1014411" cy="191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 u="sng" dirty="0" err="1">
                  <a:solidFill>
                    <a:srgbClr val="993300"/>
                  </a:solidFill>
                </a:rPr>
                <a:t>anální</a:t>
              </a:r>
              <a:r>
                <a:rPr lang="en-GB" sz="1400" u="sng" dirty="0">
                  <a:solidFill>
                    <a:schemeClr val="tx1"/>
                  </a:solidFill>
                </a:rPr>
                <a:t> </a:t>
              </a:r>
              <a:r>
                <a:rPr lang="en-GB" sz="1400" b="1" u="sng" dirty="0" err="1">
                  <a:solidFill>
                    <a:srgbClr val="993300"/>
                  </a:solidFill>
                </a:rPr>
                <a:t>kužel</a:t>
              </a:r>
              <a:endParaRPr lang="en-GB" sz="1400" u="sng" dirty="0">
                <a:solidFill>
                  <a:schemeClr val="tx1"/>
                </a:solidFill>
              </a:endParaRPr>
            </a:p>
          </p:txBody>
        </p:sp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3352800" y="1905000"/>
              <a:ext cx="542925" cy="21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>
                  <a:solidFill>
                    <a:srgbClr val="993300"/>
                  </a:solidFill>
                </a:rPr>
                <a:t>cercus</a:t>
              </a:r>
              <a:endParaRPr lang="en-GB" sz="1600" u="sng" dirty="0">
                <a:solidFill>
                  <a:schemeClr val="tx1"/>
                </a:solidFill>
              </a:endParaRPr>
            </a:p>
          </p:txBody>
        </p: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3671888" y="2601027"/>
              <a:ext cx="801687" cy="21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 err="1">
                  <a:solidFill>
                    <a:srgbClr val="993300"/>
                  </a:solidFill>
                </a:rPr>
                <a:t>periproct</a:t>
              </a:r>
              <a:endParaRPr lang="en-GB" sz="1600" u="sng" dirty="0">
                <a:solidFill>
                  <a:schemeClr val="tx1"/>
                </a:solidFill>
              </a:endParaRPr>
            </a:p>
          </p:txBody>
        </p:sp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3595688" y="2906713"/>
              <a:ext cx="561976" cy="21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>
                  <a:solidFill>
                    <a:srgbClr val="993300"/>
                  </a:solidFill>
                </a:rPr>
                <a:t>anus</a:t>
              </a:r>
              <a:endParaRPr lang="en-GB" sz="1600" u="sng" dirty="0">
                <a:solidFill>
                  <a:schemeClr val="tx1"/>
                </a:solidFill>
              </a:endParaRPr>
            </a:p>
          </p:txBody>
        </p:sp>
        <p:sp>
          <p:nvSpPr>
            <p:cNvPr id="28691" name="Text Box 19"/>
            <p:cNvSpPr txBox="1">
              <a:spLocks noChangeArrowheads="1"/>
            </p:cNvSpPr>
            <p:nvPr/>
          </p:nvSpPr>
          <p:spPr bwMode="auto">
            <a:xfrm>
              <a:off x="3826155" y="3200400"/>
              <a:ext cx="801688" cy="21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 err="1">
                  <a:solidFill>
                    <a:srgbClr val="993300"/>
                  </a:solidFill>
                </a:rPr>
                <a:t>paraproct</a:t>
              </a:r>
              <a:endParaRPr lang="en-GB" sz="1600" u="sng" dirty="0">
                <a:solidFill>
                  <a:schemeClr val="tx1"/>
                </a:solidFill>
              </a:endParaRPr>
            </a:p>
          </p:txBody>
        </p:sp>
        <p:sp>
          <p:nvSpPr>
            <p:cNvPr id="28692" name="Text Box 20"/>
            <p:cNvSpPr txBox="1">
              <a:spLocks noChangeArrowheads="1"/>
            </p:cNvSpPr>
            <p:nvPr/>
          </p:nvSpPr>
          <p:spPr bwMode="auto">
            <a:xfrm>
              <a:off x="3798926" y="3525267"/>
              <a:ext cx="801687" cy="21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 err="1">
                  <a:solidFill>
                    <a:srgbClr val="FF0000"/>
                  </a:solidFill>
                </a:rPr>
                <a:t>gonopody</a:t>
              </a:r>
              <a:endParaRPr lang="en-GB" sz="1600" u="sng" dirty="0">
                <a:solidFill>
                  <a:schemeClr val="tx1"/>
                </a:solidFill>
              </a:endParaRPr>
            </a:p>
          </p:txBody>
        </p:sp>
        <p:sp>
          <p:nvSpPr>
            <p:cNvPr id="28693" name="Text Box 21"/>
            <p:cNvSpPr txBox="1">
              <a:spLocks noChangeArrowheads="1"/>
            </p:cNvSpPr>
            <p:nvPr/>
          </p:nvSpPr>
          <p:spPr bwMode="auto">
            <a:xfrm>
              <a:off x="3642152" y="3808001"/>
              <a:ext cx="801687" cy="21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 err="1">
                  <a:solidFill>
                    <a:srgbClr val="FF0000"/>
                  </a:solidFill>
                </a:rPr>
                <a:t>titilátory</a:t>
              </a:r>
              <a:endParaRPr lang="en-GB" sz="1600" u="sng" dirty="0">
                <a:solidFill>
                  <a:schemeClr val="tx1"/>
                </a:solidFill>
              </a:endParaRPr>
            </a:p>
          </p:txBody>
        </p:sp>
        <p:sp>
          <p:nvSpPr>
            <p:cNvPr id="28694" name="Text Box 22"/>
            <p:cNvSpPr txBox="1">
              <a:spLocks noChangeArrowheads="1"/>
            </p:cNvSpPr>
            <p:nvPr/>
          </p:nvSpPr>
          <p:spPr bwMode="auto">
            <a:xfrm>
              <a:off x="3311525" y="4092957"/>
              <a:ext cx="1244637" cy="21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 err="1">
                  <a:solidFill>
                    <a:srgbClr val="FF0000"/>
                  </a:solidFill>
                </a:rPr>
                <a:t>endophallus</a:t>
              </a:r>
              <a:endParaRPr lang="en-GB" sz="1600" u="sng" dirty="0">
                <a:solidFill>
                  <a:schemeClr val="tx1"/>
                </a:solidFill>
              </a:endParaRPr>
            </a:p>
          </p:txBody>
        </p:sp>
        <p:sp>
          <p:nvSpPr>
            <p:cNvPr id="28695" name="Text Box 23"/>
            <p:cNvSpPr txBox="1">
              <a:spLocks noChangeArrowheads="1"/>
            </p:cNvSpPr>
            <p:nvPr/>
          </p:nvSpPr>
          <p:spPr bwMode="auto">
            <a:xfrm>
              <a:off x="3122613" y="4436726"/>
              <a:ext cx="1001199" cy="436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>
                  <a:solidFill>
                    <a:srgbClr val="FF0000"/>
                  </a:solidFill>
                </a:rPr>
                <a:t>penis</a:t>
              </a:r>
            </a:p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dirty="0" smtClean="0">
                  <a:solidFill>
                    <a:srgbClr val="FF0000"/>
                  </a:solidFill>
                </a:rPr>
                <a:t>=</a:t>
              </a:r>
              <a:r>
                <a:rPr lang="cs-CZ" sz="1600" dirty="0" smtClean="0">
                  <a:solidFill>
                    <a:srgbClr val="FF0000"/>
                  </a:solidFill>
                </a:rPr>
                <a:t> </a:t>
              </a:r>
              <a:r>
                <a:rPr lang="en-GB" sz="1600" dirty="0" err="1" smtClean="0">
                  <a:solidFill>
                    <a:srgbClr val="FF0000"/>
                  </a:solidFill>
                </a:rPr>
                <a:t>aedeagus</a:t>
              </a:r>
              <a:endParaRPr lang="en-GB" sz="1600" u="sng" dirty="0">
                <a:solidFill>
                  <a:schemeClr val="tx1"/>
                </a:solidFill>
              </a:endParaRPr>
            </a:p>
          </p:txBody>
        </p:sp>
        <p:sp>
          <p:nvSpPr>
            <p:cNvPr id="28696" name="Text Box 24"/>
            <p:cNvSpPr txBox="1">
              <a:spLocks noChangeArrowheads="1"/>
            </p:cNvSpPr>
            <p:nvPr/>
          </p:nvSpPr>
          <p:spPr bwMode="auto">
            <a:xfrm>
              <a:off x="3011880" y="4940300"/>
              <a:ext cx="801687" cy="21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 err="1">
                  <a:solidFill>
                    <a:srgbClr val="FF0000"/>
                  </a:solidFill>
                </a:rPr>
                <a:t>paramera</a:t>
              </a:r>
              <a:endParaRPr lang="en-GB" sz="1600" u="sng" dirty="0">
                <a:solidFill>
                  <a:schemeClr val="tx1"/>
                </a:solidFill>
              </a:endParaRPr>
            </a:p>
          </p:txBody>
        </p:sp>
        <p:sp>
          <p:nvSpPr>
            <p:cNvPr id="28697" name="Text Box 25"/>
            <p:cNvSpPr txBox="1">
              <a:spLocks noChangeArrowheads="1"/>
            </p:cNvSpPr>
            <p:nvPr/>
          </p:nvSpPr>
          <p:spPr bwMode="auto">
            <a:xfrm>
              <a:off x="2382044" y="5366133"/>
              <a:ext cx="1070769" cy="21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 err="1">
                  <a:solidFill>
                    <a:srgbClr val="FF0000"/>
                  </a:solidFill>
                </a:rPr>
                <a:t>phallobasis</a:t>
              </a:r>
              <a:endParaRPr lang="en-GB" sz="1600" u="sng" dirty="0">
                <a:solidFill>
                  <a:schemeClr val="tx1"/>
                </a:solidFill>
              </a:endParaRPr>
            </a:p>
          </p:txBody>
        </p:sp>
        <p:sp>
          <p:nvSpPr>
            <p:cNvPr id="28707" name="Line 35"/>
            <p:cNvSpPr>
              <a:spLocks noChangeShapeType="1"/>
            </p:cNvSpPr>
            <p:nvPr/>
          </p:nvSpPr>
          <p:spPr bwMode="auto">
            <a:xfrm flipV="1">
              <a:off x="2617788" y="2209800"/>
              <a:ext cx="49212" cy="20637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28708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6192294"/>
                </p:ext>
              </p:extLst>
            </p:nvPr>
          </p:nvGraphicFramePr>
          <p:xfrm>
            <a:off x="4227513" y="4048125"/>
            <a:ext cx="720725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" r:id="rId5" imgW="714240" imgH="352440" progId="">
                    <p:embed/>
                  </p:oleObj>
                </mc:Choice>
                <mc:Fallback>
                  <p:oleObj r:id="rId5" imgW="714240" imgH="3524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7513" y="4048125"/>
                          <a:ext cx="720725" cy="36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709" name="AutoShape 37"/>
            <p:cNvCxnSpPr>
              <a:cxnSpLocks noChangeShapeType="1"/>
            </p:cNvCxnSpPr>
            <p:nvPr/>
          </p:nvCxnSpPr>
          <p:spPr bwMode="auto">
            <a:xfrm>
              <a:off x="2292350" y="2341563"/>
              <a:ext cx="703263" cy="184150"/>
            </a:xfrm>
            <a:prstGeom prst="straightConnector1">
              <a:avLst/>
            </a:prstGeom>
            <a:noFill/>
            <a:ln w="28575">
              <a:solidFill>
                <a:srgbClr val="9933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8712" name="Line 40"/>
            <p:cNvSpPr>
              <a:spLocks noChangeShapeType="1"/>
            </p:cNvSpPr>
            <p:nvPr/>
          </p:nvSpPr>
          <p:spPr bwMode="auto">
            <a:xfrm flipH="1" flipV="1">
              <a:off x="3446463" y="3448050"/>
              <a:ext cx="280987" cy="1587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13" name="Line 41"/>
            <p:cNvSpPr>
              <a:spLocks noChangeShapeType="1"/>
            </p:cNvSpPr>
            <p:nvPr/>
          </p:nvSpPr>
          <p:spPr bwMode="auto">
            <a:xfrm flipH="1" flipV="1">
              <a:off x="3003550" y="3632200"/>
              <a:ext cx="641350" cy="268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14" name="Line 42"/>
            <p:cNvSpPr>
              <a:spLocks noChangeShapeType="1"/>
            </p:cNvSpPr>
            <p:nvPr/>
          </p:nvSpPr>
          <p:spPr bwMode="auto">
            <a:xfrm flipH="1" flipV="1">
              <a:off x="2798763" y="3860800"/>
              <a:ext cx="568325" cy="3413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15" name="Line 43"/>
            <p:cNvSpPr>
              <a:spLocks noChangeShapeType="1"/>
            </p:cNvSpPr>
            <p:nvPr/>
          </p:nvSpPr>
          <p:spPr bwMode="auto">
            <a:xfrm flipH="1" flipV="1">
              <a:off x="2632075" y="3960813"/>
              <a:ext cx="679450" cy="5619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16" name="Line 44"/>
            <p:cNvSpPr>
              <a:spLocks noChangeShapeType="1"/>
            </p:cNvSpPr>
            <p:nvPr/>
          </p:nvSpPr>
          <p:spPr bwMode="auto">
            <a:xfrm flipH="1" flipV="1">
              <a:off x="2309813" y="4217988"/>
              <a:ext cx="723900" cy="82708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17" name="Line 45"/>
            <p:cNvSpPr>
              <a:spLocks noChangeShapeType="1"/>
            </p:cNvSpPr>
            <p:nvPr/>
          </p:nvSpPr>
          <p:spPr bwMode="auto">
            <a:xfrm flipH="1" flipV="1">
              <a:off x="3122613" y="3184525"/>
              <a:ext cx="660400" cy="1381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 flipH="1" flipV="1">
              <a:off x="2133600" y="4500563"/>
              <a:ext cx="298450" cy="9747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19" name="Freeform 47"/>
            <p:cNvSpPr>
              <a:spLocks noChangeArrowheads="1"/>
            </p:cNvSpPr>
            <p:nvPr/>
          </p:nvSpPr>
          <p:spPr bwMode="auto">
            <a:xfrm>
              <a:off x="2706688" y="3714750"/>
              <a:ext cx="233362" cy="239713"/>
            </a:xfrm>
            <a:custGeom>
              <a:avLst/>
              <a:gdLst/>
              <a:ahLst/>
              <a:cxnLst>
                <a:cxn ang="0">
                  <a:pos x="281" y="0"/>
                </a:cxn>
                <a:cxn ang="0">
                  <a:pos x="346" y="580"/>
                </a:cxn>
                <a:cxn ang="0">
                  <a:pos x="561" y="417"/>
                </a:cxn>
                <a:cxn ang="0">
                  <a:pos x="647" y="324"/>
                </a:cxn>
              </a:cxnLst>
              <a:rect l="0" t="0" r="r" b="b"/>
              <a:pathLst>
                <a:path w="648" h="666">
                  <a:moveTo>
                    <a:pt x="281" y="0"/>
                  </a:moveTo>
                  <a:cubicBezTo>
                    <a:pt x="10" y="66"/>
                    <a:pt x="0" y="665"/>
                    <a:pt x="346" y="580"/>
                  </a:cubicBezTo>
                  <a:lnTo>
                    <a:pt x="561" y="417"/>
                  </a:lnTo>
                  <a:lnTo>
                    <a:pt x="647" y="324"/>
                  </a:lnTo>
                </a:path>
              </a:pathLst>
            </a:custGeom>
            <a:noFill/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28" name="Text Box 56"/>
            <p:cNvSpPr txBox="1">
              <a:spLocks noChangeArrowheads="1"/>
            </p:cNvSpPr>
            <p:nvPr/>
          </p:nvSpPr>
          <p:spPr bwMode="auto">
            <a:xfrm>
              <a:off x="1676400" y="2514600"/>
              <a:ext cx="273050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 u="sng">
                  <a:solidFill>
                    <a:schemeClr val="tx1"/>
                  </a:solidFill>
                </a:rPr>
                <a:t>T 9</a:t>
              </a:r>
              <a:endParaRPr lang="en-GB" sz="1200" u="sng">
                <a:solidFill>
                  <a:schemeClr val="tx1"/>
                </a:solidFill>
              </a:endParaRPr>
            </a:p>
          </p:txBody>
        </p:sp>
        <p:sp>
          <p:nvSpPr>
            <p:cNvPr id="28729" name="Text Box 57"/>
            <p:cNvSpPr txBox="1">
              <a:spLocks noChangeArrowheads="1"/>
            </p:cNvSpPr>
            <p:nvPr/>
          </p:nvSpPr>
          <p:spPr bwMode="auto">
            <a:xfrm>
              <a:off x="2209800" y="2590800"/>
              <a:ext cx="457200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 u="sng">
                  <a:solidFill>
                    <a:schemeClr val="tx1"/>
                  </a:solidFill>
                </a:rPr>
                <a:t>T 10</a:t>
              </a:r>
              <a:endParaRPr lang="en-GB" sz="1200" u="sng">
                <a:solidFill>
                  <a:schemeClr val="tx1"/>
                </a:solidFill>
              </a:endParaRPr>
            </a:p>
          </p:txBody>
        </p:sp>
        <p:sp>
          <p:nvSpPr>
            <p:cNvPr id="28733" name="Text Box 61"/>
            <p:cNvSpPr txBox="1">
              <a:spLocks noChangeArrowheads="1"/>
            </p:cNvSpPr>
            <p:nvPr/>
          </p:nvSpPr>
          <p:spPr bwMode="auto">
            <a:xfrm>
              <a:off x="914400" y="5029200"/>
              <a:ext cx="381000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 u="sng">
                  <a:solidFill>
                    <a:schemeClr val="tx1"/>
                  </a:solidFill>
                </a:rPr>
                <a:t>S 8</a:t>
              </a:r>
              <a:endParaRPr lang="en-GB" sz="1200" u="sng">
                <a:solidFill>
                  <a:schemeClr val="tx1"/>
                </a:solidFill>
              </a:endParaRPr>
            </a:p>
          </p:txBody>
        </p:sp>
        <p:sp>
          <p:nvSpPr>
            <p:cNvPr id="28738" name="Text Box 66"/>
            <p:cNvSpPr txBox="1">
              <a:spLocks noChangeArrowheads="1"/>
            </p:cNvSpPr>
            <p:nvPr/>
          </p:nvSpPr>
          <p:spPr bwMode="auto">
            <a:xfrm>
              <a:off x="228600" y="5791200"/>
              <a:ext cx="1905001" cy="218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>
                  <a:solidFill>
                    <a:schemeClr val="tx1"/>
                  </a:solidFill>
                </a:rPr>
                <a:t>ductus </a:t>
              </a:r>
              <a:r>
                <a:rPr lang="en-GB" sz="1600" b="1" u="sng" dirty="0" err="1">
                  <a:solidFill>
                    <a:schemeClr val="tx1"/>
                  </a:solidFill>
                </a:rPr>
                <a:t>ejaculatorius</a:t>
              </a:r>
              <a:endParaRPr lang="en-GB" sz="1600" u="sng" dirty="0">
                <a:solidFill>
                  <a:schemeClr val="tx1"/>
                </a:solidFill>
              </a:endParaRPr>
            </a:p>
          </p:txBody>
        </p:sp>
        <p:sp>
          <p:nvSpPr>
            <p:cNvPr id="28739" name="Line 67"/>
            <p:cNvSpPr>
              <a:spLocks noChangeShapeType="1"/>
            </p:cNvSpPr>
            <p:nvPr/>
          </p:nvSpPr>
          <p:spPr bwMode="auto">
            <a:xfrm flipH="1">
              <a:off x="1219200" y="4572000"/>
              <a:ext cx="15240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41" name="Oval 69"/>
            <p:cNvSpPr>
              <a:spLocks noChangeArrowheads="1"/>
            </p:cNvSpPr>
            <p:nvPr/>
          </p:nvSpPr>
          <p:spPr bwMode="auto">
            <a:xfrm>
              <a:off x="457200" y="61722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42" name="Line 70"/>
            <p:cNvSpPr>
              <a:spLocks noChangeShapeType="1"/>
            </p:cNvSpPr>
            <p:nvPr/>
          </p:nvSpPr>
          <p:spPr bwMode="auto">
            <a:xfrm flipH="1">
              <a:off x="990600" y="6400800"/>
              <a:ext cx="1143000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43" name="Text Box 71"/>
            <p:cNvSpPr txBox="1">
              <a:spLocks noChangeArrowheads="1"/>
            </p:cNvSpPr>
            <p:nvPr/>
          </p:nvSpPr>
          <p:spPr bwMode="auto">
            <a:xfrm>
              <a:off x="457200" y="6324600"/>
              <a:ext cx="4572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buClr>
                  <a:srgbClr val="00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b="1" u="sng">
                  <a:solidFill>
                    <a:schemeClr val="tx1"/>
                  </a:solidFill>
                </a:rPr>
                <a:t>cranium</a:t>
              </a:r>
              <a:endParaRPr lang="en-GB" sz="1200" u="sng">
                <a:solidFill>
                  <a:schemeClr val="tx1"/>
                </a:solidFill>
              </a:endParaRPr>
            </a:p>
          </p:txBody>
        </p:sp>
        <p:sp>
          <p:nvSpPr>
            <p:cNvPr id="28751" name="Line 79"/>
            <p:cNvSpPr>
              <a:spLocks noChangeShapeType="1"/>
            </p:cNvSpPr>
            <p:nvPr/>
          </p:nvSpPr>
          <p:spPr bwMode="auto">
            <a:xfrm flipH="1">
              <a:off x="3276600" y="2416175"/>
              <a:ext cx="581025" cy="4794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52" name="Text Box 80"/>
            <p:cNvSpPr txBox="1">
              <a:spLocks noChangeArrowheads="1"/>
            </p:cNvSpPr>
            <p:nvPr/>
          </p:nvSpPr>
          <p:spPr bwMode="auto">
            <a:xfrm>
              <a:off x="3925888" y="2176845"/>
              <a:ext cx="1349450" cy="2183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u="sng" dirty="0">
                  <a:solidFill>
                    <a:srgbClr val="993300"/>
                  </a:solidFill>
                </a:rPr>
                <a:t>T 11=</a:t>
              </a:r>
              <a:r>
                <a:rPr lang="en-GB" sz="1600" b="1" u="sng" dirty="0" err="1">
                  <a:solidFill>
                    <a:srgbClr val="993300"/>
                  </a:solidFill>
                </a:rPr>
                <a:t>epiproct</a:t>
              </a:r>
              <a:endParaRPr lang="en-GB" sz="1600" b="1" u="sng" dirty="0">
                <a:solidFill>
                  <a:srgbClr val="99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897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936625"/>
          </a:xfrm>
        </p:spPr>
        <p:txBody>
          <a:bodyPr/>
          <a:lstStyle/>
          <a:p>
            <a:r>
              <a:rPr lang="cs-CZ" sz="4000" b="1" dirty="0" smtClean="0"/>
              <a:t>Vnitřní oplození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179388" y="1052513"/>
            <a:ext cx="8677275" cy="2160587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smtClean="0"/>
              <a:t>a) nepřímý přenos spermatu</a:t>
            </a:r>
          </a:p>
          <a:p>
            <a:pPr lvl="1"/>
            <a:r>
              <a:rPr lang="cs-CZ" sz="2000" smtClean="0"/>
              <a:t>prostřednictvím spermatoforu kladeného na substrát nebo vlákno</a:t>
            </a:r>
          </a:p>
          <a:p>
            <a:pPr lvl="1"/>
            <a:r>
              <a:rPr lang="cs-CZ" sz="2000" smtClean="0"/>
              <a:t>jen u Collembola, Diplura, Archaeognatha a Zygentoma (= u skupin se skrytým způsobem života v relativně vlhkém prostředí, aktivních v noci/ za soumraku/ za vlhkých dní)</a:t>
            </a:r>
          </a:p>
          <a:p>
            <a:pPr lvl="1"/>
            <a:r>
              <a:rPr lang="cs-CZ" sz="2000" smtClean="0"/>
              <a:t>někdy spojeno s charakteristickým chováním (Collembola: Sminthuridae, Archaeognatha, Zygentoma)</a:t>
            </a: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0" y="6553200"/>
            <a:ext cx="1041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1"/>
              <a:t>Pinot 1976</a:t>
            </a:r>
          </a:p>
        </p:txBody>
      </p:sp>
      <p:pic>
        <p:nvPicPr>
          <p:cNvPr id="55301" name="Obrázek 7" descr="Biology of Springtails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463"/>
            <a:ext cx="42672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Obrázek 8" descr="Sminthurides-aquaticus-20120812-Eddie-Nurcombe-UK-England-Mowbra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263" y="3789363"/>
            <a:ext cx="336073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6918325" y="6550025"/>
            <a:ext cx="2225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1"/>
              <a:t>http://www.collembola.org</a:t>
            </a:r>
          </a:p>
        </p:txBody>
      </p:sp>
      <p:pic>
        <p:nvPicPr>
          <p:cNvPr id="55304" name="Obrázek 12" descr="Collembola-spermatophore-20071016-Philippe-Lebeaux-France-Francheville-l.jpg"/>
          <p:cNvPicPr>
            <a:picLocks noChangeAspect="1"/>
          </p:cNvPicPr>
          <p:nvPr/>
        </p:nvPicPr>
        <p:blipFill>
          <a:blip r:embed="rId4" cstate="print"/>
          <a:srcRect l="19289" t="5901" r="58269" b="37399"/>
          <a:stretch>
            <a:fillRect/>
          </a:stretch>
        </p:blipFill>
        <p:spPr bwMode="auto">
          <a:xfrm>
            <a:off x="4211638" y="3789363"/>
            <a:ext cx="13684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469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r>
              <a:rPr lang="cs-CZ" sz="4000" b="1" dirty="0" smtClean="0"/>
              <a:t>Vnitřní oplození</a:t>
            </a:r>
            <a:endParaRPr lang="cs-CZ" sz="2800" b="1" dirty="0" smtClean="0"/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>
          <a:xfrm>
            <a:off x="179388" y="1052513"/>
            <a:ext cx="8677275" cy="2160587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smtClean="0"/>
              <a:t>a) nepřímý přenos spermatu</a:t>
            </a:r>
          </a:p>
          <a:p>
            <a:pPr lvl="1"/>
            <a:r>
              <a:rPr lang="cs-CZ" sz="2000" smtClean="0"/>
              <a:t>prostřednictvím spermatoforu kladeného na substrát nebo vlákno</a:t>
            </a:r>
          </a:p>
          <a:p>
            <a:pPr lvl="1"/>
            <a:r>
              <a:rPr lang="cs-CZ" sz="2000" smtClean="0"/>
              <a:t>jen u Collembola, Diplura, Archaeognatha a Zygentoma (= u skupin se skrytým způsobem života v relativně vlhkém prostředí, aktivní v noci/ za soumraku/ za vlhkých dní)</a:t>
            </a:r>
          </a:p>
          <a:p>
            <a:pPr lvl="1"/>
            <a:r>
              <a:rPr lang="cs-CZ" sz="2000" smtClean="0"/>
              <a:t>někdy spojeno s charakteristickým chováním (Collembola: Sminthuridae, Archaeognatha, Zygentoma)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573463"/>
            <a:ext cx="5689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8043863" y="6553200"/>
            <a:ext cx="1100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1"/>
              <a:t>Sturm 2009</a:t>
            </a:r>
          </a:p>
        </p:txBody>
      </p:sp>
    </p:spTree>
    <p:extLst>
      <p:ext uri="{BB962C8B-B14F-4D97-AF65-F5344CB8AC3E}">
        <p14:creationId xmlns:p14="http://schemas.microsoft.com/office/powerpoint/2010/main" val="154243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r>
              <a:rPr lang="cs-CZ" sz="4000" b="1" dirty="0" smtClean="0"/>
              <a:t>Vnitřní oplození</a:t>
            </a:r>
            <a:endParaRPr lang="cs-CZ" sz="2800" b="1" dirty="0" smtClean="0"/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>
          <a:xfrm>
            <a:off x="0" y="1341438"/>
            <a:ext cx="2808288" cy="2159000"/>
          </a:xfrm>
        </p:spPr>
        <p:txBody>
          <a:bodyPr>
            <a:normAutofit fontScale="92500" lnSpcReduction="20000"/>
          </a:bodyPr>
          <a:lstStyle/>
          <a:p>
            <a:r>
              <a:rPr lang="cs-CZ" sz="2400" b="1" dirty="0" smtClean="0"/>
              <a:t>b) přímý přenos spermatu</a:t>
            </a:r>
          </a:p>
          <a:p>
            <a:pPr lvl="1"/>
            <a:r>
              <a:rPr lang="cs-CZ" sz="2000" dirty="0" smtClean="0"/>
              <a:t>přechodný případ: kopulace prostřednictvím sekundárního pohlavního orgánu  u </a:t>
            </a:r>
            <a:r>
              <a:rPr lang="cs-CZ" sz="2000" dirty="0" err="1" smtClean="0"/>
              <a:t>Odonata</a:t>
            </a:r>
            <a:r>
              <a:rPr lang="cs-CZ" sz="2000" dirty="0" smtClean="0"/>
              <a:t> </a:t>
            </a:r>
          </a:p>
        </p:txBody>
      </p:sp>
      <p:pic>
        <p:nvPicPr>
          <p:cNvPr id="57348" name="Obrázek 7" descr="Fig3-6.jpg"/>
          <p:cNvPicPr>
            <a:picLocks noChangeAspect="1"/>
          </p:cNvPicPr>
          <p:nvPr/>
        </p:nvPicPr>
        <p:blipFill>
          <a:blip r:embed="rId2" cstate="print"/>
          <a:srcRect l="10190" r="13635" b="24078"/>
          <a:stretch>
            <a:fillRect/>
          </a:stretch>
        </p:blipFill>
        <p:spPr bwMode="auto">
          <a:xfrm>
            <a:off x="3008313" y="954088"/>
            <a:ext cx="6135687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7894638" y="6550025"/>
            <a:ext cx="1249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1"/>
              <a:t>Heming 2003</a:t>
            </a:r>
          </a:p>
        </p:txBody>
      </p:sp>
    </p:spTree>
    <p:extLst>
      <p:ext uri="{BB962C8B-B14F-4D97-AF65-F5344CB8AC3E}">
        <p14:creationId xmlns:p14="http://schemas.microsoft.com/office/powerpoint/2010/main" val="181463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r>
              <a:rPr lang="cs-CZ" sz="4000" b="1" dirty="0" smtClean="0"/>
              <a:t>Vnitřní oplození</a:t>
            </a:r>
            <a:endParaRPr lang="cs-CZ" sz="2800" b="1" dirty="0" smtClean="0"/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>
          <a:xfrm>
            <a:off x="250825" y="1125538"/>
            <a:ext cx="8461375" cy="1582737"/>
          </a:xfrm>
        </p:spPr>
        <p:txBody>
          <a:bodyPr/>
          <a:lstStyle/>
          <a:p>
            <a:r>
              <a:rPr lang="cs-CZ" sz="2400" b="1" dirty="0" smtClean="0"/>
              <a:t>b) přímé vnitřní oplození</a:t>
            </a:r>
          </a:p>
          <a:p>
            <a:pPr lvl="1"/>
            <a:r>
              <a:rPr lang="cs-CZ" sz="2000" dirty="0" smtClean="0"/>
              <a:t>většinou ve </a:t>
            </a:r>
            <a:r>
              <a:rPr lang="cs-CZ" sz="2000" dirty="0" err="1" smtClean="0"/>
              <a:t>spermatoforu</a:t>
            </a:r>
            <a:endParaRPr lang="cs-CZ" sz="2000" dirty="0" smtClean="0"/>
          </a:p>
          <a:p>
            <a:pPr lvl="1"/>
            <a:r>
              <a:rPr lang="cs-CZ" sz="2000" dirty="0" smtClean="0"/>
              <a:t>u některých </a:t>
            </a:r>
            <a:r>
              <a:rPr lang="cs-CZ" sz="2000" dirty="0" err="1" smtClean="0"/>
              <a:t>Heteroptera</a:t>
            </a:r>
            <a:r>
              <a:rPr lang="cs-CZ" sz="2000" dirty="0" smtClean="0"/>
              <a:t>, </a:t>
            </a:r>
            <a:r>
              <a:rPr lang="cs-CZ" sz="2000" dirty="0" err="1" smtClean="0"/>
              <a:t>Coleoptera</a:t>
            </a:r>
            <a:r>
              <a:rPr lang="cs-CZ" sz="2000" dirty="0" smtClean="0"/>
              <a:t>, </a:t>
            </a:r>
            <a:r>
              <a:rPr lang="cs-CZ" sz="2000" dirty="0" err="1" smtClean="0"/>
              <a:t>Diptera</a:t>
            </a:r>
            <a:r>
              <a:rPr lang="cs-CZ" sz="2000" dirty="0" smtClean="0"/>
              <a:t>, </a:t>
            </a:r>
            <a:r>
              <a:rPr lang="cs-CZ" sz="2000" dirty="0" err="1" smtClean="0"/>
              <a:t>Hymenoptera</a:t>
            </a:r>
            <a:r>
              <a:rPr lang="cs-CZ" sz="2000" dirty="0" smtClean="0"/>
              <a:t> přenos neobalených spermií</a:t>
            </a:r>
          </a:p>
        </p:txBody>
      </p:sp>
      <p:pic>
        <p:nvPicPr>
          <p:cNvPr id="58372" name="Obrázek 5" descr="Outline of Entomology_4 ed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30513"/>
            <a:ext cx="9144000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6875463" y="6381750"/>
            <a:ext cx="2095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1"/>
              <a:t>Gullan </a:t>
            </a:r>
            <a:r>
              <a:rPr lang="en-US" sz="1400" i="1"/>
              <a:t>&amp; </a:t>
            </a:r>
            <a:r>
              <a:rPr lang="cs-CZ" sz="1400" i="1"/>
              <a:t>Cranston 2010</a:t>
            </a:r>
          </a:p>
        </p:txBody>
      </p:sp>
    </p:spTree>
    <p:extLst>
      <p:ext uri="{BB962C8B-B14F-4D97-AF65-F5344CB8AC3E}">
        <p14:creationId xmlns:p14="http://schemas.microsoft.com/office/powerpoint/2010/main" val="330816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8313" y="188913"/>
            <a:ext cx="82296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Vnitřní oplození</a:t>
            </a:r>
            <a:endParaRPr lang="cs-CZ" sz="2400" b="1" dirty="0" smtClean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36538" y="988589"/>
            <a:ext cx="8583934" cy="1582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b) přímé vnitřní </a:t>
            </a:r>
            <a:r>
              <a:rPr lang="cs-CZ" sz="2400" b="1" dirty="0" smtClean="0"/>
              <a:t>oplození</a:t>
            </a:r>
          </a:p>
          <a:p>
            <a:pPr marL="0" indent="0">
              <a:buNone/>
            </a:pPr>
            <a:r>
              <a:rPr lang="cs-CZ" sz="2400" b="1" dirty="0"/>
              <a:t> </a:t>
            </a:r>
            <a:r>
              <a:rPr lang="cs-CZ" sz="2400" b="1" dirty="0" smtClean="0"/>
              <a:t>- štěnice </a:t>
            </a:r>
            <a:r>
              <a:rPr lang="cs-CZ" sz="2400" dirty="0" smtClean="0"/>
              <a:t>(</a:t>
            </a:r>
            <a:r>
              <a:rPr lang="cs-CZ" sz="2400" dirty="0" err="1" smtClean="0"/>
              <a:t>Heteroptera</a:t>
            </a:r>
            <a:r>
              <a:rPr lang="cs-CZ" sz="2400" dirty="0" smtClean="0"/>
              <a:t>: </a:t>
            </a:r>
            <a:r>
              <a:rPr lang="cs-CZ" sz="2400" dirty="0" err="1" smtClean="0"/>
              <a:t>Cimicomorpha</a:t>
            </a:r>
            <a:r>
              <a:rPr lang="cs-CZ" sz="2400" dirty="0" smtClean="0"/>
              <a:t>) a </a:t>
            </a:r>
            <a:r>
              <a:rPr lang="cs-CZ" sz="2400" b="1" dirty="0" err="1" smtClean="0"/>
              <a:t>řásnokřídlí</a:t>
            </a:r>
            <a:r>
              <a:rPr lang="cs-CZ" sz="2400" dirty="0" smtClean="0"/>
              <a:t> (</a:t>
            </a:r>
            <a:r>
              <a:rPr lang="cs-CZ" sz="2400" dirty="0" err="1" smtClean="0"/>
              <a:t>Strepsiptera</a:t>
            </a:r>
            <a:r>
              <a:rPr lang="cs-CZ" sz="2400" dirty="0" smtClean="0"/>
              <a:t>):            traumatická inseminace =</a:t>
            </a:r>
            <a:r>
              <a:rPr lang="cs-CZ" sz="2400" dirty="0" smtClean="0"/>
              <a:t> proražení tělní dutiny</a:t>
            </a:r>
            <a:endParaRPr lang="cs-CZ" sz="2400" dirty="0" smtClean="0"/>
          </a:p>
        </p:txBody>
      </p:sp>
      <p:pic>
        <p:nvPicPr>
          <p:cNvPr id="3076" name="Picture 4" descr="http://files.stenice-obecna-postelni-domaci.webnode.cz/200001695-b15ecb2592/02_800px-Traumatic_insemination_1_edit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7651" r="5043" b="5262"/>
          <a:stretch/>
        </p:blipFill>
        <p:spPr bwMode="auto">
          <a:xfrm>
            <a:off x="1907704" y="2564904"/>
            <a:ext cx="5112192" cy="414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dwards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6" y="664667"/>
            <a:ext cx="4679950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Freude-Harde-Lohse-Acrotrichi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1"/>
          <a:stretch>
            <a:fillRect/>
          </a:stretch>
        </p:blipFill>
        <p:spPr bwMode="auto">
          <a:xfrm>
            <a:off x="5075503" y="852487"/>
            <a:ext cx="37909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3350" y="6396037"/>
            <a:ext cx="419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cs-CZ" altLang="en-US" sz="1200" dirty="0" err="1"/>
              <a:t>Hemiptera</a:t>
            </a:r>
            <a:r>
              <a:rPr lang="cs-CZ" altLang="en-US" sz="1200" dirty="0"/>
              <a:t>: </a:t>
            </a:r>
            <a:r>
              <a:rPr lang="cs-CZ" altLang="en-US" sz="1200" dirty="0" err="1"/>
              <a:t>Cicadomorpha</a:t>
            </a:r>
            <a:r>
              <a:rPr lang="cs-CZ" altLang="en-US" sz="1200" dirty="0"/>
              <a:t>: </a:t>
            </a:r>
            <a:r>
              <a:rPr lang="cs-CZ" altLang="en-US" sz="1200" dirty="0" err="1"/>
              <a:t>Cicadellidae</a:t>
            </a:r>
            <a:r>
              <a:rPr lang="cs-CZ" altLang="en-US" sz="1200" dirty="0"/>
              <a:t>: </a:t>
            </a:r>
            <a:r>
              <a:rPr lang="cs-CZ" altLang="en-US" sz="1200" i="1" dirty="0" err="1"/>
              <a:t>Edwardsiana</a:t>
            </a:r>
            <a:r>
              <a:rPr lang="cs-CZ" altLang="en-US" sz="1200" i="1" dirty="0"/>
              <a:t> </a:t>
            </a:r>
            <a:r>
              <a:rPr lang="cs-CZ" altLang="en-US" sz="1200" dirty="0" err="1"/>
              <a:t>spp</a:t>
            </a:r>
            <a:r>
              <a:rPr lang="cs-CZ" altLang="en-US" sz="1200" dirty="0"/>
              <a:t>.</a:t>
            </a:r>
          </a:p>
          <a:p>
            <a:pPr eaLnBrk="1" hangingPunct="1"/>
            <a:r>
              <a:rPr lang="cs-CZ" altLang="en-US" sz="1200" dirty="0"/>
              <a:t>samčí </a:t>
            </a:r>
            <a:r>
              <a:rPr lang="cs-CZ" altLang="en-US" sz="1200" dirty="0" err="1"/>
              <a:t>aedeagus</a:t>
            </a:r>
            <a:endParaRPr lang="cs-CZ" altLang="en-US" sz="12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80700" y="6488112"/>
            <a:ext cx="41513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cs-CZ" altLang="en-US" sz="1200"/>
              <a:t>Coleoptera: Ptiliidae: </a:t>
            </a:r>
            <a:r>
              <a:rPr lang="cs-CZ" altLang="en-US" sz="1200" i="1"/>
              <a:t>Acrotrichis </a:t>
            </a:r>
            <a:r>
              <a:rPr lang="cs-CZ" altLang="en-US" sz="1200"/>
              <a:t>spp.- samičí spermatheky</a:t>
            </a:r>
          </a:p>
        </p:txBody>
      </p:sp>
      <p:sp>
        <p:nvSpPr>
          <p:cNvPr id="9" name="Nadpis 1"/>
          <p:cNvSpPr>
            <a:spLocks noGrp="1"/>
          </p:cNvSpPr>
          <p:nvPr/>
        </p:nvSpPr>
        <p:spPr bwMode="auto">
          <a:xfrm>
            <a:off x="636853" y="-33243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z="2800" b="1" dirty="0" smtClean="0">
                <a:solidFill>
                  <a:schemeClr val="tx1"/>
                </a:solidFill>
              </a:rPr>
              <a:t>Rozmanitost kopulačních orgánů</a:t>
            </a:r>
          </a:p>
        </p:txBody>
      </p:sp>
    </p:spTree>
    <p:extLst>
      <p:ext uri="{BB962C8B-B14F-4D97-AF65-F5344CB8AC3E}">
        <p14:creationId xmlns:p14="http://schemas.microsoft.com/office/powerpoint/2010/main" val="385490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8387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979" y="2609850"/>
            <a:ext cx="57340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499992" y="215062"/>
            <a:ext cx="3705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Ephemeroptera</a:t>
            </a:r>
            <a:r>
              <a:rPr lang="cs-CZ" sz="2800" b="1" dirty="0" smtClean="0"/>
              <a:t> (jepice)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19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380</Words>
  <Application>Microsoft Office PowerPoint</Application>
  <PresentationFormat>Předvádění na obrazovce (4:3)</PresentationFormat>
  <Paragraphs>88</Paragraphs>
  <Slides>16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Prezentace aplikace PowerPoint</vt:lpstr>
      <vt:lpstr>Prezentace aplikace PowerPoint</vt:lpstr>
      <vt:lpstr>Vnitřní oplození</vt:lpstr>
      <vt:lpstr>Vnitřní oplození</vt:lpstr>
      <vt:lpstr>Vnitřní oplození</vt:lpstr>
      <vt:lpstr>Vnitřní oplození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Coleoptera: Elateridae (kovaříci)</vt:lpstr>
      <vt:lpstr>Prezentace aplikace PowerPoint</vt:lpstr>
      <vt:lpstr>Diptera: Brachycera: Sarcophagidae (masařka) Hypopygium circumversum (o 360°)</vt:lpstr>
      <vt:lpstr>Diptera: Brachycera: Sarcophagidae (masařka) - hypopygium</vt:lpstr>
      <vt:lpstr>Diptera (Sarcophagidae, masařka)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everteb</dc:creator>
  <cp:lastModifiedBy>everteb</cp:lastModifiedBy>
  <cp:revision>20</cp:revision>
  <dcterms:created xsi:type="dcterms:W3CDTF">2015-03-30T13:59:37Z</dcterms:created>
  <dcterms:modified xsi:type="dcterms:W3CDTF">2015-03-31T12:17:34Z</dcterms:modified>
</cp:coreProperties>
</file>