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341" r:id="rId2"/>
    <p:sldId id="342" r:id="rId3"/>
    <p:sldId id="374" r:id="rId4"/>
    <p:sldId id="375" r:id="rId5"/>
    <p:sldId id="376" r:id="rId6"/>
    <p:sldId id="377" r:id="rId7"/>
    <p:sldId id="378" r:id="rId8"/>
    <p:sldId id="379" r:id="rId9"/>
    <p:sldId id="380" r:id="rId10"/>
    <p:sldId id="372" r:id="rId11"/>
    <p:sldId id="373" r:id="rId12"/>
    <p:sldId id="343" r:id="rId13"/>
    <p:sldId id="344" r:id="rId14"/>
    <p:sldId id="345" r:id="rId15"/>
    <p:sldId id="346" r:id="rId16"/>
    <p:sldId id="347" r:id="rId17"/>
    <p:sldId id="348" r:id="rId18"/>
    <p:sldId id="349" r:id="rId19"/>
    <p:sldId id="350" r:id="rId20"/>
    <p:sldId id="351" r:id="rId21"/>
    <p:sldId id="352" r:id="rId22"/>
    <p:sldId id="353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7B7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-1566" y="-84"/>
      </p:cViewPr>
      <p:guideLst>
        <p:guide orient="horz" pos="2160"/>
        <p:guide pos="13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image" Target="../media/image2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16.2.2015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16.2.2015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Cvanová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16.2.2015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</a:t>
            </a:r>
            <a:r>
              <a:rPr lang="cs-CZ" dirty="0" err="1" smtClean="0"/>
              <a:t>Jarkovský</a:t>
            </a:r>
            <a:r>
              <a:rPr lang="cs-CZ" dirty="0" smtClean="0"/>
              <a:t>, L. Dušek, 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16.2.2015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Jarkovský, L. Dušek, S. </a:t>
            </a:r>
            <a:r>
              <a:rPr lang="cs-CZ" i="1" dirty="0" err="1" smtClean="0">
                <a:latin typeface="Arial" charset="0"/>
                <a:cs typeface="Arial" charset="0"/>
              </a:rPr>
              <a:t>Littnerová</a:t>
            </a:r>
            <a:r>
              <a:rPr lang="cs-CZ" i="1" dirty="0" smtClean="0">
                <a:latin typeface="Arial" charset="0"/>
                <a:cs typeface="Arial" charset="0"/>
              </a:rPr>
              <a:t>, 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89535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smtClean="0">
                <a:solidFill>
                  <a:schemeClr val="tx2"/>
                </a:solidFill>
                <a:latin typeface="Arial" charset="0"/>
              </a:rPr>
              <a:t>Jak vznikají informace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smtClean="0">
                <a:solidFill>
                  <a:schemeClr val="tx2"/>
                </a:solidFill>
                <a:latin typeface="Arial" charset="0"/>
              </a:rPr>
              <a:t>Rozložení dat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0111"/>
            <a:ext cx="7772400" cy="738664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1. Statistická analýza dat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Jarkovský, L. Dušek, 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89535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smtClean="0">
                <a:solidFill>
                  <a:schemeClr val="tx2"/>
                </a:solidFill>
                <a:latin typeface="Arial" charset="0"/>
              </a:rPr>
              <a:t>Jak vznikají informace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smtClean="0">
                <a:solidFill>
                  <a:schemeClr val="tx2"/>
                </a:solidFill>
                <a:latin typeface="Arial" charset="0"/>
              </a:rPr>
              <a:t>Rozložení dat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545232"/>
            <a:ext cx="7772400" cy="1371600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1a. Teoretické pozadí statistické analýzy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Anotace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dirty="0" smtClean="0"/>
              <a:t>Základním principem statistiky je pravděpodobnost výskytu nějaké události. Prostřednictvím vzorkování se snažíme odhadnout skutečnou pravděpodobnost událostí. </a:t>
            </a:r>
          </a:p>
          <a:p>
            <a:r>
              <a:rPr lang="cs-CZ" dirty="0" smtClean="0"/>
              <a:t>Klíčovou otázkou je velikost vzorku, čím větší vzorek, tím větší šance na projevení se skutečné pravděpodobnosti výskytu jevu (a tím je také nákladnější analýza).</a:t>
            </a:r>
          </a:p>
        </p:txBody>
      </p:sp>
      <p:pic>
        <p:nvPicPr>
          <p:cNvPr id="187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4869160"/>
            <a:ext cx="79208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73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4869160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73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4869160"/>
            <a:ext cx="36004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739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832" y="4869160"/>
            <a:ext cx="144016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3"/>
          <p:cNvSpPr txBox="1">
            <a:spLocks/>
          </p:cNvSpPr>
          <p:nvPr/>
        </p:nvSpPr>
        <p:spPr bwMode="auto">
          <a:xfrm>
            <a:off x="2987824" y="5733256"/>
            <a:ext cx="100811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 = 1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dirty="0" smtClean="0"/>
              <a:t>m = 0</a:t>
            </a: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ctangle 3"/>
          <p:cNvSpPr txBox="1">
            <a:spLocks/>
          </p:cNvSpPr>
          <p:nvPr/>
        </p:nvSpPr>
        <p:spPr bwMode="auto">
          <a:xfrm>
            <a:off x="4499992" y="5733256"/>
            <a:ext cx="100811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 = 4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dirty="0" smtClean="0"/>
              <a:t>m = 0,25</a:t>
            </a: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ectangle 3"/>
          <p:cNvSpPr txBox="1">
            <a:spLocks/>
          </p:cNvSpPr>
          <p:nvPr/>
        </p:nvSpPr>
        <p:spPr bwMode="auto">
          <a:xfrm>
            <a:off x="6012160" y="5733256"/>
            <a:ext cx="100811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 = 9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dirty="0" smtClean="0"/>
              <a:t>m = 0,22</a:t>
            </a: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3"/>
          <p:cNvSpPr txBox="1">
            <a:spLocks/>
          </p:cNvSpPr>
          <p:nvPr/>
        </p:nvSpPr>
        <p:spPr bwMode="auto">
          <a:xfrm>
            <a:off x="7596336" y="5733256"/>
            <a:ext cx="100811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 = 16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dirty="0" smtClean="0"/>
              <a:t>m = 0,19</a:t>
            </a: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Šipka doprava 14"/>
          <p:cNvSpPr/>
          <p:nvPr/>
        </p:nvSpPr>
        <p:spPr>
          <a:xfrm rot="3112117">
            <a:off x="2467606" y="4396943"/>
            <a:ext cx="770290" cy="288032"/>
          </a:xfrm>
          <a:prstGeom prst="rightArrow">
            <a:avLst/>
          </a:prstGeom>
          <a:solidFill>
            <a:schemeClr val="tx1">
              <a:alpha val="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/>
          <p:cNvSpPr/>
          <p:nvPr/>
        </p:nvSpPr>
        <p:spPr>
          <a:xfrm rot="914911">
            <a:off x="2595963" y="4333015"/>
            <a:ext cx="2023388" cy="576000"/>
          </a:xfrm>
          <a:prstGeom prst="rightArrow">
            <a:avLst/>
          </a:prstGeom>
          <a:solidFill>
            <a:schemeClr val="tx1">
              <a:alpha val="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87393" name="Picture 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1560" y="4221088"/>
            <a:ext cx="2088232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Šipka doprava 16"/>
          <p:cNvSpPr/>
          <p:nvPr/>
        </p:nvSpPr>
        <p:spPr>
          <a:xfrm rot="423340">
            <a:off x="2692441" y="4231220"/>
            <a:ext cx="3398337" cy="1007458"/>
          </a:xfrm>
          <a:prstGeom prst="rightArrow">
            <a:avLst/>
          </a:prstGeom>
          <a:solidFill>
            <a:schemeClr val="tx1">
              <a:alpha val="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prava 17"/>
          <p:cNvSpPr/>
          <p:nvPr/>
        </p:nvSpPr>
        <p:spPr>
          <a:xfrm rot="189447">
            <a:off x="2486490" y="3988409"/>
            <a:ext cx="5126513" cy="1532818"/>
          </a:xfrm>
          <a:prstGeom prst="rightArrow">
            <a:avLst/>
          </a:prstGeom>
          <a:solidFill>
            <a:schemeClr val="tx1">
              <a:alpha val="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51520" y="1556792"/>
            <a:ext cx="864096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cs-CZ" i="0" dirty="0" smtClean="0"/>
              <a:t>Náhodný jev</a:t>
            </a:r>
            <a:r>
              <a:rPr lang="cs-CZ" b="0" i="0" dirty="0" smtClean="0"/>
              <a:t>	značíme velkým latinským písmenem, např. A. Jde o jev, pro který požadujeme tzv. statistickou stabilitu, tj. aby při n opakování pokusu platilo pro relativní četnost výsledku:</a:t>
            </a:r>
          </a:p>
          <a:p>
            <a:pPr marL="1619250" indent="-1619250" eaLnBrk="0" hangingPunct="0"/>
            <a:endParaRPr lang="cs-CZ" b="0" i="0" dirty="0" smtClean="0"/>
          </a:p>
          <a:p>
            <a:pPr marL="1619250" indent="-1619250" eaLnBrk="0" hangingPunct="0"/>
            <a:endParaRPr lang="cs-CZ" i="0" dirty="0" smtClean="0"/>
          </a:p>
          <a:p>
            <a:pPr marL="1619250" indent="-1619250" eaLnBrk="0" hangingPunct="0"/>
            <a:endParaRPr lang="cs-CZ" i="0" dirty="0" smtClean="0"/>
          </a:p>
          <a:p>
            <a:pPr marL="1619250" indent="-1619250" eaLnBrk="0" hangingPunct="0"/>
            <a:endParaRPr lang="cs-CZ" i="0" dirty="0" smtClean="0"/>
          </a:p>
          <a:p>
            <a:pPr marL="3140075" indent="-3140075" algn="just" eaLnBrk="0" hangingPunct="0"/>
            <a:r>
              <a:rPr lang="cs-CZ" i="0" dirty="0" smtClean="0"/>
              <a:t>Prostor elementárních jevů 	</a:t>
            </a:r>
            <a:r>
              <a:rPr lang="cs-CZ" b="0" i="0" dirty="0" smtClean="0"/>
              <a:t>značíme obvykle </a:t>
            </a:r>
            <a:r>
              <a:rPr lang="el-GR" b="0" i="0" dirty="0" smtClean="0"/>
              <a:t>Ω</a:t>
            </a:r>
            <a:r>
              <a:rPr lang="cs-CZ" b="0" i="0" dirty="0" smtClean="0"/>
              <a:t>, jde o libovolnou neprázdnou množinu (její prvky nazýváme elementárními jevy).</a:t>
            </a:r>
          </a:p>
          <a:p>
            <a:pPr marL="3679825" indent="-3679825" algn="just" eaLnBrk="0" hangingPunct="0"/>
            <a:endParaRPr lang="cs-CZ" b="0" i="0" dirty="0" smtClean="0"/>
          </a:p>
          <a:p>
            <a:pPr marL="1884363" indent="-1884363" algn="just" eaLnBrk="0" hangingPunct="0"/>
            <a:r>
              <a:rPr lang="cs-CZ" i="0" dirty="0" smtClean="0"/>
              <a:t>Elementární jev	</a:t>
            </a:r>
            <a:r>
              <a:rPr lang="cs-CZ" b="0" i="0" dirty="0" smtClean="0"/>
              <a:t>nejjemnější možný náhodný jev, tj. náhodný jev, který nelze vyjádřit jako sjednocení dvou jiných neprázdných náhodných jevů. Značí se obvykle </a:t>
            </a:r>
            <a:r>
              <a:rPr lang="el-GR" b="0" i="0" dirty="0" smtClean="0"/>
              <a:t>ω</a:t>
            </a:r>
            <a:r>
              <a:rPr lang="cs-CZ" b="0" i="0" dirty="0" smtClean="0"/>
              <a:t>.</a:t>
            </a:r>
            <a:endParaRPr lang="cs-CZ" i="0" dirty="0" smtClean="0"/>
          </a:p>
          <a:p>
            <a:pPr marL="1619250" indent="-1619250" eaLnBrk="0" hangingPunct="0"/>
            <a:endParaRPr lang="cs-CZ" i="0" dirty="0"/>
          </a:p>
        </p:txBody>
      </p:sp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854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2780928"/>
            <a:ext cx="2952750" cy="561975"/>
          </a:xfrm>
          <a:prstGeom prst="rect">
            <a:avLst/>
          </a:prstGeom>
          <a:noFill/>
        </p:spPr>
      </p:pic>
      <p:sp>
        <p:nvSpPr>
          <p:cNvPr id="9" name="Zaoblený obdélník 8"/>
          <p:cNvSpPr/>
          <p:nvPr/>
        </p:nvSpPr>
        <p:spPr>
          <a:xfrm>
            <a:off x="251520" y="5301208"/>
            <a:ext cx="8640960" cy="1008112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Platí tedy, že elementární jevy jsou prvky prostoru elementárních jevů, rovněž jsou prvky náhodných jevů a náhodné jevy jsou podmnožiny prostoru elementárních jevů.</a:t>
            </a:r>
            <a:endParaRPr lang="cs-CZ" i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51520" y="1556792"/>
            <a:ext cx="864096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eaLnBrk="0" hangingPunct="0"/>
            <a:endParaRPr lang="cs-CZ" i="0" dirty="0"/>
          </a:p>
        </p:txBody>
      </p:sp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611560" y="1772816"/>
            <a:ext cx="7920880" cy="4320480"/>
          </a:xfrm>
          <a:prstGeom prst="ellipse">
            <a:avLst/>
          </a:prstGeom>
          <a:solidFill>
            <a:srgbClr val="FFFF99">
              <a:alpha val="50000"/>
            </a:srgbClr>
          </a:solidFill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1619672" y="2276872"/>
            <a:ext cx="3096344" cy="2376264"/>
          </a:xfrm>
          <a:prstGeom prst="ellipse">
            <a:avLst/>
          </a:prstGeom>
          <a:solidFill>
            <a:srgbClr val="FFFF99">
              <a:alpha val="50000"/>
            </a:srgbClr>
          </a:solidFill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3347864" y="3573016"/>
            <a:ext cx="3096344" cy="2376264"/>
          </a:xfrm>
          <a:prstGeom prst="ellipse">
            <a:avLst/>
          </a:prstGeom>
          <a:solidFill>
            <a:srgbClr val="FFFF99">
              <a:alpha val="50000"/>
            </a:srgbClr>
          </a:solidFill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Elipsa 12"/>
          <p:cNvSpPr/>
          <p:nvPr/>
        </p:nvSpPr>
        <p:spPr>
          <a:xfrm>
            <a:off x="4139952" y="4509120"/>
            <a:ext cx="1656184" cy="1368152"/>
          </a:xfrm>
          <a:prstGeom prst="ellipse">
            <a:avLst/>
          </a:prstGeom>
          <a:solidFill>
            <a:srgbClr val="FFFF99">
              <a:alpha val="50000"/>
            </a:srgbClr>
          </a:solidFill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331640" y="1340768"/>
            <a:ext cx="1647800" cy="999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el-GR" i="0" dirty="0" smtClean="0"/>
              <a:t>Ω</a:t>
            </a:r>
            <a:r>
              <a:rPr lang="cs-CZ" b="0" i="0" dirty="0" smtClean="0"/>
              <a:t> – prostor</a:t>
            </a:r>
          </a:p>
          <a:p>
            <a:pPr marL="1619250" indent="-1619250" algn="just" eaLnBrk="0" hangingPunct="0"/>
            <a:r>
              <a:rPr lang="cs-CZ" b="0" i="0" dirty="0" smtClean="0"/>
              <a:t>elementárních</a:t>
            </a:r>
          </a:p>
          <a:p>
            <a:pPr marL="1619250" indent="-1619250" algn="just" eaLnBrk="0" hangingPunct="0"/>
            <a:r>
              <a:rPr lang="cs-CZ" b="0" i="0" dirty="0" smtClean="0"/>
              <a:t>jevů</a:t>
            </a:r>
            <a:endParaRPr lang="cs-CZ" i="0" dirty="0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724128" y="4581128"/>
            <a:ext cx="230425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cs-CZ" i="0" dirty="0" smtClean="0"/>
              <a:t>A</a:t>
            </a:r>
            <a:r>
              <a:rPr lang="cs-CZ" b="0" i="0" dirty="0" smtClean="0"/>
              <a:t> – náhodný jev</a:t>
            </a:r>
            <a:endParaRPr lang="cs-CZ" i="0" dirty="0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3563888" y="3140968"/>
            <a:ext cx="230425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el-GR" i="0" dirty="0" smtClean="0"/>
              <a:t>ω</a:t>
            </a:r>
            <a:r>
              <a:rPr lang="cs-CZ" b="0" i="0" dirty="0" smtClean="0"/>
              <a:t> – elementární jev</a:t>
            </a:r>
            <a:endParaRPr lang="cs-CZ" i="0" dirty="0"/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6084168" y="3284984"/>
            <a:ext cx="230425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el-GR" i="0" dirty="0" smtClean="0"/>
              <a:t>ω</a:t>
            </a:r>
            <a:r>
              <a:rPr lang="cs-CZ" b="0" i="0" dirty="0" smtClean="0"/>
              <a:t> – elementární jev</a:t>
            </a:r>
            <a:endParaRPr lang="cs-CZ" i="0" dirty="0"/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5148064" y="4941168"/>
            <a:ext cx="230425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el-GR" i="0" dirty="0" smtClean="0"/>
              <a:t>ω</a:t>
            </a:r>
            <a:r>
              <a:rPr lang="cs-CZ" b="0" i="0" dirty="0" smtClean="0"/>
              <a:t> – elementární jev</a:t>
            </a:r>
            <a:endParaRPr lang="cs-CZ" i="0" dirty="0"/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6012160" y="4221088"/>
            <a:ext cx="230425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el-GR" i="0" dirty="0" smtClean="0"/>
              <a:t>ω</a:t>
            </a:r>
            <a:r>
              <a:rPr lang="cs-CZ" b="0" i="0" dirty="0" smtClean="0"/>
              <a:t> – elementární jev</a:t>
            </a:r>
            <a:endParaRPr lang="cs-CZ" i="0" dirty="0"/>
          </a:p>
        </p:txBody>
      </p:sp>
      <p:sp>
        <p:nvSpPr>
          <p:cNvPr id="20" name="Elipsa 19"/>
          <p:cNvSpPr/>
          <p:nvPr/>
        </p:nvSpPr>
        <p:spPr>
          <a:xfrm>
            <a:off x="2771800" y="26369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Elipsa 20"/>
          <p:cNvSpPr/>
          <p:nvPr/>
        </p:nvSpPr>
        <p:spPr>
          <a:xfrm>
            <a:off x="3491880" y="335699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Elipsa 21"/>
          <p:cNvSpPr/>
          <p:nvPr/>
        </p:nvSpPr>
        <p:spPr>
          <a:xfrm>
            <a:off x="5076056" y="515719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Elipsa 22"/>
          <p:cNvSpPr/>
          <p:nvPr/>
        </p:nvSpPr>
        <p:spPr>
          <a:xfrm>
            <a:off x="5868144" y="436510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Elipsa 23"/>
          <p:cNvSpPr/>
          <p:nvPr/>
        </p:nvSpPr>
        <p:spPr>
          <a:xfrm>
            <a:off x="5940152" y="34290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3995936" y="2060848"/>
            <a:ext cx="230425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cs-CZ" i="0" dirty="0" smtClean="0"/>
              <a:t>A</a:t>
            </a:r>
            <a:r>
              <a:rPr lang="cs-CZ" b="0" i="0" dirty="0" smtClean="0"/>
              <a:t> – náhodný jev</a:t>
            </a:r>
            <a:endParaRPr lang="cs-CZ" i="0" dirty="0"/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6228184" y="3789040"/>
            <a:ext cx="230425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cs-CZ" i="0" dirty="0" smtClean="0"/>
              <a:t>A</a:t>
            </a:r>
            <a:r>
              <a:rPr lang="cs-CZ" b="0" i="0" dirty="0" smtClean="0"/>
              <a:t> – náhodný jev</a:t>
            </a:r>
            <a:endParaRPr lang="cs-CZ" i="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51520" y="1556792"/>
            <a:ext cx="8640960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344613" indent="-1344613" algn="just" eaLnBrk="0" hangingPunct="0">
              <a:spcAft>
                <a:spcPts val="1200"/>
              </a:spcAft>
            </a:pPr>
            <a:r>
              <a:rPr lang="el-GR" i="0" dirty="0" smtClean="0"/>
              <a:t>σ</a:t>
            </a:r>
            <a:r>
              <a:rPr lang="cs-CZ" i="0" dirty="0" smtClean="0"/>
              <a:t>-algebra</a:t>
            </a:r>
            <a:r>
              <a:rPr lang="cs-CZ" b="0" i="0" dirty="0" smtClean="0"/>
              <a:t>	systém (množina) podmnožin prostoru elementárních jevů (označujeme </a:t>
            </a:r>
            <a:r>
              <a:rPr lang="cs-CZ" b="0" i="0" dirty="0" smtClean="0">
                <a:latin typeface="Old English Text MT" pitchFamily="66" charset="0"/>
              </a:rPr>
              <a:t>A</a:t>
            </a:r>
            <a:r>
              <a:rPr lang="cs-CZ" b="0" i="0" dirty="0" smtClean="0"/>
              <a:t>) </a:t>
            </a:r>
            <a:r>
              <a:rPr lang="cs-CZ" b="0" i="0" dirty="0" smtClean="0">
                <a:latin typeface="+mj-lt"/>
              </a:rPr>
              <a:t>splňující </a:t>
            </a:r>
            <a:r>
              <a:rPr lang="cs-CZ" b="0" i="0" dirty="0" smtClean="0">
                <a:latin typeface="+mj-lt"/>
                <a:cs typeface="Arial" pitchFamily="34" charset="0"/>
              </a:rPr>
              <a:t>následující podmínky:</a:t>
            </a:r>
          </a:p>
          <a:p>
            <a:pPr marL="1971675" indent="-265113" algn="just" eaLnBrk="0" hangingPunct="0">
              <a:buFont typeface="+mj-lt"/>
              <a:buAutoNum type="arabicPeriod"/>
            </a:pPr>
            <a:r>
              <a:rPr lang="cs-CZ" b="0" i="0" dirty="0" smtClean="0">
                <a:latin typeface="Old English Text MT" pitchFamily="66" charset="0"/>
              </a:rPr>
              <a:t>A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cs-CZ" b="0" i="0" dirty="0" smtClean="0"/>
              <a:t>neprázdná množina,</a:t>
            </a:r>
          </a:p>
          <a:p>
            <a:pPr marL="1971675" indent="-265113" algn="just" eaLnBrk="0" hangingPunct="0">
              <a:buFont typeface="+mj-lt"/>
              <a:buAutoNum type="arabicPeriod"/>
            </a:pPr>
            <a:r>
              <a:rPr lang="cs-CZ" b="0" i="0" dirty="0" smtClean="0"/>
              <a:t>A  ∈  </a:t>
            </a:r>
            <a:r>
              <a:rPr lang="cs-CZ" b="0" i="0" dirty="0" err="1" smtClean="0">
                <a:latin typeface="Old English Text MT" pitchFamily="66" charset="0"/>
              </a:rPr>
              <a:t>A</a:t>
            </a:r>
            <a:r>
              <a:rPr lang="cs-CZ" b="0" i="0" dirty="0" smtClean="0">
                <a:latin typeface="Old English Text MT" pitchFamily="66" charset="0"/>
              </a:rPr>
              <a:t> 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i="0" dirty="0" smtClean="0"/>
              <a:t>⇒   </a:t>
            </a:r>
            <a:r>
              <a:rPr lang="cs-CZ" b="0" i="0" dirty="0" err="1" smtClean="0">
                <a:latin typeface="Old English Text MT" pitchFamily="66" charset="0"/>
              </a:rPr>
              <a:t>A</a:t>
            </a:r>
            <a:r>
              <a:rPr lang="cs-CZ" b="0" i="0" dirty="0" smtClean="0">
                <a:latin typeface="Old English Text MT" pitchFamily="66" charset="0"/>
              </a:rPr>
              <a:t> \</a:t>
            </a:r>
            <a:r>
              <a:rPr lang="cs-CZ" b="0" i="0" dirty="0" smtClean="0"/>
              <a:t>A  ∈  </a:t>
            </a:r>
            <a:r>
              <a:rPr lang="cs-CZ" b="0" i="0" dirty="0" err="1" smtClean="0">
                <a:latin typeface="Old English Text MT" pitchFamily="66" charset="0"/>
              </a:rPr>
              <a:t>A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 </a:t>
            </a:r>
            <a:endParaRPr lang="cs-CZ" b="0" i="0" dirty="0" smtClean="0"/>
          </a:p>
          <a:p>
            <a:pPr marL="1971675" indent="-265113" algn="just" eaLnBrk="0" hangingPunct="0">
              <a:buFont typeface="+mj-lt"/>
              <a:buAutoNum type="arabicPeriod"/>
            </a:pPr>
            <a:r>
              <a:rPr lang="cs-CZ" b="0" i="0" dirty="0" smtClean="0"/>
              <a:t>sjednocení libovolného počtu </a:t>
            </a:r>
            <a:r>
              <a:rPr lang="cs-CZ" b="0" i="0" dirty="0" err="1" smtClean="0"/>
              <a:t>A</a:t>
            </a:r>
            <a:r>
              <a:rPr lang="cs-CZ" b="0" i="0" baseline="-25000" dirty="0" err="1" smtClean="0"/>
              <a:t>i</a:t>
            </a:r>
            <a:r>
              <a:rPr lang="cs-CZ" b="0" i="0" dirty="0" smtClean="0"/>
              <a:t> ∈  </a:t>
            </a:r>
            <a:r>
              <a:rPr lang="cs-CZ" b="0" i="0" dirty="0" smtClean="0">
                <a:latin typeface="Old English Text MT" pitchFamily="66" charset="0"/>
              </a:rPr>
              <a:t>A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.</a:t>
            </a:r>
            <a:endParaRPr lang="cs-CZ" b="0" i="0" baseline="-25000" dirty="0" smtClean="0">
              <a:latin typeface="Arial" pitchFamily="34" charset="0"/>
              <a:cs typeface="Arial" pitchFamily="34" charset="0"/>
            </a:endParaRPr>
          </a:p>
          <a:p>
            <a:pPr marL="1619250" indent="-1619250" eaLnBrk="0" hangingPunct="0"/>
            <a:endParaRPr lang="cs-CZ" b="0" i="0" dirty="0" smtClean="0"/>
          </a:p>
          <a:p>
            <a:pPr marL="1520825" indent="-1520825" eaLnBrk="0" hangingPunct="0"/>
            <a:r>
              <a:rPr lang="cs-CZ" i="0" dirty="0" smtClean="0"/>
              <a:t>Jevové pole	</a:t>
            </a:r>
            <a:r>
              <a:rPr lang="cs-CZ" b="0" i="0" dirty="0" smtClean="0"/>
              <a:t>uspořádaná dvojice prostoru elementárních jevů a na něm definované </a:t>
            </a:r>
            <a:r>
              <a:rPr lang="el-GR" b="0" i="0" dirty="0" smtClean="0"/>
              <a:t>σ</a:t>
            </a:r>
            <a:r>
              <a:rPr lang="cs-CZ" b="0" i="0" dirty="0" smtClean="0"/>
              <a:t>-algebry (</a:t>
            </a:r>
            <a:r>
              <a:rPr lang="el-GR" b="0" i="0" dirty="0" smtClean="0"/>
              <a:t>Ω</a:t>
            </a:r>
            <a:r>
              <a:rPr lang="cs-CZ" b="0" i="0" dirty="0" smtClean="0"/>
              <a:t>, </a:t>
            </a:r>
            <a:r>
              <a:rPr lang="cs-CZ" b="0" i="0" dirty="0" smtClean="0">
                <a:latin typeface="Old English Text MT" pitchFamily="66" charset="0"/>
              </a:rPr>
              <a:t>A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cs-CZ" b="0" i="0" dirty="0" smtClean="0">
                <a:latin typeface="+mj-lt"/>
                <a:cs typeface="Arial" pitchFamily="34" charset="0"/>
              </a:rPr>
              <a:t>Jevové pole se také někdy nazývá měřitelný prostor.</a:t>
            </a:r>
          </a:p>
          <a:p>
            <a:pPr marL="1520825" indent="-1520825" eaLnBrk="0" hangingPunct="0"/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marL="2147888" indent="-2147888" eaLnBrk="0" hangingPunct="0">
              <a:spcAft>
                <a:spcPts val="1200"/>
              </a:spcAft>
            </a:pPr>
            <a:r>
              <a:rPr lang="cs-CZ" i="0" dirty="0" smtClean="0">
                <a:latin typeface="+mj-lt"/>
                <a:cs typeface="Arial" pitchFamily="34" charset="0"/>
              </a:rPr>
              <a:t>Pravděpodobnost 	</a:t>
            </a:r>
            <a:r>
              <a:rPr lang="cs-CZ" b="0" i="0" dirty="0" smtClean="0">
                <a:latin typeface="+mj-lt"/>
                <a:cs typeface="Arial" pitchFamily="34" charset="0"/>
              </a:rPr>
              <a:t>reálná množinová funkce P definovaná na množině </a:t>
            </a:r>
            <a:r>
              <a:rPr lang="cs-CZ" b="0" i="0" dirty="0" smtClean="0">
                <a:latin typeface="+mj-lt"/>
              </a:rPr>
              <a:t>A </a:t>
            </a:r>
            <a:r>
              <a:rPr lang="el-GR" b="0" i="0" dirty="0" smtClean="0">
                <a:latin typeface="+mj-lt"/>
              </a:rPr>
              <a:t>σ</a:t>
            </a:r>
            <a:r>
              <a:rPr lang="cs-CZ" b="0" i="0" dirty="0" smtClean="0">
                <a:latin typeface="+mj-lt"/>
              </a:rPr>
              <a:t>-algebry </a:t>
            </a:r>
            <a:br>
              <a:rPr lang="cs-CZ" b="0" i="0" dirty="0" smtClean="0">
                <a:latin typeface="+mj-lt"/>
              </a:rPr>
            </a:br>
            <a:r>
              <a:rPr lang="cs-CZ" b="0" i="0" dirty="0" smtClean="0">
                <a:latin typeface="+mj-lt"/>
              </a:rPr>
              <a:t>(</a:t>
            </a:r>
            <a:r>
              <a:rPr lang="el-GR" b="0" i="0" dirty="0" smtClean="0">
                <a:latin typeface="+mj-lt"/>
              </a:rPr>
              <a:t>Ω</a:t>
            </a:r>
            <a:r>
              <a:rPr lang="cs-CZ" b="0" i="0" dirty="0" smtClean="0">
                <a:latin typeface="+mj-lt"/>
              </a:rPr>
              <a:t>, </a:t>
            </a:r>
            <a:r>
              <a:rPr lang="cs-CZ" b="0" i="0" dirty="0" smtClean="0">
                <a:latin typeface="Old English Text MT" pitchFamily="66" charset="0"/>
              </a:rPr>
              <a:t>A</a:t>
            </a:r>
            <a:r>
              <a:rPr lang="cs-CZ" b="0" i="0" dirty="0" smtClean="0">
                <a:latin typeface="+mj-lt"/>
                <a:cs typeface="Arial" pitchFamily="34" charset="0"/>
              </a:rPr>
              <a:t>) tak, že jsou dodrženy následující podmínky:</a:t>
            </a:r>
          </a:p>
          <a:p>
            <a:pPr marL="2767013" indent="-342900" eaLnBrk="0" hangingPunct="0">
              <a:buAutoNum type="arabicPeriod"/>
            </a:pPr>
            <a:r>
              <a:rPr lang="cs-CZ" b="0" i="0" dirty="0" smtClean="0">
                <a:latin typeface="+mj-lt"/>
                <a:cs typeface="Arial" pitchFamily="34" charset="0"/>
              </a:rPr>
              <a:t>P(</a:t>
            </a:r>
            <a:r>
              <a:rPr lang="el-GR" b="0" i="0" dirty="0" smtClean="0">
                <a:latin typeface="+mj-lt"/>
              </a:rPr>
              <a:t>Ω</a:t>
            </a:r>
            <a:r>
              <a:rPr lang="cs-CZ" b="0" i="0" dirty="0" smtClean="0">
                <a:latin typeface="+mj-lt"/>
                <a:cs typeface="Arial" pitchFamily="34" charset="0"/>
              </a:rPr>
              <a:t>) = 1</a:t>
            </a:r>
          </a:p>
          <a:p>
            <a:pPr marL="2767013" indent="-342900" eaLnBrk="0" hangingPunct="0">
              <a:buAutoNum type="arabicPeriod"/>
            </a:pPr>
            <a:r>
              <a:rPr lang="cs-CZ" b="0" i="0" dirty="0" smtClean="0">
                <a:latin typeface="+mj-lt"/>
              </a:rPr>
              <a:t>∀</a:t>
            </a:r>
            <a:r>
              <a:rPr lang="cs-CZ" dirty="0" smtClean="0">
                <a:latin typeface="+mj-lt"/>
              </a:rPr>
              <a:t> </a:t>
            </a:r>
            <a:r>
              <a:rPr lang="cs-CZ" b="0" i="0" dirty="0" smtClean="0">
                <a:latin typeface="+mj-lt"/>
                <a:cs typeface="Arial" pitchFamily="34" charset="0"/>
              </a:rPr>
              <a:t>A</a:t>
            </a:r>
            <a:r>
              <a:rPr lang="cs-CZ" b="0" i="0" dirty="0" smtClean="0">
                <a:latin typeface="+mj-lt"/>
              </a:rPr>
              <a:t> ∈ </a:t>
            </a:r>
            <a:r>
              <a:rPr lang="cs-CZ" b="0" i="0" dirty="0" smtClean="0">
                <a:latin typeface="Old English Text MT" pitchFamily="66" charset="0"/>
              </a:rPr>
              <a:t>A</a:t>
            </a:r>
            <a:r>
              <a:rPr lang="cs-CZ" b="0" i="0" dirty="0" smtClean="0">
                <a:latin typeface="+mj-lt"/>
                <a:cs typeface="Arial" pitchFamily="34" charset="0"/>
              </a:rPr>
              <a:t>:  P(A) ≥ 0</a:t>
            </a:r>
          </a:p>
          <a:p>
            <a:pPr marL="2767013" indent="-342900" eaLnBrk="0" hangingPunct="0">
              <a:buAutoNum type="arabicPeriod"/>
            </a:pPr>
            <a:r>
              <a:rPr lang="cs-CZ" b="0" i="0" dirty="0" smtClean="0">
                <a:latin typeface="+mj-lt"/>
                <a:cs typeface="Arial" pitchFamily="34" charset="0"/>
              </a:rPr>
              <a:t>pravděpodobnost součtu neslučitelných jevů je rovna součtu pravděpodobnosti těchto neslučitelných jevů.</a:t>
            </a:r>
          </a:p>
          <a:p>
            <a:pPr marL="4395788" indent="-4395788" eaLnBrk="0" hangingPunct="0"/>
            <a:endParaRPr lang="cs-CZ" i="0" dirty="0" smtClean="0">
              <a:latin typeface="Arial" pitchFamily="34" charset="0"/>
              <a:cs typeface="Arial" pitchFamily="34" charset="0"/>
            </a:endParaRPr>
          </a:p>
          <a:p>
            <a:pPr marL="1619250" indent="-1619250" eaLnBrk="0" hangingPunct="0"/>
            <a:endParaRPr lang="cs-CZ" i="0" dirty="0"/>
          </a:p>
        </p:txBody>
      </p:sp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13667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251520" y="4725144"/>
            <a:ext cx="2088232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344613" indent="-1344613" algn="just" eaLnBrk="0" hangingPunct="0">
              <a:spcAft>
                <a:spcPts val="1200"/>
              </a:spcAft>
            </a:pPr>
            <a:r>
              <a:rPr lang="cs-CZ" sz="1400" i="0" dirty="0" smtClean="0"/>
              <a:t>(podle </a:t>
            </a:r>
            <a:r>
              <a:rPr lang="cs-CZ" sz="1400" i="0" dirty="0" err="1" smtClean="0"/>
              <a:t>Kolmogorova</a:t>
            </a:r>
            <a:r>
              <a:rPr lang="cs-CZ" sz="1400" i="0" dirty="0" smtClean="0"/>
              <a:t>)</a:t>
            </a:r>
            <a:r>
              <a:rPr lang="cs-CZ" sz="1400" b="0" i="0" dirty="0" smtClean="0"/>
              <a:t>	</a:t>
            </a:r>
            <a:endParaRPr lang="cs-CZ" sz="1400" i="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51520" y="1556792"/>
            <a:ext cx="8640960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227388" indent="-3227388" eaLnBrk="0" hangingPunct="0"/>
            <a:r>
              <a:rPr lang="cs-CZ" i="0" dirty="0" smtClean="0"/>
              <a:t>Pravděpodobnostní prostor	</a:t>
            </a:r>
            <a:r>
              <a:rPr lang="cs-CZ" b="0" i="0" dirty="0" smtClean="0"/>
              <a:t>uspořádaná trojice prostoru elementárních jevů, na něm definované </a:t>
            </a:r>
            <a:r>
              <a:rPr lang="el-GR" b="0" i="0" dirty="0" smtClean="0"/>
              <a:t>σ</a:t>
            </a:r>
            <a:r>
              <a:rPr lang="cs-CZ" b="0" i="0" dirty="0" smtClean="0"/>
              <a:t>-algebry  a jim příslušné pravděpodobnostní funkce (</a:t>
            </a:r>
            <a:r>
              <a:rPr lang="el-GR" b="0" i="0" dirty="0" smtClean="0"/>
              <a:t>Ω</a:t>
            </a:r>
            <a:r>
              <a:rPr lang="cs-CZ" b="0" i="0" dirty="0" smtClean="0"/>
              <a:t>, </a:t>
            </a:r>
            <a:r>
              <a:rPr lang="cs-CZ" b="0" i="0" dirty="0" smtClean="0">
                <a:latin typeface="Old English Text MT" pitchFamily="66" charset="0"/>
              </a:rPr>
              <a:t>A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, P).</a:t>
            </a:r>
          </a:p>
          <a:p>
            <a:pPr marL="1520825" indent="-1520825" eaLnBrk="0" hangingPunct="0"/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marL="2600325" indent="-2600325" eaLnBrk="0" hangingPunct="0">
              <a:spcAft>
                <a:spcPts val="1200"/>
              </a:spcAft>
            </a:pPr>
            <a:r>
              <a:rPr lang="cs-CZ" i="0" dirty="0" err="1" smtClean="0">
                <a:latin typeface="+mj-lt"/>
                <a:cs typeface="Arial" pitchFamily="34" charset="0"/>
              </a:rPr>
              <a:t>Borelovská</a:t>
            </a:r>
            <a:r>
              <a:rPr lang="cs-CZ" i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i="0" dirty="0" smtClean="0"/>
              <a:t>σ</a:t>
            </a:r>
            <a:r>
              <a:rPr lang="cs-CZ" i="0" dirty="0" smtClean="0"/>
              <a:t>-algebra</a:t>
            </a:r>
            <a:r>
              <a:rPr lang="cs-CZ" b="0" i="0" dirty="0" smtClean="0"/>
              <a:t>	je </a:t>
            </a:r>
            <a:r>
              <a:rPr lang="el-GR" b="0" i="0" dirty="0" smtClean="0"/>
              <a:t>σ</a:t>
            </a:r>
            <a:r>
              <a:rPr lang="cs-CZ" b="0" i="0" dirty="0" smtClean="0"/>
              <a:t>-algebra </a:t>
            </a:r>
            <a:r>
              <a:rPr lang="cs-CZ" b="0" i="0" dirty="0" smtClean="0">
                <a:latin typeface="Old English Text MT" pitchFamily="66" charset="0"/>
              </a:rPr>
              <a:t>B</a:t>
            </a:r>
            <a:r>
              <a:rPr lang="cs-CZ" b="0" i="0" dirty="0" smtClean="0"/>
              <a:t> generovaná systémem </a:t>
            </a:r>
            <a:r>
              <a:rPr lang="cs-CZ" b="0" i="0" dirty="0" err="1" smtClean="0"/>
              <a:t>borelovských</a:t>
            </a:r>
            <a:r>
              <a:rPr lang="cs-CZ" b="0" i="0" dirty="0" smtClean="0"/>
              <a:t> množin S, tj. množin splňujících podmínku: </a:t>
            </a:r>
          </a:p>
          <a:p>
            <a:pPr marL="3051175" indent="-176213" eaLnBrk="0" hangingPunct="0">
              <a:spcAft>
                <a:spcPts val="1200"/>
              </a:spcAft>
              <a:buFont typeface="+mj-lt"/>
              <a:buAutoNum type="arabicPeriod"/>
            </a:pPr>
            <a:r>
              <a:rPr lang="cs-CZ" b="0" i="0" dirty="0" smtClean="0">
                <a:latin typeface="+mj-lt"/>
                <a:cs typeface="Arial" pitchFamily="34" charset="0"/>
              </a:rPr>
              <a:t> S = (</a:t>
            </a:r>
            <a:r>
              <a:rPr lang="cs-CZ" dirty="0" smtClean="0">
                <a:latin typeface="+mj-lt"/>
                <a:cs typeface="Arial" pitchFamily="34" charset="0"/>
              </a:rPr>
              <a:t>–</a:t>
            </a:r>
            <a:r>
              <a:rPr lang="cs-CZ" b="0" i="0" dirty="0" smtClean="0">
                <a:latin typeface="+mj-lt"/>
                <a:cs typeface="Arial" pitchFamily="34" charset="0"/>
              </a:rPr>
              <a:t>∞,x ⟩, kde x </a:t>
            </a:r>
            <a:r>
              <a:rPr lang="cs-CZ" b="0" i="0" dirty="0" smtClean="0">
                <a:latin typeface="+mj-lt"/>
              </a:rPr>
              <a:t>∈ ℝ.</a:t>
            </a:r>
          </a:p>
          <a:p>
            <a:pPr marL="2060575" indent="-2060575" eaLnBrk="0" hangingPunct="0">
              <a:spcAft>
                <a:spcPts val="1200"/>
              </a:spcAft>
            </a:pPr>
            <a:r>
              <a:rPr lang="cs-CZ" i="0" dirty="0" smtClean="0">
                <a:latin typeface="+mj-lt"/>
                <a:cs typeface="Arial" pitchFamily="34" charset="0"/>
              </a:rPr>
              <a:t>Náhodná veličina	</a:t>
            </a:r>
            <a:r>
              <a:rPr lang="cs-CZ" b="0" i="0" dirty="0" smtClean="0">
                <a:latin typeface="+mj-lt"/>
                <a:cs typeface="Arial" pitchFamily="34" charset="0"/>
              </a:rPr>
              <a:t>reálná množinová funkce X definovaná na prostoru elementárních jevů </a:t>
            </a:r>
            <a:r>
              <a:rPr lang="el-GR" b="0" i="0" dirty="0" smtClean="0">
                <a:latin typeface="+mj-lt"/>
              </a:rPr>
              <a:t>Ω</a:t>
            </a:r>
            <a:r>
              <a:rPr lang="cs-CZ" b="0" i="0" dirty="0" smtClean="0">
                <a:latin typeface="+mj-lt"/>
              </a:rPr>
              <a:t> nějakého pravděpodobnostního prostoru </a:t>
            </a:r>
            <a:r>
              <a:rPr lang="cs-CZ" b="0" i="0" dirty="0" smtClean="0"/>
              <a:t>(</a:t>
            </a:r>
            <a:r>
              <a:rPr lang="el-GR" b="0" i="0" dirty="0" smtClean="0"/>
              <a:t>Ω</a:t>
            </a:r>
            <a:r>
              <a:rPr lang="cs-CZ" b="0" i="0" dirty="0" smtClean="0"/>
              <a:t>, </a:t>
            </a:r>
            <a:r>
              <a:rPr lang="cs-CZ" b="0" i="0" dirty="0" smtClean="0">
                <a:latin typeface="Old English Text MT" pitchFamily="66" charset="0"/>
              </a:rPr>
              <a:t>A</a:t>
            </a:r>
            <a:r>
              <a:rPr lang="cs-CZ" b="0" i="0" dirty="0" smtClean="0">
                <a:latin typeface="+mj-lt"/>
                <a:cs typeface="Arial" pitchFamily="34" charset="0"/>
              </a:rPr>
              <a:t>, P), splňující pro nějakou </a:t>
            </a:r>
            <a:r>
              <a:rPr lang="cs-CZ" b="0" i="0" dirty="0" err="1" smtClean="0">
                <a:latin typeface="+mj-lt"/>
                <a:cs typeface="Arial" pitchFamily="34" charset="0"/>
              </a:rPr>
              <a:t>borelovskou</a:t>
            </a:r>
            <a:r>
              <a:rPr lang="cs-CZ" b="0" i="0" dirty="0" smtClean="0">
                <a:latin typeface="+mj-lt"/>
                <a:cs typeface="Arial" pitchFamily="34" charset="0"/>
              </a:rPr>
              <a:t> </a:t>
            </a:r>
            <a:r>
              <a:rPr lang="el-GR" b="0" i="0" dirty="0" smtClean="0">
                <a:latin typeface="+mj-lt"/>
              </a:rPr>
              <a:t>σ</a:t>
            </a:r>
            <a:r>
              <a:rPr lang="cs-CZ" b="0" i="0" dirty="0" smtClean="0">
                <a:latin typeface="+mj-lt"/>
              </a:rPr>
              <a:t>-algebru </a:t>
            </a:r>
            <a:r>
              <a:rPr lang="cs-CZ" b="0" i="0" dirty="0" smtClean="0">
                <a:latin typeface="Old English Text MT" pitchFamily="66" charset="0"/>
              </a:rPr>
              <a:t>B</a:t>
            </a:r>
            <a:r>
              <a:rPr lang="cs-CZ" b="0" i="0" dirty="0" smtClean="0"/>
              <a:t> </a:t>
            </a:r>
            <a:r>
              <a:rPr lang="cs-CZ" b="0" i="0" dirty="0" smtClean="0">
                <a:latin typeface="+mj-lt"/>
                <a:cs typeface="Arial" pitchFamily="34" charset="0"/>
              </a:rPr>
              <a:t>předpoklad:</a:t>
            </a:r>
          </a:p>
          <a:p>
            <a:pPr marL="2687638" indent="-263525" eaLnBrk="0" hangingPunct="0">
              <a:spcAft>
                <a:spcPts val="1200"/>
              </a:spcAft>
              <a:buFont typeface="+mj-lt"/>
              <a:buAutoNum type="arabicPeriod"/>
            </a:pPr>
            <a:r>
              <a:rPr lang="cs-CZ" b="0" i="0" dirty="0" smtClean="0">
                <a:latin typeface="+mj-lt"/>
                <a:cs typeface="Arial" pitchFamily="34" charset="0"/>
              </a:rPr>
              <a:t>B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0" i="0" dirty="0" smtClean="0"/>
              <a:t>∈ </a:t>
            </a:r>
            <a:r>
              <a:rPr lang="cs-CZ" b="0" i="0" dirty="0" err="1" smtClean="0">
                <a:latin typeface="Old English Text MT" pitchFamily="66" charset="0"/>
              </a:rPr>
              <a:t>B</a:t>
            </a:r>
            <a:r>
              <a:rPr lang="cs-CZ" b="0" i="0" dirty="0" smtClean="0"/>
              <a:t>  </a:t>
            </a:r>
            <a:r>
              <a:rPr lang="cs-CZ" b="0" i="0" dirty="0" smtClean="0">
                <a:latin typeface="+mj-lt"/>
              </a:rPr>
              <a:t> </a:t>
            </a:r>
            <a:r>
              <a:rPr lang="cs-CZ" i="0" dirty="0" smtClean="0">
                <a:latin typeface="+mj-lt"/>
              </a:rPr>
              <a:t>⇒   </a:t>
            </a:r>
            <a:r>
              <a:rPr lang="cs-CZ" b="0" i="0" dirty="0" smtClean="0">
                <a:latin typeface="+mj-lt"/>
              </a:rPr>
              <a:t>{</a:t>
            </a:r>
            <a:r>
              <a:rPr lang="el-GR" b="0" i="0" dirty="0" smtClean="0">
                <a:latin typeface="+mj-lt"/>
              </a:rPr>
              <a:t>ω</a:t>
            </a:r>
            <a:r>
              <a:rPr lang="cs-CZ" b="0" i="0" dirty="0" smtClean="0">
                <a:latin typeface="+mj-lt"/>
              </a:rPr>
              <a:t> ∈ </a:t>
            </a:r>
            <a:r>
              <a:rPr lang="el-GR" b="0" i="0" dirty="0" smtClean="0">
                <a:latin typeface="+mj-lt"/>
              </a:rPr>
              <a:t>Ω</a:t>
            </a:r>
            <a:r>
              <a:rPr lang="cs-CZ" b="0" i="0" dirty="0" smtClean="0">
                <a:latin typeface="+mj-lt"/>
              </a:rPr>
              <a:t>:  X(</a:t>
            </a:r>
            <a:r>
              <a:rPr lang="el-GR" b="0" i="0" dirty="0" smtClean="0">
                <a:latin typeface="+mj-lt"/>
              </a:rPr>
              <a:t>ω</a:t>
            </a:r>
            <a:r>
              <a:rPr lang="cs-CZ" b="0" i="0" dirty="0" smtClean="0">
                <a:latin typeface="+mj-lt"/>
              </a:rPr>
              <a:t>) ∈ B} ∈ </a:t>
            </a:r>
            <a:r>
              <a:rPr lang="cs-CZ" b="0" i="0" dirty="0" smtClean="0">
                <a:latin typeface="Old English Text MT" pitchFamily="66" charset="0"/>
              </a:rPr>
              <a:t>A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060575" indent="-2060575" eaLnBrk="0" hangingPunct="0">
              <a:spcAft>
                <a:spcPts val="1200"/>
              </a:spcAft>
            </a:pP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marL="2776538" indent="-176213" eaLnBrk="0" hangingPunct="0">
              <a:spcAft>
                <a:spcPts val="1200"/>
              </a:spcAft>
              <a:buFont typeface="+mj-lt"/>
              <a:buAutoNum type="arabicPeriod"/>
            </a:pPr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marL="4395788" indent="-4395788" eaLnBrk="0" hangingPunct="0"/>
            <a:endParaRPr lang="cs-CZ" i="0" dirty="0" smtClean="0">
              <a:latin typeface="Arial" pitchFamily="34" charset="0"/>
              <a:cs typeface="Arial" pitchFamily="34" charset="0"/>
            </a:endParaRPr>
          </a:p>
          <a:p>
            <a:pPr marL="1619250" indent="-1619250" eaLnBrk="0" hangingPunct="0"/>
            <a:endParaRPr lang="cs-CZ" i="0" dirty="0"/>
          </a:p>
        </p:txBody>
      </p:sp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13667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251520" y="4725144"/>
            <a:ext cx="2088232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344613" indent="-1344613" algn="just" eaLnBrk="0" hangingPunct="0">
              <a:spcAft>
                <a:spcPts val="1200"/>
              </a:spcAft>
            </a:pPr>
            <a:endParaRPr lang="cs-CZ" sz="1400" i="0" dirty="0"/>
          </a:p>
        </p:txBody>
      </p:sp>
      <p:sp>
        <p:nvSpPr>
          <p:cNvPr id="10" name="Zaoblený obdélník 9"/>
          <p:cNvSpPr/>
          <p:nvPr/>
        </p:nvSpPr>
        <p:spPr>
          <a:xfrm>
            <a:off x="251520" y="5517232"/>
            <a:ext cx="8640960" cy="792088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Pravděpodobnostní prostor je měřitelný prostor s přidanou funkcí pravděpodobnosti.</a:t>
            </a:r>
            <a:endParaRPr lang="cs-CZ" i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51520" y="1556792"/>
            <a:ext cx="8640960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eaLnBrk="0" hangingPunct="0"/>
            <a:endParaRPr lang="cs-CZ" i="0" dirty="0"/>
          </a:p>
        </p:txBody>
      </p:sp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13667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251520" y="4725144"/>
            <a:ext cx="2088232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344613" indent="-1344613" algn="just" eaLnBrk="0" hangingPunct="0">
              <a:spcAft>
                <a:spcPts val="1200"/>
              </a:spcAft>
            </a:pPr>
            <a:endParaRPr lang="cs-CZ" sz="1400" i="0" dirty="0"/>
          </a:p>
        </p:txBody>
      </p:sp>
      <p:sp>
        <p:nvSpPr>
          <p:cNvPr id="9" name="Zaoblený obdélník 8"/>
          <p:cNvSpPr/>
          <p:nvPr/>
        </p:nvSpPr>
        <p:spPr>
          <a:xfrm>
            <a:off x="251520" y="4437112"/>
            <a:ext cx="8640960" cy="1872208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Náhodná veličina přiřazuje náhodným jevům měřitelné hodnoty (reálná čísla), rozdělení pravděpodobnosti pak každé takové hodnotě (reprezentované nějakou </a:t>
            </a:r>
            <a:r>
              <a:rPr lang="cs-CZ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borelovskou</a:t>
            </a:r>
            <a:r>
              <a:rPr lang="cs-CZ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množinou B) přiřazuje pravděpodobnost, tj. hodnotu mezi 0 a 1 takovou, že jsou dodrženy předpoklady po definici pravděpodobnosti uvedené dříve.</a:t>
            </a:r>
            <a:endParaRPr lang="cs-CZ" i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51520" y="1556792"/>
            <a:ext cx="864096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dirty="0" smtClean="0"/>
              <a:t>Náhodná veličina se někdy také nazývá náhodná proměnná nebo měřitelná funkce, </a:t>
            </a:r>
            <a:r>
              <a:rPr lang="cs-CZ" i="0" dirty="0" err="1" smtClean="0"/>
              <a:t>borelovské</a:t>
            </a:r>
            <a:r>
              <a:rPr lang="cs-CZ" i="0" dirty="0" smtClean="0"/>
              <a:t> množiny se někdy též nazývají měřitelné množiny.</a:t>
            </a:r>
          </a:p>
          <a:p>
            <a:pPr eaLnBrk="0" hangingPunct="0"/>
            <a:endParaRPr lang="cs-CZ" b="0" i="0" dirty="0" smtClean="0">
              <a:latin typeface="+mj-lt"/>
              <a:cs typeface="Arial" pitchFamily="34" charset="0"/>
            </a:endParaRPr>
          </a:p>
          <a:p>
            <a:pPr eaLnBrk="0" hangingPunct="0"/>
            <a:r>
              <a:rPr lang="cs-CZ" b="0" i="0" dirty="0" smtClean="0">
                <a:latin typeface="+mj-lt"/>
                <a:cs typeface="Arial" pitchFamily="34" charset="0"/>
              </a:rPr>
              <a:t>Lze ukázat, že dostatečnou podmínkou pro to, aby X byla náhodná veličina je vztah </a:t>
            </a:r>
            <a:r>
              <a:rPr lang="cs-CZ" b="0" i="0" dirty="0" smtClean="0"/>
              <a:t>∀x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0" i="0" dirty="0" smtClean="0"/>
              <a:t>∈ ℝ: {X &lt; </a:t>
            </a:r>
            <a:r>
              <a:rPr lang="cs-CZ" b="0" i="0" dirty="0" err="1" smtClean="0"/>
              <a:t>x</a:t>
            </a:r>
            <a:r>
              <a:rPr lang="cs-CZ" b="0" i="0" dirty="0" smtClean="0"/>
              <a:t>} ∈ </a:t>
            </a:r>
            <a:r>
              <a:rPr lang="cs-CZ" b="0" i="0" dirty="0" smtClean="0">
                <a:latin typeface="Old English Text MT" pitchFamily="66" charset="0"/>
              </a:rPr>
              <a:t>A.</a:t>
            </a:r>
          </a:p>
          <a:p>
            <a:pPr eaLnBrk="0" hangingPunct="0"/>
            <a:endParaRPr lang="cs-CZ" b="0" i="0" dirty="0" smtClean="0">
              <a:latin typeface="Old English Text MT" pitchFamily="66" charset="0"/>
              <a:cs typeface="Arial" pitchFamily="34" charset="0"/>
            </a:endParaRPr>
          </a:p>
          <a:p>
            <a:pPr marL="3316288" indent="-3316288" eaLnBrk="0" hangingPunct="0"/>
            <a:r>
              <a:rPr lang="cs-CZ" i="0" dirty="0" smtClean="0">
                <a:latin typeface="+mj-lt"/>
                <a:cs typeface="Arial" pitchFamily="34" charset="0"/>
              </a:rPr>
              <a:t>Rozdělení pravděpodobnosti	</a:t>
            </a:r>
            <a:r>
              <a:rPr lang="cs-CZ" b="0" i="0" dirty="0" smtClean="0">
                <a:latin typeface="+mj-lt"/>
                <a:cs typeface="Arial" pitchFamily="34" charset="0"/>
              </a:rPr>
              <a:t>množinová funkce, která každé </a:t>
            </a:r>
            <a:r>
              <a:rPr lang="cs-CZ" b="0" i="0" dirty="0" err="1" smtClean="0">
                <a:latin typeface="+mj-lt"/>
                <a:cs typeface="Arial" pitchFamily="34" charset="0"/>
              </a:rPr>
              <a:t>borelovské</a:t>
            </a:r>
            <a:r>
              <a:rPr lang="cs-CZ" b="0" i="0" dirty="0" smtClean="0">
                <a:latin typeface="+mj-lt"/>
                <a:cs typeface="Arial" pitchFamily="34" charset="0"/>
              </a:rPr>
              <a:t> množině B přiřadí pravděpodobnost tak, že je dodržena následující podmínka:</a:t>
            </a:r>
          </a:p>
          <a:p>
            <a:pPr marL="3856038" indent="-265113" eaLnBrk="0" hangingPunct="0">
              <a:buFont typeface="+mj-lt"/>
              <a:buAutoNum type="arabicPeriod"/>
            </a:pPr>
            <a:r>
              <a:rPr lang="cs-CZ" b="0" i="0" dirty="0" smtClean="0">
                <a:latin typeface="+mj-lt"/>
                <a:cs typeface="Arial" pitchFamily="34" charset="0"/>
              </a:rPr>
              <a:t>P</a:t>
            </a:r>
            <a:r>
              <a:rPr lang="cs-CZ" b="0" i="0" baseline="-25000" dirty="0" smtClean="0">
                <a:latin typeface="+mj-lt"/>
                <a:cs typeface="Arial" pitchFamily="34" charset="0"/>
              </a:rPr>
              <a:t>X</a:t>
            </a:r>
            <a:r>
              <a:rPr lang="cs-CZ" b="0" i="0" dirty="0" smtClean="0">
                <a:latin typeface="+mj-lt"/>
                <a:cs typeface="Arial" pitchFamily="34" charset="0"/>
              </a:rPr>
              <a:t>(B) = P({</a:t>
            </a:r>
            <a:r>
              <a:rPr lang="el-GR" b="0" i="0" dirty="0" smtClean="0">
                <a:latin typeface="+mj-lt"/>
              </a:rPr>
              <a:t>ω</a:t>
            </a:r>
            <a:r>
              <a:rPr lang="cs-CZ" b="0" i="0" dirty="0" smtClean="0">
                <a:latin typeface="+mj-lt"/>
              </a:rPr>
              <a:t> ∈ </a:t>
            </a:r>
            <a:r>
              <a:rPr lang="el-GR" b="0" i="0" dirty="0" smtClean="0">
                <a:latin typeface="+mj-lt"/>
              </a:rPr>
              <a:t>Ω</a:t>
            </a:r>
            <a:r>
              <a:rPr lang="cs-CZ" b="0" i="0" dirty="0" smtClean="0">
                <a:latin typeface="+mj-lt"/>
              </a:rPr>
              <a:t>:  X(</a:t>
            </a:r>
            <a:r>
              <a:rPr lang="el-GR" b="0" i="0" dirty="0" smtClean="0">
                <a:latin typeface="+mj-lt"/>
              </a:rPr>
              <a:t>ω</a:t>
            </a:r>
            <a:r>
              <a:rPr lang="cs-CZ" b="0" i="0" dirty="0" smtClean="0">
                <a:latin typeface="+mj-lt"/>
              </a:rPr>
              <a:t>) ∈ B)} pro B ∈ </a:t>
            </a:r>
            <a:r>
              <a:rPr lang="cs-CZ" b="0" i="0" dirty="0" err="1" smtClean="0">
                <a:latin typeface="Old English Text MT" pitchFamily="66" charset="0"/>
              </a:rPr>
              <a:t>B.</a:t>
            </a:r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marL="4395788" indent="-4395788" eaLnBrk="0" hangingPunct="0"/>
            <a:endParaRPr lang="cs-CZ" i="0" dirty="0" smtClean="0">
              <a:latin typeface="Arial" pitchFamily="34" charset="0"/>
              <a:cs typeface="Arial" pitchFamily="34" charset="0"/>
            </a:endParaRPr>
          </a:p>
          <a:p>
            <a:pPr marL="1619250" indent="-1619250" eaLnBrk="0" hangingPunct="0"/>
            <a:endParaRPr lang="cs-CZ" i="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Šipka doprava 54"/>
          <p:cNvSpPr/>
          <p:nvPr/>
        </p:nvSpPr>
        <p:spPr>
          <a:xfrm rot="10800000">
            <a:off x="899592" y="4005063"/>
            <a:ext cx="6552728" cy="1530653"/>
          </a:xfrm>
          <a:prstGeom prst="rightArrow">
            <a:avLst>
              <a:gd name="adj1" fmla="val 57200"/>
              <a:gd name="adj2" fmla="val 77125"/>
            </a:avLst>
          </a:prstGeom>
          <a:solidFill>
            <a:schemeClr val="accent2">
              <a:lumMod val="40000"/>
              <a:lumOff val="6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Šipka doprava 52"/>
          <p:cNvSpPr/>
          <p:nvPr/>
        </p:nvSpPr>
        <p:spPr>
          <a:xfrm rot="12665919">
            <a:off x="3583876" y="3148585"/>
            <a:ext cx="4220749" cy="1530653"/>
          </a:xfrm>
          <a:prstGeom prst="rightArrow">
            <a:avLst>
              <a:gd name="adj1" fmla="val 57200"/>
              <a:gd name="adj2" fmla="val 77125"/>
            </a:avLst>
          </a:prstGeom>
          <a:solidFill>
            <a:schemeClr val="bg1">
              <a:lumMod val="9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Šipka doprava 43"/>
          <p:cNvSpPr/>
          <p:nvPr/>
        </p:nvSpPr>
        <p:spPr>
          <a:xfrm rot="8391948">
            <a:off x="549347" y="2929923"/>
            <a:ext cx="3290841" cy="1530653"/>
          </a:xfrm>
          <a:prstGeom prst="rightArrow">
            <a:avLst>
              <a:gd name="adj1" fmla="val 57200"/>
              <a:gd name="adj2" fmla="val 77125"/>
            </a:avLst>
          </a:prstGeom>
          <a:solidFill>
            <a:srgbClr val="D16349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51520" y="1556792"/>
            <a:ext cx="864096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eaLnBrk="0" hangingPunct="0"/>
            <a:endParaRPr lang="cs-CZ" i="0" dirty="0"/>
          </a:p>
        </p:txBody>
      </p:sp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1331640" y="1772816"/>
            <a:ext cx="5544616" cy="1440160"/>
          </a:xfrm>
          <a:prstGeom prst="ellipse">
            <a:avLst/>
          </a:prstGeom>
          <a:solidFill>
            <a:srgbClr val="FFFF99">
              <a:alpha val="50000"/>
            </a:srgbClr>
          </a:solidFill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2987824" y="2204864"/>
            <a:ext cx="936104" cy="864096"/>
          </a:xfrm>
          <a:prstGeom prst="ellipse">
            <a:avLst/>
          </a:prstGeom>
          <a:solidFill>
            <a:srgbClr val="FFFF99">
              <a:alpha val="50000"/>
            </a:srgbClr>
          </a:solidFill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83568" y="1340768"/>
            <a:ext cx="1647800" cy="999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el-GR" i="0" dirty="0" smtClean="0"/>
              <a:t>Ω</a:t>
            </a:r>
            <a:r>
              <a:rPr lang="cs-CZ" b="0" i="0" dirty="0" smtClean="0"/>
              <a:t> – prostor</a:t>
            </a:r>
          </a:p>
          <a:p>
            <a:pPr marL="1619250" indent="-1619250" algn="just" eaLnBrk="0" hangingPunct="0"/>
            <a:r>
              <a:rPr lang="cs-CZ" b="0" i="0" dirty="0" smtClean="0"/>
              <a:t>elementárních</a:t>
            </a:r>
          </a:p>
          <a:p>
            <a:pPr marL="1619250" indent="-1619250" algn="just" eaLnBrk="0" hangingPunct="0"/>
            <a:r>
              <a:rPr lang="cs-CZ" b="0" i="0" dirty="0" smtClean="0"/>
              <a:t>jevů</a:t>
            </a:r>
            <a:endParaRPr lang="cs-CZ" i="0" dirty="0"/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3923928" y="2276872"/>
            <a:ext cx="230425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el-GR" i="0" dirty="0" smtClean="0"/>
              <a:t>ω</a:t>
            </a:r>
            <a:r>
              <a:rPr lang="cs-CZ" b="0" i="0" dirty="0" smtClean="0"/>
              <a:t> – elementární jev</a:t>
            </a:r>
            <a:endParaRPr lang="cs-CZ" i="0" dirty="0"/>
          </a:p>
        </p:txBody>
      </p:sp>
      <p:sp>
        <p:nvSpPr>
          <p:cNvPr id="23" name="Elipsa 22"/>
          <p:cNvSpPr/>
          <p:nvPr/>
        </p:nvSpPr>
        <p:spPr>
          <a:xfrm>
            <a:off x="3563888" y="278092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Elipsa 23"/>
          <p:cNvSpPr/>
          <p:nvPr/>
        </p:nvSpPr>
        <p:spPr>
          <a:xfrm>
            <a:off x="3491880" y="242088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2843808" y="1844824"/>
            <a:ext cx="230425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cs-CZ" i="0" dirty="0" smtClean="0"/>
              <a:t>A</a:t>
            </a:r>
            <a:r>
              <a:rPr lang="cs-CZ" b="0" i="0" dirty="0" smtClean="0"/>
              <a:t> – náhodný jev</a:t>
            </a:r>
            <a:endParaRPr lang="cs-CZ" i="0" dirty="0"/>
          </a:p>
        </p:txBody>
      </p:sp>
      <p:cxnSp>
        <p:nvCxnSpPr>
          <p:cNvPr id="28" name="Přímá spojovací čára 27"/>
          <p:cNvCxnSpPr/>
          <p:nvPr/>
        </p:nvCxnSpPr>
        <p:spPr>
          <a:xfrm>
            <a:off x="899592" y="3140968"/>
            <a:ext cx="0" cy="2592288"/>
          </a:xfrm>
          <a:prstGeom prst="line">
            <a:avLst/>
          </a:prstGeom>
          <a:ln w="38100" cmpd="sng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14"/>
          <p:cNvSpPr txBox="1">
            <a:spLocks noChangeArrowheads="1"/>
          </p:cNvSpPr>
          <p:nvPr/>
        </p:nvSpPr>
        <p:spPr bwMode="auto">
          <a:xfrm>
            <a:off x="539552" y="2996952"/>
            <a:ext cx="50405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cs-CZ" i="0" dirty="0" smtClean="0"/>
              <a:t>1</a:t>
            </a:r>
            <a:endParaRPr lang="cs-CZ" i="0" dirty="0"/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539552" y="5589240"/>
            <a:ext cx="50405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cs-CZ" i="0" dirty="0" smtClean="0"/>
              <a:t>0</a:t>
            </a:r>
            <a:endParaRPr lang="cs-CZ" i="0" dirty="0"/>
          </a:p>
        </p:txBody>
      </p:sp>
      <p:cxnSp>
        <p:nvCxnSpPr>
          <p:cNvPr id="31" name="Přímá spojovací čára 30"/>
          <p:cNvCxnSpPr/>
          <p:nvPr/>
        </p:nvCxnSpPr>
        <p:spPr>
          <a:xfrm>
            <a:off x="7452320" y="4293096"/>
            <a:ext cx="0" cy="1512168"/>
          </a:xfrm>
          <a:prstGeom prst="line">
            <a:avLst/>
          </a:prstGeom>
          <a:ln w="38100" cmpd="sng">
            <a:solidFill>
              <a:schemeClr val="tx1"/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>
            <a:off x="7884368" y="3212976"/>
            <a:ext cx="0" cy="2592288"/>
          </a:xfrm>
          <a:prstGeom prst="line">
            <a:avLst/>
          </a:prstGeom>
          <a:ln w="38100" cmpd="sng">
            <a:solidFill>
              <a:schemeClr val="tx1"/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/>
          <p:nvPr/>
        </p:nvCxnSpPr>
        <p:spPr>
          <a:xfrm>
            <a:off x="8316416" y="4653136"/>
            <a:ext cx="0" cy="1152128"/>
          </a:xfrm>
          <a:prstGeom prst="line">
            <a:avLst/>
          </a:prstGeom>
          <a:ln w="38100" cmpd="sng">
            <a:solidFill>
              <a:schemeClr val="tx1"/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8748464" y="3717032"/>
            <a:ext cx="0" cy="2088232"/>
          </a:xfrm>
          <a:prstGeom prst="line">
            <a:avLst/>
          </a:prstGeom>
          <a:ln w="38100" cmpd="sng">
            <a:solidFill>
              <a:schemeClr val="tx1"/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14"/>
          <p:cNvSpPr txBox="1">
            <a:spLocks noChangeArrowheads="1"/>
          </p:cNvSpPr>
          <p:nvPr/>
        </p:nvSpPr>
        <p:spPr bwMode="auto">
          <a:xfrm>
            <a:off x="6660232" y="5445224"/>
            <a:ext cx="64807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cs-CZ" sz="30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cs-CZ" sz="2800" b="0" i="0" dirty="0" smtClean="0">
                <a:latin typeface="Arial" pitchFamily="34" charset="0"/>
                <a:cs typeface="Arial" pitchFamily="34" charset="0"/>
              </a:rPr>
              <a:t>∞</a:t>
            </a:r>
            <a:endParaRPr lang="cs-CZ" sz="2800" i="0" dirty="0"/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6228184" y="5949280"/>
            <a:ext cx="273630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cs-CZ" i="0" dirty="0" smtClean="0"/>
              <a:t>B</a:t>
            </a:r>
            <a:r>
              <a:rPr lang="cs-CZ" b="0" i="0" dirty="0" smtClean="0"/>
              <a:t> – </a:t>
            </a:r>
            <a:r>
              <a:rPr lang="cs-CZ" b="0" i="0" dirty="0" err="1" smtClean="0"/>
              <a:t>borelovské</a:t>
            </a:r>
            <a:r>
              <a:rPr lang="cs-CZ" b="0" i="0" dirty="0" smtClean="0"/>
              <a:t> množiny</a:t>
            </a:r>
            <a:endParaRPr lang="cs-CZ" i="0" dirty="0"/>
          </a:p>
        </p:txBody>
      </p:sp>
      <p:sp>
        <p:nvSpPr>
          <p:cNvPr id="43" name="Text Box 14"/>
          <p:cNvSpPr txBox="1">
            <a:spLocks noChangeArrowheads="1"/>
          </p:cNvSpPr>
          <p:nvPr/>
        </p:nvSpPr>
        <p:spPr bwMode="auto">
          <a:xfrm>
            <a:off x="7164288" y="2420888"/>
            <a:ext cx="176470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r>
              <a:rPr lang="cs-CZ" i="0" dirty="0" smtClean="0">
                <a:latin typeface="Old English Text MT" pitchFamily="66" charset="0"/>
              </a:rPr>
              <a:t>B</a:t>
            </a:r>
            <a:r>
              <a:rPr lang="cs-CZ" b="0" i="0" dirty="0" smtClean="0"/>
              <a:t> – </a:t>
            </a:r>
            <a:r>
              <a:rPr lang="cs-CZ" b="0" i="0" dirty="0" err="1" smtClean="0"/>
              <a:t>borelovská</a:t>
            </a:r>
            <a:r>
              <a:rPr lang="cs-CZ" b="0" i="0" dirty="0" smtClean="0"/>
              <a:t/>
            </a:r>
            <a:br>
              <a:rPr lang="cs-CZ" b="0" i="0" dirty="0" smtClean="0"/>
            </a:br>
            <a:r>
              <a:rPr lang="el-GR" b="0" i="0" dirty="0" smtClean="0"/>
              <a:t>σ</a:t>
            </a:r>
            <a:r>
              <a:rPr lang="cs-CZ" b="0" i="0" dirty="0" smtClean="0"/>
              <a:t>-algebra </a:t>
            </a:r>
            <a:endParaRPr lang="cs-CZ" i="0" dirty="0"/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 rot="19179492">
            <a:off x="1084343" y="3446603"/>
            <a:ext cx="237626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r>
              <a:rPr lang="cs-CZ" i="0" dirty="0" smtClean="0"/>
              <a:t>P</a:t>
            </a:r>
            <a:r>
              <a:rPr lang="cs-CZ" b="0" i="0" dirty="0" smtClean="0"/>
              <a:t> – pravděpodobnost</a:t>
            </a:r>
            <a:endParaRPr lang="cs-CZ" i="0" dirty="0"/>
          </a:p>
        </p:txBody>
      </p:sp>
      <p:cxnSp>
        <p:nvCxnSpPr>
          <p:cNvPr id="47" name="Přímá spojovací šipka 46"/>
          <p:cNvCxnSpPr/>
          <p:nvPr/>
        </p:nvCxnSpPr>
        <p:spPr>
          <a:xfrm>
            <a:off x="3635896" y="2852936"/>
            <a:ext cx="3816424" cy="244827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šipka 49"/>
          <p:cNvCxnSpPr/>
          <p:nvPr/>
        </p:nvCxnSpPr>
        <p:spPr>
          <a:xfrm>
            <a:off x="3635896" y="2492896"/>
            <a:ext cx="3816424" cy="244827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 Box 14"/>
          <p:cNvSpPr txBox="1">
            <a:spLocks noChangeArrowheads="1"/>
          </p:cNvSpPr>
          <p:nvPr/>
        </p:nvSpPr>
        <p:spPr bwMode="auto">
          <a:xfrm>
            <a:off x="5940152" y="1340768"/>
            <a:ext cx="176470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r>
              <a:rPr lang="cs-CZ" i="0" dirty="0" smtClean="0">
                <a:latin typeface="Old English Text MT" pitchFamily="66" charset="0"/>
              </a:rPr>
              <a:t>A</a:t>
            </a:r>
            <a:r>
              <a:rPr lang="cs-CZ" b="0" i="0" dirty="0" smtClean="0"/>
              <a:t> – množinová</a:t>
            </a:r>
            <a:br>
              <a:rPr lang="cs-CZ" b="0" i="0" dirty="0" smtClean="0"/>
            </a:br>
            <a:r>
              <a:rPr lang="el-GR" b="0" i="0" dirty="0" smtClean="0"/>
              <a:t>σ</a:t>
            </a:r>
            <a:r>
              <a:rPr lang="cs-CZ" b="0" i="0" dirty="0" smtClean="0"/>
              <a:t>-algebra </a:t>
            </a:r>
            <a:endParaRPr lang="cs-CZ" i="0" dirty="0"/>
          </a:p>
        </p:txBody>
      </p:sp>
      <p:sp>
        <p:nvSpPr>
          <p:cNvPr id="54" name="Text Box 14"/>
          <p:cNvSpPr txBox="1">
            <a:spLocks noChangeArrowheads="1"/>
          </p:cNvSpPr>
          <p:nvPr/>
        </p:nvSpPr>
        <p:spPr bwMode="auto">
          <a:xfrm rot="1947158">
            <a:off x="4996345" y="3762822"/>
            <a:ext cx="2437987" cy="412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r>
              <a:rPr lang="cs-CZ" i="0" dirty="0" smtClean="0"/>
              <a:t>X</a:t>
            </a:r>
            <a:r>
              <a:rPr lang="cs-CZ" b="0" i="0" dirty="0" smtClean="0"/>
              <a:t> – náhodná veličina</a:t>
            </a:r>
            <a:endParaRPr lang="cs-CZ" i="0" dirty="0"/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3995936" y="2636912"/>
            <a:ext cx="230425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el-GR" i="0" dirty="0" smtClean="0"/>
              <a:t>ω</a:t>
            </a:r>
            <a:r>
              <a:rPr lang="cs-CZ" b="0" i="0" dirty="0" smtClean="0"/>
              <a:t> – elementární jev</a:t>
            </a:r>
            <a:endParaRPr lang="cs-CZ" i="0" dirty="0"/>
          </a:p>
        </p:txBody>
      </p:sp>
      <p:sp>
        <p:nvSpPr>
          <p:cNvPr id="56" name="Text Box 14"/>
          <p:cNvSpPr txBox="1">
            <a:spLocks noChangeArrowheads="1"/>
          </p:cNvSpPr>
          <p:nvPr/>
        </p:nvSpPr>
        <p:spPr bwMode="auto">
          <a:xfrm>
            <a:off x="2483768" y="4581128"/>
            <a:ext cx="4486487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r>
              <a:rPr lang="cs-CZ" i="0" dirty="0" smtClean="0"/>
              <a:t>P</a:t>
            </a:r>
            <a:r>
              <a:rPr lang="cs-CZ" i="0" baseline="-25000" dirty="0" smtClean="0"/>
              <a:t>X</a:t>
            </a:r>
            <a:r>
              <a:rPr lang="cs-CZ" b="0" i="0" dirty="0" smtClean="0"/>
              <a:t> – rozdělení pravděpodobnosti</a:t>
            </a:r>
            <a:endParaRPr lang="cs-CZ" i="0" dirty="0"/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3419872" y="1412776"/>
            <a:ext cx="1647800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cs-CZ" i="0" dirty="0" smtClean="0"/>
              <a:t>Jevové pole</a:t>
            </a:r>
            <a:endParaRPr lang="cs-CZ" i="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04775"/>
            <a:ext cx="8610600" cy="685800"/>
          </a:xfrm>
          <a:noFill/>
        </p:spPr>
        <p:txBody>
          <a:bodyPr/>
          <a:lstStyle/>
          <a:p>
            <a:r>
              <a:rPr lang="cs-CZ" smtClean="0"/>
              <a:t>JAK vznikají informace ? základní pojmy</a:t>
            </a:r>
          </a:p>
        </p:txBody>
      </p:sp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228600" y="866775"/>
            <a:ext cx="4271963" cy="230505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228600" y="866775"/>
            <a:ext cx="4271963" cy="4286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</a:rPr>
              <a:t>Skutečnost</a:t>
            </a:r>
          </a:p>
        </p:txBody>
      </p:sp>
      <p:sp>
        <p:nvSpPr>
          <p:cNvPr id="37894" name="Text Box 5"/>
          <p:cNvSpPr txBox="1">
            <a:spLocks noChangeArrowheads="1"/>
          </p:cNvSpPr>
          <p:nvPr/>
        </p:nvSpPr>
        <p:spPr bwMode="auto">
          <a:xfrm>
            <a:off x="300038" y="1333500"/>
            <a:ext cx="3251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/>
              <a:t>Náhoda</a:t>
            </a:r>
            <a:r>
              <a:rPr lang="cs-CZ" sz="1600" b="0" i="0"/>
              <a:t> </a:t>
            </a:r>
          </a:p>
          <a:p>
            <a:pPr eaLnBrk="0" hangingPunct="0"/>
            <a:r>
              <a:rPr lang="cs-CZ" sz="1600" b="0" i="0"/>
              <a:t>(vybere jednu z možností pokusu)</a:t>
            </a:r>
          </a:p>
        </p:txBody>
      </p:sp>
      <p:sp>
        <p:nvSpPr>
          <p:cNvPr id="37895" name="Text Box 6"/>
          <p:cNvSpPr txBox="1">
            <a:spLocks noChangeArrowheads="1"/>
          </p:cNvSpPr>
          <p:nvPr/>
        </p:nvSpPr>
        <p:spPr bwMode="auto">
          <a:xfrm>
            <a:off x="395536" y="2060848"/>
            <a:ext cx="654050" cy="352425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 dirty="0">
                <a:solidFill>
                  <a:schemeClr val="bg1"/>
                </a:solidFill>
              </a:rPr>
              <a:t>Jev</a:t>
            </a:r>
          </a:p>
        </p:txBody>
      </p:sp>
      <p:sp>
        <p:nvSpPr>
          <p:cNvPr id="37896" name="Text Box 7"/>
          <p:cNvSpPr txBox="1">
            <a:spLocks noChangeArrowheads="1"/>
          </p:cNvSpPr>
          <p:nvPr/>
        </p:nvSpPr>
        <p:spPr bwMode="auto">
          <a:xfrm>
            <a:off x="323528" y="2362200"/>
            <a:ext cx="4104456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dirty="0" smtClean="0"/>
              <a:t>podmnožina množiny všech možných výsledků (elementárních jevů) pokusu/děje</a:t>
            </a:r>
            <a:r>
              <a:rPr lang="cs-CZ" sz="1600" dirty="0"/>
              <a:t>, o </a:t>
            </a:r>
            <a:r>
              <a:rPr lang="cs-CZ" sz="1600" dirty="0" smtClean="0"/>
              <a:t>které </a:t>
            </a:r>
            <a:r>
              <a:rPr lang="cs-CZ" sz="1600" dirty="0"/>
              <a:t>lze říct, zda </a:t>
            </a:r>
            <a:r>
              <a:rPr lang="cs-CZ" sz="1600" dirty="0" smtClean="0"/>
              <a:t>nastala </a:t>
            </a:r>
            <a:r>
              <a:rPr lang="cs-CZ" sz="1600" dirty="0"/>
              <a:t>nebo ne</a:t>
            </a:r>
          </a:p>
        </p:txBody>
      </p:sp>
      <p:sp>
        <p:nvSpPr>
          <p:cNvPr id="37897" name="Rectangle 8"/>
          <p:cNvSpPr>
            <a:spLocks noChangeArrowheads="1"/>
          </p:cNvSpPr>
          <p:nvPr/>
        </p:nvSpPr>
        <p:spPr bwMode="auto">
          <a:xfrm>
            <a:off x="4648200" y="866775"/>
            <a:ext cx="4267200" cy="230505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7898" name="Text Box 9"/>
          <p:cNvSpPr txBox="1">
            <a:spLocks noChangeArrowheads="1"/>
          </p:cNvSpPr>
          <p:nvPr/>
        </p:nvSpPr>
        <p:spPr bwMode="auto">
          <a:xfrm>
            <a:off x="4648200" y="866775"/>
            <a:ext cx="4267200" cy="40957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</a:rPr>
              <a:t>Pozorovatel</a:t>
            </a:r>
          </a:p>
        </p:txBody>
      </p:sp>
      <p:sp>
        <p:nvSpPr>
          <p:cNvPr id="37899" name="Text Box 10"/>
          <p:cNvSpPr txBox="1">
            <a:spLocks noChangeArrowheads="1"/>
          </p:cNvSpPr>
          <p:nvPr/>
        </p:nvSpPr>
        <p:spPr bwMode="auto">
          <a:xfrm>
            <a:off x="4732338" y="1247775"/>
            <a:ext cx="3324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b="0" i="0" u="sng"/>
              <a:t>Rozliší, co nastalo</a:t>
            </a:r>
          </a:p>
          <a:p>
            <a:pPr eaLnBrk="0" hangingPunct="0"/>
            <a:r>
              <a:rPr lang="cs-CZ" sz="1600" b="0" i="0"/>
              <a:t>a) </a:t>
            </a:r>
            <a:r>
              <a:rPr lang="cs-CZ" sz="1600"/>
              <a:t>podle možností</a:t>
            </a:r>
          </a:p>
          <a:p>
            <a:pPr eaLnBrk="0" hangingPunct="0"/>
            <a:r>
              <a:rPr lang="cs-CZ" sz="1600" b="0" i="0"/>
              <a:t>b) </a:t>
            </a:r>
            <a:r>
              <a:rPr lang="cs-CZ" sz="1600"/>
              <a:t>podle toho, jak potřebuje</a:t>
            </a:r>
          </a:p>
        </p:txBody>
      </p:sp>
      <p:sp>
        <p:nvSpPr>
          <p:cNvPr id="37900" name="Text Box 11"/>
          <p:cNvSpPr txBox="1">
            <a:spLocks noChangeArrowheads="1"/>
          </p:cNvSpPr>
          <p:nvPr/>
        </p:nvSpPr>
        <p:spPr bwMode="auto">
          <a:xfrm>
            <a:off x="4788024" y="2132856"/>
            <a:ext cx="1641475" cy="352425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 dirty="0">
                <a:solidFill>
                  <a:schemeClr val="bg1"/>
                </a:solidFill>
              </a:rPr>
              <a:t>Jevové pole</a:t>
            </a:r>
          </a:p>
        </p:txBody>
      </p:sp>
      <p:sp>
        <p:nvSpPr>
          <p:cNvPr id="37901" name="Text Box 12"/>
          <p:cNvSpPr txBox="1">
            <a:spLocks noChangeArrowheads="1"/>
          </p:cNvSpPr>
          <p:nvPr/>
        </p:nvSpPr>
        <p:spPr bwMode="auto">
          <a:xfrm>
            <a:off x="4732338" y="2543175"/>
            <a:ext cx="41703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/>
              <a:t>třída všech jevů, které jsme se rozhodli nebo jsme schopni sledovat</a:t>
            </a:r>
          </a:p>
        </p:txBody>
      </p:sp>
      <p:sp>
        <p:nvSpPr>
          <p:cNvPr id="37902" name="Text Box 13"/>
          <p:cNvSpPr txBox="1">
            <a:spLocks noChangeArrowheads="1"/>
          </p:cNvSpPr>
          <p:nvPr/>
        </p:nvSpPr>
        <p:spPr bwMode="auto">
          <a:xfrm>
            <a:off x="952500" y="3260725"/>
            <a:ext cx="7239000" cy="533400"/>
          </a:xfrm>
          <a:prstGeom prst="rect">
            <a:avLst/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b="0" i="0" dirty="0"/>
              <a:t>Skutečnost + Jevové pole = Měřitelný prostor</a:t>
            </a:r>
          </a:p>
        </p:txBody>
      </p:sp>
      <p:sp>
        <p:nvSpPr>
          <p:cNvPr id="37903" name="Text Box 14"/>
          <p:cNvSpPr txBox="1">
            <a:spLocks noChangeArrowheads="1"/>
          </p:cNvSpPr>
          <p:nvPr/>
        </p:nvSpPr>
        <p:spPr bwMode="auto">
          <a:xfrm>
            <a:off x="228600" y="3825875"/>
            <a:ext cx="3276600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dirty="0"/>
              <a:t>Experimentální jednotka -</a:t>
            </a:r>
          </a:p>
        </p:txBody>
      </p:sp>
      <p:sp>
        <p:nvSpPr>
          <p:cNvPr id="37904" name="Text Box 15"/>
          <p:cNvSpPr txBox="1">
            <a:spLocks noChangeArrowheads="1"/>
          </p:cNvSpPr>
          <p:nvPr/>
        </p:nvSpPr>
        <p:spPr bwMode="auto">
          <a:xfrm>
            <a:off x="3059832" y="3830563"/>
            <a:ext cx="5245968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dirty="0"/>
              <a:t>objekt, na kterém se provádí šetření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228600" y="4117969"/>
            <a:ext cx="8915400" cy="409575"/>
            <a:chOff x="144" y="2532"/>
            <a:chExt cx="5616" cy="258"/>
          </a:xfrm>
        </p:grpSpPr>
        <p:sp>
          <p:nvSpPr>
            <p:cNvPr id="37913" name="Text Box 17"/>
            <p:cNvSpPr txBox="1">
              <a:spLocks noChangeArrowheads="1"/>
            </p:cNvSpPr>
            <p:nvPr/>
          </p:nvSpPr>
          <p:spPr bwMode="auto">
            <a:xfrm>
              <a:off x="144" y="2552"/>
              <a:ext cx="1008" cy="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cs-CZ" i="0" dirty="0"/>
                <a:t>Populace -</a:t>
              </a:r>
            </a:p>
          </p:txBody>
        </p:sp>
        <p:sp>
          <p:nvSpPr>
            <p:cNvPr id="37914" name="Text Box 18"/>
            <p:cNvSpPr txBox="1">
              <a:spLocks noChangeArrowheads="1"/>
            </p:cNvSpPr>
            <p:nvPr/>
          </p:nvSpPr>
          <p:spPr bwMode="auto">
            <a:xfrm>
              <a:off x="912" y="2533"/>
              <a:ext cx="2400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cs-CZ" b="0" dirty="0"/>
                <a:t>soubor experimentálních</a:t>
              </a:r>
              <a:r>
                <a:rPr lang="cs-CZ" sz="2000" b="0" dirty="0"/>
                <a:t> </a:t>
              </a:r>
              <a:r>
                <a:rPr lang="cs-CZ" b="0" dirty="0"/>
                <a:t>jednotek</a:t>
              </a:r>
            </a:p>
          </p:txBody>
        </p:sp>
        <p:sp>
          <p:nvSpPr>
            <p:cNvPr id="37915" name="Text Box 19"/>
            <p:cNvSpPr txBox="1">
              <a:spLocks noChangeArrowheads="1"/>
            </p:cNvSpPr>
            <p:nvPr/>
          </p:nvSpPr>
          <p:spPr bwMode="auto">
            <a:xfrm>
              <a:off x="3168" y="2552"/>
              <a:ext cx="672" cy="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cs-CZ" i="0" dirty="0"/>
                <a:t>Znak -</a:t>
              </a:r>
            </a:p>
          </p:txBody>
        </p:sp>
        <p:sp>
          <p:nvSpPr>
            <p:cNvPr id="37916" name="Text Box 20"/>
            <p:cNvSpPr txBox="1">
              <a:spLocks noChangeArrowheads="1"/>
            </p:cNvSpPr>
            <p:nvPr/>
          </p:nvSpPr>
          <p:spPr bwMode="auto">
            <a:xfrm>
              <a:off x="3648" y="2532"/>
              <a:ext cx="2112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cs-CZ" b="0" dirty="0"/>
                <a:t>vlastnost sledovaná na</a:t>
              </a:r>
              <a:r>
                <a:rPr lang="cs-CZ" sz="2000" b="0" dirty="0"/>
                <a:t> </a:t>
              </a:r>
              <a:r>
                <a:rPr lang="cs-CZ" b="0" dirty="0"/>
                <a:t>objektu</a:t>
              </a:r>
            </a:p>
          </p:txBody>
        </p:sp>
      </p:grpSp>
      <p:sp>
        <p:nvSpPr>
          <p:cNvPr id="37906" name="Text Box 21"/>
          <p:cNvSpPr txBox="1">
            <a:spLocks noChangeArrowheads="1"/>
          </p:cNvSpPr>
          <p:nvPr/>
        </p:nvSpPr>
        <p:spPr bwMode="auto">
          <a:xfrm>
            <a:off x="228600" y="4438650"/>
            <a:ext cx="2667000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/>
              <a:t>Sledovaná veličina</a:t>
            </a:r>
            <a:r>
              <a:rPr lang="cs-CZ" sz="2000" i="0"/>
              <a:t> -</a:t>
            </a:r>
          </a:p>
        </p:txBody>
      </p:sp>
      <p:sp>
        <p:nvSpPr>
          <p:cNvPr id="37907" name="Text Box 22"/>
          <p:cNvSpPr txBox="1">
            <a:spLocks noChangeArrowheads="1"/>
          </p:cNvSpPr>
          <p:nvPr/>
        </p:nvSpPr>
        <p:spPr bwMode="auto">
          <a:xfrm>
            <a:off x="2533650" y="4459288"/>
            <a:ext cx="6524625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dirty="0"/>
              <a:t>číselná hodnota vyjadřující výsledek náhodného experimentu</a:t>
            </a:r>
          </a:p>
        </p:txBody>
      </p:sp>
      <p:sp>
        <p:nvSpPr>
          <p:cNvPr id="37908" name="Text Box 23"/>
          <p:cNvSpPr txBox="1">
            <a:spLocks noChangeArrowheads="1"/>
          </p:cNvSpPr>
          <p:nvPr/>
        </p:nvSpPr>
        <p:spPr bwMode="auto">
          <a:xfrm>
            <a:off x="1066800" y="4851400"/>
            <a:ext cx="7277100" cy="685800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/>
              <a:t>Znak se stává náhodnou veličinou, pokud se jeho hodnota zjišťuje vylosováním objektu ze základního souboru</a:t>
            </a:r>
          </a:p>
        </p:txBody>
      </p:sp>
      <p:sp>
        <p:nvSpPr>
          <p:cNvPr id="37909" name="Rectangle 24"/>
          <p:cNvSpPr>
            <a:spLocks noChangeArrowheads="1"/>
          </p:cNvSpPr>
          <p:nvPr/>
        </p:nvSpPr>
        <p:spPr bwMode="auto">
          <a:xfrm>
            <a:off x="1295400" y="5589240"/>
            <a:ext cx="6800850" cy="78105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7910" name="Text Box 25"/>
          <p:cNvSpPr txBox="1">
            <a:spLocks noChangeArrowheads="1"/>
          </p:cNvSpPr>
          <p:nvPr/>
        </p:nvSpPr>
        <p:spPr bwMode="auto">
          <a:xfrm>
            <a:off x="1371600" y="5589240"/>
            <a:ext cx="6619875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000" b="0" i="0" dirty="0"/>
              <a:t>Výběr - výběrová populace - cílová populace</a:t>
            </a:r>
          </a:p>
        </p:txBody>
      </p:sp>
      <p:sp>
        <p:nvSpPr>
          <p:cNvPr id="37911" name="Text Box 26"/>
          <p:cNvSpPr txBox="1">
            <a:spLocks noChangeArrowheads="1"/>
          </p:cNvSpPr>
          <p:nvPr/>
        </p:nvSpPr>
        <p:spPr bwMode="auto">
          <a:xfrm>
            <a:off x="1600200" y="6001990"/>
            <a:ext cx="249555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i="0"/>
              <a:t>Náhodný výběr</a:t>
            </a:r>
          </a:p>
        </p:txBody>
      </p:sp>
      <p:sp>
        <p:nvSpPr>
          <p:cNvPr id="37912" name="Text Box 27"/>
          <p:cNvSpPr txBox="1">
            <a:spLocks noChangeArrowheads="1"/>
          </p:cNvSpPr>
          <p:nvPr/>
        </p:nvSpPr>
        <p:spPr bwMode="auto">
          <a:xfrm>
            <a:off x="5257800" y="5976590"/>
            <a:ext cx="22098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i="0"/>
              <a:t>Reprezentativnost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33400" y="3530600"/>
          <a:ext cx="2592388" cy="1704975"/>
        </p:xfrm>
        <a:graphic>
          <a:graphicData uri="http://schemas.openxmlformats.org/presentationml/2006/ole">
            <p:oleObj spid="_x0000_s131074" name="Graf" r:id="rId4" imgW="4372043" imgH="2866935" progId="MSGraph.Chart.8">
              <p:embed followColorScheme="full"/>
            </p:oleObj>
          </a:graphicData>
        </a:graphic>
      </p:graphicFrame>
      <p:sp>
        <p:nvSpPr>
          <p:cNvPr id="1030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365125"/>
            <a:ext cx="8985250" cy="542925"/>
          </a:xfrm>
          <a:noFill/>
        </p:spPr>
        <p:txBody>
          <a:bodyPr/>
          <a:lstStyle/>
          <a:p>
            <a:r>
              <a:rPr lang="cs-CZ" smtClean="0"/>
              <a:t>JAK vznikají informace ? </a:t>
            </a:r>
          </a:p>
        </p:txBody>
      </p:sp>
      <p:sp>
        <p:nvSpPr>
          <p:cNvPr id="279556" name="AutoShape 4"/>
          <p:cNvSpPr>
            <a:spLocks noChangeArrowheads="1"/>
          </p:cNvSpPr>
          <p:nvPr/>
        </p:nvSpPr>
        <p:spPr bwMode="auto">
          <a:xfrm>
            <a:off x="904875" y="1323975"/>
            <a:ext cx="2752725" cy="388938"/>
          </a:xfrm>
          <a:prstGeom prst="flowChartAlternateProcess">
            <a:avLst/>
          </a:prstGeom>
          <a:solidFill>
            <a:srgbClr val="0099FF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„Empirical approach“</a:t>
            </a:r>
          </a:p>
        </p:txBody>
      </p:sp>
      <p:sp>
        <p:nvSpPr>
          <p:cNvPr id="1032" name="Line 5"/>
          <p:cNvSpPr>
            <a:spLocks noChangeShapeType="1"/>
          </p:cNvSpPr>
          <p:nvPr/>
        </p:nvSpPr>
        <p:spPr bwMode="auto">
          <a:xfrm rot="-1625931">
            <a:off x="3330575" y="2565400"/>
            <a:ext cx="2079625" cy="10604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79558" name="AutoShape 6"/>
          <p:cNvSpPr>
            <a:spLocks noChangeArrowheads="1"/>
          </p:cNvSpPr>
          <p:nvPr/>
        </p:nvSpPr>
        <p:spPr bwMode="auto">
          <a:xfrm>
            <a:off x="5476875" y="1323975"/>
            <a:ext cx="2752725" cy="388938"/>
          </a:xfrm>
          <a:prstGeom prst="flowChartAlternateProcess">
            <a:avLst/>
          </a:prstGeom>
          <a:solidFill>
            <a:srgbClr val="0099FF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„Classical approach“</a:t>
            </a:r>
          </a:p>
        </p:txBody>
      </p:sp>
      <p:sp>
        <p:nvSpPr>
          <p:cNvPr id="1034" name="Text Box 7"/>
          <p:cNvSpPr txBox="1">
            <a:spLocks noChangeArrowheads="1"/>
          </p:cNvSpPr>
          <p:nvPr/>
        </p:nvSpPr>
        <p:spPr bwMode="auto">
          <a:xfrm>
            <a:off x="3433763" y="2755900"/>
            <a:ext cx="1671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Empirický postup</a:t>
            </a:r>
          </a:p>
        </p:txBody>
      </p:sp>
      <p:sp>
        <p:nvSpPr>
          <p:cNvPr id="1035" name="AutoShape 8"/>
          <p:cNvSpPr>
            <a:spLocks noChangeArrowheads="1"/>
          </p:cNvSpPr>
          <p:nvPr/>
        </p:nvSpPr>
        <p:spPr bwMode="auto">
          <a:xfrm rot="10800000">
            <a:off x="1600200" y="2192338"/>
            <a:ext cx="901700" cy="71278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701 w 21600"/>
              <a:gd name="T13" fmla="*/ 3701 h 21600"/>
              <a:gd name="T14" fmla="*/ 17899 w 21600"/>
              <a:gd name="T15" fmla="*/ 1789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3802" y="21600"/>
                </a:lnTo>
                <a:lnTo>
                  <a:pt x="17798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9525">
            <a:round/>
            <a:headEnd/>
            <a:tailEnd/>
          </a:ln>
          <a:scene3d>
            <a:camera prst="legacyPerspectiveTopRight"/>
            <a:lightRig rig="legacyFlat3" dir="b"/>
          </a:scene3d>
          <a:sp3d extrusionH="15478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anchor="ctr">
            <a:spAutoFit/>
            <a:flatTx/>
          </a:bodyPr>
          <a:lstStyle/>
          <a:p>
            <a:endParaRPr lang="cs-CZ"/>
          </a:p>
        </p:txBody>
      </p:sp>
      <p:sp>
        <p:nvSpPr>
          <p:cNvPr id="1036" name="AutoShape 9"/>
          <p:cNvSpPr>
            <a:spLocks noChangeArrowheads="1"/>
          </p:cNvSpPr>
          <p:nvPr/>
        </p:nvSpPr>
        <p:spPr bwMode="auto">
          <a:xfrm rot="10800000">
            <a:off x="6392863" y="2211388"/>
            <a:ext cx="693737" cy="71278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1800 w 21600"/>
              <a:gd name="T13" fmla="*/ 1800 h 21600"/>
              <a:gd name="T14" fmla="*/ 19800 w 21600"/>
              <a:gd name="T15" fmla="*/ 198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9525">
            <a:round/>
            <a:headEnd/>
            <a:tailEnd/>
          </a:ln>
          <a:scene3d>
            <a:camera prst="legacyPerspectiveTopRight"/>
            <a:lightRig rig="legacyFlat3" dir="b"/>
          </a:scene3d>
          <a:sp3d extrusionH="15478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anchor="ctr">
            <a:spAutoFit/>
            <a:flatTx/>
          </a:bodyPr>
          <a:lstStyle/>
          <a:p>
            <a:endParaRPr lang="cs-CZ"/>
          </a:p>
        </p:txBody>
      </p:sp>
      <p:sp>
        <p:nvSpPr>
          <p:cNvPr id="1037" name="Line 10"/>
          <p:cNvSpPr>
            <a:spLocks noChangeShapeType="1"/>
          </p:cNvSpPr>
          <p:nvPr/>
        </p:nvSpPr>
        <p:spPr bwMode="auto">
          <a:xfrm rot="-4500000">
            <a:off x="1805781" y="2461419"/>
            <a:ext cx="449263" cy="231775"/>
          </a:xfrm>
          <a:prstGeom prst="line">
            <a:avLst/>
          </a:prstGeom>
          <a:noFill/>
          <a:ln w="114300" cap="rnd">
            <a:solidFill>
              <a:srgbClr val="4D4D4D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38" name="Line 11"/>
          <p:cNvSpPr>
            <a:spLocks noChangeShapeType="1"/>
          </p:cNvSpPr>
          <p:nvPr/>
        </p:nvSpPr>
        <p:spPr bwMode="auto">
          <a:xfrm rot="-4500000">
            <a:off x="6522244" y="2442369"/>
            <a:ext cx="449263" cy="231775"/>
          </a:xfrm>
          <a:prstGeom prst="line">
            <a:avLst/>
          </a:prstGeom>
          <a:noFill/>
          <a:ln w="114300" cap="rnd">
            <a:solidFill>
              <a:srgbClr val="4D4D4D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39" name="Oval 12"/>
          <p:cNvSpPr>
            <a:spLocks noChangeArrowheads="1"/>
          </p:cNvSpPr>
          <p:nvPr/>
        </p:nvSpPr>
        <p:spPr bwMode="auto">
          <a:xfrm>
            <a:off x="2481263" y="2573338"/>
            <a:ext cx="90487" cy="122237"/>
          </a:xfrm>
          <a:prstGeom prst="ellipse">
            <a:avLst/>
          </a:prstGeom>
          <a:solidFill>
            <a:srgbClr val="4D4D4D"/>
          </a:solidFill>
          <a:ln w="952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1040" name="Oval 13"/>
          <p:cNvSpPr>
            <a:spLocks noChangeArrowheads="1"/>
          </p:cNvSpPr>
          <p:nvPr/>
        </p:nvSpPr>
        <p:spPr bwMode="auto">
          <a:xfrm>
            <a:off x="2481263" y="2295525"/>
            <a:ext cx="82550" cy="111125"/>
          </a:xfrm>
          <a:prstGeom prst="ellipse">
            <a:avLst/>
          </a:prstGeom>
          <a:solidFill>
            <a:srgbClr val="4D4D4D"/>
          </a:solidFill>
          <a:ln w="952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1041" name="Oval 14"/>
          <p:cNvSpPr>
            <a:spLocks noChangeArrowheads="1"/>
          </p:cNvSpPr>
          <p:nvPr/>
        </p:nvSpPr>
        <p:spPr bwMode="auto">
          <a:xfrm rot="5400000">
            <a:off x="2149475" y="2087563"/>
            <a:ext cx="74613" cy="122237"/>
          </a:xfrm>
          <a:prstGeom prst="ellipse">
            <a:avLst/>
          </a:prstGeom>
          <a:solidFill>
            <a:srgbClr val="4D4D4D"/>
          </a:solidFill>
          <a:ln w="952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1042" name="Oval 15"/>
          <p:cNvSpPr>
            <a:spLocks noChangeArrowheads="1"/>
          </p:cNvSpPr>
          <p:nvPr/>
        </p:nvSpPr>
        <p:spPr bwMode="auto">
          <a:xfrm>
            <a:off x="7110413" y="2535238"/>
            <a:ext cx="90487" cy="122237"/>
          </a:xfrm>
          <a:prstGeom prst="ellipse">
            <a:avLst/>
          </a:prstGeom>
          <a:solidFill>
            <a:srgbClr val="4D4D4D"/>
          </a:solidFill>
          <a:ln w="952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1043" name="Oval 16"/>
          <p:cNvSpPr>
            <a:spLocks noChangeArrowheads="1"/>
          </p:cNvSpPr>
          <p:nvPr/>
        </p:nvSpPr>
        <p:spPr bwMode="auto">
          <a:xfrm>
            <a:off x="7167563" y="2257425"/>
            <a:ext cx="82550" cy="111125"/>
          </a:xfrm>
          <a:prstGeom prst="ellipse">
            <a:avLst/>
          </a:prstGeom>
          <a:solidFill>
            <a:srgbClr val="4D4D4D"/>
          </a:solidFill>
          <a:ln w="952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1044" name="Oval 17"/>
          <p:cNvSpPr>
            <a:spLocks noChangeArrowheads="1"/>
          </p:cNvSpPr>
          <p:nvPr/>
        </p:nvSpPr>
        <p:spPr bwMode="auto">
          <a:xfrm rot="5400000">
            <a:off x="6797675" y="2058988"/>
            <a:ext cx="74613" cy="122237"/>
          </a:xfrm>
          <a:prstGeom prst="ellipse">
            <a:avLst/>
          </a:prstGeom>
          <a:solidFill>
            <a:srgbClr val="4D4D4D"/>
          </a:solidFill>
          <a:ln w="952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1045" name="Text Box 18"/>
          <p:cNvSpPr txBox="1">
            <a:spLocks noChangeArrowheads="1"/>
          </p:cNvSpPr>
          <p:nvPr/>
        </p:nvSpPr>
        <p:spPr bwMode="auto">
          <a:xfrm>
            <a:off x="1568450" y="5283200"/>
            <a:ext cx="2084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možné jevy</a:t>
            </a:r>
            <a:r>
              <a:rPr lang="en-US" sz="1400" i="0"/>
              <a:t>: </a:t>
            </a:r>
            <a:r>
              <a:rPr lang="cs-CZ" sz="1400" i="0"/>
              <a:t>čísla 1 – 6</a:t>
            </a:r>
          </a:p>
        </p:txBody>
      </p:sp>
      <p:sp>
        <p:nvSpPr>
          <p:cNvPr id="1046" name="Text Box 19"/>
          <p:cNvSpPr txBox="1">
            <a:spLocks noChangeArrowheads="1"/>
          </p:cNvSpPr>
          <p:nvPr/>
        </p:nvSpPr>
        <p:spPr bwMode="auto">
          <a:xfrm>
            <a:off x="5491163" y="5283200"/>
            <a:ext cx="2482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n – počet hodů (opakování)</a:t>
            </a:r>
          </a:p>
        </p:txBody>
      </p:sp>
      <p:sp>
        <p:nvSpPr>
          <p:cNvPr id="1047" name="Text Box 20"/>
          <p:cNvSpPr txBox="1">
            <a:spLocks noChangeArrowheads="1"/>
          </p:cNvSpPr>
          <p:nvPr/>
        </p:nvSpPr>
        <p:spPr bwMode="auto">
          <a:xfrm>
            <a:off x="228600" y="3378200"/>
            <a:ext cx="34131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 f</a:t>
            </a:r>
            <a:r>
              <a:rPr lang="cs-CZ" sz="1400" i="0" u="sng"/>
              <a:t> </a:t>
            </a:r>
            <a:br>
              <a:rPr lang="cs-CZ" sz="1400" i="0" u="sng"/>
            </a:br>
            <a:r>
              <a:rPr lang="cs-CZ" sz="1400" i="0"/>
              <a:t>n</a:t>
            </a:r>
          </a:p>
        </p:txBody>
      </p:sp>
      <p:sp>
        <p:nvSpPr>
          <p:cNvPr id="1048" name="Text Box 21"/>
          <p:cNvSpPr txBox="1">
            <a:spLocks noChangeArrowheads="1"/>
          </p:cNvSpPr>
          <p:nvPr/>
        </p:nvSpPr>
        <p:spPr bwMode="auto">
          <a:xfrm>
            <a:off x="1641475" y="3355975"/>
            <a:ext cx="6905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>
                <a:solidFill>
                  <a:schemeClr val="accent2"/>
                </a:solidFill>
              </a:rPr>
              <a:t>n </a:t>
            </a:r>
            <a:r>
              <a:rPr lang="cs-CZ" sz="1400" i="0">
                <a:solidFill>
                  <a:schemeClr val="accent2"/>
                </a:solidFill>
              </a:rPr>
              <a:t>= 10</a:t>
            </a:r>
          </a:p>
        </p:txBody>
      </p:sp>
      <p:sp>
        <p:nvSpPr>
          <p:cNvPr id="1049" name="Line 22"/>
          <p:cNvSpPr>
            <a:spLocks noChangeShapeType="1"/>
          </p:cNvSpPr>
          <p:nvPr/>
        </p:nvSpPr>
        <p:spPr bwMode="auto">
          <a:xfrm rot="-1625931">
            <a:off x="292100" y="3592513"/>
            <a:ext cx="209550" cy="107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50" name="Line 23"/>
          <p:cNvSpPr>
            <a:spLocks noChangeShapeType="1"/>
          </p:cNvSpPr>
          <p:nvPr/>
        </p:nvSpPr>
        <p:spPr bwMode="auto">
          <a:xfrm flipV="1">
            <a:off x="1209675" y="4435475"/>
            <a:ext cx="0" cy="390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51" name="Line 24"/>
          <p:cNvSpPr>
            <a:spLocks noChangeShapeType="1"/>
          </p:cNvSpPr>
          <p:nvPr/>
        </p:nvSpPr>
        <p:spPr bwMode="auto">
          <a:xfrm flipV="1">
            <a:off x="1838325" y="4435475"/>
            <a:ext cx="0" cy="390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52" name="Line 25"/>
          <p:cNvSpPr>
            <a:spLocks noChangeShapeType="1"/>
          </p:cNvSpPr>
          <p:nvPr/>
        </p:nvSpPr>
        <p:spPr bwMode="auto">
          <a:xfrm flipV="1">
            <a:off x="2152650" y="40640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53" name="Line 26"/>
          <p:cNvSpPr>
            <a:spLocks noChangeShapeType="1"/>
          </p:cNvSpPr>
          <p:nvPr/>
        </p:nvSpPr>
        <p:spPr bwMode="auto">
          <a:xfrm flipV="1">
            <a:off x="2466975" y="3683000"/>
            <a:ext cx="0" cy="1143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54" name="Line 27"/>
          <p:cNvSpPr>
            <a:spLocks noChangeShapeType="1"/>
          </p:cNvSpPr>
          <p:nvPr/>
        </p:nvSpPr>
        <p:spPr bwMode="auto">
          <a:xfrm flipV="1">
            <a:off x="2762250" y="3759200"/>
            <a:ext cx="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1027" name="Object 28"/>
          <p:cNvGraphicFramePr>
            <a:graphicFrameLocks noChangeAspect="1"/>
          </p:cNvGraphicFramePr>
          <p:nvPr/>
        </p:nvGraphicFramePr>
        <p:xfrm>
          <a:off x="3503613" y="3530600"/>
          <a:ext cx="2592387" cy="1704975"/>
        </p:xfrm>
        <a:graphic>
          <a:graphicData uri="http://schemas.openxmlformats.org/presentationml/2006/ole">
            <p:oleObj spid="_x0000_s131075" name="Graf" r:id="rId5" imgW="4372043" imgH="2866935" progId="MSGraph.Chart.8">
              <p:embed followColorScheme="full"/>
            </p:oleObj>
          </a:graphicData>
        </a:graphic>
      </p:graphicFrame>
      <p:sp>
        <p:nvSpPr>
          <p:cNvPr id="1055" name="Text Box 29"/>
          <p:cNvSpPr txBox="1">
            <a:spLocks noChangeArrowheads="1"/>
          </p:cNvSpPr>
          <p:nvPr/>
        </p:nvSpPr>
        <p:spPr bwMode="auto">
          <a:xfrm>
            <a:off x="3198813" y="3378200"/>
            <a:ext cx="3413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 f</a:t>
            </a:r>
            <a:r>
              <a:rPr lang="cs-CZ" sz="1400" i="0" u="sng"/>
              <a:t> </a:t>
            </a:r>
            <a:br>
              <a:rPr lang="cs-CZ" sz="1400" i="0" u="sng"/>
            </a:br>
            <a:r>
              <a:rPr lang="cs-CZ" sz="1400" i="0"/>
              <a:t>n</a:t>
            </a:r>
          </a:p>
        </p:txBody>
      </p:sp>
      <p:sp>
        <p:nvSpPr>
          <p:cNvPr id="1056" name="Text Box 30"/>
          <p:cNvSpPr txBox="1">
            <a:spLocks noChangeArrowheads="1"/>
          </p:cNvSpPr>
          <p:nvPr/>
        </p:nvSpPr>
        <p:spPr bwMode="auto">
          <a:xfrm>
            <a:off x="4611688" y="3355975"/>
            <a:ext cx="6905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>
                <a:solidFill>
                  <a:schemeClr val="accent2"/>
                </a:solidFill>
              </a:rPr>
              <a:t>n </a:t>
            </a:r>
            <a:r>
              <a:rPr lang="cs-CZ" sz="1400" i="0">
                <a:solidFill>
                  <a:schemeClr val="accent2"/>
                </a:solidFill>
              </a:rPr>
              <a:t>= </a:t>
            </a:r>
            <a:r>
              <a:rPr lang="en-US" sz="1400" i="0">
                <a:solidFill>
                  <a:schemeClr val="accent2"/>
                </a:solidFill>
              </a:rPr>
              <a:t>5</a:t>
            </a:r>
            <a:r>
              <a:rPr lang="cs-CZ" sz="1400" i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1057" name="Line 31"/>
          <p:cNvSpPr>
            <a:spLocks noChangeShapeType="1"/>
          </p:cNvSpPr>
          <p:nvPr/>
        </p:nvSpPr>
        <p:spPr bwMode="auto">
          <a:xfrm rot="-1625931">
            <a:off x="3262313" y="3592513"/>
            <a:ext cx="209550" cy="107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58" name="Line 32"/>
          <p:cNvSpPr>
            <a:spLocks noChangeShapeType="1"/>
          </p:cNvSpPr>
          <p:nvPr/>
        </p:nvSpPr>
        <p:spPr bwMode="auto">
          <a:xfrm flipV="1">
            <a:off x="4179888" y="40640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59" name="Line 33"/>
          <p:cNvSpPr>
            <a:spLocks noChangeShapeType="1"/>
          </p:cNvSpPr>
          <p:nvPr/>
        </p:nvSpPr>
        <p:spPr bwMode="auto">
          <a:xfrm flipV="1">
            <a:off x="4808538" y="4435475"/>
            <a:ext cx="0" cy="390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60" name="Line 34"/>
          <p:cNvSpPr>
            <a:spLocks noChangeShapeType="1"/>
          </p:cNvSpPr>
          <p:nvPr/>
        </p:nvSpPr>
        <p:spPr bwMode="auto">
          <a:xfrm flipV="1">
            <a:off x="5122863" y="44450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61" name="Line 35"/>
          <p:cNvSpPr>
            <a:spLocks noChangeShapeType="1"/>
          </p:cNvSpPr>
          <p:nvPr/>
        </p:nvSpPr>
        <p:spPr bwMode="auto">
          <a:xfrm flipV="1">
            <a:off x="5437188" y="44450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62" name="Line 36"/>
          <p:cNvSpPr>
            <a:spLocks noChangeShapeType="1"/>
          </p:cNvSpPr>
          <p:nvPr/>
        </p:nvSpPr>
        <p:spPr bwMode="auto">
          <a:xfrm flipV="1">
            <a:off x="5732463" y="40640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1028" name="Object 37"/>
          <p:cNvGraphicFramePr>
            <a:graphicFrameLocks noChangeAspect="1"/>
          </p:cNvGraphicFramePr>
          <p:nvPr/>
        </p:nvGraphicFramePr>
        <p:xfrm>
          <a:off x="6551613" y="3530600"/>
          <a:ext cx="2592387" cy="1704975"/>
        </p:xfrm>
        <a:graphic>
          <a:graphicData uri="http://schemas.openxmlformats.org/presentationml/2006/ole">
            <p:oleObj spid="_x0000_s131076" name="Graf" r:id="rId6" imgW="4372043" imgH="2866935" progId="MSGraph.Chart.8">
              <p:embed followColorScheme="full"/>
            </p:oleObj>
          </a:graphicData>
        </a:graphic>
      </p:graphicFrame>
      <p:sp>
        <p:nvSpPr>
          <p:cNvPr id="1063" name="Text Box 38"/>
          <p:cNvSpPr txBox="1">
            <a:spLocks noChangeArrowheads="1"/>
          </p:cNvSpPr>
          <p:nvPr/>
        </p:nvSpPr>
        <p:spPr bwMode="auto">
          <a:xfrm>
            <a:off x="6246813" y="3378200"/>
            <a:ext cx="3413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 f</a:t>
            </a:r>
            <a:r>
              <a:rPr lang="cs-CZ" sz="1400" i="0" u="sng"/>
              <a:t> </a:t>
            </a:r>
            <a:br>
              <a:rPr lang="cs-CZ" sz="1400" i="0" u="sng"/>
            </a:br>
            <a:r>
              <a:rPr lang="cs-CZ" sz="1400" i="0"/>
              <a:t>n</a:t>
            </a:r>
          </a:p>
        </p:txBody>
      </p:sp>
      <p:sp>
        <p:nvSpPr>
          <p:cNvPr id="1064" name="Text Box 39"/>
          <p:cNvSpPr txBox="1">
            <a:spLocks noChangeArrowheads="1"/>
          </p:cNvSpPr>
          <p:nvPr/>
        </p:nvSpPr>
        <p:spPr bwMode="auto">
          <a:xfrm>
            <a:off x="7694613" y="3352800"/>
            <a:ext cx="6207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>
                <a:solidFill>
                  <a:schemeClr val="accent2"/>
                </a:solidFill>
              </a:rPr>
              <a:t>n </a:t>
            </a:r>
            <a:r>
              <a:rPr lang="cs-CZ" sz="1400" i="0">
                <a:solidFill>
                  <a:schemeClr val="accent2"/>
                </a:solidFill>
              </a:rPr>
              <a:t>= </a:t>
            </a:r>
            <a:r>
              <a:rPr lang="en-US" sz="1400" i="0">
                <a:solidFill>
                  <a:schemeClr val="accent2"/>
                </a:solidFill>
                <a:latin typeface="Symbol" pitchFamily="18" charset="2"/>
              </a:rPr>
              <a:t>¥</a:t>
            </a:r>
            <a:endParaRPr lang="cs-CZ" sz="1400" i="0">
              <a:solidFill>
                <a:schemeClr val="accent2"/>
              </a:solidFill>
              <a:latin typeface="Symbol" pitchFamily="18" charset="2"/>
            </a:endParaRPr>
          </a:p>
        </p:txBody>
      </p:sp>
      <p:sp>
        <p:nvSpPr>
          <p:cNvPr id="1065" name="Line 40"/>
          <p:cNvSpPr>
            <a:spLocks noChangeShapeType="1"/>
          </p:cNvSpPr>
          <p:nvPr/>
        </p:nvSpPr>
        <p:spPr bwMode="auto">
          <a:xfrm rot="-1625931">
            <a:off x="6310313" y="3592513"/>
            <a:ext cx="209550" cy="107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66" name="Line 41"/>
          <p:cNvSpPr>
            <a:spLocks noChangeShapeType="1"/>
          </p:cNvSpPr>
          <p:nvPr/>
        </p:nvSpPr>
        <p:spPr bwMode="auto">
          <a:xfrm flipV="1">
            <a:off x="7227888" y="40640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67" name="Line 42"/>
          <p:cNvSpPr>
            <a:spLocks noChangeShapeType="1"/>
          </p:cNvSpPr>
          <p:nvPr/>
        </p:nvSpPr>
        <p:spPr bwMode="auto">
          <a:xfrm flipV="1">
            <a:off x="7856538" y="40640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68" name="Line 43"/>
          <p:cNvSpPr>
            <a:spLocks noChangeShapeType="1"/>
          </p:cNvSpPr>
          <p:nvPr/>
        </p:nvSpPr>
        <p:spPr bwMode="auto">
          <a:xfrm flipV="1">
            <a:off x="8170863" y="40640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69" name="Line 44"/>
          <p:cNvSpPr>
            <a:spLocks noChangeShapeType="1"/>
          </p:cNvSpPr>
          <p:nvPr/>
        </p:nvSpPr>
        <p:spPr bwMode="auto">
          <a:xfrm flipV="1">
            <a:off x="8485188" y="40640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70" name="Line 45"/>
          <p:cNvSpPr>
            <a:spLocks noChangeShapeType="1"/>
          </p:cNvSpPr>
          <p:nvPr/>
        </p:nvSpPr>
        <p:spPr bwMode="auto">
          <a:xfrm flipV="1">
            <a:off x="8780463" y="40640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71" name="Line 46"/>
          <p:cNvSpPr>
            <a:spLocks noChangeShapeType="1"/>
          </p:cNvSpPr>
          <p:nvPr/>
        </p:nvSpPr>
        <p:spPr bwMode="auto">
          <a:xfrm flipV="1">
            <a:off x="4484688" y="4435475"/>
            <a:ext cx="0" cy="390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72" name="Line 47"/>
          <p:cNvSpPr>
            <a:spLocks noChangeShapeType="1"/>
          </p:cNvSpPr>
          <p:nvPr/>
        </p:nvSpPr>
        <p:spPr bwMode="auto">
          <a:xfrm flipV="1">
            <a:off x="7532688" y="40640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pic>
        <p:nvPicPr>
          <p:cNvPr id="1073" name="Picture 4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43200" y="2844800"/>
            <a:ext cx="441325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4" name="Text Box 49"/>
          <p:cNvSpPr txBox="1">
            <a:spLocks noChangeArrowheads="1"/>
          </p:cNvSpPr>
          <p:nvPr/>
        </p:nvSpPr>
        <p:spPr bwMode="auto">
          <a:xfrm>
            <a:off x="107950" y="5805488"/>
            <a:ext cx="90360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0" i="0" dirty="0">
                <a:latin typeface="Arial Black" pitchFamily="34" charset="0"/>
              </a:rPr>
              <a:t>U složitých stochastických systémů se </a:t>
            </a:r>
            <a:r>
              <a:rPr lang="cs-CZ" sz="1600" b="0" i="0" dirty="0" smtClean="0">
                <a:latin typeface="Arial Black" pitchFamily="34" charset="0"/>
              </a:rPr>
              <a:t>pravdě blížíme </a:t>
            </a:r>
            <a:r>
              <a:rPr lang="cs-CZ" sz="1600" b="0" i="0" dirty="0">
                <a:latin typeface="Arial Black" pitchFamily="34" charset="0"/>
              </a:rPr>
              <a:t>až po odvedení značného množství experimentální práce: musíme dát systému šanci se projevit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Význam statistické analýzy dat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968896"/>
          </a:xfrm>
        </p:spPr>
        <p:txBody>
          <a:bodyPr/>
          <a:lstStyle/>
          <a:p>
            <a:r>
              <a:rPr lang="cs-CZ" dirty="0" smtClean="0"/>
              <a:t>Sběr a vyhodnocování dat je způsobem k uchopení a pochopení reality. </a:t>
            </a:r>
          </a:p>
        </p:txBody>
      </p:sp>
      <p:pic>
        <p:nvPicPr>
          <p:cNvPr id="140290" name="Picture 2" descr="http://2.bp.blogspot.com/_SqkFcytz7qE/SxczexsFRpI/AAAAAAAAAJw/-AaQYwUgdKA/s640/platosCave%2520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2546902"/>
            <a:ext cx="4871864" cy="3653898"/>
          </a:xfrm>
          <a:prstGeom prst="rect">
            <a:avLst/>
          </a:prstGeom>
          <a:noFill/>
        </p:spPr>
      </p:pic>
      <p:sp>
        <p:nvSpPr>
          <p:cNvPr id="7" name="Rectangle 3"/>
          <p:cNvSpPr txBox="1">
            <a:spLocks/>
          </p:cNvSpPr>
          <p:nvPr/>
        </p:nvSpPr>
        <p:spPr bwMode="auto">
          <a:xfrm>
            <a:off x="323528" y="2420888"/>
            <a:ext cx="3384376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700" dirty="0" smtClean="0"/>
              <a:t>Chápání reality je vždy nedokonalé a nepřesné.</a:t>
            </a:r>
          </a:p>
          <a:p>
            <a:pPr marL="273050" lvl="0" indent="-27305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cs-CZ" sz="2700" dirty="0" smtClean="0"/>
              <a:t>Statistika umožňuje vnést do pochopení reality určitou spolehlivost a ukázat, jak je velká.</a:t>
            </a:r>
            <a:endParaRPr kumimoji="0" lang="cs-CZ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33400" y="2241550"/>
          <a:ext cx="2592388" cy="1704975"/>
        </p:xfrm>
        <a:graphic>
          <a:graphicData uri="http://schemas.openxmlformats.org/presentationml/2006/ole">
            <p:oleObj spid="_x0000_s132098" name="Graf" r:id="rId4" imgW="4372043" imgH="2866935" progId="MSGraph.Chart.8">
              <p:embed followColorScheme="full"/>
            </p:oleObj>
          </a:graphicData>
        </a:graphic>
      </p:graphicFrame>
      <p:sp>
        <p:nvSpPr>
          <p:cNvPr id="2054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293688"/>
            <a:ext cx="8985250" cy="542925"/>
          </a:xfrm>
          <a:noFill/>
        </p:spPr>
        <p:txBody>
          <a:bodyPr/>
          <a:lstStyle/>
          <a:p>
            <a:r>
              <a:rPr lang="cs-CZ" smtClean="0"/>
              <a:t>JAK vznikají informace ? </a:t>
            </a:r>
          </a:p>
        </p:txBody>
      </p:sp>
      <p:sp>
        <p:nvSpPr>
          <p:cNvPr id="2055" name="Line 4"/>
          <p:cNvSpPr>
            <a:spLocks noChangeShapeType="1"/>
          </p:cNvSpPr>
          <p:nvPr/>
        </p:nvSpPr>
        <p:spPr bwMode="auto">
          <a:xfrm rot="-1625931">
            <a:off x="3330575" y="1276350"/>
            <a:ext cx="2079625" cy="10604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56" name="Text Box 5"/>
          <p:cNvSpPr txBox="1">
            <a:spLocks noChangeArrowheads="1"/>
          </p:cNvSpPr>
          <p:nvPr/>
        </p:nvSpPr>
        <p:spPr bwMode="auto">
          <a:xfrm>
            <a:off x="3433763" y="1466850"/>
            <a:ext cx="1671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Empirický postup</a:t>
            </a:r>
          </a:p>
        </p:txBody>
      </p:sp>
      <p:sp>
        <p:nvSpPr>
          <p:cNvPr id="2057" name="Text Box 6"/>
          <p:cNvSpPr txBox="1">
            <a:spLocks noChangeArrowheads="1"/>
          </p:cNvSpPr>
          <p:nvPr/>
        </p:nvSpPr>
        <p:spPr bwMode="auto">
          <a:xfrm>
            <a:off x="1568450" y="3994150"/>
            <a:ext cx="2084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možné jevy</a:t>
            </a:r>
            <a:r>
              <a:rPr lang="en-US" sz="1400" i="0"/>
              <a:t>: </a:t>
            </a:r>
            <a:r>
              <a:rPr lang="cs-CZ" sz="1400" i="0"/>
              <a:t>čísla 1 – 6</a:t>
            </a:r>
          </a:p>
        </p:txBody>
      </p:sp>
      <p:sp>
        <p:nvSpPr>
          <p:cNvPr id="2058" name="Text Box 7"/>
          <p:cNvSpPr txBox="1">
            <a:spLocks noChangeArrowheads="1"/>
          </p:cNvSpPr>
          <p:nvPr/>
        </p:nvSpPr>
        <p:spPr bwMode="auto">
          <a:xfrm>
            <a:off x="5491163" y="3994150"/>
            <a:ext cx="2482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n – počet hodů (opakování)</a:t>
            </a:r>
          </a:p>
        </p:txBody>
      </p:sp>
      <p:sp>
        <p:nvSpPr>
          <p:cNvPr id="2059" name="Text Box 8"/>
          <p:cNvSpPr txBox="1">
            <a:spLocks noChangeArrowheads="1"/>
          </p:cNvSpPr>
          <p:nvPr/>
        </p:nvSpPr>
        <p:spPr bwMode="auto">
          <a:xfrm>
            <a:off x="228600" y="2089150"/>
            <a:ext cx="34131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 f</a:t>
            </a:r>
            <a:r>
              <a:rPr lang="cs-CZ" sz="1400" i="0" u="sng"/>
              <a:t> </a:t>
            </a:r>
            <a:br>
              <a:rPr lang="cs-CZ" sz="1400" i="0" u="sng"/>
            </a:br>
            <a:r>
              <a:rPr lang="cs-CZ" sz="1400" i="0"/>
              <a:t>n</a:t>
            </a:r>
          </a:p>
        </p:txBody>
      </p:sp>
      <p:sp>
        <p:nvSpPr>
          <p:cNvPr id="2060" name="Text Box 9"/>
          <p:cNvSpPr txBox="1">
            <a:spLocks noChangeArrowheads="1"/>
          </p:cNvSpPr>
          <p:nvPr/>
        </p:nvSpPr>
        <p:spPr bwMode="auto">
          <a:xfrm>
            <a:off x="1641475" y="2066925"/>
            <a:ext cx="6905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>
                <a:solidFill>
                  <a:schemeClr val="accent2"/>
                </a:solidFill>
              </a:rPr>
              <a:t>n </a:t>
            </a:r>
            <a:r>
              <a:rPr lang="cs-CZ" sz="1400" i="0">
                <a:solidFill>
                  <a:schemeClr val="accent2"/>
                </a:solidFill>
              </a:rPr>
              <a:t>= 10</a:t>
            </a:r>
          </a:p>
        </p:txBody>
      </p:sp>
      <p:sp>
        <p:nvSpPr>
          <p:cNvPr id="2061" name="Line 10"/>
          <p:cNvSpPr>
            <a:spLocks noChangeShapeType="1"/>
          </p:cNvSpPr>
          <p:nvPr/>
        </p:nvSpPr>
        <p:spPr bwMode="auto">
          <a:xfrm rot="-1625931">
            <a:off x="292100" y="2303463"/>
            <a:ext cx="209550" cy="107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62" name="Line 11"/>
          <p:cNvSpPr>
            <a:spLocks noChangeShapeType="1"/>
          </p:cNvSpPr>
          <p:nvPr/>
        </p:nvSpPr>
        <p:spPr bwMode="auto">
          <a:xfrm flipV="1">
            <a:off x="1209675" y="3146425"/>
            <a:ext cx="0" cy="390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63" name="Line 12"/>
          <p:cNvSpPr>
            <a:spLocks noChangeShapeType="1"/>
          </p:cNvSpPr>
          <p:nvPr/>
        </p:nvSpPr>
        <p:spPr bwMode="auto">
          <a:xfrm flipV="1">
            <a:off x="1838325" y="3146425"/>
            <a:ext cx="0" cy="390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64" name="Line 13"/>
          <p:cNvSpPr>
            <a:spLocks noChangeShapeType="1"/>
          </p:cNvSpPr>
          <p:nvPr/>
        </p:nvSpPr>
        <p:spPr bwMode="auto">
          <a:xfrm flipV="1">
            <a:off x="2152650" y="277495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65" name="Line 14"/>
          <p:cNvSpPr>
            <a:spLocks noChangeShapeType="1"/>
          </p:cNvSpPr>
          <p:nvPr/>
        </p:nvSpPr>
        <p:spPr bwMode="auto">
          <a:xfrm flipV="1">
            <a:off x="2466975" y="2393950"/>
            <a:ext cx="0" cy="1143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66" name="Line 15"/>
          <p:cNvSpPr>
            <a:spLocks noChangeShapeType="1"/>
          </p:cNvSpPr>
          <p:nvPr/>
        </p:nvSpPr>
        <p:spPr bwMode="auto">
          <a:xfrm flipV="1">
            <a:off x="2762250" y="2470150"/>
            <a:ext cx="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2051" name="Object 16"/>
          <p:cNvGraphicFramePr>
            <a:graphicFrameLocks noChangeAspect="1"/>
          </p:cNvGraphicFramePr>
          <p:nvPr/>
        </p:nvGraphicFramePr>
        <p:xfrm>
          <a:off x="3503613" y="2241550"/>
          <a:ext cx="2592387" cy="1704975"/>
        </p:xfrm>
        <a:graphic>
          <a:graphicData uri="http://schemas.openxmlformats.org/presentationml/2006/ole">
            <p:oleObj spid="_x0000_s132099" name="Graf" r:id="rId5" imgW="4372043" imgH="2866935" progId="MSGraph.Chart.8">
              <p:embed followColorScheme="full"/>
            </p:oleObj>
          </a:graphicData>
        </a:graphic>
      </p:graphicFrame>
      <p:sp>
        <p:nvSpPr>
          <p:cNvPr id="2067" name="Text Box 17"/>
          <p:cNvSpPr txBox="1">
            <a:spLocks noChangeArrowheads="1"/>
          </p:cNvSpPr>
          <p:nvPr/>
        </p:nvSpPr>
        <p:spPr bwMode="auto">
          <a:xfrm>
            <a:off x="3198813" y="2089150"/>
            <a:ext cx="3413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 f</a:t>
            </a:r>
            <a:r>
              <a:rPr lang="cs-CZ" sz="1400" i="0" u="sng"/>
              <a:t> </a:t>
            </a:r>
            <a:br>
              <a:rPr lang="cs-CZ" sz="1400" i="0" u="sng"/>
            </a:br>
            <a:r>
              <a:rPr lang="cs-CZ" sz="1400" i="0"/>
              <a:t>n</a:t>
            </a:r>
          </a:p>
        </p:txBody>
      </p:sp>
      <p:sp>
        <p:nvSpPr>
          <p:cNvPr id="2068" name="Text Box 18"/>
          <p:cNvSpPr txBox="1">
            <a:spLocks noChangeArrowheads="1"/>
          </p:cNvSpPr>
          <p:nvPr/>
        </p:nvSpPr>
        <p:spPr bwMode="auto">
          <a:xfrm>
            <a:off x="4611688" y="2066925"/>
            <a:ext cx="6905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>
                <a:solidFill>
                  <a:schemeClr val="accent2"/>
                </a:solidFill>
              </a:rPr>
              <a:t>n </a:t>
            </a:r>
            <a:r>
              <a:rPr lang="cs-CZ" sz="1400" i="0">
                <a:solidFill>
                  <a:schemeClr val="accent2"/>
                </a:solidFill>
              </a:rPr>
              <a:t>= </a:t>
            </a:r>
            <a:r>
              <a:rPr lang="en-US" sz="1400" i="0">
                <a:solidFill>
                  <a:schemeClr val="accent2"/>
                </a:solidFill>
              </a:rPr>
              <a:t>5</a:t>
            </a:r>
            <a:r>
              <a:rPr lang="cs-CZ" sz="1400" i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2069" name="Line 19"/>
          <p:cNvSpPr>
            <a:spLocks noChangeShapeType="1"/>
          </p:cNvSpPr>
          <p:nvPr/>
        </p:nvSpPr>
        <p:spPr bwMode="auto">
          <a:xfrm rot="-1625931">
            <a:off x="3262313" y="2303463"/>
            <a:ext cx="209550" cy="107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70" name="Line 20"/>
          <p:cNvSpPr>
            <a:spLocks noChangeShapeType="1"/>
          </p:cNvSpPr>
          <p:nvPr/>
        </p:nvSpPr>
        <p:spPr bwMode="auto">
          <a:xfrm flipV="1">
            <a:off x="4179888" y="277495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71" name="Line 21"/>
          <p:cNvSpPr>
            <a:spLocks noChangeShapeType="1"/>
          </p:cNvSpPr>
          <p:nvPr/>
        </p:nvSpPr>
        <p:spPr bwMode="auto">
          <a:xfrm flipV="1">
            <a:off x="4808538" y="3146425"/>
            <a:ext cx="0" cy="390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72" name="Line 22"/>
          <p:cNvSpPr>
            <a:spLocks noChangeShapeType="1"/>
          </p:cNvSpPr>
          <p:nvPr/>
        </p:nvSpPr>
        <p:spPr bwMode="auto">
          <a:xfrm flipV="1">
            <a:off x="5122863" y="315595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73" name="Line 23"/>
          <p:cNvSpPr>
            <a:spLocks noChangeShapeType="1"/>
          </p:cNvSpPr>
          <p:nvPr/>
        </p:nvSpPr>
        <p:spPr bwMode="auto">
          <a:xfrm flipV="1">
            <a:off x="5437188" y="315595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74" name="Line 24"/>
          <p:cNvSpPr>
            <a:spLocks noChangeShapeType="1"/>
          </p:cNvSpPr>
          <p:nvPr/>
        </p:nvSpPr>
        <p:spPr bwMode="auto">
          <a:xfrm flipV="1">
            <a:off x="5732463" y="277495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2052" name="Object 25"/>
          <p:cNvGraphicFramePr>
            <a:graphicFrameLocks noChangeAspect="1"/>
          </p:cNvGraphicFramePr>
          <p:nvPr/>
        </p:nvGraphicFramePr>
        <p:xfrm>
          <a:off x="6551613" y="2241550"/>
          <a:ext cx="2592387" cy="1704975"/>
        </p:xfrm>
        <a:graphic>
          <a:graphicData uri="http://schemas.openxmlformats.org/presentationml/2006/ole">
            <p:oleObj spid="_x0000_s132100" name="Graf" r:id="rId6" imgW="4372043" imgH="2866935" progId="MSGraph.Chart.8">
              <p:embed followColorScheme="full"/>
            </p:oleObj>
          </a:graphicData>
        </a:graphic>
      </p:graphicFrame>
      <p:sp>
        <p:nvSpPr>
          <p:cNvPr id="2075" name="Text Box 26"/>
          <p:cNvSpPr txBox="1">
            <a:spLocks noChangeArrowheads="1"/>
          </p:cNvSpPr>
          <p:nvPr/>
        </p:nvSpPr>
        <p:spPr bwMode="auto">
          <a:xfrm>
            <a:off x="6246813" y="2089150"/>
            <a:ext cx="3413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 f</a:t>
            </a:r>
            <a:r>
              <a:rPr lang="cs-CZ" sz="1400" i="0" u="sng"/>
              <a:t> </a:t>
            </a:r>
            <a:br>
              <a:rPr lang="cs-CZ" sz="1400" i="0" u="sng"/>
            </a:br>
            <a:r>
              <a:rPr lang="cs-CZ" sz="1400" i="0"/>
              <a:t>n</a:t>
            </a:r>
          </a:p>
        </p:txBody>
      </p:sp>
      <p:sp>
        <p:nvSpPr>
          <p:cNvPr id="2076" name="Text Box 27"/>
          <p:cNvSpPr txBox="1">
            <a:spLocks noChangeArrowheads="1"/>
          </p:cNvSpPr>
          <p:nvPr/>
        </p:nvSpPr>
        <p:spPr bwMode="auto">
          <a:xfrm>
            <a:off x="7694613" y="2063750"/>
            <a:ext cx="6207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>
                <a:solidFill>
                  <a:schemeClr val="accent2"/>
                </a:solidFill>
              </a:rPr>
              <a:t>n </a:t>
            </a:r>
            <a:r>
              <a:rPr lang="cs-CZ" sz="1400" i="0">
                <a:solidFill>
                  <a:schemeClr val="accent2"/>
                </a:solidFill>
              </a:rPr>
              <a:t>= </a:t>
            </a:r>
            <a:r>
              <a:rPr lang="en-US" sz="1400" i="0">
                <a:solidFill>
                  <a:schemeClr val="accent2"/>
                </a:solidFill>
                <a:latin typeface="Symbol" pitchFamily="18" charset="2"/>
              </a:rPr>
              <a:t>¥</a:t>
            </a:r>
            <a:endParaRPr lang="cs-CZ" sz="1400" i="0">
              <a:solidFill>
                <a:schemeClr val="accent2"/>
              </a:solidFill>
              <a:latin typeface="Symbol" pitchFamily="18" charset="2"/>
            </a:endParaRPr>
          </a:p>
        </p:txBody>
      </p:sp>
      <p:sp>
        <p:nvSpPr>
          <p:cNvPr id="2077" name="Line 28"/>
          <p:cNvSpPr>
            <a:spLocks noChangeShapeType="1"/>
          </p:cNvSpPr>
          <p:nvPr/>
        </p:nvSpPr>
        <p:spPr bwMode="auto">
          <a:xfrm rot="-1625931">
            <a:off x="6310313" y="2303463"/>
            <a:ext cx="209550" cy="107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78" name="Line 29"/>
          <p:cNvSpPr>
            <a:spLocks noChangeShapeType="1"/>
          </p:cNvSpPr>
          <p:nvPr/>
        </p:nvSpPr>
        <p:spPr bwMode="auto">
          <a:xfrm flipV="1">
            <a:off x="7227888" y="277495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79" name="Line 30"/>
          <p:cNvSpPr>
            <a:spLocks noChangeShapeType="1"/>
          </p:cNvSpPr>
          <p:nvPr/>
        </p:nvSpPr>
        <p:spPr bwMode="auto">
          <a:xfrm flipV="1">
            <a:off x="7856538" y="277495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80" name="Line 31"/>
          <p:cNvSpPr>
            <a:spLocks noChangeShapeType="1"/>
          </p:cNvSpPr>
          <p:nvPr/>
        </p:nvSpPr>
        <p:spPr bwMode="auto">
          <a:xfrm flipV="1">
            <a:off x="8170863" y="277495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81" name="Line 32"/>
          <p:cNvSpPr>
            <a:spLocks noChangeShapeType="1"/>
          </p:cNvSpPr>
          <p:nvPr/>
        </p:nvSpPr>
        <p:spPr bwMode="auto">
          <a:xfrm flipV="1">
            <a:off x="8485188" y="277495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82" name="Line 33"/>
          <p:cNvSpPr>
            <a:spLocks noChangeShapeType="1"/>
          </p:cNvSpPr>
          <p:nvPr/>
        </p:nvSpPr>
        <p:spPr bwMode="auto">
          <a:xfrm flipV="1">
            <a:off x="8780463" y="277495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83" name="Line 34"/>
          <p:cNvSpPr>
            <a:spLocks noChangeShapeType="1"/>
          </p:cNvSpPr>
          <p:nvPr/>
        </p:nvSpPr>
        <p:spPr bwMode="auto">
          <a:xfrm flipV="1">
            <a:off x="4484688" y="3146425"/>
            <a:ext cx="0" cy="390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84" name="Line 35"/>
          <p:cNvSpPr>
            <a:spLocks noChangeShapeType="1"/>
          </p:cNvSpPr>
          <p:nvPr/>
        </p:nvSpPr>
        <p:spPr bwMode="auto">
          <a:xfrm flipV="1">
            <a:off x="7532688" y="277495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pic>
        <p:nvPicPr>
          <p:cNvPr id="2085" name="Picture 3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43200" y="1555750"/>
            <a:ext cx="441325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1637" name="AutoShape 37"/>
          <p:cNvSpPr>
            <a:spLocks noChangeArrowheads="1"/>
          </p:cNvSpPr>
          <p:nvPr/>
        </p:nvSpPr>
        <p:spPr bwMode="auto">
          <a:xfrm>
            <a:off x="457200" y="5238750"/>
            <a:ext cx="1593850" cy="304800"/>
          </a:xfrm>
          <a:prstGeom prst="rightArrow">
            <a:avLst>
              <a:gd name="adj1" fmla="val 50000"/>
              <a:gd name="adj2" fmla="val 130729"/>
            </a:avLst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cs-CZ"/>
          </a:p>
        </p:txBody>
      </p:sp>
      <p:sp>
        <p:nvSpPr>
          <p:cNvPr id="2087" name="Text Box 38"/>
          <p:cNvSpPr txBox="1">
            <a:spLocks noChangeArrowheads="1"/>
          </p:cNvSpPr>
          <p:nvPr/>
        </p:nvSpPr>
        <p:spPr bwMode="auto">
          <a:xfrm>
            <a:off x="2268538" y="4781550"/>
            <a:ext cx="66960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0" i="0" dirty="0"/>
              <a:t>Při realizaci náhodného experimentu roste se zvyšujícím se počtem opakování pravdivá znalost systému (výsledky se stávají stabilnější) </a:t>
            </a:r>
            <a:r>
              <a:rPr lang="cs-CZ" sz="2000" b="0" i="0" dirty="0" smtClean="0"/>
              <a:t>…diskutabilní </a:t>
            </a:r>
            <a:r>
              <a:rPr lang="cs-CZ" sz="2000" b="0" i="0" dirty="0"/>
              <a:t>je ale ovšem míra zobecnění konkrétního experimentu</a:t>
            </a:r>
            <a:endParaRPr lang="en-GB" sz="2000" b="0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177800"/>
            <a:ext cx="8985250" cy="617538"/>
          </a:xfrm>
          <a:noFill/>
        </p:spPr>
        <p:txBody>
          <a:bodyPr/>
          <a:lstStyle/>
          <a:p>
            <a:r>
              <a:rPr lang="cs-CZ" smtClean="0"/>
              <a:t>Empirický zákon velkých čísel</a:t>
            </a:r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144463" y="1417638"/>
            <a:ext cx="874871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/>
              <a:t>Při opětovné nezávislé realizaci téhož náhodného experimentu se podíl výskytů sledovaného jevu mezi všemi dosud provedenými realizacemi zpravidla ustaluje kolem konstanty.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119063" y="2282825"/>
            <a:ext cx="8701409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dirty="0"/>
              <a:t>Pravděpodobnost je libovolná reálná funkce definovaná na jevovém poli A, která každému jevu A přiřadí nezáporné reálné číslo P(A) z intervalu 0 - 1.</a:t>
            </a:r>
          </a:p>
        </p:txBody>
      </p:sp>
      <p:sp>
        <p:nvSpPr>
          <p:cNvPr id="38918" name="Oval 6"/>
          <p:cNvSpPr>
            <a:spLocks noChangeArrowheads="1"/>
          </p:cNvSpPr>
          <p:nvPr/>
        </p:nvSpPr>
        <p:spPr bwMode="auto">
          <a:xfrm>
            <a:off x="1143000" y="3059113"/>
            <a:ext cx="2209800" cy="12192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1447800" y="3097213"/>
            <a:ext cx="3333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.A</a:t>
            </a: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2286000" y="3021013"/>
            <a:ext cx="3333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.B</a:t>
            </a: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1828800" y="3363913"/>
            <a:ext cx="3333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.C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2362200" y="3440113"/>
            <a:ext cx="3333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.D</a:t>
            </a:r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3276600" y="3097213"/>
            <a:ext cx="3333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A</a:t>
            </a:r>
          </a:p>
        </p:txBody>
      </p:sp>
      <p:sp>
        <p:nvSpPr>
          <p:cNvPr id="38924" name="AutoShape 12"/>
          <p:cNvSpPr>
            <a:spLocks noChangeArrowheads="1"/>
          </p:cNvSpPr>
          <p:nvPr/>
        </p:nvSpPr>
        <p:spPr bwMode="auto">
          <a:xfrm>
            <a:off x="1984375" y="4205288"/>
            <a:ext cx="571500" cy="269875"/>
          </a:xfrm>
          <a:prstGeom prst="downArrow">
            <a:avLst>
              <a:gd name="adj1" fmla="val 46111"/>
              <a:gd name="adj2" fmla="val 57060"/>
            </a:avLst>
          </a:prstGeom>
          <a:solidFill>
            <a:srgbClr val="3399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2667000" y="4014788"/>
            <a:ext cx="9715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P(A)</a:t>
            </a:r>
          </a:p>
        </p:txBody>
      </p:sp>
      <p:sp>
        <p:nvSpPr>
          <p:cNvPr id="38926" name="Line 14"/>
          <p:cNvSpPr>
            <a:spLocks noChangeShapeType="1"/>
          </p:cNvSpPr>
          <p:nvPr/>
        </p:nvSpPr>
        <p:spPr bwMode="auto">
          <a:xfrm>
            <a:off x="533400" y="4473575"/>
            <a:ext cx="395287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>
            <a:off x="685800" y="4394200"/>
            <a:ext cx="0" cy="1619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8928" name="Line 16"/>
          <p:cNvSpPr>
            <a:spLocks noChangeShapeType="1"/>
          </p:cNvSpPr>
          <p:nvPr/>
        </p:nvSpPr>
        <p:spPr bwMode="auto">
          <a:xfrm>
            <a:off x="4343400" y="4394200"/>
            <a:ext cx="0" cy="1619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8929" name="Text Box 17"/>
          <p:cNvSpPr txBox="1">
            <a:spLocks noChangeArrowheads="1"/>
          </p:cNvSpPr>
          <p:nvPr/>
        </p:nvSpPr>
        <p:spPr bwMode="auto">
          <a:xfrm>
            <a:off x="533400" y="4537075"/>
            <a:ext cx="3333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0</a:t>
            </a:r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4191000" y="4556125"/>
            <a:ext cx="3333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1</a:t>
            </a:r>
          </a:p>
        </p:txBody>
      </p:sp>
      <p:sp>
        <p:nvSpPr>
          <p:cNvPr id="38931" name="Text Box 19"/>
          <p:cNvSpPr txBox="1">
            <a:spLocks noChangeArrowheads="1"/>
          </p:cNvSpPr>
          <p:nvPr/>
        </p:nvSpPr>
        <p:spPr bwMode="auto">
          <a:xfrm>
            <a:off x="5076825" y="3175000"/>
            <a:ext cx="3810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Z praktického hlediska je pravděpodobnost</a:t>
            </a:r>
          </a:p>
          <a:p>
            <a:pPr eaLnBrk="0" hangingPunct="0"/>
            <a:r>
              <a:rPr lang="cs-CZ" sz="2000" i="0">
                <a:solidFill>
                  <a:schemeClr val="accent2"/>
                </a:solidFill>
              </a:rPr>
              <a:t>idealizovaná relativní četnost</a:t>
            </a:r>
            <a:r>
              <a:rPr lang="cs-CZ" sz="2000" b="0" i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38932" name="Rectangle 20"/>
          <p:cNvSpPr>
            <a:spLocks noChangeArrowheads="1"/>
          </p:cNvSpPr>
          <p:nvPr/>
        </p:nvSpPr>
        <p:spPr bwMode="auto">
          <a:xfrm>
            <a:off x="1143000" y="4876800"/>
            <a:ext cx="7086600" cy="1574800"/>
          </a:xfrm>
          <a:prstGeom prst="rect">
            <a:avLst/>
          </a:prstGeom>
          <a:noFill/>
          <a:ln w="1905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8933" name="Text Box 21"/>
          <p:cNvSpPr txBox="1">
            <a:spLocks noChangeArrowheads="1"/>
          </p:cNvSpPr>
          <p:nvPr/>
        </p:nvSpPr>
        <p:spPr bwMode="auto">
          <a:xfrm>
            <a:off x="1981200" y="4886325"/>
            <a:ext cx="59340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P (A) = 1</a:t>
            </a:r>
            <a:r>
              <a:rPr lang="cs-CZ" sz="1600" b="0" i="0"/>
              <a:t> …………………………… jev jistý</a:t>
            </a:r>
          </a:p>
        </p:txBody>
      </p:sp>
      <p:sp>
        <p:nvSpPr>
          <p:cNvPr id="38934" name="Text Box 22"/>
          <p:cNvSpPr txBox="1">
            <a:spLocks noChangeArrowheads="1"/>
          </p:cNvSpPr>
          <p:nvPr/>
        </p:nvSpPr>
        <p:spPr bwMode="auto">
          <a:xfrm>
            <a:off x="1990725" y="5172075"/>
            <a:ext cx="62388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P (A) = 0</a:t>
            </a:r>
            <a:r>
              <a:rPr lang="cs-CZ" sz="1600" b="0" i="0"/>
              <a:t> …………………………… jev nemožný</a:t>
            </a:r>
          </a:p>
        </p:txBody>
      </p:sp>
      <p:sp>
        <p:nvSpPr>
          <p:cNvPr id="38935" name="Text Box 23"/>
          <p:cNvSpPr txBox="1">
            <a:spLocks noChangeArrowheads="1"/>
          </p:cNvSpPr>
          <p:nvPr/>
        </p:nvSpPr>
        <p:spPr bwMode="auto">
          <a:xfrm>
            <a:off x="1981200" y="5792788"/>
            <a:ext cx="52578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P (A </a:t>
            </a:r>
            <a:r>
              <a:rPr lang="cs-CZ" sz="1600" i="0">
                <a:latin typeface="Symbol" pitchFamily="18" charset="2"/>
              </a:rPr>
              <a:t>Ç</a:t>
            </a:r>
            <a:r>
              <a:rPr lang="cs-CZ" sz="1600" i="0"/>
              <a:t> B) = P (A) . P (B/A)</a:t>
            </a:r>
            <a:r>
              <a:rPr lang="cs-CZ" sz="1600" b="0" i="0"/>
              <a:t>  …..……závislé jevy</a:t>
            </a:r>
          </a:p>
        </p:txBody>
      </p:sp>
      <p:sp>
        <p:nvSpPr>
          <p:cNvPr id="38936" name="Text Box 24"/>
          <p:cNvSpPr txBox="1">
            <a:spLocks noChangeArrowheads="1"/>
          </p:cNvSpPr>
          <p:nvPr/>
        </p:nvSpPr>
        <p:spPr bwMode="auto">
          <a:xfrm>
            <a:off x="1990725" y="5483225"/>
            <a:ext cx="56292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P (A </a:t>
            </a:r>
            <a:r>
              <a:rPr lang="cs-CZ" sz="1600" i="0">
                <a:latin typeface="Symbol" pitchFamily="18" charset="2"/>
              </a:rPr>
              <a:t>Ç</a:t>
            </a:r>
            <a:r>
              <a:rPr lang="cs-CZ" sz="1600" i="0"/>
              <a:t> B) = P (A) . P (B)</a:t>
            </a:r>
            <a:r>
              <a:rPr lang="cs-CZ" sz="1600" b="0" i="0"/>
              <a:t>………….  nezávislé jevy</a:t>
            </a:r>
          </a:p>
        </p:txBody>
      </p:sp>
      <p:sp>
        <p:nvSpPr>
          <p:cNvPr id="38937" name="Text Box 25"/>
          <p:cNvSpPr txBox="1">
            <a:spLocks noChangeArrowheads="1"/>
          </p:cNvSpPr>
          <p:nvPr/>
        </p:nvSpPr>
        <p:spPr bwMode="auto">
          <a:xfrm>
            <a:off x="1981200" y="6116638"/>
            <a:ext cx="66294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P (A / B) = P (A </a:t>
            </a:r>
            <a:r>
              <a:rPr lang="cs-CZ" sz="1600" i="0">
                <a:latin typeface="Symbol" pitchFamily="18" charset="2"/>
              </a:rPr>
              <a:t>Ç</a:t>
            </a:r>
            <a:r>
              <a:rPr lang="cs-CZ" sz="1600" i="0"/>
              <a:t> B) / P (B)</a:t>
            </a:r>
            <a:r>
              <a:rPr lang="cs-CZ" sz="1600" b="0" i="0"/>
              <a:t> ……….podmíněná pravděpodobnost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8750" y="-92075"/>
            <a:ext cx="8985250" cy="1000125"/>
          </a:xfrm>
          <a:noFill/>
        </p:spPr>
        <p:txBody>
          <a:bodyPr/>
          <a:lstStyle/>
          <a:p>
            <a:r>
              <a:rPr lang="cs-CZ" smtClean="0"/>
              <a:t>Pravděpodobnost výskytu jevu – rozložení dat</a:t>
            </a:r>
          </a:p>
        </p:txBody>
      </p:sp>
      <p:sp>
        <p:nvSpPr>
          <p:cNvPr id="39940" name="Freeform 3"/>
          <p:cNvSpPr>
            <a:spLocks/>
          </p:cNvSpPr>
          <p:nvPr/>
        </p:nvSpPr>
        <p:spPr bwMode="auto">
          <a:xfrm>
            <a:off x="5486400" y="3575050"/>
            <a:ext cx="3000375" cy="2066925"/>
          </a:xfrm>
          <a:custGeom>
            <a:avLst/>
            <a:gdLst>
              <a:gd name="T0" fmla="*/ 0 w 311"/>
              <a:gd name="T1" fmla="*/ 2147483647 h 217"/>
              <a:gd name="T2" fmla="*/ 2147483647 w 311"/>
              <a:gd name="T3" fmla="*/ 2147483647 h 217"/>
              <a:gd name="T4" fmla="*/ 2147483647 w 311"/>
              <a:gd name="T5" fmla="*/ 2147483647 h 217"/>
              <a:gd name="T6" fmla="*/ 2147483647 w 311"/>
              <a:gd name="T7" fmla="*/ 2147483647 h 217"/>
              <a:gd name="T8" fmla="*/ 2147483647 w 311"/>
              <a:gd name="T9" fmla="*/ 2147483647 h 217"/>
              <a:gd name="T10" fmla="*/ 2147483647 w 311"/>
              <a:gd name="T11" fmla="*/ 2147483647 h 217"/>
              <a:gd name="T12" fmla="*/ 2147483647 w 311"/>
              <a:gd name="T13" fmla="*/ 2147483647 h 217"/>
              <a:gd name="T14" fmla="*/ 2147483647 w 311"/>
              <a:gd name="T15" fmla="*/ 2147483647 h 217"/>
              <a:gd name="T16" fmla="*/ 2147483647 w 311"/>
              <a:gd name="T17" fmla="*/ 2147483647 h 217"/>
              <a:gd name="T18" fmla="*/ 2147483647 w 311"/>
              <a:gd name="T19" fmla="*/ 2147483647 h 217"/>
              <a:gd name="T20" fmla="*/ 2147483647 w 311"/>
              <a:gd name="T21" fmla="*/ 2147483647 h 217"/>
              <a:gd name="T22" fmla="*/ 2147483647 w 311"/>
              <a:gd name="T23" fmla="*/ 2147483647 h 217"/>
              <a:gd name="T24" fmla="*/ 2147483647 w 311"/>
              <a:gd name="T25" fmla="*/ 2147483647 h 217"/>
              <a:gd name="T26" fmla="*/ 2147483647 w 311"/>
              <a:gd name="T27" fmla="*/ 2147483647 h 217"/>
              <a:gd name="T28" fmla="*/ 2147483647 w 311"/>
              <a:gd name="T29" fmla="*/ 2147483647 h 217"/>
              <a:gd name="T30" fmla="*/ 2147483647 w 311"/>
              <a:gd name="T31" fmla="*/ 2147483647 h 217"/>
              <a:gd name="T32" fmla="*/ 2147483647 w 311"/>
              <a:gd name="T33" fmla="*/ 2147483647 h 217"/>
              <a:gd name="T34" fmla="*/ 2147483647 w 311"/>
              <a:gd name="T35" fmla="*/ 2147483647 h 217"/>
              <a:gd name="T36" fmla="*/ 2147483647 w 311"/>
              <a:gd name="T37" fmla="*/ 2147483647 h 217"/>
              <a:gd name="T38" fmla="*/ 2147483647 w 311"/>
              <a:gd name="T39" fmla="*/ 2147483647 h 217"/>
              <a:gd name="T40" fmla="*/ 2147483647 w 311"/>
              <a:gd name="T41" fmla="*/ 2147483647 h 217"/>
              <a:gd name="T42" fmla="*/ 2147483647 w 311"/>
              <a:gd name="T43" fmla="*/ 2147483647 h 217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311"/>
              <a:gd name="T67" fmla="*/ 0 h 217"/>
              <a:gd name="T68" fmla="*/ 311 w 311"/>
              <a:gd name="T69" fmla="*/ 217 h 217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311" h="217">
                <a:moveTo>
                  <a:pt x="0" y="212"/>
                </a:moveTo>
                <a:cubicBezTo>
                  <a:pt x="3" y="209"/>
                  <a:pt x="11" y="203"/>
                  <a:pt x="11" y="203"/>
                </a:cubicBezTo>
                <a:cubicBezTo>
                  <a:pt x="12" y="199"/>
                  <a:pt x="19" y="194"/>
                  <a:pt x="19" y="194"/>
                </a:cubicBezTo>
                <a:cubicBezTo>
                  <a:pt x="21" y="188"/>
                  <a:pt x="28" y="181"/>
                  <a:pt x="32" y="175"/>
                </a:cubicBezTo>
                <a:cubicBezTo>
                  <a:pt x="34" y="172"/>
                  <a:pt x="39" y="166"/>
                  <a:pt x="39" y="166"/>
                </a:cubicBezTo>
                <a:cubicBezTo>
                  <a:pt x="40" y="161"/>
                  <a:pt x="43" y="156"/>
                  <a:pt x="46" y="151"/>
                </a:cubicBezTo>
                <a:cubicBezTo>
                  <a:pt x="48" y="145"/>
                  <a:pt x="51" y="137"/>
                  <a:pt x="55" y="132"/>
                </a:cubicBezTo>
                <a:cubicBezTo>
                  <a:pt x="58" y="118"/>
                  <a:pt x="69" y="105"/>
                  <a:pt x="74" y="92"/>
                </a:cubicBezTo>
                <a:cubicBezTo>
                  <a:pt x="81" y="74"/>
                  <a:pt x="87" y="56"/>
                  <a:pt x="96" y="39"/>
                </a:cubicBezTo>
                <a:cubicBezTo>
                  <a:pt x="101" y="29"/>
                  <a:pt x="108" y="13"/>
                  <a:pt x="120" y="11"/>
                </a:cubicBezTo>
                <a:cubicBezTo>
                  <a:pt x="141" y="0"/>
                  <a:pt x="168" y="2"/>
                  <a:pt x="187" y="15"/>
                </a:cubicBezTo>
                <a:cubicBezTo>
                  <a:pt x="190" y="21"/>
                  <a:pt x="196" y="23"/>
                  <a:pt x="198" y="29"/>
                </a:cubicBezTo>
                <a:cubicBezTo>
                  <a:pt x="201" y="36"/>
                  <a:pt x="208" y="50"/>
                  <a:pt x="214" y="56"/>
                </a:cubicBezTo>
                <a:cubicBezTo>
                  <a:pt x="216" y="64"/>
                  <a:pt x="222" y="77"/>
                  <a:pt x="227" y="84"/>
                </a:cubicBezTo>
                <a:cubicBezTo>
                  <a:pt x="231" y="101"/>
                  <a:pt x="241" y="119"/>
                  <a:pt x="250" y="134"/>
                </a:cubicBezTo>
                <a:cubicBezTo>
                  <a:pt x="253" y="139"/>
                  <a:pt x="252" y="145"/>
                  <a:pt x="258" y="148"/>
                </a:cubicBezTo>
                <a:cubicBezTo>
                  <a:pt x="260" y="154"/>
                  <a:pt x="265" y="167"/>
                  <a:pt x="270" y="170"/>
                </a:cubicBezTo>
                <a:cubicBezTo>
                  <a:pt x="274" y="176"/>
                  <a:pt x="280" y="187"/>
                  <a:pt x="286" y="190"/>
                </a:cubicBezTo>
                <a:cubicBezTo>
                  <a:pt x="288" y="195"/>
                  <a:pt x="287" y="193"/>
                  <a:pt x="290" y="195"/>
                </a:cubicBezTo>
                <a:cubicBezTo>
                  <a:pt x="292" y="199"/>
                  <a:pt x="294" y="201"/>
                  <a:pt x="298" y="204"/>
                </a:cubicBezTo>
                <a:cubicBezTo>
                  <a:pt x="299" y="207"/>
                  <a:pt x="299" y="208"/>
                  <a:pt x="302" y="209"/>
                </a:cubicBezTo>
                <a:cubicBezTo>
                  <a:pt x="304" y="213"/>
                  <a:pt x="306" y="217"/>
                  <a:pt x="311" y="217"/>
                </a:cubicBezTo>
              </a:path>
            </a:pathLst>
          </a:custGeom>
          <a:gradFill rotWithShape="0">
            <a:gsLst>
              <a:gs pos="0">
                <a:srgbClr val="937600"/>
              </a:gs>
              <a:gs pos="50000">
                <a:srgbClr val="FFCC00"/>
              </a:gs>
              <a:gs pos="100000">
                <a:srgbClr val="937600"/>
              </a:gs>
            </a:gsLst>
            <a:lin ang="18900000" scaled="1"/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941" name="Text Box 4"/>
          <p:cNvSpPr txBox="1">
            <a:spLocks noChangeArrowheads="1"/>
          </p:cNvSpPr>
          <p:nvPr/>
        </p:nvSpPr>
        <p:spPr bwMode="auto">
          <a:xfrm>
            <a:off x="838200" y="1885578"/>
            <a:ext cx="8001000" cy="4762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„vše je možné“: pouze jev s pravděpodobností 0 nikdy nenastane</a:t>
            </a:r>
          </a:p>
        </p:txBody>
      </p:sp>
      <p:sp>
        <p:nvSpPr>
          <p:cNvPr id="39942" name="Text Box 5"/>
          <p:cNvSpPr txBox="1">
            <a:spLocks noChangeArrowheads="1"/>
          </p:cNvSpPr>
          <p:nvPr/>
        </p:nvSpPr>
        <p:spPr bwMode="auto">
          <a:xfrm>
            <a:off x="838200" y="1485528"/>
            <a:ext cx="7848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/>
              <a:t>existuje pravděpodobnost výskytu jevů (nedeterministické závěry)</a:t>
            </a:r>
          </a:p>
        </p:txBody>
      </p:sp>
      <p:sp>
        <p:nvSpPr>
          <p:cNvPr id="285702" name="Rectangle 6"/>
          <p:cNvSpPr>
            <a:spLocks noChangeArrowheads="1"/>
          </p:cNvSpPr>
          <p:nvPr/>
        </p:nvSpPr>
        <p:spPr bwMode="auto">
          <a:xfrm>
            <a:off x="2873375" y="3562350"/>
            <a:ext cx="247650" cy="2057400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85703" name="Rectangle 7"/>
          <p:cNvSpPr>
            <a:spLocks noChangeArrowheads="1"/>
          </p:cNvSpPr>
          <p:nvPr/>
        </p:nvSpPr>
        <p:spPr bwMode="auto">
          <a:xfrm>
            <a:off x="3435350" y="4200525"/>
            <a:ext cx="247650" cy="1409700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85704" name="Rectangle 8"/>
          <p:cNvSpPr>
            <a:spLocks noChangeArrowheads="1"/>
          </p:cNvSpPr>
          <p:nvPr/>
        </p:nvSpPr>
        <p:spPr bwMode="auto">
          <a:xfrm>
            <a:off x="2301875" y="4000500"/>
            <a:ext cx="247650" cy="1609725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85705" name="Rectangle 9"/>
          <p:cNvSpPr>
            <a:spLocks noChangeArrowheads="1"/>
          </p:cNvSpPr>
          <p:nvPr/>
        </p:nvSpPr>
        <p:spPr bwMode="auto">
          <a:xfrm>
            <a:off x="1730375" y="4695825"/>
            <a:ext cx="247650" cy="923925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85706" name="Rectangle 10"/>
          <p:cNvSpPr>
            <a:spLocks noChangeArrowheads="1"/>
          </p:cNvSpPr>
          <p:nvPr/>
        </p:nvSpPr>
        <p:spPr bwMode="auto">
          <a:xfrm>
            <a:off x="1301750" y="5095875"/>
            <a:ext cx="209550" cy="523875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85707" name="Rectangle 11"/>
          <p:cNvSpPr>
            <a:spLocks noChangeArrowheads="1"/>
          </p:cNvSpPr>
          <p:nvPr/>
        </p:nvSpPr>
        <p:spPr bwMode="auto">
          <a:xfrm>
            <a:off x="3978275" y="4972050"/>
            <a:ext cx="247650" cy="638175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9949" name="Text Box 12"/>
          <p:cNvSpPr txBox="1">
            <a:spLocks noChangeArrowheads="1"/>
          </p:cNvSpPr>
          <p:nvPr/>
        </p:nvSpPr>
        <p:spPr bwMode="auto">
          <a:xfrm>
            <a:off x="1111250" y="5695950"/>
            <a:ext cx="5334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99"/>
            </a:prstShdw>
          </a:effectLst>
        </p:spPr>
        <p:txBody>
          <a:bodyPr/>
          <a:lstStyle/>
          <a:p>
            <a:pPr eaLnBrk="0" hangingPunct="0"/>
            <a:r>
              <a:rPr lang="cs-CZ" i="0"/>
              <a:t>0</a:t>
            </a:r>
          </a:p>
        </p:txBody>
      </p:sp>
      <p:sp>
        <p:nvSpPr>
          <p:cNvPr id="39950" name="Line 13"/>
          <p:cNvSpPr>
            <a:spLocks noChangeShapeType="1"/>
          </p:cNvSpPr>
          <p:nvPr/>
        </p:nvSpPr>
        <p:spPr bwMode="auto">
          <a:xfrm flipV="1">
            <a:off x="1292225" y="3133725"/>
            <a:ext cx="0" cy="254317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9951" name="Line 14"/>
          <p:cNvSpPr>
            <a:spLocks noChangeShapeType="1"/>
          </p:cNvSpPr>
          <p:nvPr/>
        </p:nvSpPr>
        <p:spPr bwMode="auto">
          <a:xfrm rot="5365031" flipV="1">
            <a:off x="3040062" y="3871913"/>
            <a:ext cx="28575" cy="352425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9952" name="Text Box 15"/>
          <p:cNvSpPr txBox="1">
            <a:spLocks noChangeArrowheads="1"/>
          </p:cNvSpPr>
          <p:nvPr/>
        </p:nvSpPr>
        <p:spPr bwMode="auto">
          <a:xfrm>
            <a:off x="196850" y="2740025"/>
            <a:ext cx="2362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99"/>
            </a:prstShdw>
          </a:effectLst>
        </p:spPr>
        <p:txBody>
          <a:bodyPr/>
          <a:lstStyle/>
          <a:p>
            <a:pPr eaLnBrk="0" hangingPunct="0"/>
            <a:r>
              <a:rPr lang="cs-CZ" i="0"/>
              <a:t>pravděpodobnost výskytu</a:t>
            </a:r>
          </a:p>
        </p:txBody>
      </p:sp>
      <p:sp>
        <p:nvSpPr>
          <p:cNvPr id="39953" name="Text Box 16"/>
          <p:cNvSpPr txBox="1">
            <a:spLocks noChangeArrowheads="1"/>
          </p:cNvSpPr>
          <p:nvPr/>
        </p:nvSpPr>
        <p:spPr bwMode="auto">
          <a:xfrm>
            <a:off x="4572000" y="5619750"/>
            <a:ext cx="6572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99"/>
            </a:prstShdw>
          </a:effectLst>
        </p:spPr>
        <p:txBody>
          <a:bodyPr/>
          <a:lstStyle/>
          <a:p>
            <a:pPr eaLnBrk="0" hangingPunct="0"/>
            <a:r>
              <a:rPr lang="cs-CZ" i="0"/>
              <a:t>x</a:t>
            </a:r>
          </a:p>
        </p:txBody>
      </p:sp>
      <p:sp>
        <p:nvSpPr>
          <p:cNvPr id="39954" name="Text Box 17"/>
          <p:cNvSpPr txBox="1">
            <a:spLocks noChangeArrowheads="1"/>
          </p:cNvSpPr>
          <p:nvPr/>
        </p:nvSpPr>
        <p:spPr bwMode="auto">
          <a:xfrm>
            <a:off x="1720850" y="5695950"/>
            <a:ext cx="4381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99"/>
            </a:prstShdw>
          </a:effectLst>
        </p:spPr>
        <p:txBody>
          <a:bodyPr/>
          <a:lstStyle/>
          <a:p>
            <a:pPr eaLnBrk="0" hangingPunct="0"/>
            <a:r>
              <a:rPr lang="cs-CZ" i="0"/>
              <a:t>1</a:t>
            </a:r>
          </a:p>
        </p:txBody>
      </p:sp>
      <p:sp>
        <p:nvSpPr>
          <p:cNvPr id="39955" name="Line 18"/>
          <p:cNvSpPr>
            <a:spLocks noChangeShapeType="1"/>
          </p:cNvSpPr>
          <p:nvPr/>
        </p:nvSpPr>
        <p:spPr bwMode="auto">
          <a:xfrm flipH="1">
            <a:off x="1301750" y="5514975"/>
            <a:ext cx="0" cy="2381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956" name="Line 19"/>
          <p:cNvSpPr>
            <a:spLocks noChangeShapeType="1"/>
          </p:cNvSpPr>
          <p:nvPr/>
        </p:nvSpPr>
        <p:spPr bwMode="auto">
          <a:xfrm flipH="1">
            <a:off x="1854200" y="5505450"/>
            <a:ext cx="0" cy="2381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957" name="Text Box 20"/>
          <p:cNvSpPr txBox="1">
            <a:spLocks noChangeArrowheads="1"/>
          </p:cNvSpPr>
          <p:nvPr/>
        </p:nvSpPr>
        <p:spPr bwMode="auto">
          <a:xfrm>
            <a:off x="762000" y="5962650"/>
            <a:ext cx="45720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99"/>
            </a:prstShdw>
          </a:effectLst>
        </p:spPr>
        <p:txBody>
          <a:bodyPr/>
          <a:lstStyle/>
          <a:p>
            <a:pPr algn="ctr" eaLnBrk="0" hangingPunct="0"/>
            <a:r>
              <a:rPr lang="cs-CZ" i="0"/>
              <a:t>počet chlapců v rodině s X dětmi</a:t>
            </a:r>
          </a:p>
        </p:txBody>
      </p:sp>
      <p:sp>
        <p:nvSpPr>
          <p:cNvPr id="39958" name="Line 21"/>
          <p:cNvSpPr>
            <a:spLocks noChangeShapeType="1"/>
          </p:cNvSpPr>
          <p:nvPr/>
        </p:nvSpPr>
        <p:spPr bwMode="auto">
          <a:xfrm flipH="1">
            <a:off x="4102100" y="5505450"/>
            <a:ext cx="0" cy="2381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959" name="Line 22"/>
          <p:cNvSpPr>
            <a:spLocks noChangeShapeType="1"/>
          </p:cNvSpPr>
          <p:nvPr/>
        </p:nvSpPr>
        <p:spPr bwMode="auto">
          <a:xfrm flipH="1">
            <a:off x="2425700" y="5505450"/>
            <a:ext cx="0" cy="2381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960" name="Line 23"/>
          <p:cNvSpPr>
            <a:spLocks noChangeShapeType="1"/>
          </p:cNvSpPr>
          <p:nvPr/>
        </p:nvSpPr>
        <p:spPr bwMode="auto">
          <a:xfrm flipH="1">
            <a:off x="2997200" y="5495925"/>
            <a:ext cx="0" cy="2381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961" name="Line 24"/>
          <p:cNvSpPr>
            <a:spLocks noChangeShapeType="1"/>
          </p:cNvSpPr>
          <p:nvPr/>
        </p:nvSpPr>
        <p:spPr bwMode="auto">
          <a:xfrm flipH="1">
            <a:off x="3549650" y="5495925"/>
            <a:ext cx="0" cy="2381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962" name="Text Box 25"/>
          <p:cNvSpPr txBox="1">
            <a:spLocks noChangeArrowheads="1"/>
          </p:cNvSpPr>
          <p:nvPr/>
        </p:nvSpPr>
        <p:spPr bwMode="auto">
          <a:xfrm>
            <a:off x="2254250" y="5695950"/>
            <a:ext cx="381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99"/>
            </a:prstShdw>
          </a:effectLst>
        </p:spPr>
        <p:txBody>
          <a:bodyPr/>
          <a:lstStyle/>
          <a:p>
            <a:pPr eaLnBrk="0" hangingPunct="0"/>
            <a:r>
              <a:rPr lang="cs-CZ" i="0"/>
              <a:t>2</a:t>
            </a:r>
          </a:p>
        </p:txBody>
      </p:sp>
      <p:sp>
        <p:nvSpPr>
          <p:cNvPr id="39963" name="Text Box 26"/>
          <p:cNvSpPr txBox="1">
            <a:spLocks noChangeArrowheads="1"/>
          </p:cNvSpPr>
          <p:nvPr/>
        </p:nvSpPr>
        <p:spPr bwMode="auto">
          <a:xfrm>
            <a:off x="2863850" y="5695950"/>
            <a:ext cx="48577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99"/>
            </a:prstShdw>
          </a:effectLst>
        </p:spPr>
        <p:txBody>
          <a:bodyPr/>
          <a:lstStyle/>
          <a:p>
            <a:pPr eaLnBrk="0" hangingPunct="0"/>
            <a:r>
              <a:rPr lang="cs-CZ" i="0"/>
              <a:t>3</a:t>
            </a:r>
          </a:p>
        </p:txBody>
      </p:sp>
      <p:sp>
        <p:nvSpPr>
          <p:cNvPr id="39964" name="Text Box 27"/>
          <p:cNvSpPr txBox="1">
            <a:spLocks noChangeArrowheads="1"/>
          </p:cNvSpPr>
          <p:nvPr/>
        </p:nvSpPr>
        <p:spPr bwMode="auto">
          <a:xfrm>
            <a:off x="3397250" y="5695950"/>
            <a:ext cx="3905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99"/>
            </a:prstShdw>
          </a:effectLst>
        </p:spPr>
        <p:txBody>
          <a:bodyPr/>
          <a:lstStyle/>
          <a:p>
            <a:pPr eaLnBrk="0" hangingPunct="0"/>
            <a:r>
              <a:rPr lang="cs-CZ" i="0"/>
              <a:t>4</a:t>
            </a:r>
          </a:p>
        </p:txBody>
      </p:sp>
      <p:sp>
        <p:nvSpPr>
          <p:cNvPr id="39965" name="Text Box 28"/>
          <p:cNvSpPr txBox="1">
            <a:spLocks noChangeArrowheads="1"/>
          </p:cNvSpPr>
          <p:nvPr/>
        </p:nvSpPr>
        <p:spPr bwMode="auto">
          <a:xfrm>
            <a:off x="3930650" y="5695950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99"/>
            </a:prstShdw>
          </a:effectLst>
        </p:spPr>
        <p:txBody>
          <a:bodyPr/>
          <a:lstStyle/>
          <a:p>
            <a:pPr eaLnBrk="0" hangingPunct="0"/>
            <a:r>
              <a:rPr lang="cs-CZ" i="0"/>
              <a:t>5</a:t>
            </a:r>
          </a:p>
        </p:txBody>
      </p:sp>
      <p:sp>
        <p:nvSpPr>
          <p:cNvPr id="39966" name="Text Box 29"/>
          <p:cNvSpPr txBox="1">
            <a:spLocks noChangeArrowheads="1"/>
          </p:cNvSpPr>
          <p:nvPr/>
        </p:nvSpPr>
        <p:spPr bwMode="auto">
          <a:xfrm>
            <a:off x="4667250" y="2981325"/>
            <a:ext cx="7810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99"/>
            </a:prstShdw>
          </a:effectLst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39967" name="Line 30"/>
          <p:cNvSpPr>
            <a:spLocks noChangeShapeType="1"/>
          </p:cNvSpPr>
          <p:nvPr/>
        </p:nvSpPr>
        <p:spPr bwMode="auto">
          <a:xfrm flipV="1">
            <a:off x="5457825" y="3122613"/>
            <a:ext cx="0" cy="254317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9968" name="Line 31"/>
          <p:cNvSpPr>
            <a:spLocks noChangeShapeType="1"/>
          </p:cNvSpPr>
          <p:nvPr/>
        </p:nvSpPr>
        <p:spPr bwMode="auto">
          <a:xfrm rot="5365031" flipV="1">
            <a:off x="7039769" y="4031456"/>
            <a:ext cx="26988" cy="319087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9969" name="Text Box 32"/>
          <p:cNvSpPr txBox="1">
            <a:spLocks noChangeArrowheads="1"/>
          </p:cNvSpPr>
          <p:nvPr/>
        </p:nvSpPr>
        <p:spPr bwMode="auto">
          <a:xfrm>
            <a:off x="8229600" y="5619750"/>
            <a:ext cx="6572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99"/>
            </a:prstShdw>
          </a:effectLst>
        </p:spPr>
        <p:txBody>
          <a:bodyPr/>
          <a:lstStyle/>
          <a:p>
            <a:pPr eaLnBrk="0" hangingPunct="0"/>
            <a:r>
              <a:rPr lang="cs-CZ" i="0"/>
              <a:t>x</a:t>
            </a:r>
          </a:p>
        </p:txBody>
      </p:sp>
      <p:sp>
        <p:nvSpPr>
          <p:cNvPr id="39970" name="Text Box 33"/>
          <p:cNvSpPr txBox="1">
            <a:spLocks noChangeArrowheads="1"/>
          </p:cNvSpPr>
          <p:nvPr/>
        </p:nvSpPr>
        <p:spPr bwMode="auto">
          <a:xfrm>
            <a:off x="5881688" y="5924550"/>
            <a:ext cx="23622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99"/>
            </a:prstShdw>
          </a:effectLst>
        </p:spPr>
        <p:txBody>
          <a:bodyPr/>
          <a:lstStyle/>
          <a:p>
            <a:pPr algn="ctr" eaLnBrk="0" hangingPunct="0"/>
            <a:r>
              <a:rPr lang="cs-CZ" sz="2000" i="0"/>
              <a:t>výška postavy</a:t>
            </a:r>
          </a:p>
        </p:txBody>
      </p:sp>
      <p:sp>
        <p:nvSpPr>
          <p:cNvPr id="39971" name="Text Box 34" descr="Tmavý šikmo nahoru"/>
          <p:cNvSpPr txBox="1">
            <a:spLocks noChangeArrowheads="1"/>
          </p:cNvSpPr>
          <p:nvPr/>
        </p:nvSpPr>
        <p:spPr bwMode="auto">
          <a:xfrm>
            <a:off x="5791200" y="2876550"/>
            <a:ext cx="3352800" cy="4572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/>
              <a:t>plocha = pravděpodobnost 	  výskytu</a:t>
            </a:r>
          </a:p>
        </p:txBody>
      </p:sp>
      <p:sp>
        <p:nvSpPr>
          <p:cNvPr id="39972" name="Line 35"/>
          <p:cNvSpPr>
            <a:spLocks noChangeShapeType="1"/>
          </p:cNvSpPr>
          <p:nvPr/>
        </p:nvSpPr>
        <p:spPr bwMode="auto">
          <a:xfrm>
            <a:off x="6400800" y="3181350"/>
            <a:ext cx="609600" cy="8096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9973" name="AutoShape 36"/>
          <p:cNvSpPr>
            <a:spLocks noChangeArrowheads="1"/>
          </p:cNvSpPr>
          <p:nvPr/>
        </p:nvSpPr>
        <p:spPr bwMode="auto">
          <a:xfrm>
            <a:off x="304800" y="1523628"/>
            <a:ext cx="304800" cy="304800"/>
          </a:xfrm>
          <a:prstGeom prst="star4">
            <a:avLst>
              <a:gd name="adj" fmla="val 125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9974" name="AutoShape 37"/>
          <p:cNvSpPr>
            <a:spLocks noChangeArrowheads="1"/>
          </p:cNvSpPr>
          <p:nvPr/>
        </p:nvSpPr>
        <p:spPr bwMode="auto">
          <a:xfrm>
            <a:off x="304800" y="1942728"/>
            <a:ext cx="304800" cy="304800"/>
          </a:xfrm>
          <a:prstGeom prst="star4">
            <a:avLst>
              <a:gd name="adj" fmla="val 125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9975" name="Text Box 38"/>
          <p:cNvSpPr txBox="1">
            <a:spLocks noChangeArrowheads="1"/>
          </p:cNvSpPr>
          <p:nvPr/>
        </p:nvSpPr>
        <p:spPr bwMode="auto">
          <a:xfrm>
            <a:off x="838200" y="2304678"/>
            <a:ext cx="8001000" cy="4762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pravděpodobnost lze zkoumat retrospektivně i prospektivně</a:t>
            </a:r>
          </a:p>
        </p:txBody>
      </p:sp>
      <p:sp>
        <p:nvSpPr>
          <p:cNvPr id="39976" name="AutoShape 39"/>
          <p:cNvSpPr>
            <a:spLocks noChangeArrowheads="1"/>
          </p:cNvSpPr>
          <p:nvPr/>
        </p:nvSpPr>
        <p:spPr bwMode="auto">
          <a:xfrm>
            <a:off x="304800" y="2361828"/>
            <a:ext cx="304800" cy="304800"/>
          </a:xfrm>
          <a:prstGeom prst="star4">
            <a:avLst>
              <a:gd name="adj" fmla="val 125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</a:t>
            </a:r>
            <a:r>
              <a:rPr lang="cs-CZ" dirty="0">
                <a:latin typeface="Arial" charset="0"/>
                <a:cs typeface="Arial" charset="0"/>
              </a:rPr>
              <a:t>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 smtClean="0">
                <a:latin typeface="Arial" charset="0"/>
                <a:cs typeface="Arial" charset="0"/>
              </a:rPr>
              <a:t>, </a:t>
            </a:r>
            <a:r>
              <a:rPr lang="cs-CZ" dirty="0" smtClean="0"/>
              <a:t>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Význam statistické analýzy dat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4" y="1524000"/>
            <a:ext cx="8590855" cy="1977008"/>
          </a:xfrm>
        </p:spPr>
        <p:txBody>
          <a:bodyPr/>
          <a:lstStyle/>
          <a:p>
            <a:r>
              <a:rPr lang="cs-CZ" sz="2000" dirty="0" smtClean="0"/>
              <a:t>Realita je variabilní a statistika je věda zabývající se variabilitou</a:t>
            </a:r>
          </a:p>
          <a:p>
            <a:r>
              <a:rPr lang="cs-CZ" sz="2000" dirty="0" smtClean="0"/>
              <a:t>Korektní analýza variabilita a její pochopení přináší užitečné informace o realitě</a:t>
            </a:r>
          </a:p>
          <a:p>
            <a:r>
              <a:rPr lang="cs-CZ" sz="2000" dirty="0" smtClean="0"/>
              <a:t>V případě deterministického světa by statistická analýza nebyla potřebná</a:t>
            </a:r>
          </a:p>
          <a:p>
            <a:r>
              <a:rPr lang="cs-CZ" sz="2000" dirty="0" smtClean="0"/>
              <a:t>V případě zcela chaotického světa by nebyla možná.</a:t>
            </a:r>
          </a:p>
        </p:txBody>
      </p:sp>
      <p:pic>
        <p:nvPicPr>
          <p:cNvPr id="1914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356993"/>
            <a:ext cx="7618304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Práce s variabilitou v analýze dat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4" y="1524000"/>
            <a:ext cx="8590855" cy="1977008"/>
          </a:xfrm>
        </p:spPr>
        <p:txBody>
          <a:bodyPr/>
          <a:lstStyle/>
          <a:p>
            <a:r>
              <a:rPr lang="cs-CZ" sz="2000" dirty="0" smtClean="0"/>
              <a:t>Dva hlavní přístupy k variabilitě:</a:t>
            </a:r>
          </a:p>
        </p:txBody>
      </p:sp>
      <p:pic>
        <p:nvPicPr>
          <p:cNvPr id="1925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1407" y="2204864"/>
            <a:ext cx="6734969" cy="3956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Práce s variabilitou v analýze dat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4716015" y="1700808"/>
            <a:ext cx="4032449" cy="4680520"/>
          </a:xfrm>
        </p:spPr>
        <p:txBody>
          <a:bodyPr/>
          <a:lstStyle/>
          <a:p>
            <a:r>
              <a:rPr lang="cs-CZ" sz="2400" dirty="0" smtClean="0"/>
              <a:t>Statistika není schopna činit závěry o jevech neobsažených ve zkoumaném vzorku.</a:t>
            </a:r>
          </a:p>
          <a:p>
            <a:r>
              <a:rPr lang="cs-CZ" sz="2400" dirty="0" smtClean="0"/>
              <a:t>Statistika je nasazena v procesu získání informací ze vzorkovaných dat a je podporou v získání znalosti a pochopení problému.</a:t>
            </a:r>
          </a:p>
          <a:p>
            <a:r>
              <a:rPr lang="cs-CZ" sz="2400" dirty="0" smtClean="0"/>
              <a:t>Statistika není náhradou naší inteligence!</a:t>
            </a:r>
          </a:p>
        </p:txBody>
      </p:sp>
      <p:pic>
        <p:nvPicPr>
          <p:cNvPr id="1935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3910132" cy="4447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Práce s variabilitou v analýze dat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4716015" y="1700808"/>
            <a:ext cx="4032449" cy="4680520"/>
          </a:xfrm>
        </p:spPr>
        <p:txBody>
          <a:bodyPr/>
          <a:lstStyle/>
          <a:p>
            <a:r>
              <a:rPr lang="cs-CZ" sz="2400" dirty="0" smtClean="0"/>
              <a:t>Cílem analýzy není pouhý popis a analýza vzorku, ale zobecnění výsledků ze vzorku na jeho cílovou populaci.</a:t>
            </a:r>
          </a:p>
          <a:p>
            <a:endParaRPr lang="cs-CZ" sz="2400" dirty="0" smtClean="0"/>
          </a:p>
          <a:p>
            <a:r>
              <a:rPr lang="cs-CZ" sz="2400" dirty="0" smtClean="0"/>
              <a:t>Pokud vzorek nereprezentuje cílovou populaci, vede zobecnění k chybným závěrům.</a:t>
            </a:r>
          </a:p>
        </p:txBody>
      </p:sp>
      <p:pic>
        <p:nvPicPr>
          <p:cNvPr id="1945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81844"/>
            <a:ext cx="1973585" cy="472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/>
          </p:cNvSpPr>
          <p:nvPr/>
        </p:nvSpPr>
        <p:spPr bwMode="auto">
          <a:xfrm>
            <a:off x="2699792" y="1700808"/>
            <a:ext cx="1800201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b="1" i="1" dirty="0" smtClean="0"/>
              <a:t>Neznámá cílová populace </a:t>
            </a:r>
          </a:p>
          <a:p>
            <a:endParaRPr lang="cs-CZ" b="1" i="1" dirty="0" smtClean="0"/>
          </a:p>
          <a:p>
            <a:endParaRPr lang="cs-CZ" b="1" i="1" dirty="0" smtClean="0"/>
          </a:p>
          <a:p>
            <a:endParaRPr lang="cs-CZ" b="1" i="1" dirty="0" smtClean="0"/>
          </a:p>
          <a:p>
            <a:endParaRPr lang="cs-CZ" b="1" i="1" dirty="0" smtClean="0"/>
          </a:p>
          <a:p>
            <a:r>
              <a:rPr lang="cs-CZ" b="1" i="1" dirty="0" smtClean="0"/>
              <a:t>Vzorek </a:t>
            </a:r>
          </a:p>
          <a:p>
            <a:endParaRPr lang="cs-CZ" b="1" i="1" dirty="0" smtClean="0"/>
          </a:p>
          <a:p>
            <a:r>
              <a:rPr lang="cs-CZ" b="1" i="1" dirty="0" smtClean="0"/>
              <a:t>Analýza </a:t>
            </a:r>
          </a:p>
          <a:p>
            <a:endParaRPr lang="cs-CZ" b="1" i="1" dirty="0" smtClean="0"/>
          </a:p>
          <a:p>
            <a:endParaRPr lang="cs-CZ" b="1" i="1" dirty="0" smtClean="0"/>
          </a:p>
          <a:p>
            <a:endParaRPr lang="cs-CZ" b="1" i="1" dirty="0" smtClean="0"/>
          </a:p>
          <a:p>
            <a:r>
              <a:rPr lang="cs-CZ" b="1" i="1" dirty="0" smtClean="0"/>
              <a:t>Díky zobecnění výsledků známe vlastnosti cílové populace</a:t>
            </a: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Význam vzorkování ve statistice</a:t>
            </a:r>
          </a:p>
        </p:txBody>
      </p:sp>
      <p:pic>
        <p:nvPicPr>
          <p:cNvPr id="1955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84784"/>
            <a:ext cx="7486650" cy="490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Velikost vzorku a přesnost statistických výstupů</a:t>
            </a:r>
          </a:p>
        </p:txBody>
      </p:sp>
      <p:pic>
        <p:nvPicPr>
          <p:cNvPr id="1966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780928"/>
            <a:ext cx="737235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95536" y="1556792"/>
            <a:ext cx="4680520" cy="4680520"/>
          </a:xfrm>
        </p:spPr>
        <p:txBody>
          <a:bodyPr/>
          <a:lstStyle/>
          <a:p>
            <a:r>
              <a:rPr lang="cs-CZ" sz="1800" dirty="0" smtClean="0"/>
              <a:t>Existuje skutečné rozložení a skutečný průměr měřené proměnné </a:t>
            </a:r>
          </a:p>
          <a:p>
            <a:endParaRPr lang="cs-CZ" sz="1800" dirty="0" smtClean="0"/>
          </a:p>
          <a:p>
            <a:r>
              <a:rPr lang="pl-PL" sz="1800" dirty="0" smtClean="0"/>
              <a:t>Z jednoho měření nezjistíme nic </a:t>
            </a:r>
          </a:p>
          <a:p>
            <a:endParaRPr lang="pl-PL" sz="1800" dirty="0" smtClean="0"/>
          </a:p>
          <a:p>
            <a:endParaRPr lang="pl-PL" sz="1800" dirty="0" smtClean="0"/>
          </a:p>
          <a:p>
            <a:r>
              <a:rPr lang="cs-CZ" sz="1800" dirty="0" smtClean="0"/>
              <a:t>Vzorek určité velikosti poskytuje odhad reálné hodnoty s definovanou spolehlivostí 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Vzorkování všech existujících objektů poskytne skutečnou hodnotu dané popisné statistiky, nicméně tento přístup je ve většině případech nereálný. </a:t>
            </a:r>
          </a:p>
          <a:p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Obecné schéma aplikace statistické analýzy</a:t>
            </a:r>
          </a:p>
        </p:txBody>
      </p:sp>
      <p:pic>
        <p:nvPicPr>
          <p:cNvPr id="1976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336632"/>
            <a:ext cx="8784976" cy="493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2699792" y="1340768"/>
            <a:ext cx="6264696" cy="4464496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cs-CZ" sz="1600" dirty="0" smtClean="0"/>
              <a:t>Jak velký vzorek je nezbytný pro statisticky relevantní výsledky?</a:t>
            </a:r>
          </a:p>
          <a:p>
            <a:pPr>
              <a:spcBef>
                <a:spcPts val="0"/>
              </a:spcBef>
              <a:buNone/>
            </a:pPr>
            <a:r>
              <a:rPr lang="cs-CZ" sz="1600" dirty="0" smtClean="0"/>
              <a:t>Klíčová stratifikační kritéria cílové populace.</a:t>
            </a:r>
          </a:p>
          <a:p>
            <a:pPr>
              <a:spcBef>
                <a:spcPts val="0"/>
              </a:spcBef>
              <a:buNone/>
            </a:pPr>
            <a:endParaRPr lang="cs-CZ" sz="1600" b="1" dirty="0" smtClean="0"/>
          </a:p>
          <a:p>
            <a:pPr>
              <a:spcBef>
                <a:spcPts val="0"/>
              </a:spcBef>
              <a:buNone/>
            </a:pPr>
            <a:r>
              <a:rPr lang="cs-CZ" sz="1600" dirty="0" smtClean="0"/>
              <a:t>Vzorkovací plán zabezpečující náhodnost a reprezentativnost vzorku.</a:t>
            </a:r>
          </a:p>
          <a:p>
            <a:pPr>
              <a:spcBef>
                <a:spcPts val="0"/>
              </a:spcBef>
              <a:buNone/>
            </a:pPr>
            <a:endParaRPr lang="cs-CZ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 smtClean="0"/>
              <a:t>Uložení dat ve vhodné formě a jejich vyčištění předcházející vlastní analýze je klíčovým krokem statistické analýzy.</a:t>
            </a:r>
          </a:p>
          <a:p>
            <a:pPr marL="0" indent="0">
              <a:spcBef>
                <a:spcPts val="0"/>
              </a:spcBef>
              <a:buNone/>
            </a:pPr>
            <a:endParaRPr lang="cs-CZ" sz="1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 smtClean="0"/>
              <a:t>Grafická inspekce dat je nezbytným krokem analýzy vzhledem ke schopnosti lidského mozku primárně akceptovat obrazová data. Poskytne vhled do dat, představu o jejich rozložení, vazbách proměnných apod.</a:t>
            </a:r>
          </a:p>
          <a:p>
            <a:pPr marL="0" indent="0">
              <a:spcBef>
                <a:spcPts val="0"/>
              </a:spcBef>
              <a:buNone/>
            </a:pPr>
            <a:endParaRPr lang="cs-CZ" sz="1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 smtClean="0"/>
              <a:t>Popisná analýza umožňuje vyhodnotit srovnáním s existující literaturou realističnost naměřených rozsahů dat.</a:t>
            </a:r>
          </a:p>
          <a:p>
            <a:pPr marL="0" indent="0">
              <a:spcBef>
                <a:spcPts val="0"/>
              </a:spcBef>
              <a:buNone/>
            </a:pPr>
            <a:endParaRPr lang="cs-CZ" sz="1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 smtClean="0"/>
              <a:t>Testování vazeb mezi různými proměnnými s cílem navzájem vysvětlit jejich variabilitu a tím přispět k pochopení řešeného problému.</a:t>
            </a:r>
          </a:p>
          <a:p>
            <a:pPr marL="0" indent="0">
              <a:spcBef>
                <a:spcPts val="0"/>
              </a:spcBef>
              <a:buNone/>
            </a:pPr>
            <a:endParaRPr lang="cs-CZ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 smtClean="0"/>
              <a:t>Možným vyvrcholením analýzy je využití získaných znalostí a pochopení problému k vytvoření prediktivních modelů.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01_Klin_dat_upravyM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01_Klin_dat_upravyM</Template>
  <TotalTime>3823</TotalTime>
  <Words>1324</Words>
  <Application>Microsoft Office PowerPoint</Application>
  <PresentationFormat>Předvádění na obrazovce (4:3)</PresentationFormat>
  <Paragraphs>250</Paragraphs>
  <Slides>22</Slides>
  <Notes>5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4" baseType="lpstr">
      <vt:lpstr>01_Klin_dat_upravyM</vt:lpstr>
      <vt:lpstr>Graf</vt:lpstr>
      <vt:lpstr>1. Statistická analýza dat</vt:lpstr>
      <vt:lpstr>Význam statistické analýzy dat</vt:lpstr>
      <vt:lpstr>Význam statistické analýzy dat</vt:lpstr>
      <vt:lpstr>Práce s variabilitou v analýze dat</vt:lpstr>
      <vt:lpstr>Práce s variabilitou v analýze dat</vt:lpstr>
      <vt:lpstr>Práce s variabilitou v analýze dat</vt:lpstr>
      <vt:lpstr>Význam vzorkování ve statistice</vt:lpstr>
      <vt:lpstr>Velikost vzorku a přesnost statistických výstupů</vt:lpstr>
      <vt:lpstr>Obecné schéma aplikace statistické analýzy</vt:lpstr>
      <vt:lpstr>1a. Teoretické pozadí statistické analýzy</vt:lpstr>
      <vt:lpstr>Anotace</vt:lpstr>
      <vt:lpstr>Definice</vt:lpstr>
      <vt:lpstr>Definice</vt:lpstr>
      <vt:lpstr>Definice</vt:lpstr>
      <vt:lpstr>Definice</vt:lpstr>
      <vt:lpstr>Definice</vt:lpstr>
      <vt:lpstr>Definice</vt:lpstr>
      <vt:lpstr>JAK vznikají informace ? základní pojmy</vt:lpstr>
      <vt:lpstr>JAK vznikají informace ? </vt:lpstr>
      <vt:lpstr>JAK vznikají informace ? </vt:lpstr>
      <vt:lpstr>Empirický zákon velkých čísel</vt:lpstr>
      <vt:lpstr>Pravděpodobnost výskytu jevu – rozložení dat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2_vzorce_excel</dc:title>
  <dc:creator>Kalina</dc:creator>
  <cp:lastModifiedBy>Jiří Kalina</cp:lastModifiedBy>
  <cp:revision>59</cp:revision>
  <dcterms:created xsi:type="dcterms:W3CDTF">2011-03-10T15:44:21Z</dcterms:created>
  <dcterms:modified xsi:type="dcterms:W3CDTF">2015-02-16T10:32:01Z</dcterms:modified>
</cp:coreProperties>
</file>