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79" r:id="rId9"/>
    <p:sldId id="263" r:id="rId10"/>
    <p:sldId id="273" r:id="rId11"/>
    <p:sldId id="264" r:id="rId12"/>
    <p:sldId id="265" r:id="rId13"/>
    <p:sldId id="275" r:id="rId14"/>
    <p:sldId id="266" r:id="rId15"/>
    <p:sldId id="267" r:id="rId16"/>
    <p:sldId id="268" r:id="rId17"/>
    <p:sldId id="276" r:id="rId18"/>
    <p:sldId id="269" r:id="rId19"/>
    <p:sldId id="270" r:id="rId20"/>
    <p:sldId id="280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13.350000000000017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</c:ser>
        <c:axId val="51467392"/>
        <c:axId val="51471104"/>
      </c:scatterChart>
      <c:valAx>
        <c:axId val="51467392"/>
        <c:scaling>
          <c:orientation val="minMax"/>
          <c:max val="40725"/>
          <c:min val="40545"/>
        </c:scaling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m/yyyy" sourceLinked="0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51471104"/>
        <c:crossesAt val="-35"/>
        <c:crossBetween val="midCat"/>
        <c:majorUnit val="30"/>
      </c:valAx>
      <c:valAx>
        <c:axId val="514711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5146739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49"/>
          <c:w val="0.2993232638888898"/>
          <c:h val="0.11757271682963839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</c:chart>
  <c:txPr>
    <a:bodyPr/>
    <a:lstStyle/>
    <a:p>
      <a:pPr>
        <a:defRPr lang="en-GB" sz="1800" noProof="0"/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15.9.2014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15.9.2014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15.9.2014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15.9.2014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3. Příprava 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dat, Excel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15484" y="1321023"/>
            <a:ext cx="244900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 a novější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p:oleObj spid="_x0000_s1026" name="Visio" r:id="rId3" imgW="495148" imgH="448170" progId="">
              <p:embed/>
            </p:oleObj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pacientů).</a:t>
            </a:r>
          </a:p>
          <a:p>
            <a:r>
              <a:rPr lang="cs-CZ" sz="1600" dirty="0" smtClean="0"/>
              <a:t>Funkce automaticky rozezná hlavičky sloupců v souvislé oblasti buněk.</a:t>
            </a:r>
          </a:p>
          <a:p>
            <a:r>
              <a:rPr lang="cs-CZ" sz="1600" dirty="0" smtClean="0"/>
              <a:t>Čísla filtrovaných řádků jsou zobrazena modře.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čísel).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statistického software. Předpokladem úspěchu je správné uložení dat v definované formě.</a:t>
            </a:r>
          </a:p>
          <a:p>
            <a:r>
              <a:rPr lang="cs-CZ" dirty="0" smtClean="0"/>
              <a:t>Nejčastěji jde o databázové tabulky umožňující zpracování dat v celé škále různých aplikací.</a:t>
            </a:r>
          </a:p>
          <a:p>
            <a:r>
              <a:rPr lang="cs-CZ" dirty="0" smtClean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067559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223" y="3645024"/>
            <a:ext cx="2630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7" name="AutoShape 10"/>
          <p:cNvSpPr>
            <a:spLocks noChangeArrowheads="1"/>
          </p:cNvSpPr>
          <p:nvPr/>
        </p:nvSpPr>
        <p:spPr bwMode="auto">
          <a:xfrm rot="10800000">
            <a:off x="5411375" y="4149080"/>
            <a:ext cx="1584176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5987439" y="4653136"/>
            <a:ext cx="1008112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139567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2209786">
            <a:off x="6000994" y="5078216"/>
            <a:ext cx="1110897" cy="299031"/>
          </a:xfrm>
          <a:prstGeom prst="rightArrow">
            <a:avLst>
              <a:gd name="adj1" fmla="val 516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39567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800"/>
            <a:ext cx="8785100" cy="4460850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vhodné ukládat data v tabulární formě.</a:t>
            </a:r>
          </a:p>
          <a:p>
            <a:r>
              <a:rPr lang="cs-CZ" sz="1800" dirty="0" smtClean="0"/>
              <a:t>Nejvhodnějším způsobem je uložení dat ve formě databázové tabulky:</a:t>
            </a:r>
          </a:p>
          <a:p>
            <a:pPr lvl="1"/>
            <a:r>
              <a:rPr lang="cs-CZ" sz="1600" dirty="0" smtClean="0"/>
              <a:t>každý sloupec obsahuje pouze jediný typ dat, identifikovaný hlavičkou sloupce;</a:t>
            </a:r>
          </a:p>
          <a:p>
            <a:pPr lvl="1"/>
            <a:r>
              <a:rPr lang="cs-CZ" sz="1600" dirty="0" smtClean="0"/>
              <a:t>každý řádek obsahuje minimální jednotku dat (např. pacient, měření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(kategoriálních)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kalendářní data u nichž je nezbytné kontrolovat, zda jsou uložena v korektním formátu (dle aplikace).</a:t>
            </a:r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MS Office.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První verze programu 30. 9. 1985 (Macintosh).</a:t>
            </a:r>
          </a:p>
          <a:p>
            <a:r>
              <a:rPr lang="cs-CZ" sz="2400" dirty="0" smtClean="0"/>
              <a:t>Součást balíku kancelářských aplikací MS Excel.</a:t>
            </a:r>
          </a:p>
          <a:p>
            <a:r>
              <a:rPr lang="cs-CZ" sz="2400" dirty="0" smtClean="0"/>
              <a:t>Aktualizace každé 2 až 3 roky; nové funkce, rozšíření počtu řádků a sloupců, změna formátu.</a:t>
            </a:r>
          </a:p>
          <a:p>
            <a:r>
              <a:rPr lang="cs-CZ" sz="2400" dirty="0" smtClean="0"/>
              <a:t>Nejnovější formát Office XML je zazipovaný XML dokument, přípona .</a:t>
            </a:r>
            <a:r>
              <a:rPr lang="cs-CZ" sz="2400" dirty="0" err="1" smtClean="0"/>
              <a:t>xlsx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Aktuální verze 2013 umožňuje ukládat tabulku až o 1 048 576 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  <a:p>
            <a:r>
              <a:rPr lang="cs-CZ" sz="2400" dirty="0" smtClean="0"/>
              <a:t>Excel umožňuje práci se širokou škálou dalších formátů.</a:t>
            </a:r>
          </a:p>
          <a:p>
            <a:endParaRPr lang="cs-CZ" sz="24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pomocí zabudovaných funkcí.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tiskových sestav.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Makra – zautomatizování častých činností.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aplikací (</a:t>
            </a:r>
            <a:r>
              <a:rPr lang="cs-CZ" sz="2400" dirty="0" err="1" smtClean="0">
                <a:solidFill>
                  <a:srgbClr val="000000"/>
                </a:solidFill>
              </a:rPr>
              <a:t>Visual</a:t>
            </a:r>
            <a:r>
              <a:rPr lang="cs-CZ" sz="2400" dirty="0" smtClean="0">
                <a:solidFill>
                  <a:srgbClr val="000000"/>
                </a:solidFill>
              </a:rPr>
              <a:t> Basic </a:t>
            </a:r>
            <a:r>
              <a:rPr lang="cs-CZ" sz="2400" dirty="0" err="1" smtClean="0">
                <a:solidFill>
                  <a:srgbClr val="000000"/>
                </a:solidFill>
              </a:rPr>
              <a:t>for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Aplications</a:t>
            </a:r>
            <a:r>
              <a:rPr lang="cs-CZ" sz="2400" dirty="0" smtClean="0">
                <a:solidFill>
                  <a:srgbClr val="000000"/>
                </a:solidFill>
              </a:rPr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800" dirty="0" smtClean="0"/>
              <a:t>manuální zadávání;</a:t>
            </a:r>
          </a:p>
          <a:p>
            <a:pPr lvl="1"/>
            <a:r>
              <a:rPr lang="cs-CZ" sz="1800" dirty="0" smtClean="0"/>
              <a:t>import – podpora importu ze starších verzí Excelu, textových souborů, databází apod.;</a:t>
            </a:r>
          </a:p>
          <a:p>
            <a:pPr lvl="1"/>
            <a:r>
              <a:rPr lang="cs-CZ" sz="1800" dirty="0" smtClean="0"/>
              <a:t>kopírování přes schránku Windows – vkládání z nejrůznějších aplikací – MS Office, </a:t>
            </a:r>
            <a:r>
              <a:rPr lang="cs-CZ" sz="1800" dirty="0" err="1" smtClean="0"/>
              <a:t>Statistica</a:t>
            </a:r>
            <a:r>
              <a:rPr lang="cs-CZ" sz="1800" dirty="0" smtClean="0"/>
              <a:t>, přímo z HTML apod.;</a:t>
            </a:r>
          </a:p>
          <a:p>
            <a:pPr lvl="1"/>
            <a:r>
              <a:rPr lang="cs-CZ" sz="1800" dirty="0" smtClean="0"/>
              <a:t>využití textových souborů jako kompatibilního formátu pro přenos dat mezi různými aplikacemi.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800" dirty="0" smtClean="0"/>
              <a:t>ukládáním souborů ve formátech podporovaných jinými SW, časté jsou textové soubory, </a:t>
            </a:r>
            <a:r>
              <a:rPr lang="cs-CZ" sz="1800" dirty="0" err="1" smtClean="0"/>
              <a:t>dbf</a:t>
            </a:r>
            <a:r>
              <a:rPr lang="cs-CZ" sz="1800" dirty="0" smtClean="0"/>
              <a:t> soubory nebo starší verze Excelu;</a:t>
            </a:r>
          </a:p>
          <a:p>
            <a:pPr lvl="1"/>
            <a:r>
              <a:rPr lang="cs-CZ" sz="1800" dirty="0" smtClean="0"/>
              <a:t>přímé kopírování přes schránku Windows.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Nejčastější datové formáty používané v MS Excel</a:t>
            </a:r>
            <a:endParaRPr lang="cs-CZ" sz="2200" b="1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současný Office Open XML formát od verze MS Excel 2007;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starší binární varianta listů MS Excel (více verzí), stále používaná,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comma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nejjednodušší tabulkový formát, 2 varianty,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formát </a:t>
            </a:r>
            <a:r>
              <a:rPr lang="cs-CZ" dirty="0" err="1" smtClean="0"/>
              <a:t>dBase</a:t>
            </a:r>
            <a:r>
              <a:rPr lang="cs-CZ" dirty="0" smtClean="0"/>
              <a:t>, široce využívaný formát pro velké databáze;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Paradox </a:t>
            </a:r>
            <a:r>
              <a:rPr lang="cs-CZ" dirty="0" err="1" smtClean="0"/>
              <a:t>database</a:t>
            </a:r>
            <a:r>
              <a:rPr lang="cs-CZ" dirty="0" smtClean="0"/>
              <a:t>, starší databázový systém;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LinK</a:t>
            </a:r>
            <a:r>
              <a:rPr lang="cs-CZ" dirty="0" smtClean="0"/>
              <a:t> (SYLK) formát pro výměnu dat mezi aplikacemi Microsoft, neveřejný;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základní textový formát, často jediná možnost výměny dat s MS Excel.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objektů.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data z jiné aplikace;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1518</Words>
  <Application>Microsoft Office PowerPoint</Application>
  <PresentationFormat>Předvádění na obrazovce (4:3)</PresentationFormat>
  <Paragraphs>219</Paragraphs>
  <Slides>21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Administrativní</vt:lpstr>
      <vt:lpstr>Visio</vt:lpstr>
      <vt:lpstr>3. Příprava dat, Excel</vt:lpstr>
      <vt:lpstr>Anotace</vt:lpstr>
      <vt:lpstr>Snímek 3</vt:lpstr>
      <vt:lpstr>Zásady pro ukládání dat</vt:lpstr>
      <vt:lpstr>MS Excel</vt:lpstr>
      <vt:lpstr>Možnosti MS Excel</vt:lpstr>
      <vt:lpstr>Import a export dat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Rozšířený filtr</vt:lpstr>
      <vt:lpstr>Automatické dokončování hodnot buněk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kalina</cp:lastModifiedBy>
  <cp:revision>50</cp:revision>
  <dcterms:created xsi:type="dcterms:W3CDTF">2011-03-03T07:28:24Z</dcterms:created>
  <dcterms:modified xsi:type="dcterms:W3CDTF">2014-09-15T10:48:51Z</dcterms:modified>
</cp:coreProperties>
</file>