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1" r:id="rId2"/>
    <p:sldId id="282" r:id="rId3"/>
    <p:sldId id="307" r:id="rId4"/>
    <p:sldId id="306" r:id="rId5"/>
    <p:sldId id="308" r:id="rId6"/>
    <p:sldId id="311" r:id="rId7"/>
    <p:sldId id="309" r:id="rId8"/>
    <p:sldId id="310" r:id="rId9"/>
    <p:sldId id="312" r:id="rId10"/>
    <p:sldId id="314" r:id="rId11"/>
    <p:sldId id="317" r:id="rId12"/>
    <p:sldId id="315" r:id="rId13"/>
    <p:sldId id="318" r:id="rId14"/>
    <p:sldId id="313" r:id="rId15"/>
    <p:sldId id="316" r:id="rId16"/>
    <p:sldId id="319" r:id="rId17"/>
    <p:sldId id="32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1" d="100"/>
          <a:sy n="81" d="100"/>
        </p:scale>
        <p:origin x="-1566" y="-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88A03-C773-4414-85E9-25D6497B4B83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3F593-F1FF-4752-A702-C0C4AD87F86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8AEE1-BF43-42C1-9246-AB398206A190}" type="datetime1">
              <a:rPr lang="cs-CZ" smtClean="0"/>
              <a:pPr>
                <a:defRPr/>
              </a:pPr>
              <a:t>16.3.2015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smtClean="0"/>
              <a:t>Kalina</a:t>
            </a:r>
            <a:endParaRPr lang="cs-CZ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8243-B92A-4D6E-AE3D-1013EE120A36}" type="datetime1">
              <a:rPr lang="cs-CZ" smtClean="0"/>
              <a:pPr>
                <a:defRPr/>
              </a:pPr>
              <a:t>16.3.2015</a:t>
            </a:fld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smtClean="0"/>
              <a:t>Kalina</a:t>
            </a:r>
            <a:endParaRPr lang="cs-CZ" i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74578-4909-4D8F-93F5-B504B09CCC63}" type="datetime1">
              <a:rPr lang="cs-CZ" smtClean="0"/>
              <a:pPr>
                <a:defRPr/>
              </a:pPr>
              <a:t>16.3.2015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nn-NO" smtClean="0"/>
              <a:t>Vytvořil Institut biostatistiky a analýz, Masarykova univerzita  J. Kalina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A65FA4-A2AA-47BF-896F-0773869BCFE5}" type="datetime1">
              <a:rPr lang="cs-CZ" smtClean="0"/>
              <a:pPr>
                <a:defRPr/>
              </a:pPr>
              <a:t>16.3.2015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 smtClean="0">
                <a:cs typeface="Arial" pitchFamily="34" charset="0"/>
              </a:rPr>
              <a:t>Vytvořil Institut biostatistiky a analýz, Masarykova univerzita  J. Kalina</a:t>
            </a: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11622"/>
            <a:ext cx="7772400" cy="1077218"/>
          </a:xfrm>
          <a:noFill/>
        </p:spPr>
        <p:txBody>
          <a:bodyPr>
            <a:spAutoFit/>
          </a:bodyPr>
          <a:lstStyle/>
          <a:p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5a. Makra </a:t>
            </a:r>
            <a:r>
              <a:rPr lang="cs-CZ" sz="32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b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pro Microsoft </a:t>
            </a:r>
            <a:r>
              <a:rPr lang="cs-CZ" sz="3200" dirty="0" err="1" smtClean="0">
                <a:solidFill>
                  <a:schemeClr val="accent1"/>
                </a:solidFill>
                <a:latin typeface="Arial" pitchFamily="34" charset="0"/>
              </a:rPr>
              <a:t>Escel</a:t>
            </a:r>
            <a:endParaRPr lang="cs-CZ" sz="3200" dirty="0" smtClean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 úvodních poznámek k jazyku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jazyk není case sensitive (nerozlišuje malá a velká písmena),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do kódu lze vepisovat komentáře </a:t>
            </a:r>
            <a:r>
              <a:rPr lang="cs-CZ" sz="2400" dirty="0" err="1" smtClean="0"/>
              <a:t>uvozené</a:t>
            </a:r>
            <a:r>
              <a:rPr lang="cs-CZ" sz="2400" dirty="0" smtClean="0"/>
              <a:t> apostrofem </a:t>
            </a:r>
            <a:r>
              <a:rPr lang="cs-CZ" sz="2400" dirty="0" smtClean="0"/>
              <a:t>',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12976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2852936"/>
            <a:ext cx="4392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mezery a odsazení nemají vliv na interpretaci kódu,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důležité je rozdělení řádků – jedna funkce na jeden řádek,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více funkcí na řádku je možné spojit pomocí dvojtečky :,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dlouhé řádky lze rozdělit pomocí kombinace , _,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Dvě základní entity, které lze vytvářet v prostředí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 jsou metody a funkce.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Vytvořené funkce se automaticky přenáší do prostředí Excelu (konkrétního sešitu typu .</a:t>
            </a:r>
            <a:r>
              <a:rPr lang="cs-CZ" sz="2400" dirty="0" err="1" smtClean="0"/>
              <a:t>xlsm</a:t>
            </a:r>
            <a:r>
              <a:rPr lang="cs-CZ" sz="2400" dirty="0" smtClean="0"/>
              <a:t>, ke kterému je makro připojeno).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Makra nahraná pomocí záznamu maker v Excelu jsou automaticky považována za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se od metody liší tím, že má definovánu nějakou návratovou hodnotu.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i metody se zadávají jako zdrojový kód psaný uživatelem nebo generovaný programem do okna kódu a uvozují se speciálními výrazy.</a:t>
            </a: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funkce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funkce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_funkce(arg1, arg2,…) </a:t>
            </a:r>
            <a:r>
              <a:rPr lang="cs-CZ" sz="2400" b="1" dirty="0" smtClean="0">
                <a:solidFill>
                  <a:srgbClr val="00B0F0"/>
                </a:solidFill>
                <a:latin typeface="Courant" pitchFamily="49" charset="0"/>
              </a:rPr>
              <a:t>As typ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funkce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funkce se skládá z operací, v nichž jsou pro výpočet využity proměnné specifikované na vstupu do funkce (argumenty z 1. řádku funkce)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Návratová hodnota funkce je určena přiřazením hodnoty do názvu funkce. </a:t>
            </a:r>
          </a:p>
          <a:p>
            <a:pPr marL="730250" lvl="2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 = arg1 + arg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2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metody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metoda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Sub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_metody(arg1, arg2,…)</a:t>
            </a:r>
            <a:endParaRPr lang="cs-CZ" sz="2400" b="1" dirty="0" smtClean="0">
              <a:solidFill>
                <a:srgbClr val="00B0F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metody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Sub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funkce se skládá z operací, v nichž jsou pro výpočet využity proměnné specifikované na vstupu do funkce (argumenty z 1. řádku funkce)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Návratová hodnota funkce je určena přiřazením hodnoty do názvu funkce. </a:t>
            </a:r>
          </a:p>
          <a:p>
            <a:pPr marL="730250" lvl="2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 = arg1 + arg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2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23528" y="2204864"/>
          <a:ext cx="8424936" cy="4088313"/>
        </p:xfrm>
        <a:graphic>
          <a:graphicData uri="http://schemas.openxmlformats.org/drawingml/2006/table">
            <a:tbl>
              <a:tblPr/>
              <a:tblGrid>
                <a:gridCol w="1512168"/>
                <a:gridCol w="2700300"/>
                <a:gridCol w="2106234"/>
                <a:gridCol w="2106234"/>
              </a:tblGrid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Jméno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Rozsah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31447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Integer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Long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číslo, ale větší rozsah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8364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Boolean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Logická hodnota (pravda, nepravda)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nebo </a:t>
                      </a:r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String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Textová hodnota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bitů pro každý 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---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až 2</a:t>
                      </a:r>
                      <a:r>
                        <a:rPr lang="cs-CZ" sz="2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844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Double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Desetinné číslo s dvojitou přesností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± 5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-324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± 1,7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Primitivní datové typy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51520" y="1484784"/>
            <a:ext cx="864096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užitečné funkce 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/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Then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End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(v případě bloku),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While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Wend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For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i</a:t>
            </a:r>
            <a:r>
              <a:rPr lang="cs-CZ" sz="2400" b="1" dirty="0" smtClean="0">
                <a:solidFill>
                  <a:srgbClr val="C00000"/>
                </a:solidFill>
              </a:rPr>
              <a:t> = 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To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Next</a:t>
            </a:r>
            <a:r>
              <a:rPr lang="cs-CZ" sz="2400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for</a:t>
            </a:r>
            <a:r>
              <a:rPr lang="cs-CZ" sz="2400" dirty="0" smtClean="0"/>
              <a:t> cyklus pro předem daný počet kroků,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Sheets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b="1" dirty="0" smtClean="0">
                <a:solidFill>
                  <a:srgbClr val="C00000"/>
                </a:solidFill>
              </a:rPr>
              <a:t>"</a:t>
            </a:r>
            <a:r>
              <a:rPr lang="cs-CZ" sz="2400" dirty="0" smtClean="0">
                <a:solidFill>
                  <a:srgbClr val="00B050"/>
                </a:solidFill>
              </a:rPr>
              <a:t>název listu</a:t>
            </a:r>
            <a:r>
              <a:rPr lang="cs-CZ" sz="2400" b="1" dirty="0" smtClean="0">
                <a:solidFill>
                  <a:srgbClr val="C00000"/>
                </a:solidFill>
              </a:rPr>
              <a:t>").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</a:t>
            </a:r>
            <a:r>
              <a:rPr lang="cs-CZ" sz="2400" dirty="0" smtClean="0"/>
              <a:t>– výběr označeného listu,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Range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b="1" dirty="0" smtClean="0">
                <a:solidFill>
                  <a:srgbClr val="C00000"/>
                </a:solidFill>
              </a:rPr>
              <a:t>"</a:t>
            </a:r>
            <a:r>
              <a:rPr lang="cs-CZ" sz="2400" dirty="0" smtClean="0">
                <a:solidFill>
                  <a:srgbClr val="00B050"/>
                </a:solidFill>
              </a:rPr>
              <a:t>buňka1</a:t>
            </a:r>
            <a:r>
              <a:rPr lang="cs-CZ" sz="2400" b="1" dirty="0" smtClean="0">
                <a:solidFill>
                  <a:srgbClr val="C00000"/>
                </a:solidFill>
              </a:rPr>
              <a:t>:</a:t>
            </a:r>
            <a:r>
              <a:rPr lang="cs-CZ" sz="2400" dirty="0" smtClean="0">
                <a:solidFill>
                  <a:srgbClr val="00B050"/>
                </a:solidFill>
              </a:rPr>
              <a:t>buňka2</a:t>
            </a:r>
            <a:r>
              <a:rPr lang="cs-CZ" sz="2400" b="1" dirty="0" smtClean="0">
                <a:solidFill>
                  <a:srgbClr val="C00000"/>
                </a:solidFill>
              </a:rPr>
              <a:t>").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výběr </a:t>
            </a:r>
            <a:r>
              <a:rPr lang="cs-CZ" sz="2400" dirty="0" smtClean="0"/>
              <a:t>oblasti buněk,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Mod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– zbytek po celočíselném dělení čísla a číslem b,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Sqr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) </a:t>
            </a:r>
            <a:r>
              <a:rPr lang="cs-CZ" sz="2400" dirty="0" smtClean="0"/>
              <a:t>– druhá odmocnina z čísla a,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objekty a vlastnosti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Objektově orientované programování pracuje s objekty, které mají určité specifikované vlastnosti.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považuje v Excelu za objekt celý soubor, list, buňku, graf, ovládací prvek (tlačítko, </a:t>
            </a:r>
            <a:r>
              <a:rPr lang="cs-CZ" sz="2400" dirty="0" err="1" smtClean="0"/>
              <a:t>zatržítko</a:t>
            </a:r>
            <a:r>
              <a:rPr lang="cs-CZ" sz="2400" dirty="0" smtClean="0"/>
              <a:t>, </a:t>
            </a:r>
            <a:r>
              <a:rPr lang="cs-CZ" sz="2400" dirty="0" err="1" smtClean="0"/>
              <a:t>fromulář</a:t>
            </a:r>
            <a:r>
              <a:rPr lang="cs-CZ" sz="2400" dirty="0" smtClean="0"/>
              <a:t> aj.).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 editoru IDE lze měnit vlastnosti objektů v okně </a:t>
            </a:r>
            <a:r>
              <a:rPr lang="cs-CZ" sz="2400" dirty="0" err="1" smtClean="0"/>
              <a:t>Propeties</a:t>
            </a:r>
            <a:r>
              <a:rPr lang="cs-CZ" sz="2400" dirty="0" smtClean="0"/>
              <a:t> </a:t>
            </a:r>
            <a:r>
              <a:rPr lang="cs-CZ" sz="2400" dirty="0" err="1" smtClean="0"/>
              <a:t>window</a:t>
            </a:r>
            <a:r>
              <a:rPr lang="cs-CZ" sz="2400" dirty="0" smtClean="0"/>
              <a:t>; lze je měnit také přímo v Excelu (např. pojmenování listu, vybarvení buňky) a samozřejmě samotnými makry.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Vlastnost objektu lze odkazovat přes tečku ..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Např. nastavení barvy buňky A1 na červenou se provede následujícím příkazem:</a:t>
            </a:r>
          </a:p>
          <a:p>
            <a:pPr marL="449263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Range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("A1").</a:t>
            </a:r>
            <a:r>
              <a:rPr lang="en-US" sz="2400" b="1" dirty="0" err="1" smtClean="0">
                <a:solidFill>
                  <a:srgbClr val="0070C0"/>
                </a:solidFill>
                <a:latin typeface="Courant" pitchFamily="49" charset="0"/>
              </a:rPr>
              <a:t>Interior.Color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=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Red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Kromě vlastností se k objektu pojí také konkrétní události, které mohou být impulzem pro aktivaci funkce nebo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Každý objekt má svoji specifickou sadu událostí, kterých jsou desítky.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>
                <a:latin typeface="+mj-lt"/>
              </a:rPr>
              <a:t>Důležité události mohou být např.: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Activate</a:t>
            </a:r>
            <a:r>
              <a:rPr lang="cs-CZ" sz="2400" dirty="0" smtClean="0"/>
              <a:t> </a:t>
            </a:r>
            <a:r>
              <a:rPr lang="cs-CZ" sz="2400" dirty="0" smtClean="0"/>
              <a:t>– aktivace sešitu (otevření uloženého souboru),</a:t>
            </a:r>
            <a:endParaRPr lang="cs-CZ" sz="2400" dirty="0" smtClean="0">
              <a:latin typeface="+mj-lt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SheetActivate</a:t>
            </a:r>
            <a:r>
              <a:rPr lang="cs-CZ" sz="2400" dirty="0" smtClean="0"/>
              <a:t> </a:t>
            </a:r>
            <a:r>
              <a:rPr lang="cs-CZ" sz="2400" dirty="0" smtClean="0"/>
              <a:t>– aktivace </a:t>
            </a:r>
            <a:r>
              <a:rPr lang="cs-CZ" sz="2400" dirty="0" smtClean="0"/>
              <a:t>požadovaného </a:t>
            </a:r>
            <a:r>
              <a:rPr lang="cs-CZ" sz="2400" dirty="0" smtClean="0"/>
              <a:t>listu,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Click</a:t>
            </a:r>
            <a:r>
              <a:rPr lang="cs-CZ" sz="2400" b="1" dirty="0" smtClean="0"/>
              <a:t> </a:t>
            </a:r>
            <a:r>
              <a:rPr lang="cs-CZ" sz="2400" dirty="0" smtClean="0"/>
              <a:t>– kliknutí na ovládací prvek,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Change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smtClean="0"/>
              <a:t>Show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Hide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Cyklické odkazy a iterativní výpočty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600200"/>
            <a:ext cx="6851650" cy="1973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Zde bude stránka o cyklických odkazech a iteracích.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 historie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7544" y="1600200"/>
            <a:ext cx="6851650" cy="1973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Možnost napsat vlastní funkci/makro je v Excelu od první verze v roce 1985.</a:t>
            </a:r>
          </a:p>
          <a:p>
            <a:r>
              <a:rPr lang="cs-CZ" sz="2400" dirty="0" smtClean="0"/>
              <a:t>Do roku 1993 (verze 5) byla makra zaznamenávána ve vlastním jazyce Excelu a ukládána jakou soubory .</a:t>
            </a:r>
            <a:r>
              <a:rPr lang="cs-CZ" sz="2400" dirty="0" err="1" smtClean="0"/>
              <a:t>xlm</a:t>
            </a:r>
            <a:r>
              <a:rPr lang="cs-CZ" sz="2400" dirty="0" smtClean="0"/>
              <a:t>.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35842" name="Picture 2" descr="http://upload.wikimedia.org/wikipedia/en/d/d0/VBDOS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412776"/>
            <a:ext cx="1224132" cy="1224136"/>
          </a:xfrm>
          <a:prstGeom prst="rect">
            <a:avLst/>
          </a:prstGeom>
          <a:noFill/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3573016"/>
            <a:ext cx="820891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Starší verze maker jsou zpětně kompatibilní, ale není doporučné jejich použití z hlediska bezpečnosti.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Od verze 5 je možné makra zaznamenávat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byl vyvinut v roce 1991 kombinací staršího jazyka Basic (1964) a prostředí Ruby společnosti </a:t>
            </a:r>
            <a:r>
              <a:rPr lang="cs-CZ" sz="2400" dirty="0" err="1" smtClean="0"/>
              <a:t>Tripod</a:t>
            </a:r>
            <a:r>
              <a:rPr lang="cs-CZ" sz="2400" dirty="0" smtClean="0"/>
              <a:t>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makro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Účelem maker v Excelu je buď usnadnění opakujících se činností nebo zpřístupnění složitějších funkcí, kterých není možné dosáhnout při rozumné složitosti ručně, případně kombinace </a:t>
            </a:r>
            <a:r>
              <a:rPr lang="cs-CZ" sz="2400" dirty="0" err="1" smtClean="0"/>
              <a:t>obého</a:t>
            </a:r>
            <a:r>
              <a:rPr lang="cs-CZ" sz="2400" dirty="0" smtClean="0"/>
              <a:t>.</a:t>
            </a:r>
          </a:p>
        </p:txBody>
      </p:sp>
      <p:pic>
        <p:nvPicPr>
          <p:cNvPr id="60418" name="Picture 2" descr="http://www.planet-source-code.com/vb/2010Redesign/images/LangugeHomePages/VisualBasic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18" y="3284984"/>
            <a:ext cx="3917181" cy="2999234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2996952"/>
            <a:ext cx="46085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maker lze rovněž vkládat do listů Excelu interaktivní prvky.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noProof="0" dirty="0" smtClean="0"/>
              <a:t>„Všechno, co jde udělat ručně, lze udělat také pomocí makra.“</a:t>
            </a:r>
            <a:endParaRPr kumimoji="0" lang="cs-CZ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baseline="0" dirty="0" smtClean="0"/>
              <a:t>Existují</a:t>
            </a:r>
            <a:r>
              <a:rPr lang="cs-CZ" sz="2400" dirty="0" smtClean="0"/>
              <a:t> dva režimy zadávání maker – záznam přímo v prostředí Excelu a ruční zápis makra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276872"/>
            <a:ext cx="4896544" cy="399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Nejprve je nutné zpřístupnit v Excelu kartu Vývojář (od verze 2010):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3693936">
            <a:off x="2476990" y="2465016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18769" y="48691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„Zobrazit na pásu kartu Vývojář“.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118769" y="30689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Položka seznamu „Oblíbené“.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3114455" y="2928609"/>
            <a:ext cx="229618" cy="2216302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Jednoduchý způsob vytvoření makra. K dispozici jsou pouze standardně přístupné funkce, ale lze je pomocí makra opakovat jako proceduru.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068960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922108" y="2609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23488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zahájení záznamu makra.</a:t>
            </a:r>
            <a:endParaRPr lang="cs-CZ" sz="1400" dirty="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 rot="10800000">
            <a:off x="3851921" y="3717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42930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Otevírá dialogové okno se seznamem maker.</a:t>
            </a:r>
            <a:endParaRPr lang="cs-CZ" sz="1400" dirty="0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41168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ipka ve tvaru U 14"/>
          <p:cNvSpPr/>
          <p:nvPr/>
        </p:nvSpPr>
        <p:spPr>
          <a:xfrm rot="5400000">
            <a:off x="5796136" y="3933056"/>
            <a:ext cx="2376264" cy="1368152"/>
          </a:xfrm>
          <a:prstGeom prst="uturnArrow">
            <a:avLst>
              <a:gd name="adj1" fmla="val 20560"/>
              <a:gd name="adj2" fmla="val 24630"/>
              <a:gd name="adj3" fmla="val 25000"/>
              <a:gd name="adj4" fmla="val 43750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16200000">
            <a:off x="2772408" y="3068352"/>
            <a:ext cx="216024" cy="79330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30689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do prostředí </a:t>
            </a:r>
            <a:r>
              <a:rPr lang="cs-CZ" sz="1400" dirty="0" err="1" smtClean="0"/>
              <a:t>Visual</a:t>
            </a:r>
            <a:r>
              <a:rPr lang="cs-CZ" sz="1400" dirty="0" smtClean="0"/>
              <a:t> Basic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2893936">
            <a:off x="4922108" y="4481240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42210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zastavení záznamu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 rot="3960000">
            <a:off x="6258522" y="2621037"/>
            <a:ext cx="227355" cy="115993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2636912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mezi absolutními a relativními odkazy v makru.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Před spuštěním záznamu makra: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92080" y="211311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Uživatelský název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648" y="2596604"/>
            <a:ext cx="4419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567864" y="2096686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 rot="5400000">
            <a:off x="5220072" y="2132856"/>
            <a:ext cx="216024" cy="338437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127776" y="3645024"/>
            <a:ext cx="147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Klávesová zkratka</a:t>
            </a:r>
          </a:p>
          <a:p>
            <a:r>
              <a:rPr lang="cs-CZ" sz="1400" dirty="0" smtClean="0"/>
              <a:t>neodporující standardním zkratkám. Musí jít o písmeno nebo příbuzný znak. V případě kolize navrhuje Excel varianty Ctrl nebo Ctrl+Shift.</a:t>
            </a:r>
            <a:endParaRPr lang="cs-CZ" sz="1400" dirty="0"/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 rot="16200000">
            <a:off x="2232132" y="4112684"/>
            <a:ext cx="216024" cy="72086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35088" y="4365104"/>
            <a:ext cx="1332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Místo pro uložení makra.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2294048" y="4864921"/>
            <a:ext cx="250633" cy="10165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971600" y="54452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Volitelný popis makra.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Okno pro spouštění maker: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12360" y="4077072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Úprav makra v prostředí VB.</a:t>
            </a:r>
            <a:endParaRPr lang="cs-CZ" sz="14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1170" y="2060848"/>
            <a:ext cx="4839102" cy="416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088143" y="1497080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 rot="5400000">
            <a:off x="7092280" y="2492896"/>
            <a:ext cx="216024" cy="108012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12360" y="263691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Krokování makra v prostředí VB.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8100000">
            <a:off x="7064828" y="3225271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812360" y="1340768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Spuštění vybraného makra.</a:t>
            </a:r>
            <a:endParaRPr lang="cs-CZ" sz="1400" dirty="0"/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 rot="8100000">
            <a:off x="7064828" y="423338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812360" y="5085184"/>
            <a:ext cx="1116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Změna popisu a klávesové zkratky.</a:t>
            </a:r>
            <a:endParaRPr lang="cs-CZ" sz="1400" dirty="0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rot="13500000">
            <a:off x="1897632" y="3229502"/>
            <a:ext cx="246957" cy="975059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91072" y="3933056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Seznam vytvořených maker.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Integrated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environment</a:t>
            </a:r>
            <a:r>
              <a:rPr lang="cs-CZ" sz="2400" dirty="0" smtClean="0"/>
              <a:t> (IDE):</a:t>
            </a:r>
            <a:endParaRPr lang="cs-CZ" sz="2400" dirty="0" smtClean="0"/>
          </a:p>
        </p:txBody>
      </p:sp>
      <p:sp>
        <p:nvSpPr>
          <p:cNvPr id="20" name="TextovéPole 19"/>
          <p:cNvSpPr txBox="1"/>
          <p:nvPr/>
        </p:nvSpPr>
        <p:spPr>
          <a:xfrm>
            <a:off x="7884368" y="2492896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Okno pro psaní kódu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594748" cy="357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352859" y="279322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8100000" flipV="1">
            <a:off x="967226" y="2840297"/>
            <a:ext cx="213983" cy="109461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2420888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Project </a:t>
            </a:r>
            <a:r>
              <a:rPr lang="cs-CZ" sz="1400" dirty="0" err="1" smtClean="0"/>
              <a:t>explorer</a:t>
            </a:r>
            <a:endParaRPr lang="cs-CZ" sz="1400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 rot="2700000" flipV="1">
            <a:off x="1322383" y="5029365"/>
            <a:ext cx="216456" cy="903727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15008" y="5354052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Properties</a:t>
            </a:r>
            <a:r>
              <a:rPr lang="cs-CZ" sz="1400" dirty="0" smtClean="0"/>
              <a:t> </a:t>
            </a:r>
            <a:r>
              <a:rPr lang="cs-CZ" sz="1400" dirty="0" err="1" smtClean="0"/>
              <a:t>window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1046</Words>
  <Application>Microsoft Office PowerPoint</Application>
  <PresentationFormat>Předvádění na obrazovce (4:3)</PresentationFormat>
  <Paragraphs>141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Administrativní</vt:lpstr>
      <vt:lpstr>5a. Makra Visual Basic pro Microsoft Escel</vt:lpstr>
      <vt:lpstr>Cyklické odkazy a iterativní výpočty</vt:lpstr>
      <vt:lpstr>Z historie</vt:lpstr>
      <vt:lpstr>Visual Basic makro</vt:lpstr>
      <vt:lpstr>Záznam makra</vt:lpstr>
      <vt:lpstr>Záznam makra</vt:lpstr>
      <vt:lpstr>Záznam makra</vt:lpstr>
      <vt:lpstr>Záznam makra</vt:lpstr>
      <vt:lpstr>Visual Basic</vt:lpstr>
      <vt:lpstr>Visual Basic</vt:lpstr>
      <vt:lpstr>Visual Basic</vt:lpstr>
      <vt:lpstr>Visual Basic - funkce</vt:lpstr>
      <vt:lpstr>Visual Basic - metody</vt:lpstr>
      <vt:lpstr>Visual Basic</vt:lpstr>
      <vt:lpstr>Visual Basic</vt:lpstr>
      <vt:lpstr>Visual Basic – objekty a vlastnosti</vt:lpstr>
      <vt:lpstr>Visual Basic – události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61</cp:revision>
  <dcterms:created xsi:type="dcterms:W3CDTF">2011-03-03T07:28:24Z</dcterms:created>
  <dcterms:modified xsi:type="dcterms:W3CDTF">2015-03-16T17:32:38Z</dcterms:modified>
</cp:coreProperties>
</file>