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5"/>
  </p:notesMasterIdLst>
  <p:sldIdLst>
    <p:sldId id="926" r:id="rId4"/>
    <p:sldId id="932" r:id="rId5"/>
    <p:sldId id="933" r:id="rId6"/>
    <p:sldId id="936" r:id="rId7"/>
    <p:sldId id="937" r:id="rId8"/>
    <p:sldId id="938" r:id="rId9"/>
    <p:sldId id="939" r:id="rId10"/>
    <p:sldId id="940" r:id="rId11"/>
    <p:sldId id="941" r:id="rId12"/>
    <p:sldId id="942" r:id="rId13"/>
    <p:sldId id="943" r:id="rId14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9" autoAdjust="0"/>
    <p:restoredTop sz="94660"/>
  </p:normalViewPr>
  <p:slideViewPr>
    <p:cSldViewPr>
      <p:cViewPr varScale="1">
        <p:scale>
          <a:sx n="86" d="100"/>
          <a:sy n="86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3B2951C-56A7-4F83-9861-6C659F12BBC5}" type="slidenum">
              <a:rPr lang="cs-CZ" sz="1200" b="0" i="0"/>
              <a:pPr algn="r"/>
              <a:t>4</a:t>
            </a:fld>
            <a:endParaRPr lang="cs-CZ" sz="1200" b="0" i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276EEAF-A2CC-4CC3-A9C6-439E78A90FFE}" type="slidenum">
              <a:rPr lang="cs-CZ" sz="1200" b="0" i="0"/>
              <a:pPr algn="r"/>
              <a:t>5</a:t>
            </a:fld>
            <a:endParaRPr lang="cs-CZ" sz="1200" b="0" i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C888C4-4445-463F-A751-969AA07C9642}" type="slidenum">
              <a:rPr lang="cs-CZ" sz="1200" b="0" i="0"/>
              <a:pPr algn="r"/>
              <a:t>6</a:t>
            </a:fld>
            <a:endParaRPr lang="cs-CZ" sz="1200" b="0" i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10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11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List_aplikace_Microsoft_Office_Excel_97-20031.xls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Princip testování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Chyby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p-hodnota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7. Statistické testování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Nepárový vs. párový design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288" y="12287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>
                <a:latin typeface="Verdana" pitchFamily="34" charset="0"/>
              </a:rPr>
              <a:t>Nepárový design</a:t>
            </a:r>
          </a:p>
        </p:txBody>
      </p:sp>
      <p:sp>
        <p:nvSpPr>
          <p:cNvPr id="3078" name="AutoShape 4"/>
          <p:cNvSpPr>
            <a:spLocks noChangeArrowheads="1"/>
          </p:cNvSpPr>
          <p:nvPr/>
        </p:nvSpPr>
        <p:spPr bwMode="auto">
          <a:xfrm>
            <a:off x="395288" y="35020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Párový design</a:t>
            </a:r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468313" y="1876425"/>
            <a:ext cx="5543550" cy="169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Skupiny srovnávaných dat jsou na sobě zcela nezávislé (též nezávislý, independent design), např. lidé z různých zemí, nezávislé skupiny pacientů s odlišnou léčbou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Při výpočtu je nezbytné brát v úvahu charakteristiky obou skupin dat</a:t>
            </a:r>
            <a:endParaRPr lang="cs-CZ" sz="1700" i="0" dirty="0">
              <a:latin typeface="Verdana" pitchFamily="34" charset="0"/>
            </a:endParaRPr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466725" y="4005263"/>
            <a:ext cx="5545138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Mezi objekty v srovnávaných skupinách existuje vazba, daná např. člověkem před a po operaci, reakce stejného kmene krys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Vazba může být buď přímo dána nebo pouze předpokládána (v tom případě je nutné ji ověřit)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Test je v podstatě prováděn na diferencích skupin, nikoliv na jejich původních datech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6372225" y="1412875"/>
          <a:ext cx="2149475" cy="2232025"/>
        </p:xfrm>
        <a:graphic>
          <a:graphicData uri="http://schemas.openxmlformats.org/presentationml/2006/ole">
            <p:oleObj spid="_x0000_s169986" r:id="rId4" imgW="2950000" imgH="3070000" progId="">
              <p:embed/>
            </p:oleObj>
          </a:graphicData>
        </a:graphic>
      </p:graphicFrame>
      <p:pic>
        <p:nvPicPr>
          <p:cNvPr id="3081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7763" y="4703763"/>
            <a:ext cx="27368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Normalita dat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536" y="1628800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Normální rozdělení pravděpodobnosti je definováno rovnicí:</a:t>
            </a:r>
            <a:endParaRPr lang="cs-CZ" i="0" dirty="0">
              <a:latin typeface="Verdana" pitchFamily="34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23528" y="3933056"/>
            <a:ext cx="8424862" cy="1728192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 anchor="ctr"/>
          <a:lstStyle/>
          <a:p>
            <a:pPr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Kde </a:t>
            </a:r>
            <a:r>
              <a:rPr lang="cs-CZ" b="1" i="1" dirty="0" smtClean="0">
                <a:latin typeface="Verdana" pitchFamily="34" charset="0"/>
              </a:rPr>
              <a:t>f(x)</a:t>
            </a:r>
            <a:r>
              <a:rPr lang="cs-CZ" i="0" dirty="0" smtClean="0">
                <a:latin typeface="Verdana" pitchFamily="34" charset="0"/>
              </a:rPr>
              <a:t> značí hustotu pravděpodobnosti, </a:t>
            </a:r>
            <a:r>
              <a:rPr lang="el-GR" b="1" i="1" dirty="0" smtClean="0">
                <a:latin typeface="Verdana" pitchFamily="34" charset="0"/>
              </a:rPr>
              <a:t>μ</a:t>
            </a:r>
            <a:r>
              <a:rPr lang="cs-CZ" i="0" dirty="0" smtClean="0">
                <a:latin typeface="Verdana" pitchFamily="34" charset="0"/>
              </a:rPr>
              <a:t> značí střední hodnotu (aritmetický průměr), </a:t>
            </a:r>
            <a:r>
              <a:rPr lang="el-GR" b="1" i="1" dirty="0" smtClean="0">
                <a:latin typeface="Verdana" pitchFamily="34" charset="0"/>
              </a:rPr>
              <a:t>σ</a:t>
            </a:r>
            <a:r>
              <a:rPr lang="cs-CZ" i="0" dirty="0" smtClean="0">
                <a:latin typeface="Verdana" pitchFamily="34" charset="0"/>
              </a:rPr>
              <a:t> značí směrodatnou </a:t>
            </a:r>
            <a:r>
              <a:rPr lang="cs-CZ" i="0" dirty="0" smtClean="0">
                <a:latin typeface="Verdana" pitchFamily="34" charset="0"/>
              </a:rPr>
              <a:t>odchylku </a:t>
            </a:r>
            <a:r>
              <a:rPr lang="cs-CZ" i="0" dirty="0" smtClean="0">
                <a:latin typeface="Verdana" pitchFamily="34" charset="0"/>
              </a:rPr>
              <a:t>a </a:t>
            </a:r>
            <a:r>
              <a:rPr lang="cs-CZ" b="1" i="1" dirty="0" smtClean="0">
                <a:latin typeface="Verdana" pitchFamily="34" charset="0"/>
              </a:rPr>
              <a:t>x</a:t>
            </a:r>
            <a:r>
              <a:rPr lang="cs-CZ" i="0" dirty="0" smtClean="0">
                <a:latin typeface="Verdana" pitchFamily="34" charset="0"/>
              </a:rPr>
              <a:t> hodnotu zkoumané veličiny.</a:t>
            </a:r>
          </a:p>
          <a:p>
            <a:pPr>
              <a:spcBef>
                <a:spcPct val="20000"/>
              </a:spcBef>
            </a:pPr>
            <a:endParaRPr lang="cs-CZ" dirty="0" smtClean="0">
              <a:latin typeface="Verdana" pitchFamily="34" charset="0"/>
            </a:endParaRPr>
          </a:p>
          <a:p>
            <a:pPr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Dosazením </a:t>
            </a:r>
            <a:r>
              <a:rPr lang="cs-CZ" b="1" i="1" dirty="0" smtClean="0">
                <a:latin typeface="Verdana" pitchFamily="34" charset="0"/>
              </a:rPr>
              <a:t>s</a:t>
            </a:r>
            <a:r>
              <a:rPr lang="cs-CZ" i="0" dirty="0" smtClean="0">
                <a:latin typeface="Verdana" pitchFamily="34" charset="0"/>
              </a:rPr>
              <a:t> za </a:t>
            </a:r>
            <a:r>
              <a:rPr lang="el-GR" b="1" i="1" dirty="0" smtClean="0">
                <a:latin typeface="Verdana" pitchFamily="34" charset="0"/>
              </a:rPr>
              <a:t>σ</a:t>
            </a:r>
            <a:r>
              <a:rPr lang="cs-CZ" dirty="0" smtClean="0">
                <a:latin typeface="Verdana" pitchFamily="34" charset="0"/>
              </a:rPr>
              <a:t> a </a:t>
            </a:r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x̅</a:t>
            </a:r>
            <a:r>
              <a:rPr lang="cs-CZ" dirty="0" smtClean="0">
                <a:latin typeface="Verdana" pitchFamily="34" charset="0"/>
              </a:rPr>
              <a:t> za </a:t>
            </a:r>
            <a:r>
              <a:rPr lang="el-GR" b="1" i="1" dirty="0" smtClean="0">
                <a:latin typeface="Verdana" pitchFamily="34" charset="0"/>
              </a:rPr>
              <a:t>μ</a:t>
            </a:r>
            <a:r>
              <a:rPr lang="cs-CZ" dirty="0" smtClean="0">
                <a:latin typeface="Verdana" pitchFamily="34" charset="0"/>
              </a:rPr>
              <a:t> získáme křivku idealizovaného rozdělení pro daný výběr.</a:t>
            </a:r>
            <a:endParaRPr lang="cs-CZ" i="0" dirty="0">
              <a:latin typeface="Verdana" pitchFamily="34" charset="0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2800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2564904"/>
            <a:ext cx="4314825" cy="1304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Statistické testy a normalita dat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763" y="1484313"/>
            <a:ext cx="8650287" cy="5545137"/>
          </a:xfrm>
        </p:spPr>
        <p:txBody>
          <a:bodyPr/>
          <a:lstStyle/>
          <a:p>
            <a:pPr eaLnBrk="1" hangingPunct="1"/>
            <a:r>
              <a:rPr lang="cs-CZ" sz="1600" b="1" dirty="0" smtClean="0"/>
              <a:t>Normalita dat je jedním z předpokladů tzv. parametrických testů (testů založených na předpokladu nějakého rozložení) – např. </a:t>
            </a:r>
            <a:r>
              <a:rPr lang="cs-CZ" sz="1600" i="1" dirty="0" smtClean="0"/>
              <a:t>t</a:t>
            </a:r>
            <a:r>
              <a:rPr lang="cs-CZ" sz="1600" dirty="0" smtClean="0"/>
              <a:t>-testy</a:t>
            </a:r>
          </a:p>
          <a:p>
            <a:pPr eaLnBrk="1" hangingPunct="1"/>
            <a:r>
              <a:rPr lang="cs-CZ" sz="1600" b="1" dirty="0" smtClean="0"/>
              <a:t>Pokud data nejsou normální, neodpovídají ani modelovému rozložení, které je použito pro výpočet (</a:t>
            </a:r>
            <a:r>
              <a:rPr lang="cs-CZ" sz="1600" b="1" i="1" dirty="0" smtClean="0"/>
              <a:t>t</a:t>
            </a:r>
            <a:r>
              <a:rPr lang="cs-CZ" sz="1600" b="1" dirty="0" smtClean="0"/>
              <a:t>-rozložení) a test tak může lhát</a:t>
            </a:r>
          </a:p>
          <a:p>
            <a:pPr eaLnBrk="1" hangingPunct="1"/>
            <a:endParaRPr lang="cs-CZ" sz="1600" b="1" dirty="0" smtClean="0"/>
          </a:p>
          <a:p>
            <a:pPr eaLnBrk="1" hangingPunct="1"/>
            <a:r>
              <a:rPr lang="cs-CZ" sz="1600" b="1" dirty="0" smtClean="0"/>
              <a:t>Řešením je tedy:</a:t>
            </a:r>
          </a:p>
          <a:p>
            <a:pPr lvl="1" eaLnBrk="1" hangingPunct="1"/>
            <a:r>
              <a:rPr lang="cs-CZ" sz="1500" dirty="0" smtClean="0"/>
              <a:t>Transformace dat</a:t>
            </a:r>
            <a:r>
              <a:rPr lang="cs-CZ" sz="1500" b="1" dirty="0" smtClean="0"/>
              <a:t> za účelem dosažení normality jejich rozložení</a:t>
            </a:r>
          </a:p>
          <a:p>
            <a:pPr lvl="1" eaLnBrk="1" hangingPunct="1"/>
            <a:r>
              <a:rPr lang="cs-CZ" sz="1500" dirty="0" err="1" smtClean="0"/>
              <a:t>Neparametrické</a:t>
            </a:r>
            <a:r>
              <a:rPr lang="cs-CZ" sz="1500" dirty="0" smtClean="0"/>
              <a:t> testy</a:t>
            </a:r>
            <a:r>
              <a:rPr lang="cs-CZ" sz="1500" b="1" dirty="0" smtClean="0"/>
              <a:t> – tyto testy nemají žádné předpoklady o rozložení dat</a:t>
            </a:r>
          </a:p>
        </p:txBody>
      </p:sp>
      <p:graphicFrame>
        <p:nvGraphicFramePr>
          <p:cNvPr id="637956" name="Group 4"/>
          <p:cNvGraphicFramePr>
            <a:graphicFrameLocks noGrp="1"/>
          </p:cNvGraphicFramePr>
          <p:nvPr/>
        </p:nvGraphicFramePr>
        <p:xfrm>
          <a:off x="395536" y="3954463"/>
          <a:ext cx="8353425" cy="2220153"/>
        </p:xfrm>
        <a:graphic>
          <a:graphicData uri="http://schemas.openxmlformats.org/drawingml/2006/table">
            <a:tbl>
              <a:tblPr/>
              <a:tblGrid>
                <a:gridCol w="2957512"/>
                <a:gridCol w="2532063"/>
                <a:gridCol w="286385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párově: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Korelace: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graphicFrame>
        <p:nvGraphicFramePr>
          <p:cNvPr id="14" name="Group 4"/>
          <p:cNvGraphicFramePr>
            <a:graphicFrameLocks noGrp="1"/>
          </p:cNvGraphicFramePr>
          <p:nvPr/>
        </p:nvGraphicFramePr>
        <p:xfrm>
          <a:off x="395536" y="1628800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/>
                <a:gridCol w="2352303"/>
                <a:gridCol w="1908461"/>
                <a:gridCol w="1908461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dirty="0" smtClean="0"/>
              <a:t>Statistické testování – základní pojmy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1057275" y="1422400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Nulová hypotéza H</a:t>
            </a:r>
            <a:r>
              <a:rPr lang="cs-CZ" sz="2000" i="0" baseline="-25000">
                <a:latin typeface="Verdana" pitchFamily="34" charset="0"/>
              </a:rPr>
              <a:t>O</a:t>
            </a:r>
          </a:p>
        </p:txBody>
      </p:sp>
      <p:sp>
        <p:nvSpPr>
          <p:cNvPr id="1030" name="AutoShape 4"/>
          <p:cNvSpPr>
            <a:spLocks noChangeArrowheads="1"/>
          </p:cNvSpPr>
          <p:nvPr/>
        </p:nvSpPr>
        <p:spPr bwMode="auto">
          <a:xfrm>
            <a:off x="523875" y="15271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1057275" y="1997075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Alternativní hypotéza H</a:t>
            </a:r>
            <a:r>
              <a:rPr lang="cs-CZ" sz="2000" i="0" baseline="-25000">
                <a:latin typeface="Verdana" pitchFamily="34" charset="0"/>
              </a:rPr>
              <a:t>A</a:t>
            </a:r>
          </a:p>
        </p:txBody>
      </p:sp>
      <p:sp>
        <p:nvSpPr>
          <p:cNvPr id="1032" name="AutoShape 6"/>
          <p:cNvSpPr>
            <a:spLocks noChangeArrowheads="1"/>
          </p:cNvSpPr>
          <p:nvPr/>
        </p:nvSpPr>
        <p:spPr bwMode="auto">
          <a:xfrm>
            <a:off x="523875" y="21113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1066800" y="2573338"/>
            <a:ext cx="3571875" cy="495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Testová statistika</a:t>
            </a:r>
          </a:p>
        </p:txBody>
      </p:sp>
      <p:sp>
        <p:nvSpPr>
          <p:cNvPr id="1034" name="AutoShape 8"/>
          <p:cNvSpPr>
            <a:spLocks noChangeArrowheads="1"/>
          </p:cNvSpPr>
          <p:nvPr/>
        </p:nvSpPr>
        <p:spPr bwMode="auto">
          <a:xfrm>
            <a:off x="523875" y="266858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5" name="Text Box 9"/>
          <p:cNvSpPr txBox="1">
            <a:spLocks noChangeArrowheads="1"/>
          </p:cNvSpPr>
          <p:nvPr/>
        </p:nvSpPr>
        <p:spPr bwMode="auto">
          <a:xfrm>
            <a:off x="1057275" y="4221163"/>
            <a:ext cx="5386388" cy="552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Kritický obor testové statistiky</a:t>
            </a:r>
          </a:p>
        </p:txBody>
      </p:sp>
      <p:sp>
        <p:nvSpPr>
          <p:cNvPr id="1036" name="AutoShape 10"/>
          <p:cNvSpPr>
            <a:spLocks noChangeArrowheads="1"/>
          </p:cNvSpPr>
          <p:nvPr/>
        </p:nvSpPr>
        <p:spPr bwMode="auto">
          <a:xfrm>
            <a:off x="523875" y="436403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76375" y="4886325"/>
            <a:ext cx="3467100" cy="1371600"/>
            <a:chOff x="3192" y="1920"/>
            <a:chExt cx="2184" cy="864"/>
          </a:xfrm>
        </p:grpSpPr>
        <p:graphicFrame>
          <p:nvGraphicFramePr>
            <p:cNvPr id="1026" name="Object 12"/>
            <p:cNvGraphicFramePr>
              <a:graphicFrameLocks noChangeAspect="1"/>
            </p:cNvGraphicFramePr>
            <p:nvPr/>
          </p:nvGraphicFramePr>
          <p:xfrm>
            <a:off x="3222" y="1920"/>
            <a:ext cx="2154" cy="636"/>
          </p:xfrm>
          <a:graphic>
            <a:graphicData uri="http://schemas.openxmlformats.org/presentationml/2006/ole">
              <p:oleObj spid="_x0000_s168962" name="Graf" r:id="rId4" imgW="4038840" imgH="1023840" progId="Excel.Sheet.8">
                <p:embed/>
              </p:oleObj>
            </a:graphicData>
          </a:graphic>
        </p:graphicFrame>
        <p:sp>
          <p:nvSpPr>
            <p:cNvPr id="1053" name="Line 13"/>
            <p:cNvSpPr>
              <a:spLocks noChangeShapeType="1"/>
            </p:cNvSpPr>
            <p:nvPr/>
          </p:nvSpPr>
          <p:spPr bwMode="auto">
            <a:xfrm flipV="1">
              <a:off x="3198" y="1944"/>
              <a:ext cx="0" cy="61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Line 14"/>
            <p:cNvSpPr>
              <a:spLocks noChangeShapeType="1"/>
            </p:cNvSpPr>
            <p:nvPr/>
          </p:nvSpPr>
          <p:spPr bwMode="auto">
            <a:xfrm>
              <a:off x="3192" y="2556"/>
              <a:ext cx="21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Line 15"/>
            <p:cNvSpPr>
              <a:spLocks noChangeShapeType="1"/>
            </p:cNvSpPr>
            <p:nvPr/>
          </p:nvSpPr>
          <p:spPr bwMode="auto">
            <a:xfrm>
              <a:off x="4206" y="2532"/>
              <a:ext cx="0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Rectangle 16"/>
            <p:cNvSpPr>
              <a:spLocks noChangeArrowheads="1"/>
            </p:cNvSpPr>
            <p:nvPr/>
          </p:nvSpPr>
          <p:spPr bwMode="auto">
            <a:xfrm>
              <a:off x="4080" y="2568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0</a:t>
              </a:r>
            </a:p>
          </p:txBody>
        </p:sp>
        <p:sp>
          <p:nvSpPr>
            <p:cNvPr id="1057" name="Rectangle 17"/>
            <p:cNvSpPr>
              <a:spLocks noChangeArrowheads="1"/>
            </p:cNvSpPr>
            <p:nvPr/>
          </p:nvSpPr>
          <p:spPr bwMode="auto">
            <a:xfrm>
              <a:off x="5064" y="2556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T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-36513" y="3286125"/>
            <a:ext cx="7011988" cy="863600"/>
            <a:chOff x="1185" y="1389"/>
            <a:chExt cx="4417" cy="544"/>
          </a:xfrm>
        </p:grpSpPr>
        <p:sp>
          <p:nvSpPr>
            <p:cNvPr id="1049" name="Line 19"/>
            <p:cNvSpPr>
              <a:spLocks noChangeShapeType="1"/>
            </p:cNvSpPr>
            <p:nvPr/>
          </p:nvSpPr>
          <p:spPr bwMode="auto">
            <a:xfrm>
              <a:off x="3084" y="1661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Text Box 20"/>
            <p:cNvSpPr txBox="1">
              <a:spLocks noChangeArrowheads="1"/>
            </p:cNvSpPr>
            <p:nvPr/>
          </p:nvSpPr>
          <p:spPr bwMode="auto">
            <a:xfrm>
              <a:off x="3061" y="138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Pozorovaná hodnota – Očekávaná hodnota</a:t>
              </a:r>
            </a:p>
          </p:txBody>
        </p:sp>
        <p:sp>
          <p:nvSpPr>
            <p:cNvPr id="1051" name="Text Box 21"/>
            <p:cNvSpPr txBox="1">
              <a:spLocks noChangeArrowheads="1"/>
            </p:cNvSpPr>
            <p:nvPr/>
          </p:nvSpPr>
          <p:spPr bwMode="auto">
            <a:xfrm>
              <a:off x="3061" y="167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Variabilita dat</a:t>
              </a:r>
            </a:p>
          </p:txBody>
        </p:sp>
        <p:sp>
          <p:nvSpPr>
            <p:cNvPr id="1052" name="Text Box 22"/>
            <p:cNvSpPr txBox="1">
              <a:spLocks noChangeArrowheads="1"/>
            </p:cNvSpPr>
            <p:nvPr/>
          </p:nvSpPr>
          <p:spPr bwMode="auto">
            <a:xfrm>
              <a:off x="1185" y="1495"/>
              <a:ext cx="2250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cs-CZ" sz="1600" i="0">
                  <a:latin typeface="Verdana" pitchFamily="34" charset="0"/>
                </a:rPr>
                <a:t>Testová statistika =</a:t>
              </a:r>
            </a:p>
          </p:txBody>
        </p:sp>
      </p:grpSp>
      <p:sp>
        <p:nvSpPr>
          <p:cNvPr id="1039" name="Text Box 23"/>
          <p:cNvSpPr txBox="1">
            <a:spLocks noChangeArrowheads="1"/>
          </p:cNvSpPr>
          <p:nvPr/>
        </p:nvSpPr>
        <p:spPr bwMode="auto">
          <a:xfrm>
            <a:off x="4946650" y="1420813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O</a:t>
            </a:r>
            <a:r>
              <a:rPr lang="cs-CZ" sz="1400" b="0" i="0">
                <a:latin typeface="Verdana" pitchFamily="34" charset="0"/>
              </a:rPr>
              <a:t>: sledovaný efekt je nulový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0" name="Text Box 24"/>
          <p:cNvSpPr txBox="1">
            <a:spLocks noChangeArrowheads="1"/>
          </p:cNvSpPr>
          <p:nvPr/>
        </p:nvSpPr>
        <p:spPr bwMode="auto">
          <a:xfrm>
            <a:off x="4946650" y="1995488"/>
            <a:ext cx="419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A</a:t>
            </a:r>
            <a:r>
              <a:rPr lang="cs-CZ" sz="1400" b="0" i="0">
                <a:latin typeface="Verdana" pitchFamily="34" charset="0"/>
              </a:rPr>
              <a:t>: sledovaný efekt je různý mezi skupinami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1" name="Line 25"/>
          <p:cNvSpPr>
            <a:spLocks noChangeShapeType="1"/>
          </p:cNvSpPr>
          <p:nvPr/>
        </p:nvSpPr>
        <p:spPr bwMode="auto">
          <a:xfrm>
            <a:off x="4211638" y="55753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2" name="Line 27"/>
          <p:cNvSpPr>
            <a:spLocks noChangeShapeType="1"/>
          </p:cNvSpPr>
          <p:nvPr/>
        </p:nvSpPr>
        <p:spPr bwMode="auto">
          <a:xfrm>
            <a:off x="4211638" y="5838825"/>
            <a:ext cx="288925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3" name="Line 28"/>
          <p:cNvSpPr>
            <a:spLocks noChangeShapeType="1"/>
          </p:cNvSpPr>
          <p:nvPr/>
        </p:nvSpPr>
        <p:spPr bwMode="auto">
          <a:xfrm>
            <a:off x="44275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4" name="Line 29"/>
          <p:cNvSpPr>
            <a:spLocks noChangeShapeType="1"/>
          </p:cNvSpPr>
          <p:nvPr/>
        </p:nvSpPr>
        <p:spPr bwMode="auto">
          <a:xfrm>
            <a:off x="46434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5" name="Line 30"/>
          <p:cNvSpPr>
            <a:spLocks noChangeShapeType="1"/>
          </p:cNvSpPr>
          <p:nvPr/>
        </p:nvSpPr>
        <p:spPr bwMode="auto">
          <a:xfrm>
            <a:off x="4251325" y="582295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6" name="Text Box 32"/>
          <p:cNvSpPr txBox="1">
            <a:spLocks noChangeArrowheads="1"/>
          </p:cNvSpPr>
          <p:nvPr/>
        </p:nvSpPr>
        <p:spPr bwMode="auto">
          <a:xfrm>
            <a:off x="6905625" y="3582988"/>
            <a:ext cx="17700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i="0">
                <a:latin typeface="Verdana" pitchFamily="34" charset="0"/>
              </a:rPr>
              <a:t>*   Velikost vzorku</a:t>
            </a:r>
          </a:p>
        </p:txBody>
      </p:sp>
      <p:sp>
        <p:nvSpPr>
          <p:cNvPr id="1047" name="Rectangle 33"/>
          <p:cNvSpPr>
            <a:spLocks noChangeArrowheads="1"/>
          </p:cNvSpPr>
          <p:nvPr/>
        </p:nvSpPr>
        <p:spPr bwMode="auto">
          <a:xfrm>
            <a:off x="5795963" y="4383088"/>
            <a:ext cx="3097212" cy="180022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/>
          <a:lstStyle/>
          <a:p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Statistické testování odpovídá na otázku zda je pozorovaný rozdíl náhodný či nikoliv</a:t>
            </a:r>
            <a:r>
              <a:rPr lang="en-US" sz="1600" i="0">
                <a:solidFill>
                  <a:schemeClr val="hlink"/>
                </a:solidFill>
                <a:latin typeface="Verdana" pitchFamily="34" charset="0"/>
              </a:rPr>
              <a:t>.</a:t>
            </a:r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 K odpovědi na otázku je využit statistický model – testová statistika. </a:t>
            </a:r>
            <a:endParaRPr lang="en-US" sz="1600" b="0" i="0">
              <a:solidFill>
                <a:schemeClr val="hlink"/>
              </a:solidFill>
              <a:latin typeface="Verdana" pitchFamily="34" charset="0"/>
            </a:endParaRPr>
          </a:p>
        </p:txBody>
      </p:sp>
      <p:sp>
        <p:nvSpPr>
          <p:cNvPr id="1048" name="Freeform 34"/>
          <p:cNvSpPr>
            <a:spLocks/>
          </p:cNvSpPr>
          <p:nvPr/>
        </p:nvSpPr>
        <p:spPr bwMode="auto">
          <a:xfrm>
            <a:off x="7077075" y="3527425"/>
            <a:ext cx="1465263" cy="280988"/>
          </a:xfrm>
          <a:custGeom>
            <a:avLst/>
            <a:gdLst>
              <a:gd name="T0" fmla="*/ 0 w 923"/>
              <a:gd name="T1" fmla="*/ 2147483647 h 177"/>
              <a:gd name="T2" fmla="*/ 2147483647 w 923"/>
              <a:gd name="T3" fmla="*/ 2147483647 h 177"/>
              <a:gd name="T4" fmla="*/ 2147483647 w 923"/>
              <a:gd name="T5" fmla="*/ 2147483647 h 177"/>
              <a:gd name="T6" fmla="*/ 2147483647 w 923"/>
              <a:gd name="T7" fmla="*/ 0 h 177"/>
              <a:gd name="T8" fmla="*/ 2147483647 w 923"/>
              <a:gd name="T9" fmla="*/ 0 h 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3"/>
              <a:gd name="T16" fmla="*/ 0 h 177"/>
              <a:gd name="T17" fmla="*/ 923 w 923"/>
              <a:gd name="T18" fmla="*/ 177 h 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3" h="177">
                <a:moveTo>
                  <a:pt x="0" y="49"/>
                </a:moveTo>
                <a:lnTo>
                  <a:pt x="34" y="60"/>
                </a:lnTo>
                <a:lnTo>
                  <a:pt x="76" y="177"/>
                </a:lnTo>
                <a:lnTo>
                  <a:pt x="76" y="0"/>
                </a:lnTo>
                <a:lnTo>
                  <a:pt x="923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Možné chyby při testování hypotéz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327400" y="2349500"/>
            <a:ext cx="2613025" cy="35242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Závěr testu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3348038" y="2852738"/>
            <a:ext cx="1173162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Verdana" pitchFamily="34" charset="0"/>
              </a:rPr>
              <a:t>Hypotézu</a:t>
            </a:r>
          </a:p>
          <a:p>
            <a:pPr algn="ctr" eaLnBrk="0" hangingPunct="0"/>
            <a:r>
              <a:rPr lang="cs-CZ" sz="1200" i="0">
                <a:latin typeface="Verdana" pitchFamily="34" charset="0"/>
              </a:rPr>
              <a:t>nezamítáme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4706938" y="2852738"/>
            <a:ext cx="1233487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Verdana" pitchFamily="34" charset="0"/>
              </a:rPr>
              <a:t>Hypotézu</a:t>
            </a:r>
          </a:p>
          <a:p>
            <a:pPr algn="ctr" eaLnBrk="0" hangingPunct="0"/>
            <a:r>
              <a:rPr lang="cs-CZ" sz="1200" i="0">
                <a:latin typeface="Verdana" pitchFamily="34" charset="0"/>
              </a:rPr>
              <a:t>zamítáme</a:t>
            </a: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3602038" y="45672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β</a:t>
            </a:r>
            <a:endParaRPr lang="cs-CZ" sz="2800" i="0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4730750" y="45481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β</a:t>
            </a: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3602038" y="37480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α</a:t>
            </a:r>
          </a:p>
        </p:txBody>
      </p:sp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4730750" y="37290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α</a:t>
            </a:r>
            <a:endParaRPr lang="cs-CZ" sz="2800" i="0"/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 rot="-5400000">
            <a:off x="1265238" y="4367213"/>
            <a:ext cx="1800225" cy="37147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Skutečnost</a:t>
            </a:r>
          </a:p>
        </p:txBody>
      </p:sp>
      <p:sp>
        <p:nvSpPr>
          <p:cNvPr id="25612" name="Line 11"/>
          <p:cNvSpPr>
            <a:spLocks noChangeShapeType="1"/>
          </p:cNvSpPr>
          <p:nvPr/>
        </p:nvSpPr>
        <p:spPr bwMode="auto">
          <a:xfrm flipH="1">
            <a:off x="4597400" y="3465513"/>
            <a:ext cx="11113" cy="212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3" name="Line 12"/>
          <p:cNvSpPr>
            <a:spLocks noChangeShapeType="1"/>
          </p:cNvSpPr>
          <p:nvPr/>
        </p:nvSpPr>
        <p:spPr bwMode="auto">
          <a:xfrm>
            <a:off x="3394075" y="4471988"/>
            <a:ext cx="24225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 rot="-5400000">
            <a:off x="2466975" y="3670301"/>
            <a:ext cx="771525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Platí</a:t>
            </a:r>
          </a:p>
        </p:txBody>
      </p:sp>
      <p:sp>
        <p:nvSpPr>
          <p:cNvPr id="25615" name="Text Box 14"/>
          <p:cNvSpPr txBox="1">
            <a:spLocks noChangeArrowheads="1"/>
          </p:cNvSpPr>
          <p:nvPr/>
        </p:nvSpPr>
        <p:spPr bwMode="auto">
          <a:xfrm rot="-5400000">
            <a:off x="2395538" y="4627563"/>
            <a:ext cx="914400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Neplatí</a:t>
            </a:r>
          </a:p>
        </p:txBody>
      </p:sp>
      <p:sp>
        <p:nvSpPr>
          <p:cNvPr id="25616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301625" y="1484313"/>
            <a:ext cx="8534400" cy="895350"/>
          </a:xfrm>
          <a:noFill/>
        </p:spPr>
        <p:txBody>
          <a:bodyPr/>
          <a:lstStyle/>
          <a:p>
            <a:pPr eaLnBrk="1" hangingPunct="1"/>
            <a:r>
              <a:rPr lang="cs-CZ" sz="1800" b="1" smtClean="0"/>
              <a:t>I přes dostatečnou velikost vzorku a kvalitní design experimentu se můžeme při rozhodnutí o zamítnutí/nezamítnutí nulové hypotézy dopustit chyby.</a:t>
            </a:r>
          </a:p>
        </p:txBody>
      </p:sp>
      <p:sp>
        <p:nvSpPr>
          <p:cNvPr id="25617" name="Rectangle 16"/>
          <p:cNvSpPr>
            <a:spLocks noChangeArrowheads="1"/>
          </p:cNvSpPr>
          <p:nvPr/>
        </p:nvSpPr>
        <p:spPr bwMode="auto">
          <a:xfrm>
            <a:off x="755650" y="2493963"/>
            <a:ext cx="2232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8" name="Rectangle 17"/>
          <p:cNvSpPr>
            <a:spLocks noChangeArrowheads="1"/>
          </p:cNvSpPr>
          <p:nvPr/>
        </p:nvSpPr>
        <p:spPr bwMode="auto">
          <a:xfrm>
            <a:off x="6011863" y="56610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9" name="Rectangle 18"/>
          <p:cNvSpPr>
            <a:spLocks noChangeArrowheads="1"/>
          </p:cNvSpPr>
          <p:nvPr/>
        </p:nvSpPr>
        <p:spPr bwMode="auto">
          <a:xfrm>
            <a:off x="971550" y="58769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II. druhu</a:t>
            </a:r>
          </a:p>
        </p:txBody>
      </p:sp>
      <p:sp>
        <p:nvSpPr>
          <p:cNvPr id="25620" name="Rectangle 19"/>
          <p:cNvSpPr>
            <a:spLocks noChangeArrowheads="1"/>
          </p:cNvSpPr>
          <p:nvPr/>
        </p:nvSpPr>
        <p:spPr bwMode="auto">
          <a:xfrm>
            <a:off x="6588125" y="2997200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I. druhu</a:t>
            </a:r>
          </a:p>
        </p:txBody>
      </p:sp>
      <p:sp>
        <p:nvSpPr>
          <p:cNvPr id="25621" name="Line 20"/>
          <p:cNvSpPr>
            <a:spLocks noChangeShapeType="1"/>
          </p:cNvSpPr>
          <p:nvPr/>
        </p:nvSpPr>
        <p:spPr bwMode="auto">
          <a:xfrm flipV="1">
            <a:off x="2987675" y="5157788"/>
            <a:ext cx="936625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 flipH="1">
            <a:off x="5508625" y="3429000"/>
            <a:ext cx="1655763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3" name="Line 22"/>
          <p:cNvSpPr>
            <a:spLocks noChangeShapeType="1"/>
          </p:cNvSpPr>
          <p:nvPr/>
        </p:nvSpPr>
        <p:spPr bwMode="auto">
          <a:xfrm flipH="1" flipV="1">
            <a:off x="5653088" y="5013325"/>
            <a:ext cx="1079500" cy="576263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4" name="Line 23"/>
          <p:cNvSpPr>
            <a:spLocks noChangeShapeType="1"/>
          </p:cNvSpPr>
          <p:nvPr/>
        </p:nvSpPr>
        <p:spPr bwMode="auto">
          <a:xfrm>
            <a:off x="2051050" y="2852738"/>
            <a:ext cx="1512888" cy="936625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Význam chyb při testování hypotéz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1398588" y="16287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1. druhu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731963" y="2359025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532188" y="2473325"/>
            <a:ext cx="542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nesprávného zamítnutí nulové hypotézy</a:t>
            </a:r>
          </a:p>
        </p:txBody>
      </p:sp>
      <p:sp>
        <p:nvSpPr>
          <p:cNvPr id="26631" name="AutoShape 6"/>
          <p:cNvSpPr>
            <a:spLocks noChangeArrowheads="1"/>
          </p:cNvSpPr>
          <p:nvPr/>
        </p:nvSpPr>
        <p:spPr bwMode="auto">
          <a:xfrm>
            <a:off x="2522538" y="2406650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1398588" y="31400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2. druhu</a:t>
            </a:r>
          </a:p>
        </p:txBody>
      </p:sp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1731963" y="3924300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3532188" y="4005263"/>
            <a:ext cx="5448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nerozpoznání neplatné nulové hypotézy</a:t>
            </a:r>
          </a:p>
        </p:txBody>
      </p:sp>
      <p:sp>
        <p:nvSpPr>
          <p:cNvPr id="26635" name="AutoShape 10"/>
          <p:cNvSpPr>
            <a:spLocks noChangeArrowheads="1"/>
          </p:cNvSpPr>
          <p:nvPr/>
        </p:nvSpPr>
        <p:spPr bwMode="auto">
          <a:xfrm>
            <a:off x="2522538" y="39385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6" name="Text Box 11"/>
          <p:cNvSpPr txBox="1">
            <a:spLocks noChangeArrowheads="1"/>
          </p:cNvSpPr>
          <p:nvPr/>
        </p:nvSpPr>
        <p:spPr bwMode="auto">
          <a:xfrm>
            <a:off x="1398588" y="4716463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Síla testu</a:t>
            </a:r>
          </a:p>
        </p:txBody>
      </p:sp>
      <p:sp>
        <p:nvSpPr>
          <p:cNvPr id="26637" name="Text Box 12"/>
          <p:cNvSpPr txBox="1">
            <a:spLocks noChangeArrowheads="1"/>
          </p:cNvSpPr>
          <p:nvPr/>
        </p:nvSpPr>
        <p:spPr bwMode="auto">
          <a:xfrm>
            <a:off x="1731963" y="5481638"/>
            <a:ext cx="7715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</a:rPr>
              <a:t>1-</a:t>
            </a:r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auto">
          <a:xfrm>
            <a:off x="3532188" y="5419725"/>
            <a:ext cx="54483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Pravděpodobnostně vyjádřená schopnost rozpoznat neplatnost hypotézy</a:t>
            </a:r>
          </a:p>
        </p:txBody>
      </p:sp>
      <p:sp>
        <p:nvSpPr>
          <p:cNvPr id="26639" name="AutoShape 14"/>
          <p:cNvSpPr>
            <a:spLocks noChangeArrowheads="1"/>
          </p:cNvSpPr>
          <p:nvPr/>
        </p:nvSpPr>
        <p:spPr bwMode="auto">
          <a:xfrm>
            <a:off x="2522538" y="55006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0" name="AutoShape 15"/>
          <p:cNvSpPr>
            <a:spLocks noChangeArrowheads="1"/>
          </p:cNvSpPr>
          <p:nvPr/>
        </p:nvSpPr>
        <p:spPr bwMode="auto">
          <a:xfrm>
            <a:off x="827088" y="17335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1" name="AutoShape 16"/>
          <p:cNvSpPr>
            <a:spLocks noChangeArrowheads="1"/>
          </p:cNvSpPr>
          <p:nvPr/>
        </p:nvSpPr>
        <p:spPr bwMode="auto">
          <a:xfrm>
            <a:off x="827088" y="32448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2" name="AutoShape 17"/>
          <p:cNvSpPr>
            <a:spLocks noChangeArrowheads="1"/>
          </p:cNvSpPr>
          <p:nvPr/>
        </p:nvSpPr>
        <p:spPr bwMode="auto">
          <a:xfrm>
            <a:off x="827088" y="4821238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0" name="Popisek se šipkou doleva 19"/>
          <p:cNvSpPr/>
          <p:nvPr/>
        </p:nvSpPr>
        <p:spPr>
          <a:xfrm>
            <a:off x="6660232" y="1268760"/>
            <a:ext cx="2232248" cy="1080120"/>
          </a:xfrm>
          <a:prstGeom prst="leftArrowCallout">
            <a:avLst>
              <a:gd name="adj1" fmla="val 16000"/>
              <a:gd name="adj2" fmla="val 25000"/>
              <a:gd name="adj3" fmla="val 2500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Před výpočtem testu si stanovujeme maximální přípustnou pravděpodobnost. Obvykle 5 %.</a:t>
            </a:r>
            <a:endParaRPr lang="cs-CZ" dirty="0"/>
          </a:p>
        </p:txBody>
      </p:sp>
      <p:sp>
        <p:nvSpPr>
          <p:cNvPr id="21" name="Popisek se šipkou doleva 20"/>
          <p:cNvSpPr/>
          <p:nvPr/>
        </p:nvSpPr>
        <p:spPr>
          <a:xfrm>
            <a:off x="6660232" y="2924944"/>
            <a:ext cx="2232248" cy="720080"/>
          </a:xfrm>
          <a:prstGeom prst="leftArrowCallout">
            <a:avLst>
              <a:gd name="adj1" fmla="val 25179"/>
              <a:gd name="adj2" fmla="val 38770"/>
              <a:gd name="adj3" fmla="val 3571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Nemůžeme ovlivnit jinak než výběrem testu.</a:t>
            </a:r>
            <a:endParaRPr lang="cs-CZ" dirty="0"/>
          </a:p>
        </p:txBody>
      </p:sp>
      <p:sp>
        <p:nvSpPr>
          <p:cNvPr id="22" name="Popisek se šipkou doleva 21"/>
          <p:cNvSpPr/>
          <p:nvPr/>
        </p:nvSpPr>
        <p:spPr>
          <a:xfrm>
            <a:off x="6660232" y="4509120"/>
            <a:ext cx="2232248" cy="864096"/>
          </a:xfrm>
          <a:prstGeom prst="leftArrowCallout">
            <a:avLst>
              <a:gd name="adj1" fmla="val 17529"/>
              <a:gd name="adj2" fmla="val 33670"/>
              <a:gd name="adj3" fmla="val 3061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Síla testu je vlastností testu – parametrické testy mají vyšší sílu než </a:t>
            </a:r>
            <a:r>
              <a:rPr lang="cs-CZ" sz="1200" dirty="0" err="1" smtClean="0"/>
              <a:t>neparametrické</a:t>
            </a:r>
            <a:r>
              <a:rPr lang="cs-CZ" sz="1200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animBg="1"/>
      <p:bldP spid="21" grpId="0" build="p" animBg="1"/>
      <p:bldP spid="22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P-hodnota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395536" y="1600200"/>
            <a:ext cx="8229600" cy="4525963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Významnost hypotézy hodnotíme dle získané tzv.  p-hodnoty, která vyjadřuje pravděpodobnost, s jakou číselné realizace výběru podporují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je-li pravdivá.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porovnáme s </a:t>
            </a:r>
            <a:r>
              <a:rPr lang="el-GR" sz="2000" dirty="0" smtClean="0"/>
              <a:t>α (</a:t>
            </a:r>
            <a:r>
              <a:rPr lang="cs-CZ" sz="2000" dirty="0" smtClean="0"/>
              <a:t>hladina významnosti, stanovujeme ji na 0,05, tzn., že připouštíme 5 % chybu testu, tedy, že zamítneme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ačkoliv ve skutečnosti platí).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Je-li p-hodnota  ≤ </a:t>
            </a:r>
            <a:r>
              <a:rPr lang="el-GR" sz="2000" dirty="0" smtClean="0"/>
              <a:t>α, </a:t>
            </a:r>
            <a:r>
              <a:rPr lang="cs-CZ" sz="2000" dirty="0" smtClean="0"/>
              <a:t>pak 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 a přijímáme H</a:t>
            </a:r>
            <a:r>
              <a:rPr lang="cs-CZ" sz="2000" baseline="-25000" dirty="0" smtClean="0"/>
              <a:t>A</a:t>
            </a:r>
            <a:r>
              <a:rPr lang="cs-CZ" sz="2000" dirty="0" smtClean="0"/>
              <a:t>.</a:t>
            </a:r>
          </a:p>
          <a:p>
            <a:pPr>
              <a:defRPr/>
            </a:pPr>
            <a:r>
              <a:rPr lang="cs-CZ" sz="2000" dirty="0" smtClean="0"/>
              <a:t>Je-li p-hodnota &gt; </a:t>
            </a:r>
            <a:r>
              <a:rPr lang="el-GR" sz="2000" dirty="0" smtClean="0"/>
              <a:t>α, </a:t>
            </a:r>
            <a:r>
              <a:rPr lang="cs-CZ" sz="2000" dirty="0" smtClean="0"/>
              <a:t>pak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nezamítáme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.</a:t>
            </a:r>
          </a:p>
          <a:p>
            <a:pPr>
              <a:defRPr/>
            </a:pPr>
            <a:endParaRPr lang="cs-CZ" sz="2000" dirty="0" smtClean="0"/>
          </a:p>
          <a:p>
            <a:pPr marL="0">
              <a:buFont typeface="Wingdings 2" pitchFamily="18" charset="2"/>
              <a:buNone/>
              <a:defRPr/>
            </a:pPr>
            <a:r>
              <a:rPr lang="cs-CZ" sz="2000" dirty="0" smtClean="0"/>
              <a:t>P-hodnota vyjadřuje pravděpodobnost za platnosti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s níž bychom získali stejnou nebo extrémnější hodnotu testové statistiky.</a:t>
            </a:r>
            <a:endParaRPr lang="cs-CZ" sz="2000" dirty="0"/>
          </a:p>
        </p:txBody>
      </p:sp>
      <p:pic>
        <p:nvPicPr>
          <p:cNvPr id="7" name="Picture 16" descr="logo-IB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Parametrické vs. neparametrické testy</a:t>
            </a:r>
          </a:p>
        </p:txBody>
      </p:sp>
      <p:sp>
        <p:nvSpPr>
          <p:cNvPr id="28676" name="AutoShape 3"/>
          <p:cNvSpPr>
            <a:spLocks noChangeArrowheads="1"/>
          </p:cNvSpPr>
          <p:nvPr/>
        </p:nvSpPr>
        <p:spPr bwMode="auto">
          <a:xfrm>
            <a:off x="323850" y="1317625"/>
            <a:ext cx="8424863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Parametrické testy</a:t>
            </a:r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323850" y="3789363"/>
            <a:ext cx="8424863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Neparametrické testy</a:t>
            </a: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468313" y="1747838"/>
            <a:ext cx="867568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Mají předpoklady o rozložení vstupujících dat (např. normální rozložení)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Při stejném N a dodržení předpokladů mají vyšší sílu testu než testy neparametrické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Pokud nejsou dodrženy předpoklady parametrických testů, potom jejich síla testu prudce klesá a výsledek testu může být zcela chybný a nesmyslný 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395288" y="4292600"/>
            <a:ext cx="86756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Nemají předpoklady o rozložení vstupujících dat, lze je tedy použít i při asymetrickém rozložení, odlehlých hodnotách, či nedetekovatelném rozložení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Snížená síla těchto testů je způsobena redukcí informační hodnoty původních dat, kdy neparametrické testy nevyužívají původní hodnoty, ale nejčastěji pouze jejich pořadí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One-sample vs. two sample testy</a:t>
            </a:r>
          </a:p>
        </p:txBody>
      </p:sp>
      <p:sp>
        <p:nvSpPr>
          <p:cNvPr id="29700" name="AutoShape 3"/>
          <p:cNvSpPr>
            <a:spLocks noChangeArrowheads="1"/>
          </p:cNvSpPr>
          <p:nvPr/>
        </p:nvSpPr>
        <p:spPr bwMode="auto">
          <a:xfrm>
            <a:off x="395288" y="1328738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 smtClean="0">
                <a:latin typeface="Verdana" pitchFamily="34" charset="0"/>
              </a:rPr>
              <a:t>Jednovýběrové</a:t>
            </a:r>
            <a:r>
              <a:rPr lang="cs-CZ" i="0" dirty="0" smtClean="0">
                <a:latin typeface="Verdana" pitchFamily="34" charset="0"/>
              </a:rPr>
              <a:t> </a:t>
            </a:r>
            <a:r>
              <a:rPr lang="cs-CZ" i="0" dirty="0">
                <a:latin typeface="Verdana" pitchFamily="34" charset="0"/>
              </a:rPr>
              <a:t>testy (</a:t>
            </a:r>
            <a:r>
              <a:rPr lang="cs-CZ" i="0" dirty="0" err="1">
                <a:latin typeface="Verdana" pitchFamily="34" charset="0"/>
              </a:rPr>
              <a:t>one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395288" y="3776663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 smtClean="0">
                <a:latin typeface="Verdana" pitchFamily="34" charset="0"/>
              </a:rPr>
              <a:t>Dvouvýběrové</a:t>
            </a:r>
            <a:r>
              <a:rPr lang="cs-CZ" i="0" dirty="0" smtClean="0">
                <a:latin typeface="Verdana" pitchFamily="34" charset="0"/>
              </a:rPr>
              <a:t> </a:t>
            </a:r>
            <a:r>
              <a:rPr lang="cs-CZ" i="0" dirty="0">
                <a:latin typeface="Verdana" pitchFamily="34" charset="0"/>
              </a:rPr>
              <a:t>testy (</a:t>
            </a:r>
            <a:r>
              <a:rPr lang="cs-CZ" i="0" dirty="0" err="1">
                <a:latin typeface="Verdana" pitchFamily="34" charset="0"/>
              </a:rPr>
              <a:t>two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468313" y="1758950"/>
            <a:ext cx="835215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jeden vzorek (</a:t>
            </a:r>
            <a:r>
              <a:rPr lang="cs-CZ" sz="2000" b="0" i="0" dirty="0" err="1"/>
              <a:t>one</a:t>
            </a:r>
            <a:r>
              <a:rPr lang="cs-CZ" sz="2000" b="0" i="0" dirty="0"/>
              <a:t> sample, </a:t>
            </a:r>
            <a:r>
              <a:rPr lang="cs-CZ" sz="2000" b="0" i="0" dirty="0" err="1"/>
              <a:t>jednovýběrové</a:t>
            </a:r>
            <a:r>
              <a:rPr lang="cs-CZ" sz="2000" b="0" i="0" dirty="0"/>
              <a:t> testy) s referenční hodnotou (popřípadě se statistickým parametrem cílové populace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je tedy srovnáváno rozložení hodnot (vzorek) s jediným číslem (referenční hodnota, </a:t>
            </a:r>
            <a:r>
              <a:rPr lang="cs-CZ" sz="2000" b="0" i="0" dirty="0" err="1"/>
              <a:t>hodnota</a:t>
            </a:r>
            <a:r>
              <a:rPr lang="cs-CZ" sz="2000" b="0" i="0" dirty="0"/>
              <a:t> cílové populace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vztažena k průměru, rozptylu, podílu hodnot i dalším statistickým parametrům popisujícím </a:t>
            </a:r>
            <a:r>
              <a:rPr lang="cs-CZ" sz="2000" b="0" i="0" dirty="0" smtClean="0"/>
              <a:t>vzorek.</a:t>
            </a:r>
            <a:endParaRPr lang="cs-CZ" sz="2000" b="0" i="0" dirty="0"/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395288" y="4206875"/>
            <a:ext cx="842518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navzájem dva vzorky (</a:t>
            </a:r>
            <a:r>
              <a:rPr lang="cs-CZ" sz="2000" b="0" i="0" dirty="0" err="1"/>
              <a:t>two</a:t>
            </a:r>
            <a:r>
              <a:rPr lang="cs-CZ" sz="2000" b="0" i="0" dirty="0"/>
              <a:t> sample, </a:t>
            </a:r>
            <a:r>
              <a:rPr lang="cs-CZ" sz="2000" b="0" i="0" dirty="0" err="1"/>
              <a:t>dvouvýběrové</a:t>
            </a:r>
            <a:r>
              <a:rPr lang="cs-CZ" sz="2000" b="0" i="0" dirty="0"/>
              <a:t> testy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jsou srovnávány dvě rozložení </a:t>
            </a:r>
            <a:r>
              <a:rPr lang="cs-CZ" sz="2000" b="0" i="0" dirty="0" smtClean="0"/>
              <a:t>hodnot.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opět vztažena k průměru, rozptylu, podílu hodnot i dalším statistickým parametrům popisujícím </a:t>
            </a:r>
            <a:r>
              <a:rPr lang="cs-CZ" sz="2000" b="0" i="0" dirty="0" smtClean="0"/>
              <a:t>vzorek.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Kromě testů pro dvě skupiny hodnot existují samozřejmě i testy pro více skupin </a:t>
            </a:r>
            <a:r>
              <a:rPr lang="cs-CZ" sz="2000" b="0" i="0" dirty="0" smtClean="0"/>
              <a:t>dat.</a:t>
            </a:r>
            <a:endParaRPr lang="cs-CZ" sz="2000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10552</TotalTime>
  <Words>1052</Words>
  <Application>Microsoft Office PowerPoint</Application>
  <PresentationFormat>Předvádění na obrazovce (4:3)</PresentationFormat>
  <Paragraphs>169</Paragraphs>
  <Slides>11</Slides>
  <Notes>5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Administrativní</vt:lpstr>
      <vt:lpstr>2_Administrativní</vt:lpstr>
      <vt:lpstr>7_Administrativní</vt:lpstr>
      <vt:lpstr>Graf</vt:lpstr>
      <vt:lpstr>7. Statistické testování</vt:lpstr>
      <vt:lpstr>Statistické testy a normalita dat</vt:lpstr>
      <vt:lpstr>Shrnutí statistických testů</vt:lpstr>
      <vt:lpstr>Statistické testování – základní pojmy</vt:lpstr>
      <vt:lpstr>Možné chyby při testování hypotéz</vt:lpstr>
      <vt:lpstr>Význam chyb při testování hypotéz</vt:lpstr>
      <vt:lpstr>P-hodnota</vt:lpstr>
      <vt:lpstr>Parametrické vs. neparametrické testy</vt:lpstr>
      <vt:lpstr>One-sample vs. two sample testy</vt:lpstr>
      <vt:lpstr>Nepárový vs. párový design</vt:lpstr>
      <vt:lpstr>Normalita dat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Jiří Kalina</cp:lastModifiedBy>
  <cp:revision>704</cp:revision>
  <dcterms:created xsi:type="dcterms:W3CDTF">2008-06-20T05:41:33Z</dcterms:created>
  <dcterms:modified xsi:type="dcterms:W3CDTF">2015-04-13T08:44:52Z</dcterms:modified>
</cp:coreProperties>
</file>