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7"/>
  </p:notesMasterIdLst>
  <p:sldIdLst>
    <p:sldId id="266" r:id="rId3"/>
    <p:sldId id="269" r:id="rId4"/>
    <p:sldId id="270" r:id="rId5"/>
    <p:sldId id="257" r:id="rId6"/>
    <p:sldId id="258" r:id="rId7"/>
    <p:sldId id="262" r:id="rId8"/>
    <p:sldId id="267" r:id="rId9"/>
    <p:sldId id="272" r:id="rId10"/>
    <p:sldId id="271" r:id="rId11"/>
    <p:sldId id="263" r:id="rId12"/>
    <p:sldId id="264" r:id="rId13"/>
    <p:sldId id="259" r:id="rId14"/>
    <p:sldId id="261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AE1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96" y="-102"/>
      </p:cViewPr>
      <p:guideLst>
        <p:guide orient="horz" pos="3158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ADBB-E233-4708-8AF0-6898721049EF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E00A-DC81-4D4F-9BF7-C4CF18613D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E3EAEC-F043-41EE-8002-7FD6BC5AB032}" type="slidenum">
              <a:rPr lang="cs-CZ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EFF7-F409-406D-9988-9DD1E82AACA1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909E36-DE54-48DC-9112-BA9D9532E348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9F46-AA44-4641-84CC-7449012ECB98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5B89-89BE-4201-89A5-6309C02D6DA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05B9-9A1F-4F28-82A0-17BA94675E07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63BF-394C-4444-BA73-757A959D78D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4FDD-718C-467D-9D9D-7980392FE2DD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D308-BDA4-4104-82A0-01B4EF8F6DD2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0661-1936-40AA-B564-6F074F74A6BF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BD44-637C-4CD7-87EC-1A633E97A429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C4EC-C01A-49B3-BD7F-40D39E8906AA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2D5-1C9D-4622-AF85-CEBAD704955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92D3-0E1E-465A-99A4-DFDA32EA948C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C378-142C-4034-ABC8-30FC9065185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B132-B536-4994-B3D4-E3D0510850F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189E-D438-4A9D-B589-E3BF69E5D2A9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505B-EEF2-4C44-A833-DEA8611A9C05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B28-37AA-4D70-ADE3-7034C1957A21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3876-68F8-4326-BCE9-035770CF6FE2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6BB-2039-4925-989D-21E6B392BB1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6F01-601A-481C-A758-EDF180C2844E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6E5F-45CF-4B74-99D2-FB3D20D8BE56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F5-5E4E-46D7-B266-46B6357016AC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1CAC-EB0C-4904-96D4-B4B0B5BBB53E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9EC2A-CF2D-41E4-8265-BED27F10164A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M. Cvanová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C2AEB-A607-4F27-821D-C362BFE317E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B6FCA-F22B-40D1-965D-06682A144701}" type="datetime1">
              <a:rPr lang="cs-CZ"/>
              <a:pPr>
                <a:defRPr/>
              </a:pPr>
              <a:t>11.5.2015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96BBF-22B3-4AC5-9994-9E8EE9B8C38B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χ</a:t>
            </a:r>
            <a:r>
              <a:rPr lang="cs-CZ" sz="2400" b="1" baseline="30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Shrnutí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tabulky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52736"/>
            <a:ext cx="7772400" cy="646331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8. Kontingenční tabulky a </a:t>
            </a:r>
            <a:r>
              <a:rPr lang="el-GR" sz="3600" dirty="0" smtClean="0">
                <a:solidFill>
                  <a:schemeClr val="accent1"/>
                </a:solidFill>
                <a:latin typeface="Arial" charset="0"/>
              </a:rPr>
              <a:t>χ</a:t>
            </a:r>
            <a:r>
              <a:rPr lang="el-GR" sz="3600" baseline="30000" dirty="0" smtClean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 smtClean="0"/>
              <a:t>Kontingenční tabulky </a:t>
            </a:r>
            <a:br>
              <a:rPr lang="cs-CZ" smtClean="0"/>
            </a:br>
            <a:r>
              <a:rPr lang="cs-CZ" smtClean="0"/>
              <a:t> H0 :Nezávislost dvou jevů A a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1259632" y="3212976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3009057" y="2646238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04900"/>
                <a:gridCol w="15621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suma sum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3104307" y="2770063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3390057" y="2708151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3009057" y="2660526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3151932" y="27700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3813920" y="26795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graphicFrame>
        <p:nvGraphicFramePr>
          <p:cNvPr id="546858" name="Group 42"/>
          <p:cNvGraphicFramePr>
            <a:graphicFrameLocks noGrp="1"/>
          </p:cNvGraphicFramePr>
          <p:nvPr/>
        </p:nvGraphicFramePr>
        <p:xfrm>
          <a:off x="2267744" y="1772816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267744" y="184901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3104357" y="1696616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3898900"/>
            <a:ext cx="91440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5031384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971600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5031384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Zástupný symbol pro obsah 4"/>
          <p:cNvGraphicFramePr>
            <a:graphicFrameLocks/>
          </p:cNvGraphicFramePr>
          <p:nvPr/>
        </p:nvGraphicFramePr>
        <p:xfrm>
          <a:off x="4448665" y="21329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119616" y="1772944"/>
            <a:ext cx="3620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2"/>
                </a:solidFill>
              </a:rPr>
              <a:t>O</a:t>
            </a:r>
            <a:r>
              <a:rPr lang="cs-CZ" sz="1400" b="1" i="1" dirty="0" smtClean="0">
                <a:solidFill>
                  <a:schemeClr val="accent2"/>
                </a:solidFill>
              </a:rPr>
              <a:t>čekávané hodnoty pro </a:t>
            </a:r>
            <a:r>
              <a:rPr lang="cs-CZ" sz="1400" b="1" i="1" u="sng" dirty="0" smtClean="0">
                <a:solidFill>
                  <a:schemeClr val="accent2"/>
                </a:solidFill>
              </a:rPr>
              <a:t>všechny</a:t>
            </a:r>
            <a:r>
              <a:rPr lang="cs-CZ" sz="1400" b="1" i="1" dirty="0" smtClean="0">
                <a:solidFill>
                  <a:schemeClr val="accent2"/>
                </a:solidFill>
              </a:rPr>
              <a:t> tabulky vlevo</a:t>
            </a:r>
            <a:endParaRPr lang="cs-CZ" sz="1400" i="1" dirty="0">
              <a:solidFill>
                <a:schemeClr val="accent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99592" y="980728"/>
            <a:ext cx="1720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accent1"/>
                </a:solidFill>
              </a:rPr>
              <a:t>Pozorované hodnoty</a:t>
            </a:r>
            <a:endParaRPr lang="cs-CZ" sz="1400" b="1" i="1" dirty="0">
              <a:solidFill>
                <a:schemeClr val="accent1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3881438" y="3789040"/>
            <a:ext cx="3947690" cy="1143757"/>
            <a:chOff x="3881438" y="3789040"/>
            <a:chExt cx="3947690" cy="1143757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881438" y="4389872"/>
            <a:ext cx="627062" cy="542925"/>
          </p:xfrm>
          <a:graphic>
            <a:graphicData uri="http://schemas.openxmlformats.org/presentationml/2006/ole">
              <p:oleObj spid="_x0000_s3075" name="Rovnice" r:id="rId3" imgW="393480" imgH="342720" progId="Equation.3">
                <p:embed/>
              </p:oleObj>
            </a:graphicData>
          </a:graphic>
        </p:graphicFrame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84018" y="3975348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446093" y="3975348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26893" y="4623048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solidFill>
                    <a:prstClr val="black"/>
                  </a:solidFill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408909" y="452474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 smtClean="0">
                  <a:solidFill>
                    <a:prstClr val="black"/>
                  </a:solidFill>
                  <a:cs typeface="Arial" pitchFamily="34" charset="0"/>
                </a:rPr>
                <a:t>=</a:t>
              </a:r>
              <a:endParaRPr lang="cs-CZ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524328" y="3789040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045918" y="4642098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5090368" y="4005064"/>
              <a:ext cx="59581" cy="540000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455743" y="4005064"/>
              <a:ext cx="61200" cy="5400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6201618" y="400074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-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4644008" y="4460516"/>
            <a:ext cx="465138" cy="401637"/>
          </p:xfrm>
          <a:graphic>
            <a:graphicData uri="http://schemas.openxmlformats.org/presentationml/2006/ole">
              <p:oleObj spid="_x0000_s3076" name="Rovnice" r:id="rId4" imgW="29196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086555" y="1624381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</a:t>
            </a:r>
            <a:r>
              <a:rPr lang="cs-CZ" sz="1600" dirty="0" smtClean="0"/>
              <a:t>0,0</a:t>
            </a:r>
            <a:endParaRPr lang="cs-CZ" sz="1600" dirty="0"/>
          </a:p>
          <a:p>
            <a:r>
              <a:rPr lang="cs-CZ" sz="1600" dirty="0" smtClean="0"/>
              <a:t>p = 1,000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4086555" y="2920653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=2,0</a:t>
            </a:r>
          </a:p>
          <a:p>
            <a:r>
              <a:rPr lang="cs-CZ" sz="1600" dirty="0" smtClean="0"/>
              <a:t>p = 0,157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4086555" y="4216797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18,0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 smtClean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4086555" y="551294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162,0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1556792"/>
          <a:ext cx="8353426" cy="4674433"/>
        </p:xfrm>
        <a:graphic>
          <a:graphicData uri="http://schemas.openxmlformats.org/drawingml/2006/table">
            <a:tbl>
              <a:tblPr/>
              <a:tblGrid>
                <a:gridCol w="2184201"/>
                <a:gridCol w="2352303"/>
                <a:gridCol w="1908461"/>
                <a:gridCol w="1908461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skupina dat vs. etalon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hodnotě etalonu.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t-test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Obě skupiny hodnot pochází ze stejného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páry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ve skupině odpovídá teoretickému (vybranému)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Wilkův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Smirnovův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Lilieforsův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χ2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homoskedasticita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(shoda rozptylů)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(všech) skupin je shodný.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skupinami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(příčinná, důsledková) vazba mezi skupinami hodnot.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1556792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3140968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3933056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348880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79512" y="4725144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5517232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57"/>
          <p:cNvGrpSpPr/>
          <p:nvPr/>
        </p:nvGrpSpPr>
        <p:grpSpPr>
          <a:xfrm>
            <a:off x="251520" y="2420888"/>
            <a:ext cx="4104456" cy="3816424"/>
            <a:chOff x="251520" y="2420888"/>
            <a:chExt cx="4104456" cy="3816424"/>
          </a:xfrm>
          <a:solidFill>
            <a:srgbClr val="D16349">
              <a:alpha val="28000"/>
            </a:srgbClr>
          </a:solidFill>
        </p:grpSpPr>
        <p:sp>
          <p:nvSpPr>
            <p:cNvPr id="133" name="Obdélník 132"/>
            <p:cNvSpPr/>
            <p:nvPr/>
          </p:nvSpPr>
          <p:spPr>
            <a:xfrm>
              <a:off x="251520" y="2420888"/>
              <a:ext cx="2736304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bdélník 135"/>
            <p:cNvSpPr/>
            <p:nvPr/>
          </p:nvSpPr>
          <p:spPr>
            <a:xfrm>
              <a:off x="2987824" y="2420888"/>
              <a:ext cx="468000" cy="3168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3456000" y="2420888"/>
              <a:ext cx="899976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aoblený obdélník 10"/>
          <p:cNvSpPr/>
          <p:nvPr/>
        </p:nvSpPr>
        <p:spPr>
          <a:xfrm>
            <a:off x="3235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normálně rozdělená?</a:t>
            </a:r>
            <a:endParaRPr lang="cs-CZ" sz="1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21237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Lze použít transformaci?</a:t>
            </a:r>
            <a:endParaRPr lang="cs-CZ" sz="10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323528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187624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24000" y="4077072"/>
            <a:ext cx="71960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2483768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32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cxnSp>
        <p:nvCxnSpPr>
          <p:cNvPr id="23" name="Přímá spojovací šipka 22"/>
          <p:cNvCxnSpPr>
            <a:stCxn id="11" idx="3"/>
            <a:endCxn id="12" idx="1"/>
          </p:cNvCxnSpPr>
          <p:nvPr/>
        </p:nvCxnSpPr>
        <p:spPr>
          <a:xfrm>
            <a:off x="1475656" y="195283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19672" y="174261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971600" y="2204864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67544" y="220486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971600" y="141277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971600" y="1412776"/>
            <a:ext cx="1800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771800" y="1412776"/>
            <a:ext cx="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619672" y="11967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668469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452445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6" name="Přímá spojovací šipka 45"/>
          <p:cNvCxnSpPr/>
          <p:nvPr/>
        </p:nvCxnSpPr>
        <p:spPr>
          <a:xfrm>
            <a:off x="5395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515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Přímá spojovací šipka 48"/>
          <p:cNvCxnSpPr>
            <a:endCxn id="93" idx="0"/>
          </p:cNvCxnSpPr>
          <p:nvPr/>
        </p:nvCxnSpPr>
        <p:spPr>
          <a:xfrm>
            <a:off x="773528" y="4581128"/>
            <a:ext cx="198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 rot="10077002">
            <a:off x="849644" y="4752550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2" name="Přímá spojovací šipka 51"/>
          <p:cNvCxnSpPr/>
          <p:nvPr/>
        </p:nvCxnSpPr>
        <p:spPr>
          <a:xfrm>
            <a:off x="899592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 rot="2301422">
            <a:off x="1096693" y="296540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5" name="Přímá spojovací šipka 54"/>
          <p:cNvCxnSpPr/>
          <p:nvPr/>
        </p:nvCxnSpPr>
        <p:spPr>
          <a:xfrm>
            <a:off x="1187624" y="2996952"/>
            <a:ext cx="22322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 rot="397747">
            <a:off x="1711509" y="2869943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11876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59" name="Zaoblený obdélník 58"/>
          <p:cNvSpPr/>
          <p:nvPr/>
        </p:nvSpPr>
        <p:spPr>
          <a:xfrm>
            <a:off x="205172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93" name="Zaoblený obdélník 92"/>
          <p:cNvSpPr/>
          <p:nvPr/>
        </p:nvSpPr>
        <p:spPr>
          <a:xfrm>
            <a:off x="773528" y="5661248"/>
            <a:ext cx="396000" cy="5040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Jedno-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výběro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t-test</a:t>
            </a:r>
            <a:endParaRPr lang="cs-CZ" sz="700" dirty="0"/>
          </a:p>
        </p:txBody>
      </p:sp>
      <p:sp>
        <p:nvSpPr>
          <p:cNvPr id="94" name="Zaoblený obdélník 93"/>
          <p:cNvSpPr/>
          <p:nvPr/>
        </p:nvSpPr>
        <p:spPr>
          <a:xfrm>
            <a:off x="16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Párový t-test</a:t>
            </a:r>
            <a:endParaRPr lang="cs-CZ" sz="700" dirty="0"/>
          </a:p>
        </p:txBody>
      </p:sp>
      <p:sp>
        <p:nvSpPr>
          <p:cNvPr id="95" name="Zaoblený obdélník 94"/>
          <p:cNvSpPr/>
          <p:nvPr/>
        </p:nvSpPr>
        <p:spPr>
          <a:xfrm>
            <a:off x="21233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96" name="Zaoblený obdélník 95"/>
          <p:cNvSpPr/>
          <p:nvPr/>
        </p:nvSpPr>
        <p:spPr>
          <a:xfrm>
            <a:off x="25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Dvouvý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běrový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t-test</a:t>
            </a:r>
            <a:endParaRPr lang="cs-CZ" sz="700" dirty="0"/>
          </a:p>
        </p:txBody>
      </p:sp>
      <p:sp>
        <p:nvSpPr>
          <p:cNvPr id="97" name="Zaoblený obdélník 96"/>
          <p:cNvSpPr/>
          <p:nvPr/>
        </p:nvSpPr>
        <p:spPr>
          <a:xfrm>
            <a:off x="30233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Mann-</a:t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98" name="Zaoblený obdélník 97"/>
          <p:cNvSpPr/>
          <p:nvPr/>
        </p:nvSpPr>
        <p:spPr>
          <a:xfrm>
            <a:off x="34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Sada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sp>
        <p:nvSpPr>
          <p:cNvPr id="100" name="Zaoblený obdélník 99"/>
          <p:cNvSpPr/>
          <p:nvPr/>
        </p:nvSpPr>
        <p:spPr>
          <a:xfrm>
            <a:off x="39235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ANOVA</a:t>
            </a:r>
            <a:endParaRPr lang="cs-CZ" sz="700" dirty="0"/>
          </a:p>
        </p:txBody>
      </p:sp>
      <p:sp>
        <p:nvSpPr>
          <p:cNvPr id="101" name="Zaoblený obdélník 100"/>
          <p:cNvSpPr/>
          <p:nvPr/>
        </p:nvSpPr>
        <p:spPr>
          <a:xfrm>
            <a:off x="43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Kruskal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endParaRPr lang="cs-CZ" sz="700" b="0" i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2" name="Zaoblený obdélník 101"/>
          <p:cNvSpPr/>
          <p:nvPr/>
        </p:nvSpPr>
        <p:spPr>
          <a:xfrm>
            <a:off x="48235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3" name="Zaoblený obdélník 102"/>
          <p:cNvSpPr/>
          <p:nvPr/>
        </p:nvSpPr>
        <p:spPr>
          <a:xfrm>
            <a:off x="52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4" name="Zaoblený obdélník 103"/>
          <p:cNvSpPr/>
          <p:nvPr/>
        </p:nvSpPr>
        <p:spPr>
          <a:xfrm>
            <a:off x="57237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spc="-4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Kendallův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k. k.</a:t>
            </a:r>
            <a:endParaRPr lang="cs-CZ" sz="700" dirty="0"/>
          </a:p>
        </p:txBody>
      </p:sp>
      <p:sp>
        <p:nvSpPr>
          <p:cNvPr id="105" name="Zaoblený obdélník 104"/>
          <p:cNvSpPr/>
          <p:nvPr/>
        </p:nvSpPr>
        <p:spPr>
          <a:xfrm>
            <a:off x="61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06" name="Zaoblený obdélník 105"/>
          <p:cNvSpPr/>
          <p:nvPr/>
        </p:nvSpPr>
        <p:spPr>
          <a:xfrm>
            <a:off x="84239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8" name="Zaoblený obdélník 107"/>
          <p:cNvSpPr/>
          <p:nvPr/>
        </p:nvSpPr>
        <p:spPr>
          <a:xfrm>
            <a:off x="66237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9" name="Zaoblený obdélník 108"/>
          <p:cNvSpPr/>
          <p:nvPr/>
        </p:nvSpPr>
        <p:spPr>
          <a:xfrm>
            <a:off x="79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Kuskal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10" name="Zaoblený obdélník 109"/>
          <p:cNvSpPr/>
          <p:nvPr/>
        </p:nvSpPr>
        <p:spPr>
          <a:xfrm>
            <a:off x="12231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Pearso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nův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cxnSp>
        <p:nvCxnSpPr>
          <p:cNvPr id="113" name="Přímá spojovací šipka 112"/>
          <p:cNvCxnSpPr/>
          <p:nvPr/>
        </p:nvCxnSpPr>
        <p:spPr>
          <a:xfrm>
            <a:off x="1691680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/>
          <p:cNvSpPr txBox="1"/>
          <p:nvPr/>
        </p:nvSpPr>
        <p:spPr>
          <a:xfrm>
            <a:off x="1187624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5" name="Přímá spojovací šipka 114"/>
          <p:cNvCxnSpPr/>
          <p:nvPr/>
        </p:nvCxnSpPr>
        <p:spPr>
          <a:xfrm>
            <a:off x="14036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/>
          <p:cNvSpPr txBox="1"/>
          <p:nvPr/>
        </p:nvSpPr>
        <p:spPr>
          <a:xfrm>
            <a:off x="1115616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7" name="Přímá spojovací šipka 116"/>
          <p:cNvCxnSpPr>
            <a:endCxn id="94" idx="0"/>
          </p:cNvCxnSpPr>
          <p:nvPr/>
        </p:nvCxnSpPr>
        <p:spPr>
          <a:xfrm>
            <a:off x="1691680" y="4581128"/>
            <a:ext cx="1798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/>
          <p:nvPr/>
        </p:nvSpPr>
        <p:spPr>
          <a:xfrm rot="10171862">
            <a:off x="1722571" y="4745777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9" name="Přímá spojovací šipka 118"/>
          <p:cNvCxnSpPr/>
          <p:nvPr/>
        </p:nvCxnSpPr>
        <p:spPr>
          <a:xfrm>
            <a:off x="1907704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2051720" y="374657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3" name="Přímá spojovací šipka 122"/>
          <p:cNvCxnSpPr/>
          <p:nvPr/>
        </p:nvCxnSpPr>
        <p:spPr>
          <a:xfrm>
            <a:off x="232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20517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5" name="Přímá spojovací šipka 124"/>
          <p:cNvCxnSpPr/>
          <p:nvPr/>
        </p:nvCxnSpPr>
        <p:spPr>
          <a:xfrm>
            <a:off x="2699792" y="537321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125"/>
          <p:cNvSpPr txBox="1"/>
          <p:nvPr/>
        </p:nvSpPr>
        <p:spPr>
          <a:xfrm>
            <a:off x="226774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7" name="Přímá spojovací šipka 126"/>
          <p:cNvCxnSpPr>
            <a:endCxn id="97" idx="0"/>
          </p:cNvCxnSpPr>
          <p:nvPr/>
        </p:nvCxnSpPr>
        <p:spPr>
          <a:xfrm>
            <a:off x="3023368" y="5373216"/>
            <a:ext cx="19800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/>
          <p:cNvSpPr txBox="1"/>
          <p:nvPr/>
        </p:nvSpPr>
        <p:spPr>
          <a:xfrm>
            <a:off x="3123905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1" name="Přímá spojovací šipka 130"/>
          <p:cNvCxnSpPr/>
          <p:nvPr/>
        </p:nvCxnSpPr>
        <p:spPr>
          <a:xfrm>
            <a:off x="2483768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ovéPole 133"/>
          <p:cNvSpPr txBox="1"/>
          <p:nvPr/>
        </p:nvSpPr>
        <p:spPr>
          <a:xfrm rot="5400000">
            <a:off x="2645933" y="4455261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" name="Zaoblený obdélník 134"/>
          <p:cNvSpPr/>
          <p:nvPr/>
        </p:nvSpPr>
        <p:spPr>
          <a:xfrm>
            <a:off x="3347865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39" name="Přímá spojovací šipka 138"/>
          <p:cNvCxnSpPr/>
          <p:nvPr/>
        </p:nvCxnSpPr>
        <p:spPr>
          <a:xfrm>
            <a:off x="3707904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3203848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1" name="Přímá spojovací šipka 140"/>
          <p:cNvCxnSpPr/>
          <p:nvPr/>
        </p:nvCxnSpPr>
        <p:spPr>
          <a:xfrm>
            <a:off x="3995936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4139952" y="3758843"/>
            <a:ext cx="462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" name="Zaoblený obdélník 142"/>
          <p:cNvSpPr/>
          <p:nvPr/>
        </p:nvSpPr>
        <p:spPr>
          <a:xfrm>
            <a:off x="4014000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cxnSp>
        <p:nvCxnSpPr>
          <p:cNvPr id="144" name="Přímá spojovací šipka 143"/>
          <p:cNvCxnSpPr/>
          <p:nvPr/>
        </p:nvCxnSpPr>
        <p:spPr>
          <a:xfrm flipH="1">
            <a:off x="3672000" y="4581128"/>
            <a:ext cx="17992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šipka 145"/>
          <p:cNvCxnSpPr/>
          <p:nvPr/>
        </p:nvCxnSpPr>
        <p:spPr>
          <a:xfrm flipH="1">
            <a:off x="4139951" y="5373216"/>
            <a:ext cx="72008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ovéPole 146"/>
          <p:cNvSpPr txBox="1"/>
          <p:nvPr/>
        </p:nvSpPr>
        <p:spPr>
          <a:xfrm>
            <a:off x="370790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8" name="Přímá spojovací šipka 147"/>
          <p:cNvCxnSpPr/>
          <p:nvPr/>
        </p:nvCxnSpPr>
        <p:spPr>
          <a:xfrm>
            <a:off x="4437601" y="5373216"/>
            <a:ext cx="125991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4492057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0" name="Přímá spojovací šipka 149"/>
          <p:cNvCxnSpPr/>
          <p:nvPr/>
        </p:nvCxnSpPr>
        <p:spPr>
          <a:xfrm>
            <a:off x="3942000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 rot="5400000">
            <a:off x="4086093" y="4464000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2" name="Zaoblený obdélník 151"/>
          <p:cNvSpPr/>
          <p:nvPr/>
        </p:nvSpPr>
        <p:spPr>
          <a:xfrm>
            <a:off x="4355976" y="4077072"/>
            <a:ext cx="68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53" name="Přímá spojovací šipka 152"/>
          <p:cNvCxnSpPr>
            <a:endCxn id="102" idx="0"/>
          </p:cNvCxnSpPr>
          <p:nvPr/>
        </p:nvCxnSpPr>
        <p:spPr>
          <a:xfrm>
            <a:off x="4860032" y="4581128"/>
            <a:ext cx="16153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ovéPole 153"/>
          <p:cNvSpPr txBox="1"/>
          <p:nvPr/>
        </p:nvSpPr>
        <p:spPr>
          <a:xfrm rot="21050346">
            <a:off x="4693804" y="4845883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6" name="Přímá spojovací šipka 155"/>
          <p:cNvCxnSpPr/>
          <p:nvPr/>
        </p:nvCxnSpPr>
        <p:spPr>
          <a:xfrm flipH="1">
            <a:off x="4572016" y="4581128"/>
            <a:ext cx="144000" cy="288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aoblený obdélník 158"/>
          <p:cNvSpPr/>
          <p:nvPr/>
        </p:nvSpPr>
        <p:spPr>
          <a:xfrm>
            <a:off x="507605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60" name="Přímá spojovací šipka 159"/>
          <p:cNvCxnSpPr>
            <a:endCxn id="102" idx="0"/>
          </p:cNvCxnSpPr>
          <p:nvPr/>
        </p:nvCxnSpPr>
        <p:spPr>
          <a:xfrm flipH="1">
            <a:off x="5021568" y="4581128"/>
            <a:ext cx="27051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aoblený obdélník 162"/>
          <p:cNvSpPr/>
          <p:nvPr/>
        </p:nvSpPr>
        <p:spPr>
          <a:xfrm>
            <a:off x="5076056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cxnSp>
        <p:nvCxnSpPr>
          <p:cNvPr id="164" name="Přímá spojovací šipka 163"/>
          <p:cNvCxnSpPr/>
          <p:nvPr/>
        </p:nvCxnSpPr>
        <p:spPr>
          <a:xfrm>
            <a:off x="3275856" y="1988840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ovéPole 165"/>
          <p:cNvSpPr txBox="1"/>
          <p:nvPr/>
        </p:nvSpPr>
        <p:spPr>
          <a:xfrm rot="1012466">
            <a:off x="4166387" y="20452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7" name="Přímá spojovací šipka 166"/>
          <p:cNvCxnSpPr/>
          <p:nvPr/>
        </p:nvCxnSpPr>
        <p:spPr>
          <a:xfrm>
            <a:off x="5508104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ovéPole 167"/>
          <p:cNvSpPr txBox="1"/>
          <p:nvPr/>
        </p:nvSpPr>
        <p:spPr>
          <a:xfrm rot="16200000">
            <a:off x="5276981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" name="TextovéPole 168"/>
          <p:cNvSpPr txBox="1"/>
          <p:nvPr/>
        </p:nvSpPr>
        <p:spPr>
          <a:xfrm rot="11682863">
            <a:off x="5101941" y="4835609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0" name="Přímá spojovací šipka 169"/>
          <p:cNvCxnSpPr/>
          <p:nvPr/>
        </p:nvCxnSpPr>
        <p:spPr>
          <a:xfrm>
            <a:off x="547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ovéPole 170"/>
          <p:cNvSpPr txBox="1"/>
          <p:nvPr/>
        </p:nvSpPr>
        <p:spPr>
          <a:xfrm rot="10800000">
            <a:off x="5385574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2" name="Zaoblený obdélník 171"/>
          <p:cNvSpPr/>
          <p:nvPr/>
        </p:nvSpPr>
        <p:spPr>
          <a:xfrm>
            <a:off x="5868144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73" name="Přímá spojovací šipka 172"/>
          <p:cNvCxnSpPr>
            <a:endCxn id="104" idx="0"/>
          </p:cNvCxnSpPr>
          <p:nvPr/>
        </p:nvCxnSpPr>
        <p:spPr>
          <a:xfrm flipH="1">
            <a:off x="5921712" y="4581128"/>
            <a:ext cx="904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 rot="299125">
            <a:off x="5707939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7" name="Přímá spojovací šipka 176"/>
          <p:cNvCxnSpPr>
            <a:endCxn id="105" idx="0"/>
          </p:cNvCxnSpPr>
          <p:nvPr/>
        </p:nvCxnSpPr>
        <p:spPr>
          <a:xfrm flipH="1">
            <a:off x="6371528" y="4581128"/>
            <a:ext cx="67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ovéPole 178"/>
          <p:cNvSpPr txBox="1"/>
          <p:nvPr/>
        </p:nvSpPr>
        <p:spPr>
          <a:xfrm rot="10800000">
            <a:off x="6300192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" name="Zaoblený obdélník 179"/>
          <p:cNvSpPr/>
          <p:nvPr/>
        </p:nvSpPr>
        <p:spPr>
          <a:xfrm>
            <a:off x="5940248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81" name="TextovéPole 180"/>
          <p:cNvSpPr txBox="1"/>
          <p:nvPr/>
        </p:nvSpPr>
        <p:spPr>
          <a:xfrm rot="2301422">
            <a:off x="5921229" y="2965399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2" name="Přímá spojovací šipka 181"/>
          <p:cNvCxnSpPr/>
          <p:nvPr/>
        </p:nvCxnSpPr>
        <p:spPr>
          <a:xfrm>
            <a:off x="6300192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ovéPole 182"/>
          <p:cNvSpPr txBox="1"/>
          <p:nvPr/>
        </p:nvSpPr>
        <p:spPr>
          <a:xfrm>
            <a:off x="5796136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4" name="Přímá spojovací šipka 183"/>
          <p:cNvCxnSpPr>
            <a:endCxn id="211" idx="0"/>
          </p:cNvCxnSpPr>
          <p:nvPr/>
        </p:nvCxnSpPr>
        <p:spPr>
          <a:xfrm>
            <a:off x="6588224" y="3789040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ovéPole 184"/>
          <p:cNvSpPr txBox="1"/>
          <p:nvPr/>
        </p:nvSpPr>
        <p:spPr>
          <a:xfrm>
            <a:off x="6868321" y="3789040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6" name="Přímá spojovací šipka 185"/>
          <p:cNvCxnSpPr/>
          <p:nvPr/>
        </p:nvCxnSpPr>
        <p:spPr>
          <a:xfrm>
            <a:off x="5724128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Zaoblený obdélník 186"/>
          <p:cNvSpPr/>
          <p:nvPr/>
        </p:nvSpPr>
        <p:spPr>
          <a:xfrm>
            <a:off x="7380312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88" name="Přímá spojovací šipka 187"/>
          <p:cNvCxnSpPr/>
          <p:nvPr/>
        </p:nvCxnSpPr>
        <p:spPr>
          <a:xfrm>
            <a:off x="6012160" y="2996952"/>
            <a:ext cx="144016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ovéPole 189"/>
          <p:cNvSpPr txBox="1"/>
          <p:nvPr/>
        </p:nvSpPr>
        <p:spPr>
          <a:xfrm rot="639236">
            <a:off x="6483907" y="2924225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" name="Zaoblený obdélník 192"/>
          <p:cNvSpPr/>
          <p:nvPr/>
        </p:nvSpPr>
        <p:spPr>
          <a:xfrm>
            <a:off x="75239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94" name="Zaoblený obdélník 193"/>
          <p:cNvSpPr/>
          <p:nvPr/>
        </p:nvSpPr>
        <p:spPr>
          <a:xfrm>
            <a:off x="70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211" name="Zaoblený obdélník 210"/>
          <p:cNvSpPr/>
          <p:nvPr/>
        </p:nvSpPr>
        <p:spPr>
          <a:xfrm>
            <a:off x="65882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2" name="Přímá spojovací šipka 211"/>
          <p:cNvCxnSpPr/>
          <p:nvPr/>
        </p:nvCxnSpPr>
        <p:spPr>
          <a:xfrm>
            <a:off x="68042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ovéPole 212"/>
          <p:cNvSpPr txBox="1"/>
          <p:nvPr/>
        </p:nvSpPr>
        <p:spPr>
          <a:xfrm>
            <a:off x="6537702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4" name="Přímá spojovací šipka 213"/>
          <p:cNvCxnSpPr>
            <a:endCxn id="194" idx="0"/>
          </p:cNvCxnSpPr>
          <p:nvPr/>
        </p:nvCxnSpPr>
        <p:spPr>
          <a:xfrm>
            <a:off x="7182312" y="4581128"/>
            <a:ext cx="8921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ovéPole 214"/>
          <p:cNvSpPr txBox="1"/>
          <p:nvPr/>
        </p:nvSpPr>
        <p:spPr>
          <a:xfrm rot="10561092">
            <a:off x="7161181" y="4753179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" name="Zaoblený obdélník 215"/>
          <p:cNvSpPr/>
          <p:nvPr/>
        </p:nvSpPr>
        <p:spPr>
          <a:xfrm>
            <a:off x="7380312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17" name="Zaoblený obdélník 216"/>
          <p:cNvSpPr/>
          <p:nvPr/>
        </p:nvSpPr>
        <p:spPr>
          <a:xfrm>
            <a:off x="817240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9" name="Přímá spojovací šipka 218"/>
          <p:cNvCxnSpPr/>
          <p:nvPr/>
        </p:nvCxnSpPr>
        <p:spPr>
          <a:xfrm>
            <a:off x="7740351" y="3789041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ovéPole 219"/>
          <p:cNvSpPr txBox="1"/>
          <p:nvPr/>
        </p:nvSpPr>
        <p:spPr>
          <a:xfrm>
            <a:off x="7236295" y="378904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  <a:endParaRPr lang="cs-CZ" sz="1000" i="0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1" name="Přímá spojovací šipka 220"/>
          <p:cNvCxnSpPr/>
          <p:nvPr/>
        </p:nvCxnSpPr>
        <p:spPr>
          <a:xfrm>
            <a:off x="8028383" y="3789041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ovéPole 221"/>
          <p:cNvSpPr txBox="1"/>
          <p:nvPr/>
        </p:nvSpPr>
        <p:spPr>
          <a:xfrm>
            <a:off x="8316416" y="375884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  <a:endParaRPr lang="cs-CZ" sz="1000" i="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4" name="Přímá spojovací šipka 223"/>
          <p:cNvCxnSpPr/>
          <p:nvPr/>
        </p:nvCxnSpPr>
        <p:spPr>
          <a:xfrm flipH="1">
            <a:off x="8172400" y="4581128"/>
            <a:ext cx="30605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ovací šipka 224"/>
          <p:cNvCxnSpPr/>
          <p:nvPr/>
        </p:nvCxnSpPr>
        <p:spPr>
          <a:xfrm>
            <a:off x="7866400" y="4581128"/>
            <a:ext cx="306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ovací šipka 226"/>
          <p:cNvCxnSpPr/>
          <p:nvPr/>
        </p:nvCxnSpPr>
        <p:spPr>
          <a:xfrm>
            <a:off x="86044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ovéPole 227"/>
          <p:cNvSpPr txBox="1"/>
          <p:nvPr/>
        </p:nvSpPr>
        <p:spPr>
          <a:xfrm rot="10800000">
            <a:off x="853244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9" name="Přímá spojovací šipka 228"/>
          <p:cNvCxnSpPr/>
          <p:nvPr/>
        </p:nvCxnSpPr>
        <p:spPr>
          <a:xfrm>
            <a:off x="77403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ovéPole 229"/>
          <p:cNvSpPr txBox="1"/>
          <p:nvPr/>
        </p:nvSpPr>
        <p:spPr>
          <a:xfrm>
            <a:off x="74523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4" name="TextovéPole 243"/>
          <p:cNvSpPr txBox="1"/>
          <p:nvPr/>
        </p:nvSpPr>
        <p:spPr>
          <a:xfrm rot="5400000">
            <a:off x="7949840" y="4527269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Přímá spojovací šipka 245"/>
          <p:cNvCxnSpPr/>
          <p:nvPr/>
        </p:nvCxnSpPr>
        <p:spPr>
          <a:xfrm>
            <a:off x="539552" y="1124744"/>
            <a:ext cx="216024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/>
          <p:cNvSpPr txBox="1"/>
          <p:nvPr/>
        </p:nvSpPr>
        <p:spPr>
          <a:xfrm>
            <a:off x="2627784" y="249463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Parametrické testy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1" name="Zaoblený obdélníkový popisek 160"/>
          <p:cNvSpPr/>
          <p:nvPr/>
        </p:nvSpPr>
        <p:spPr>
          <a:xfrm>
            <a:off x="1547664" y="2348880"/>
            <a:ext cx="1080120" cy="432048"/>
          </a:xfrm>
          <a:prstGeom prst="wedgeRoundRectCallout">
            <a:avLst>
              <a:gd name="adj1" fmla="val -69602"/>
              <a:gd name="adj2" fmla="val -1076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Kolomogorovův</a:t>
            </a:r>
            <a:r>
              <a:rPr lang="cs-CZ" sz="800" i="0" dirty="0" smtClean="0">
                <a:solidFill>
                  <a:schemeClr val="bg1"/>
                </a:solidFill>
              </a:rPr>
              <a:t>-</a:t>
            </a:r>
            <a:r>
              <a:rPr lang="cs-CZ" sz="800" i="0" dirty="0" err="1" smtClean="0">
                <a:solidFill>
                  <a:schemeClr val="bg1"/>
                </a:solidFill>
              </a:rPr>
              <a:t>Smirnovův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</a:p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Shapiro</a:t>
            </a:r>
            <a:r>
              <a:rPr lang="cs-CZ" sz="800" i="0" dirty="0" smtClean="0">
                <a:solidFill>
                  <a:schemeClr val="bg1"/>
                </a:solidFill>
              </a:rPr>
              <a:t>-</a:t>
            </a:r>
            <a:r>
              <a:rPr lang="cs-CZ" sz="800" i="0" dirty="0" err="1" smtClean="0">
                <a:solidFill>
                  <a:schemeClr val="bg1"/>
                </a:solidFill>
              </a:rPr>
              <a:t>Wilkův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62" name="Zaoblený obdélníkový popisek 161"/>
          <p:cNvSpPr/>
          <p:nvPr/>
        </p:nvSpPr>
        <p:spPr>
          <a:xfrm>
            <a:off x="3203848" y="5085184"/>
            <a:ext cx="360040" cy="144016"/>
          </a:xfrm>
          <a:prstGeom prst="wedgeRoundRectCallout">
            <a:avLst>
              <a:gd name="adj1" fmla="val -98753"/>
              <a:gd name="adj2" fmla="val 9399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smtClean="0">
                <a:solidFill>
                  <a:schemeClr val="bg1"/>
                </a:solidFill>
              </a:rPr>
              <a:t>F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65" name="Zaoblený obdélníkový popisek 164"/>
          <p:cNvSpPr/>
          <p:nvPr/>
        </p:nvSpPr>
        <p:spPr>
          <a:xfrm>
            <a:off x="3203848" y="4653136"/>
            <a:ext cx="504056" cy="288032"/>
          </a:xfrm>
          <a:prstGeom prst="wedgeRoundRectCallout">
            <a:avLst>
              <a:gd name="adj1" fmla="val 130747"/>
              <a:gd name="adj2" fmla="val 460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Levenův</a:t>
            </a:r>
            <a:r>
              <a:rPr lang="cs-CZ" sz="800" i="0" dirty="0" smtClean="0">
                <a:solidFill>
                  <a:schemeClr val="bg1"/>
                </a:solidFill>
              </a:rPr>
              <a:t> test</a:t>
            </a:r>
            <a:endParaRPr lang="cs-CZ" sz="800" i="0" dirty="0">
              <a:solidFill>
                <a:schemeClr val="bg1"/>
              </a:solidFill>
            </a:endParaRPr>
          </a:p>
        </p:txBody>
      </p:sp>
      <p:sp>
        <p:nvSpPr>
          <p:cNvPr id="138" name="Zaoblený obdélník 137"/>
          <p:cNvSpPr/>
          <p:nvPr/>
        </p:nvSpPr>
        <p:spPr>
          <a:xfrm>
            <a:off x="363589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145" name="TextovéPole 144"/>
          <p:cNvSpPr txBox="1"/>
          <p:nvPr/>
        </p:nvSpPr>
        <p:spPr>
          <a:xfrm rot="502825">
            <a:off x="3532052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  <a:endParaRPr lang="cs-CZ" sz="1000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" name="Zaoblený obdélníkový popisek 174"/>
          <p:cNvSpPr/>
          <p:nvPr/>
        </p:nvSpPr>
        <p:spPr>
          <a:xfrm>
            <a:off x="3635896" y="1556792"/>
            <a:ext cx="432048" cy="288032"/>
          </a:xfrm>
          <a:prstGeom prst="wedgeRoundRectCallout">
            <a:avLst>
              <a:gd name="adj1" fmla="val -156655"/>
              <a:gd name="adj2" fmla="val 72026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smtClean="0">
                <a:solidFill>
                  <a:schemeClr val="bg1"/>
                </a:solidFill>
              </a:rPr>
              <a:t>log</a:t>
            </a:r>
          </a:p>
          <a:p>
            <a:pPr algn="ctr"/>
            <a:r>
              <a:rPr lang="cs-CZ" sz="800" i="0" dirty="0" err="1" smtClean="0">
                <a:solidFill>
                  <a:schemeClr val="bg1"/>
                </a:solidFill>
              </a:rPr>
              <a:t>arcsin</a:t>
            </a:r>
            <a:endParaRPr lang="cs-CZ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Nulová hypotéza </a:t>
            </a:r>
            <a:r>
              <a:rPr lang="cs-CZ" sz="20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2000" b="1" baseline="-25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endParaRPr lang="cs-CZ" sz="2000" b="1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Alternativní hypotéza H</a:t>
            </a:r>
            <a:r>
              <a:rPr lang="cs-CZ" sz="2000" b="1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2050" name="Graf" r:id="rId4" imgW="4038840" imgH="1023840" progId="Excel.Shee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</a:t>
            </a:r>
            <a:r>
              <a:rPr lang="cs-CZ" sz="14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sledovaný efekt je nulový</a:t>
            </a:r>
            <a:endParaRPr lang="cs-CZ" sz="1400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různý mezi skupinami</a:t>
            </a:r>
            <a:endParaRPr lang="cs-CZ" sz="1400" baseline="-250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Statistické testování odpovídá na otázku zda je pozorovaný rozdíl náhodný či nikoliv</a:t>
            </a:r>
            <a:r>
              <a:rPr lang="en-US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.</a:t>
            </a: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 K odpovědi na otázku je využit statistický model – testová statistika. </a:t>
            </a:r>
            <a:endParaRPr lang="en-US" sz="1600">
              <a:solidFill>
                <a:srgbClr val="00A3D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</a:t>
            </a:r>
            <a:r>
              <a:rPr lang="cs-CZ" sz="2000" b="1" dirty="0" smtClean="0">
                <a:solidFill>
                  <a:schemeClr val="accent1"/>
                </a:solidFill>
              </a:rPr>
              <a:t>0,05</a:t>
            </a:r>
            <a:r>
              <a:rPr lang="cs-CZ" sz="2000" dirty="0" smtClean="0"/>
              <a:t>, tzn., že připouštíme 5 %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 ≤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</a:t>
            </a:r>
            <a:r>
              <a:rPr lang="cs-CZ" sz="2000" b="1" dirty="0" smtClean="0">
                <a:solidFill>
                  <a:schemeClr val="accent1"/>
                </a:solidFill>
              </a:rPr>
              <a:t>přijímáme 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A</a:t>
            </a:r>
            <a:endParaRPr lang="cs-CZ" sz="20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&gt;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nezamítáme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/>
              <a:t>M. Cvanová</a:t>
            </a:r>
            <a:endParaRPr lang="cs-CZ" b="1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Testuje shodu reálné distribuce hodnot do n skupin s teoretickou distribucí.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/>
              <a:t>Předpokladem je, že velikost rozdílu mezi očekávaným a skutečným počtem hodnot v každé skupině je náhodně rozdělená → </a:t>
            </a:r>
            <a:r>
              <a:rPr lang="cs-CZ" sz="2000" kern="0" dirty="0" err="1" smtClean="0"/>
              <a:t>multinomické</a:t>
            </a:r>
            <a:r>
              <a:rPr lang="cs-CZ" sz="2000" kern="0" dirty="0" smtClean="0"/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Součet druhých </a:t>
            </a:r>
            <a:r>
              <a:rPr lang="cs-CZ" sz="2000" kern="0" dirty="0" smtClean="0">
                <a:latin typeface="+mj-lt"/>
              </a:rPr>
              <a:t>mocnin relativních rozdílů očekávaného a skutečného počtu hodnot  má přibližně </a:t>
            </a:r>
            <a:r>
              <a:rPr lang="el-GR" sz="2000" dirty="0" smtClean="0">
                <a:latin typeface="+mj-lt"/>
              </a:rPr>
              <a:t>χ</a:t>
            </a:r>
            <a:r>
              <a:rPr lang="el-GR" sz="2000" baseline="30000" dirty="0" smtClean="0">
                <a:latin typeface="+mj-lt"/>
              </a:rPr>
              <a:t>2</a:t>
            </a:r>
            <a:r>
              <a:rPr lang="cs-CZ" sz="2000" dirty="0" smtClean="0">
                <a:latin typeface="+mj-lt"/>
              </a:rPr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Obrázek 47" descr="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72950"/>
            <a:ext cx="4896544" cy="3264362"/>
          </a:xfrm>
          <a:prstGeom prst="rect">
            <a:avLst/>
          </a:prstGeom>
        </p:spPr>
      </p:pic>
      <p:sp>
        <p:nvSpPr>
          <p:cNvPr id="50" name="Zástupný symbol pro obsah 3"/>
          <p:cNvSpPr txBox="1">
            <a:spLocks/>
          </p:cNvSpPr>
          <p:nvPr/>
        </p:nvSpPr>
        <p:spPr>
          <a:xfrm>
            <a:off x="323528" y="3356992"/>
            <a:ext cx="3672408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l-GR" sz="2000" dirty="0" smtClean="0"/>
              <a:t>χ</a:t>
            </a:r>
            <a:r>
              <a:rPr lang="el-GR" sz="2000" baseline="30000" dirty="0" smtClean="0"/>
              <a:t>2</a:t>
            </a:r>
            <a:r>
              <a:rPr lang="cs-CZ" sz="2000" dirty="0" smtClean="0"/>
              <a:t> rozdělení pro kladné hodnoty (suma čtverců) se liší podle počtu stupňů volnosti </a:t>
            </a:r>
            <a:r>
              <a:rPr lang="cs-CZ" sz="2000" i="1" dirty="0" smtClean="0"/>
              <a:t>k</a:t>
            </a:r>
            <a:r>
              <a:rPr lang="cs-CZ" sz="2000" dirty="0" smtClean="0"/>
              <a:t> (počtu skupin) - se zvyšujícím se </a:t>
            </a:r>
            <a:r>
              <a:rPr lang="cs-CZ" sz="2000" i="1" dirty="0" smtClean="0"/>
              <a:t>k</a:t>
            </a:r>
            <a:r>
              <a:rPr lang="cs-CZ" sz="2000" dirty="0" smtClean="0"/>
              <a:t> přechází v normální rozdělení.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84088" y="5262339"/>
          <a:ext cx="627063" cy="542925"/>
        </p:xfrm>
        <a:graphic>
          <a:graphicData uri="http://schemas.openxmlformats.org/presentationml/2006/ole">
            <p:oleObj spid="_x0000_s24580" name="Rovnice" r:id="rId5" imgW="393480" imgH="342720" progId="Equation.3">
              <p:embed/>
            </p:oleObj>
          </a:graphicData>
        </a:graphic>
      </p:graphicFrame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47664" y="5087838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699792" y="5087838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547664" y="5735538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10816" y="540523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635896" y="4871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V="1">
            <a:off x="1511052" y="5733256"/>
            <a:ext cx="24848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>
            <a:off x="1554014" y="5040213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635896" y="5040213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555776" y="51132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43608" y="522920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633835" y="1861939"/>
          <a:ext cx="628650" cy="542925"/>
        </p:xfrm>
        <a:graphic>
          <a:graphicData uri="http://schemas.openxmlformats.org/presentationml/2006/ole">
            <p:oleObj spid="_x0000_s34818" name="Rovnice" r:id="rId4" imgW="393480" imgH="342720" progId="Equation.3">
              <p:embed/>
            </p:oleObj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619672" y="155679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98174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762547" y="2204492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116247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430572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4115222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710535" y="155679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97259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686722" y="2204492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7248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953672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2243560" y="2815679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5234410" y="2815679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848772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886497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753522" y="1569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667672" y="2223542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581572" y="22235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6260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991397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7090197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737272" y="15821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420744" y="202130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852792" y="216304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Obrázek 39" descr="ch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140968"/>
            <a:ext cx="4718297" cy="3145531"/>
          </a:xfrm>
          <a:prstGeom prst="rect">
            <a:avLst/>
          </a:prstGeom>
        </p:spPr>
      </p:pic>
      <p:pic>
        <p:nvPicPr>
          <p:cNvPr id="48" name="Obrázek 47" descr="chi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140968"/>
            <a:ext cx="4716016" cy="3144011"/>
          </a:xfrm>
          <a:prstGeom prst="rect">
            <a:avLst/>
          </a:prstGeom>
        </p:spPr>
      </p:pic>
      <p:pic>
        <p:nvPicPr>
          <p:cNvPr id="50" name="Obrázek 49" descr="chi2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  <p:pic>
        <p:nvPicPr>
          <p:cNvPr id="51" name="Obrázek 50" descr="chi2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četnosti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r>
              <a:rPr lang="cs-CZ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301625" y="1524000"/>
            <a:ext cx="8534400" cy="21210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případě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platnosti nulové hypotézy je poměr mezi buňkami jednoho sloupce v různých řádcích nezávislý na výběru tohoto sloupce.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>
                <a:solidFill>
                  <a:srgbClr val="FF0000"/>
                </a:solidFill>
              </a:rPr>
              <a:t>V případě platnosti nulové hypotézy je poměr mezi buňkami jednoho řádku v různých sloupcích nezávislý na výběru tohoto řádku.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Pokud tyto poměry normalizujeme, získáváme tabulku očekávaných četností.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Řádkové a sloupcové součty se touto operací nemění.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cs-CZ" sz="2000" dirty="0" smtClean="0">
              <a:latin typeface="+mj-lt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467543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/>
                <a:gridCol w="551009"/>
                <a:gridCol w="551009"/>
                <a:gridCol w="65122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2"/>
          <p:cNvGraphicFramePr>
            <a:graphicFrameLocks noGrp="1"/>
          </p:cNvGraphicFramePr>
          <p:nvPr/>
        </p:nvGraphicFramePr>
        <p:xfrm>
          <a:off x="6228184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/>
                <a:gridCol w="551009"/>
                <a:gridCol w="551009"/>
                <a:gridCol w="65122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Zástupný symbol pro obsah 3"/>
          <p:cNvSpPr txBox="1">
            <a:spLocks/>
          </p:cNvSpPr>
          <p:nvPr/>
        </p:nvSpPr>
        <p:spPr>
          <a:xfrm>
            <a:off x="395536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Pozorované četnosti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228184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četnosti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699792" y="5157192"/>
            <a:ext cx="50405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1475656" y="5373216"/>
            <a:ext cx="2808312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3"/>
          <p:cNvSpPr txBox="1">
            <a:spLocks/>
          </p:cNvSpPr>
          <p:nvPr/>
        </p:nvSpPr>
        <p:spPr>
          <a:xfrm>
            <a:off x="3131840" y="4869160"/>
            <a:ext cx="266429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× 30 / 166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2627784" y="5445224"/>
            <a:ext cx="259228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5157192"/>
            <a:ext cx="115212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153988" y="1098550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304800" y="1903413"/>
          <a:ext cx="485775" cy="542925"/>
        </p:xfrm>
        <a:graphic>
          <a:graphicData uri="http://schemas.openxmlformats.org/presentationml/2006/ole">
            <p:oleObj spid="_x0000_s47106" name="Rovnice" r:id="rId4" imgW="304560" imgH="342720" progId="Equation.3">
              <p:embed/>
            </p:oleObj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219200" y="1598613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58127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362075" y="2246313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76200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390525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3714750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310063" y="1598613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57212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286250" y="2246313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3243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553200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1843088" y="2857500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jev 1</a:t>
            </a: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4833938" y="2857500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 jev 2</a:t>
            </a: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448300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486025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353050" y="1611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267200" y="2265363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181100" y="2265363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2255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590925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6689725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336800" y="16240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08113"/>
            <a:ext cx="2057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28600" y="3267075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438400" y="32766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057400" y="3260725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98145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?</a:t>
            </a: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416242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5219700" y="34432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5219700" y="3443288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82880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&lt;&lt; 0,001]</a:t>
            </a: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/>
        </p:nvGraphicFramePr>
        <p:xfrm>
          <a:off x="2757488" y="4724400"/>
          <a:ext cx="5700712" cy="633413"/>
        </p:xfrm>
        <a:graphic>
          <a:graphicData uri="http://schemas.openxmlformats.org/presentationml/2006/ole">
            <p:oleObj spid="_x0000_s47107" name="Rovnice" r:id="rId6" imgW="2869920" imgH="431640" progId="Equation.3">
              <p:embed/>
            </p:oleObj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7370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/>
        </p:nvGraphicFramePr>
        <p:xfrm>
          <a:off x="4895850" y="5373688"/>
          <a:ext cx="3867150" cy="523875"/>
        </p:xfrm>
        <a:graphic>
          <a:graphicData uri="http://schemas.openxmlformats.org/presentationml/2006/ole">
            <p:oleObj spid="_x0000_s47108" name="Rovnice" r:id="rId7" imgW="2514600" imgH="342720" progId="Equation.3">
              <p:embed/>
            </p:oleObj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1278</Words>
  <Application>Microsoft Office PowerPoint</Application>
  <PresentationFormat>Předvádění na obrazovce (4:3)</PresentationFormat>
  <Paragraphs>530</Paragraphs>
  <Slides>14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Administrativní</vt:lpstr>
      <vt:lpstr>7_Administrativní</vt:lpstr>
      <vt:lpstr>Graf</vt:lpstr>
      <vt:lpstr>Rovnice</vt:lpstr>
      <vt:lpstr>8. Kontingenční tabulky a χ2 test</vt:lpstr>
      <vt:lpstr>Shrnutí statistických testů</vt:lpstr>
      <vt:lpstr>Shrnutí statistických testů</vt:lpstr>
      <vt:lpstr>Statistické testování – základní pojmy</vt:lpstr>
      <vt:lpstr>P-hodnota</vt:lpstr>
      <vt:lpstr>Test dobré shody - základní teorie</vt:lpstr>
      <vt:lpstr>Test dobré shody - základní teorie</vt:lpstr>
      <vt:lpstr>Očekávané četnosti</vt:lpstr>
      <vt:lpstr>Test dobré shody - základní teorie</vt:lpstr>
      <vt:lpstr>Kontingenční tabulky   H0 :Nezávislost dvou jevů A a B</vt:lpstr>
      <vt:lpstr>Kontingenční tabulky: příklad</vt:lpstr>
      <vt:lpstr>Příklad – závislost pohlaví na onemocnění</vt:lpstr>
      <vt:lpstr>Příklad – závislost pohlaví na onemocnění</vt:lpstr>
      <vt:lpstr>Příklad – závislost pohlaví na onemocnění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testování – základní pojmy</dc:title>
  <dc:creator>cvanova</dc:creator>
  <cp:lastModifiedBy>Jiří Kalina</cp:lastModifiedBy>
  <cp:revision>28</cp:revision>
  <dcterms:created xsi:type="dcterms:W3CDTF">2011-05-12T08:01:25Z</dcterms:created>
  <dcterms:modified xsi:type="dcterms:W3CDTF">2015-05-11T09:28:47Z</dcterms:modified>
</cp:coreProperties>
</file>