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0"/>
  </p:notesMasterIdLst>
  <p:sldIdLst>
    <p:sldId id="256" r:id="rId2"/>
    <p:sldId id="287" r:id="rId3"/>
    <p:sldId id="289" r:id="rId4"/>
    <p:sldId id="290" r:id="rId5"/>
    <p:sldId id="257" r:id="rId6"/>
    <p:sldId id="291" r:id="rId7"/>
    <p:sldId id="258" r:id="rId8"/>
    <p:sldId id="259" r:id="rId9"/>
    <p:sldId id="360" r:id="rId10"/>
    <p:sldId id="286" r:id="rId11"/>
    <p:sldId id="361" r:id="rId12"/>
    <p:sldId id="362" r:id="rId13"/>
    <p:sldId id="363" r:id="rId14"/>
    <p:sldId id="364" r:id="rId15"/>
    <p:sldId id="293" r:id="rId16"/>
    <p:sldId id="260" r:id="rId17"/>
    <p:sldId id="261" r:id="rId18"/>
    <p:sldId id="294" r:id="rId19"/>
    <p:sldId id="343" r:id="rId20"/>
    <p:sldId id="369" r:id="rId21"/>
    <p:sldId id="367" r:id="rId22"/>
    <p:sldId id="365" r:id="rId23"/>
    <p:sldId id="366" r:id="rId24"/>
    <p:sldId id="344" r:id="rId25"/>
    <p:sldId id="356" r:id="rId26"/>
    <p:sldId id="301" r:id="rId27"/>
    <p:sldId id="376" r:id="rId28"/>
    <p:sldId id="370" r:id="rId29"/>
    <p:sldId id="371" r:id="rId30"/>
    <p:sldId id="372" r:id="rId31"/>
    <p:sldId id="373" r:id="rId32"/>
    <p:sldId id="374" r:id="rId33"/>
    <p:sldId id="375" r:id="rId34"/>
    <p:sldId id="345" r:id="rId35"/>
    <p:sldId id="347" r:id="rId36"/>
    <p:sldId id="348" r:id="rId37"/>
    <p:sldId id="379" r:id="rId38"/>
    <p:sldId id="380" r:id="rId39"/>
    <p:sldId id="358" r:id="rId40"/>
    <p:sldId id="357" r:id="rId41"/>
    <p:sldId id="351" r:id="rId42"/>
    <p:sldId id="378" r:id="rId43"/>
    <p:sldId id="377" r:id="rId44"/>
    <p:sldId id="349" r:id="rId45"/>
    <p:sldId id="305" r:id="rId46"/>
    <p:sldId id="306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82" r:id="rId57"/>
    <p:sldId id="317" r:id="rId58"/>
    <p:sldId id="381" r:id="rId59"/>
    <p:sldId id="352" r:id="rId60"/>
    <p:sldId id="318" r:id="rId61"/>
    <p:sldId id="321" r:id="rId62"/>
    <p:sldId id="323" r:id="rId63"/>
    <p:sldId id="325" r:id="rId64"/>
    <p:sldId id="326" r:id="rId65"/>
    <p:sldId id="327" r:id="rId66"/>
    <p:sldId id="328" r:id="rId67"/>
    <p:sldId id="353" r:id="rId68"/>
    <p:sldId id="330" r:id="rId69"/>
    <p:sldId id="339" r:id="rId70"/>
    <p:sldId id="341" r:id="rId71"/>
    <p:sldId id="264" r:id="rId72"/>
    <p:sldId id="383" r:id="rId73"/>
    <p:sldId id="384" r:id="rId74"/>
    <p:sldId id="354" r:id="rId75"/>
    <p:sldId id="355" r:id="rId76"/>
    <p:sldId id="342" r:id="rId77"/>
    <p:sldId id="278" r:id="rId78"/>
    <p:sldId id="280" r:id="rId79"/>
    <p:sldId id="282" r:id="rId80"/>
    <p:sldId id="281" r:id="rId81"/>
    <p:sldId id="385" r:id="rId82"/>
    <p:sldId id="277" r:id="rId83"/>
    <p:sldId id="284" r:id="rId84"/>
    <p:sldId id="386" r:id="rId85"/>
    <p:sldId id="387" r:id="rId86"/>
    <p:sldId id="285" r:id="rId87"/>
    <p:sldId id="295" r:id="rId88"/>
    <p:sldId id="395" r:id="rId89"/>
    <p:sldId id="283" r:id="rId90"/>
    <p:sldId id="396" r:id="rId91"/>
    <p:sldId id="296" r:id="rId92"/>
    <p:sldId id="394" r:id="rId93"/>
    <p:sldId id="388" r:id="rId94"/>
    <p:sldId id="389" r:id="rId95"/>
    <p:sldId id="392" r:id="rId96"/>
    <p:sldId id="397" r:id="rId97"/>
    <p:sldId id="390" r:id="rId98"/>
    <p:sldId id="393" r:id="rId9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00"/>
    <a:srgbClr val="003399"/>
    <a:srgbClr val="3333CC"/>
    <a:srgbClr val="000099"/>
    <a:srgbClr val="00CC00"/>
    <a:srgbClr val="0099FF"/>
    <a:srgbClr val="FFFF00"/>
    <a:srgbClr val="FFFFCC"/>
    <a:srgbClr val="CCFF33"/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61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236" y="-114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wmf"/><Relationship Id="rId1" Type="http://schemas.openxmlformats.org/officeDocument/2006/relationships/image" Target="../media/image2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BF120-4FC5-4117-AF1F-E81E3E2E1716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12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13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A98BA-AA20-41C6-AB48-E85E1C3A3297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95243-C4E1-4BCA-A230-3B469C6FF645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před 2 týdny jsme měli malé výročí 6005 let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 smtClean="0"/>
              <a:t>dědeček Erasmus a Josiah Wedgwood I. zakladatel světoznámé porcelánky, takže Darwinovi bohatí;</a:t>
            </a:r>
          </a:p>
          <a:p>
            <a:r>
              <a:rPr lang="cs-CZ" smtClean="0"/>
              <a:t>velký, pohodlný dům, krásné zahrady, služebnictvo;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porcelán Wedgwood, zal. 100 let před Původem druhů; typické etruské vzory; zmínka o královně (na plaketě Darwin)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 smtClean="0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naštěstí Sadgwick (geolog) a především botanik Henslow (D. označován jako „ten, co chodí s Henslowem“)</a:t>
            </a:r>
          </a:p>
          <a:p>
            <a:r>
              <a:rPr lang="cs-CZ" smtClean="0"/>
              <a:t>zima 1830-31: D. čte deník barona Alexandra von Humboldta, největšího cestovatele té doby (Kanárské ostrovy, J a S Amerika atd.)</a:t>
            </a:r>
          </a:p>
          <a:p>
            <a:r>
              <a:rPr lang="cs-CZ" smtClean="0"/>
              <a:t>* v lednu 1831 D. graduoval a pod Henslowovým vlivem se začal věnovat geologii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BCB22-DBA6-4305-B1B7-7A126971195B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na podzim 1831 se vrátil do Shrewsbury na loveckou sezónu, ale čekal ho tam dopis od H., který mu oznamoval, že Robert Fitzroy, 26-letý kapitán lodi Jejího Veličenstva Beagle Královského námořnictva, se chystá k podrobnému průzkumu jižního pobřeží J Ameriky pro Britskou admiralitu a hledá mladého přírodovědce bez nároku na plat. Henslow:“Ani v nejmenším nepochybujte a neobávejte se, že nejste kvalifikován, buďte si jist, že jste ten správný člověk.“</a:t>
            </a:r>
          </a:p>
          <a:p>
            <a:r>
              <a:rPr lang="cs-CZ" smtClean="0"/>
              <a:t>* D. byl vybrán, i když se F. zprvu nelíbil, v duchu tehdy velmi populární frenologie, Darwinův nos, 15. listopadu se nalodil a 27. prosince loď vyplula (proto deníky začínaji rokem 1832); každopádně když se loď vzdalovala od břehů rodné Anglie, nikdo, natož on sám, netušil že se o něm po 200 letech budou psát stohy článků a knih a že já budu mít tuto přednášku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Cape Verde, četba 1. dílu Lyellových Základů geologie; zbytky antického chrámu...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Patagonie: fosilie obřího lenochoda a pásovce, vymřelého koně, objev nového druhu pštrosa (nandu)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63501-3339-48F1-93C6-CD3DC25519E5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suchozemští ptáci: 21/26 (81%) enedemických, u mořských jen 2/11 (18%); drozdi (Mimidae), „pěnkavy“ (ne Fringillidae), ale strnadi (Emberizidae)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 smtClean="0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8 let poté, co přepověděl, že práce na svijonožcích mu zabere několik měsíců, max. rok ...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 smtClean="0"/>
              <a:t>podoba s Fryntou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62</a:t>
            </a:fld>
            <a:endParaRPr lang="cs-CZ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se obrátil na své přátele, především Hookera a Huxleyho, co má dělat</a:t>
            </a:r>
          </a:p>
          <a:p>
            <a:r>
              <a:rPr lang="cs-CZ" smtClean="0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63</a:t>
            </a:fld>
            <a:endParaRPr lang="cs-CZ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 smtClean="0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64</a:t>
            </a:fld>
            <a:endParaRPr lang="cs-CZ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březen 1859: dokončil knihu</a:t>
            </a:r>
          </a:p>
          <a:p>
            <a:pPr>
              <a:buFontTx/>
              <a:buChar char="•"/>
            </a:pPr>
            <a:r>
              <a:rPr lang="cs-CZ" smtClean="0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 smtClean="0"/>
          </a:p>
          <a:p>
            <a:pPr>
              <a:buFontTx/>
              <a:buChar char="•"/>
            </a:pPr>
            <a:r>
              <a:rPr lang="en-US" smtClean="0"/>
              <a:t>na obr. vpravo jedi</a:t>
            </a:r>
            <a:r>
              <a:rPr lang="cs-CZ" smtClean="0"/>
              <a:t>ný obrázek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E6C7F-C1FA-4694-B038-674190BD6EFF}" type="slidenum">
              <a:rPr lang="cs-CZ" smtClean="0"/>
              <a:pPr/>
              <a:t>65</a:t>
            </a:fld>
            <a:endParaRPr lang="cs-CZ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Huxley dlouho D. teorii nedůvěřoval, ale argumenty v knize natolik pádné, že údajně prohlásil...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357B1-F75D-4277-B432-F0B0C29C7368}" type="slidenum">
              <a:rPr lang="cs-CZ" smtClean="0"/>
              <a:pPr/>
              <a:t>66</a:t>
            </a:fld>
            <a:endParaRPr lang="cs-CZ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67</a:t>
            </a:fld>
            <a:endParaRPr lang="cs-CZ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68</a:t>
            </a:fld>
            <a:endParaRPr lang="cs-CZ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 smtClean="0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69</a:t>
            </a:fld>
            <a:endParaRPr lang="cs-CZ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od</a:t>
            </a:r>
            <a:r>
              <a:rPr lang="en-GB" smtClean="0"/>
              <a:t> t</a:t>
            </a:r>
            <a:r>
              <a:rPr lang="cs-CZ" smtClean="0"/>
              <a:t>é doby až do smrti 10 dalších knih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70</a:t>
            </a:fld>
            <a:endParaRPr lang="cs-CZ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/>
              <a:t>D. smrt, chtěl obyčejnou nehoblovanou rakev, hrob v Downe, ale .... </a:t>
            </a:r>
          </a:p>
          <a:p>
            <a:r>
              <a:rPr lang="cs-CZ" smtClean="0"/>
              <a:t>popis hrobů ve Westminsteru (není pravda, že vedle Newtona, ale opodál; vedle něho John Herschel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71</a:t>
            </a:fld>
            <a:endParaRPr lang="cs-CZ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73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74</a:t>
            </a:fld>
            <a:endParaRPr lang="cs-CZ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75</a:t>
            </a:fld>
            <a:endParaRPr lang="cs-CZ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76</a:t>
            </a:fld>
            <a:endParaRPr lang="cs-CZ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77</a:t>
            </a:fld>
            <a:endParaRPr lang="cs-CZ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78</a:t>
            </a:fld>
            <a:endParaRPr lang="cs-CZ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5AC89-8B0B-4B43-A001-8240A7085D33}" type="slidenum">
              <a:rPr lang="cs-CZ" smtClean="0"/>
              <a:pPr/>
              <a:t>79</a:t>
            </a:fld>
            <a:endParaRPr lang="cs-CZ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80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81</a:t>
            </a:fld>
            <a:endParaRPr lang="cs-CZ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82</a:t>
            </a:fld>
            <a:endParaRPr lang="cs-CZ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83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85</a:t>
            </a:fld>
            <a:endParaRPr lang="cs-CZ" smtClean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86</a:t>
            </a:fld>
            <a:endParaRPr lang="cs-CZ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87</a:t>
            </a:fld>
            <a:endParaRPr lang="cs-CZ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88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89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90</a:t>
            </a:fld>
            <a:endParaRPr lang="cs-CZ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91</a:t>
            </a:fld>
            <a:endParaRPr lang="cs-CZ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0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8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4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2.jpeg"/><Relationship Id="rId7" Type="http://schemas.openxmlformats.org/officeDocument/2006/relationships/image" Target="../media/image78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4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2.png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7.jpe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6.jpeg"/><Relationship Id="rId4" Type="http://schemas.openxmlformats.org/officeDocument/2006/relationships/image" Target="../media/image16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jpeg"/><Relationship Id="rId4" Type="http://schemas.openxmlformats.org/officeDocument/2006/relationships/image" Target="../media/image1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6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7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10" Type="http://schemas.openxmlformats.org/officeDocument/2006/relationships/image" Target="../media/image187.jpeg"/><Relationship Id="rId4" Type="http://schemas.openxmlformats.org/officeDocument/2006/relationships/image" Target="../media/image183.png"/><Relationship Id="rId9" Type="http://schemas.openxmlformats.org/officeDocument/2006/relationships/image" Target="../media/image18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jpeg"/><Relationship Id="rId9" Type="http://schemas.openxmlformats.org/officeDocument/2006/relationships/image" Target="../media/image2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09.jpeg"/><Relationship Id="rId4" Type="http://schemas.openxmlformats.org/officeDocument/2006/relationships/image" Target="../media/image2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Dokument_aplikace_Microsoft_Office_Word_97-_20032.doc"/><Relationship Id="rId4" Type="http://schemas.openxmlformats.org/officeDocument/2006/relationships/oleObject" Target="../embeddings/Dokument_aplikace_Microsoft_Office_Word_97-_20031.doc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gif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gi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582613" y="293688"/>
            <a:ext cx="81470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EVOLUČNÍ BIOLOGIE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579727" y="2532063"/>
            <a:ext cx="6170535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Laboratoř evoluční genetiky savců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Ústav živočišné fyziologie a genetiky AV ČR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wrigh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6538" y="430213"/>
            <a:ext cx="5827712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7" name="Picture 10" descr="concor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6538" y="3143250"/>
            <a:ext cx="58277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268" name="Šipka dolů 3"/>
          <p:cNvSpPr>
            <a:spLocks noChangeArrowheads="1"/>
          </p:cNvSpPr>
          <p:nvPr/>
        </p:nvSpPr>
        <p:spPr bwMode="auto">
          <a:xfrm>
            <a:off x="2020888" y="2725738"/>
            <a:ext cx="600075" cy="792162"/>
          </a:xfrm>
          <a:prstGeom prst="downArrow">
            <a:avLst>
              <a:gd name="adj1" fmla="val 50000"/>
              <a:gd name="adj2" fmla="val 50048"/>
            </a:avLst>
          </a:prstGeom>
          <a:solidFill>
            <a:srgbClr val="E1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1269" name="TextovéPole 4"/>
          <p:cNvSpPr txBox="1">
            <a:spLocks noChangeArrowheads="1"/>
          </p:cNvSpPr>
          <p:nvPr/>
        </p:nvSpPr>
        <p:spPr bwMode="auto">
          <a:xfrm>
            <a:off x="2586038" y="2735263"/>
            <a:ext cx="5302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400">
                <a:solidFill>
                  <a:srgbClr val="E10000"/>
                </a:solidFill>
                <a:latin typeface="Arial Black" pitchFamily="34" charset="0"/>
              </a:rPr>
              <a:t>?</a:t>
            </a:r>
            <a:endParaRPr lang="cs-CZ">
              <a:solidFill>
                <a:srgbClr val="E1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a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e</a:t>
            </a:r>
            <a:r>
              <a:rPr lang="cs-CZ" sz="2000" u="sng" dirty="0" smtClean="0">
                <a:latin typeface="Arial" charset="0"/>
              </a:rPr>
              <a:t>má záměr ani cíl</a:t>
            </a:r>
            <a:r>
              <a:rPr lang="cs-CZ" sz="2000" dirty="0" smtClean="0">
                <a:latin typeface="Arial" charset="0"/>
              </a:rPr>
              <a:t> (ani přežití druhů!)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80000"/>
                </a:solidFill>
                <a:latin typeface="Arial" charset="0"/>
              </a:rPr>
              <a:t>je</a:t>
            </a:r>
            <a:r>
              <a:rPr lang="cs-CZ" sz="2000" dirty="0" smtClean="0">
                <a:latin typeface="Arial" charset="0"/>
              </a:rPr>
              <a:t> nemorální (tj. ani morální ani amorální)</a:t>
            </a:r>
            <a:endParaRPr lang="cs-CZ" sz="2000" dirty="0" smtClean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E80000"/>
                </a:solidFill>
                <a:latin typeface="Arial" charset="0"/>
              </a:rPr>
              <a:t>ne</a:t>
            </a:r>
            <a:r>
              <a:rPr lang="cs-CZ" sz="2000" u="sng" dirty="0" smtClean="0">
                <a:latin typeface="Arial" charset="0"/>
              </a:rPr>
              <a:t>ní progresivní</a:t>
            </a:r>
            <a:endParaRPr lang="cs-CZ" sz="2000" u="sng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151569" name="Picture 17" descr="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816" y="3607655"/>
            <a:ext cx="4233863" cy="1900237"/>
          </a:xfrm>
          <a:prstGeom prst="rect">
            <a:avLst/>
          </a:prstGeom>
          <a:noFill/>
        </p:spPr>
      </p:pic>
      <p:pic>
        <p:nvPicPr>
          <p:cNvPr id="151570" name="Picture 18" descr="WOMAN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13768" y="5513335"/>
            <a:ext cx="4368800" cy="1174750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4511710" y="5436158"/>
            <a:ext cx="4310743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6"/>
          <p:cNvSpPr txBox="1">
            <a:spLocks noChangeArrowheads="1"/>
          </p:cNvSpPr>
          <p:nvPr/>
        </p:nvSpPr>
        <p:spPr bwMode="auto">
          <a:xfrm>
            <a:off x="6770688" y="5622925"/>
            <a:ext cx="1536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„efekt zdi“</a:t>
            </a:r>
          </a:p>
        </p:txBody>
      </p:sp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263650"/>
            <a:ext cx="812482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47392" y="225771"/>
            <a:ext cx="2943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smtClean="0">
                <a:solidFill>
                  <a:srgbClr val="E80000"/>
                </a:solidFill>
                <a:latin typeface="Arial" charset="0"/>
              </a:rPr>
              <a:t>Evoluce a pokrok</a:t>
            </a:r>
            <a:endParaRPr lang="cs-CZ" sz="2800" dirty="0">
              <a:solidFill>
                <a:srgbClr val="E8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1601403" y="534407"/>
            <a:ext cx="5987408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STRUKTURA EVOLUČNÍ BIOLOGIE</a:t>
            </a: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045447" y="1485900"/>
            <a:ext cx="2774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33CC"/>
                </a:solidFill>
                <a:latin typeface="Arial" charset="0"/>
              </a:rPr>
              <a:t>2 základní otázky: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170484" y="2084387"/>
            <a:ext cx="8837614" cy="1546224"/>
            <a:chOff x="263" y="1439"/>
            <a:chExt cx="5567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63" y="2125"/>
              <a:ext cx="221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Jaká je </a:t>
              </a:r>
              <a:r>
                <a:rPr lang="cs-CZ" b="1" u="sng" dirty="0">
                  <a:solidFill>
                    <a:srgbClr val="CE0000"/>
                  </a:solidFill>
                  <a:latin typeface="Arial" charset="0"/>
                </a:rPr>
                <a:t>historie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života?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934" y="2122"/>
              <a:ext cx="28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Jaké jsou </a:t>
              </a:r>
              <a:r>
                <a:rPr lang="cs-CZ" b="1" u="sng" dirty="0" smtClean="0">
                  <a:solidFill>
                    <a:srgbClr val="CE0000"/>
                  </a:solidFill>
                  <a:latin typeface="Arial" charset="0"/>
                </a:rPr>
                <a:t>mechanismy</a:t>
              </a:r>
              <a:r>
                <a:rPr lang="cs-CZ" b="1" dirty="0" smtClean="0">
                  <a:solidFill>
                    <a:srgbClr val="CE0000"/>
                  </a:solidFill>
                  <a:latin typeface="Arial" charset="0"/>
                </a:rPr>
                <a:t> změn?</a:t>
              </a:r>
              <a:endParaRPr lang="cs-CZ" b="1" dirty="0">
                <a:solidFill>
                  <a:srgbClr val="CE0000"/>
                </a:solidFill>
                <a:latin typeface="Arial" charset="0"/>
              </a:endParaRP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9431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systematika</a:t>
            </a:r>
          </a:p>
          <a:p>
            <a:pPr>
              <a:spcAft>
                <a:spcPts val="300"/>
              </a:spcAft>
            </a:pPr>
            <a:r>
              <a:rPr lang="cs-CZ" sz="2200">
                <a:latin typeface="Arial" charset="0"/>
              </a:rPr>
              <a:t> paleontologie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643438" y="3733800"/>
            <a:ext cx="42767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smtClean="0">
                <a:latin typeface="Arial" charset="0"/>
              </a:rPr>
              <a:t>evoluční </a:t>
            </a:r>
            <a:r>
              <a:rPr lang="cs-CZ" sz="2200" dirty="0">
                <a:latin typeface="Arial" charset="0"/>
              </a:rPr>
              <a:t>genetika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vývojová biologie (</a:t>
            </a:r>
            <a:r>
              <a:rPr lang="cs-CZ" sz="2200" dirty="0" err="1">
                <a:latin typeface="Arial" charset="0"/>
              </a:rPr>
              <a:t>evo</a:t>
            </a:r>
            <a:r>
              <a:rPr lang="cs-CZ" sz="2200" dirty="0">
                <a:latin typeface="Arial" charset="0"/>
              </a:rPr>
              <a:t>-</a:t>
            </a:r>
            <a:r>
              <a:rPr lang="cs-CZ" sz="2200" dirty="0" err="1">
                <a:latin typeface="Arial" charset="0"/>
              </a:rPr>
              <a:t>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behaviorální ekologie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sociobiologie,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psychologie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fyziologie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</a:t>
            </a:r>
            <a:r>
              <a:rPr lang="cs-CZ" sz="2200" dirty="0">
                <a:latin typeface="Arial" charset="0"/>
              </a:rPr>
              <a:t>. morfologie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387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543175" y="3313113"/>
            <a:ext cx="6400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„Ještě nižádný spytatel neviděl, že by z jednodušších ústrojí, jako jsou nálevníci, vyšší, u příkladu červ a z toho hmyz byl vynikl. Nicméně musíme přijmouti, že takové proměňování se dělo a ještě děje. (…) Toho zponenáhlého přetvořování důkaz jsou ostatky životů v lůně zemním pochované. (…) Příroda tvořící od nejjednodušších začla, pořád po stupních dokonalosti se vznášela a ještě teď se béře“. </a:t>
            </a:r>
          </a:p>
          <a:p>
            <a:pPr algn="ctr"/>
            <a:r>
              <a:rPr lang="en-GB" sz="1800">
                <a:latin typeface="Arial" charset="0"/>
                <a:cs typeface="Arial" charset="0"/>
              </a:rPr>
              <a:t>[</a:t>
            </a:r>
            <a:r>
              <a:rPr lang="cs-CZ" sz="1800" i="1">
                <a:latin typeface="Arial" charset="0"/>
                <a:cs typeface="Arial" charset="0"/>
              </a:rPr>
              <a:t>Wšeobecný rostlinopis, 1846</a:t>
            </a:r>
            <a:r>
              <a:rPr lang="en-GB" sz="1800">
                <a:latin typeface="Arial" charset="0"/>
                <a:cs typeface="Arial" charset="0"/>
              </a:rPr>
              <a:t>]</a:t>
            </a:r>
            <a:endParaRPr lang="cs-CZ" sz="1800">
              <a:latin typeface="Arial" charset="0"/>
              <a:cs typeface="Arial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398463" y="5707063"/>
            <a:ext cx="2287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Jan Svatopluk Presl 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(1791–1849)</a:t>
            </a:r>
          </a:p>
        </p:txBody>
      </p:sp>
      <p:pic>
        <p:nvPicPr>
          <p:cNvPr id="16390" name="Picture 4" descr="pre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3303588"/>
            <a:ext cx="1963738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83167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>
                <a:latin typeface="Arial" charset="0"/>
              </a:rPr>
              <a:t>Historii evolučního myšlení lze rozdělit na následující etapy: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před Darwinem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teorie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evoluční teorie na přelomu 19. a 20. století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Moderní syntéza a současný vývoj</a:t>
            </a: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Za počátek evoluční biologie považován rok 1859 (Darwinův </a:t>
            </a:r>
            <a:r>
              <a:rPr lang="cs-CZ" sz="2000" i="1">
                <a:latin typeface="Arial" charset="0"/>
              </a:rPr>
              <a:t>Původ druhů</a:t>
            </a:r>
            <a:r>
              <a:rPr lang="cs-CZ" sz="2000">
                <a:latin typeface="Arial" charset="0"/>
              </a:rPr>
              <a:t>), nicméně: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evoluční myšlenky mnohem starší</a:t>
            </a:r>
          </a:p>
          <a:p>
            <a:pPr>
              <a:spcAft>
                <a:spcPts val="300"/>
              </a:spcAft>
            </a:pPr>
            <a:r>
              <a:rPr lang="cs-CZ" sz="2000">
                <a:latin typeface="Arial" charset="0"/>
              </a:rPr>
              <a:t>teprve po 2. světové válce evoluční biologie jako skutečná vědní disciplína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08985" y="339449"/>
            <a:ext cx="6837000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HISTORIE EVOLUČNÍHO MYŠLENÍ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551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Anaximandros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Milétu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546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lidé a živočichové se vyvinuli z ryb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61950" y="596900"/>
            <a:ext cx="7186613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Skripta:</a:t>
            </a:r>
            <a:r>
              <a:rPr lang="cs-CZ" sz="2000">
                <a:latin typeface="Arial" charset="0"/>
              </a:rPr>
              <a:t> </a:t>
            </a:r>
          </a:p>
          <a:p>
            <a:r>
              <a:rPr lang="cs-CZ" sz="2000">
                <a:latin typeface="Arial" charset="0"/>
              </a:rPr>
              <a:t>Flegr, J. (1994): Mechanismy mikroevoluce</a:t>
            </a:r>
            <a:endParaRPr lang="cs-CZ" sz="2000" i="1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Učebnice:</a:t>
            </a:r>
          </a:p>
          <a:p>
            <a:r>
              <a:rPr lang="cs-CZ" sz="2000">
                <a:latin typeface="Arial" charset="0"/>
              </a:rPr>
              <a:t>Flegr, J. (2005): Evoluční biologie</a:t>
            </a:r>
            <a:endParaRPr lang="en-US" sz="2000" i="1">
              <a:latin typeface="Arial" charset="0"/>
            </a:endParaRPr>
          </a:p>
          <a:p>
            <a:endParaRPr lang="en-US" sz="2000" i="1">
              <a:latin typeface="Arial" charset="0"/>
            </a:endParaRPr>
          </a:p>
          <a:p>
            <a:r>
              <a:rPr lang="cs-CZ" sz="2000">
                <a:latin typeface="Arial" charset="0"/>
              </a:rPr>
              <a:t>Flegr, J. (200</a:t>
            </a:r>
            <a:r>
              <a:rPr lang="en-US" sz="2000">
                <a:latin typeface="Arial" charset="0"/>
              </a:rPr>
              <a:t>7</a:t>
            </a:r>
            <a:r>
              <a:rPr lang="cs-CZ" sz="2000">
                <a:latin typeface="Arial" charset="0"/>
              </a:rPr>
              <a:t>): Úvod do evoluční biologie</a:t>
            </a:r>
            <a:endParaRPr lang="cs-CZ" sz="2000" i="1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solidFill>
                  <a:srgbClr val="0033CC"/>
                </a:solidFill>
                <a:latin typeface="Arial" charset="0"/>
              </a:rPr>
              <a:t>Knihy:</a:t>
            </a:r>
          </a:p>
          <a:p>
            <a:r>
              <a:rPr lang="cs-CZ" sz="2000">
                <a:latin typeface="Arial" charset="0"/>
              </a:rPr>
              <a:t>Zrzavý, J., Storch, D., Mihulka, S. (2004): Jak se dělá evoluce</a:t>
            </a: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latin typeface="Arial" charset="0"/>
              </a:rPr>
              <a:t>Flegr, J. (2006): Zamrzlá evoluce</a:t>
            </a:r>
          </a:p>
          <a:p>
            <a:endParaRPr lang="cs-CZ" sz="2000">
              <a:latin typeface="Arial" charset="0"/>
            </a:endParaRPr>
          </a:p>
          <a:p>
            <a:r>
              <a:rPr lang="cs-CZ" sz="2000">
                <a:latin typeface="Arial" charset="0"/>
              </a:rPr>
              <a:t>Svoboda, J.A. (2014): Předkové – 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                                   Evoluce člověka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4100" name="Picture 6" descr="zrzav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0475" y="2935288"/>
            <a:ext cx="1360488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 descr="flegr-obal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800" y="582613"/>
            <a:ext cx="16637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9" descr="zamrzla-evoluce-aneb-je-to-jinak-pane-darwi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8988" y="4799013"/>
            <a:ext cx="13081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9" descr="Předkové. Evoluce člověk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2213" y="4397375"/>
            <a:ext cx="1852612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://www.academia.cz/img/knihy/obalky1/lrg/evolucni-biolog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8764" y="437925"/>
            <a:ext cx="1770098" cy="222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4665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Kolofonu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ca. 475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fosilie v sedimentech kdysi musely být pod vodou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antika a středověk:</a:t>
            </a:r>
          </a:p>
        </p:txBody>
      </p:sp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3818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Empedoklés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0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Akragantu</a:t>
            </a:r>
            <a:r>
              <a:rPr lang="cs-CZ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432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př.n.l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náhodné kombinace částí organismů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rostliny dříve než živočichové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aranoias.org/wp-content/uploads/2010/07/Hybrid-Creatures-by-Francesco-Sambo-550x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774" y="3074518"/>
            <a:ext cx="2681514" cy="35737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://www.paranoias.org/wp-content/uploads/2010/07/Hybrid-Creatures-by-Francesco-Sambo_2-550x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449" y="3812977"/>
            <a:ext cx="2825443" cy="282544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68" name="Picture 12" descr="http://fc09.deviantart.net/fs71/i/2014/031/b/5/world_war_centaur_by_jakeparker-d74lm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73" y="214514"/>
            <a:ext cx="2739071" cy="26995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8823" y="195059"/>
            <a:ext cx="2838833" cy="34988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0721" y="3664516"/>
            <a:ext cx="2880320" cy="30041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535" y="198688"/>
            <a:ext cx="2406472" cy="3401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2919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křesťanská filozofie: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840231" y="1710152"/>
            <a:ext cx="4939173" cy="118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Platón</a:t>
            </a:r>
            <a:r>
              <a:rPr lang="cs-CZ" sz="2000" dirty="0" smtClean="0">
                <a:latin typeface="Arial" charset="0"/>
              </a:rPr>
              <a:t>: svět </a:t>
            </a:r>
            <a:r>
              <a:rPr lang="cs-CZ" sz="2000" dirty="0">
                <a:latin typeface="Arial" charset="0"/>
              </a:rPr>
              <a:t>idejí a Bůh</a:t>
            </a:r>
          </a:p>
          <a:p>
            <a:pPr>
              <a:spcAft>
                <a:spcPts val="300"/>
              </a:spcAft>
            </a:pP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Aristoteles</a:t>
            </a:r>
            <a:r>
              <a:rPr lang="cs-CZ" sz="2000" dirty="0" smtClean="0">
                <a:latin typeface="Arial" charset="0"/>
              </a:rPr>
              <a:t>: první klasifikace organismů 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endParaRPr lang="cs-CZ" sz="2000" dirty="0" smtClean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000" i="1" dirty="0" err="1" smtClean="0">
                <a:latin typeface="Arial" charset="0"/>
              </a:rPr>
              <a:t>Scala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Naturae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404778" y="5532094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Aristoteles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384–322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403333" y="5660128"/>
            <a:ext cx="20633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Platón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 smtClean="0">
                <a:latin typeface="Arial" charset="0"/>
                <a:cs typeface="Arial" charset="0"/>
              </a:rPr>
              <a:t>427–347 </a:t>
            </a:r>
            <a:r>
              <a:rPr lang="cs-CZ" sz="2000" dirty="0">
                <a:latin typeface="Arial" charset="0"/>
                <a:cs typeface="Arial" charset="0"/>
              </a:rPr>
              <a:t>př.n.l.)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3161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A) antika a středověk: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http://faculty.ycp.edu/~kkleiner/fieldnaturalhistory/fnhimages/l3images/Scala_Natura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8588" y="1874838"/>
            <a:ext cx="2744787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http://theempireoffilms.files.wordpress.com/2012/08/chainofbeing.jpg?w=6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7638" y="822325"/>
            <a:ext cx="3679825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 descr="http://bombsite.com/images/attachments/0003/1924/Dion05_bod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950" y="795338"/>
            <a:ext cx="2454275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461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>
                <a:latin typeface="Arial" charset="0"/>
              </a:rPr>
              <a:t>Scala Naturae</a:t>
            </a:r>
            <a:r>
              <a:rPr lang="cs-CZ" sz="2000">
                <a:latin typeface="Arial" charset="0"/>
              </a:rPr>
              <a:t> („Great Chain of Being“)</a:t>
            </a:r>
            <a:endParaRPr lang="cs-CZ" sz="2000" i="1">
              <a:latin typeface="Arial" charset="0"/>
            </a:endParaRPr>
          </a:p>
        </p:txBody>
      </p:sp>
      <p:pic>
        <p:nvPicPr>
          <p:cNvPr id="20486" name="Picture 4" descr="http://4.bp.blogspot.com/_JpZz7YA-swI/SdVYgtNuf6I/AAAAAAAAAlA/-FopMkOorBc/s400/scalanatura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7925" y="4194175"/>
            <a:ext cx="19335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57663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stvoření světa za soumraku předcházejícímu </a:t>
            </a:r>
          </a:p>
          <a:p>
            <a:r>
              <a:rPr lang="cs-CZ" sz="2000" dirty="0">
                <a:latin typeface="Arial" charset="0"/>
                <a:cs typeface="Arial" charset="0"/>
              </a:rPr>
              <a:t>23. října 4004 před Kristem 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let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)</a:t>
            </a:r>
            <a:b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 smtClean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 err="1" smtClean="0">
                <a:latin typeface="Arial" charset="0"/>
                <a:cs typeface="Arial" charset="0"/>
                <a:sym typeface="Symbol" pitchFamily="18" charset="2"/>
              </a:rPr>
              <a:t>Isaac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 Newton: 3998 BC!</a:t>
            </a: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názor </a:t>
            </a:r>
            <a:r>
              <a:rPr lang="cs-CZ" sz="2000" dirty="0">
                <a:latin typeface="Arial" charset="0"/>
                <a:cs typeface="Arial" charset="0"/>
              </a:rPr>
              <a:t>vycházející z doslovného znění Bible = </a:t>
            </a:r>
            <a:r>
              <a:rPr lang="cs-CZ" dirty="0">
                <a:solidFill>
                  <a:srgbClr val="E10000"/>
                </a:solidFill>
                <a:latin typeface="Arial" charset="0"/>
                <a:cs typeface="Arial" charset="0"/>
              </a:rPr>
              <a:t>kreacionismus</a:t>
            </a: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1503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konec 17. stol. po Velkou francouzskou revoluci: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38552" y="6137189"/>
              <a:ext cx="2042983" cy="400110"/>
              <a:chOff x="6738552" y="6137189"/>
              <a:chExt cx="2042983" cy="400110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38552" y="6137189"/>
                <a:ext cx="19527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23222" y="3418703"/>
              <a:ext cx="1729946" cy="400110"/>
              <a:chOff x="6738551" y="6137189"/>
              <a:chExt cx="2042984" cy="400110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38551" y="6137189"/>
                <a:ext cx="19502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49084" y="3311611"/>
              <a:ext cx="1966669" cy="400110"/>
              <a:chOff x="6738553" y="6137189"/>
              <a:chExt cx="2042982" cy="400110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6155401"/>
                <a:ext cx="2034746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38553" y="6137189"/>
                <a:ext cx="19819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67417" y="2652584"/>
              <a:ext cx="1720599" cy="400110"/>
              <a:chOff x="4967417" y="2652584"/>
              <a:chExt cx="1720599" cy="400110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666154"/>
                <a:ext cx="1674254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4967417" y="2652584"/>
                <a:ext cx="17205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374818" y="6252519"/>
              <a:ext cx="2158105" cy="400110"/>
              <a:chOff x="4967417" y="2652584"/>
              <a:chExt cx="1697400" cy="400110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666154"/>
                <a:ext cx="1674254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4967417" y="2652584"/>
                <a:ext cx="16254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172487" y="437319"/>
            <a:ext cx="3534810" cy="1394309"/>
          </a:xfrm>
          <a:prstGeom prst="wedgeEllipseCallout">
            <a:avLst>
              <a:gd name="adj1" fmla="val -14964"/>
              <a:gd name="adj2" fmla="val 158505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 smtClean="0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 smtClean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(všechno z měkkýšů)</a:t>
            </a:r>
            <a:endParaRPr lang="cs-CZ" sz="180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94088" y="2794885"/>
              <a:ext cx="2379959" cy="400110"/>
              <a:chOff x="223013" y="3160409"/>
              <a:chExt cx="2379959" cy="400110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3176899"/>
                <a:ext cx="2350745" cy="377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41089" y="3160409"/>
                <a:ext cx="23618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600718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1707</a:t>
            </a:r>
            <a:r>
              <a:rPr lang="cs-CZ" dirty="0" smtClean="0">
                <a:latin typeface="Arial" charset="0"/>
                <a:cs typeface="Arial" charset="0"/>
              </a:rPr>
              <a:t>–</a:t>
            </a:r>
            <a:r>
              <a:rPr lang="cs-CZ" dirty="0" smtClean="0">
                <a:solidFill>
                  <a:srgbClr val="000099"/>
                </a:solidFill>
                <a:latin typeface="Arial" charset="0"/>
              </a:rPr>
              <a:t>1788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od 1749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Naturelle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stáří Země = </a:t>
            </a:r>
            <a:r>
              <a:rPr lang="en-US" sz="2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 000 let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příbuzné druhy ze společného předka,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modifikace klimatickými </a:t>
            </a:r>
            <a:r>
              <a:rPr lang="cs-CZ" sz="2000" dirty="0" smtClean="0">
                <a:latin typeface="Arial" charset="0"/>
              </a:rPr>
              <a:t>faktory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latin typeface="Arial" charset="0"/>
              </a:rPr>
              <a:t>1778: stáří mezi 75 tisíci a 2-3 miliony 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843" y="1625186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1809: </a:t>
            </a:r>
            <a:r>
              <a:rPr lang="cs-CZ" sz="2000" i="1">
                <a:latin typeface="Arial" charset="0"/>
              </a:rPr>
              <a:t>Philosophie zoologique</a:t>
            </a:r>
            <a:endParaRPr lang="cs-CZ" sz="200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454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vrozená vnitřní tendence ke změně</a:t>
            </a:r>
          </a:p>
          <a:p>
            <a:r>
              <a:rPr lang="cs-CZ" sz="2000" dirty="0">
                <a:latin typeface="Arial" charset="0"/>
              </a:rPr>
              <a:t>2. dědičnost získaných vlastností</a:t>
            </a: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6054863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změna druhů k vyšší organizovanosti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(transformismus)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neustálý spontánní </a:t>
            </a: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jednoduchých organismů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počet druhů neměnný</a:t>
            </a: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982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LAMARCKISMUS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013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19. století: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168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Před Darwinem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3676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latin typeface="Arial" charset="0"/>
              </a:rPr>
              <a:t>kritika </a:t>
            </a:r>
            <a:r>
              <a:rPr lang="cs-CZ" dirty="0" err="1">
                <a:latin typeface="Arial" charset="0"/>
              </a:rPr>
              <a:t>Lamarckovy</a:t>
            </a:r>
            <a:r>
              <a:rPr lang="cs-CZ" dirty="0">
                <a:latin typeface="Arial" charset="0"/>
              </a:rPr>
              <a:t> </a:t>
            </a:r>
            <a:r>
              <a:rPr lang="cs-CZ" dirty="0" smtClean="0">
                <a:latin typeface="Arial" charset="0"/>
              </a:rPr>
              <a:t>teorie: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1769</a:t>
            </a:r>
            <a:r>
              <a:rPr lang="cs-CZ" sz="2000" dirty="0" smtClean="0">
                <a:latin typeface="Arial" charset="0"/>
                <a:cs typeface="Arial" charset="0"/>
              </a:rPr>
              <a:t>–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1832</a:t>
            </a:r>
            <a:r>
              <a:rPr lang="cs-CZ" sz="2000" dirty="0">
                <a:latin typeface="Arial" charset="0"/>
                <a:sym typeface="Symbol" pitchFamily="18" charset="2"/>
              </a:rPr>
              <a:t>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9" name="Skupina 8"/>
          <p:cNvGrpSpPr/>
          <p:nvPr/>
        </p:nvGrpSpPr>
        <p:grpSpPr>
          <a:xfrm>
            <a:off x="490538" y="2904709"/>
            <a:ext cx="8265836" cy="3356997"/>
            <a:chOff x="490538" y="2904709"/>
            <a:chExt cx="8265836" cy="3356997"/>
          </a:xfrm>
        </p:grpSpPr>
        <p:pic>
          <p:nvPicPr>
            <p:cNvPr id="13" name="Picture 2" descr="http://upload.wikimedia.org/wikipedia/commons/6/67/Geoffroy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4760" y="3427823"/>
              <a:ext cx="1831614" cy="2756798"/>
            </a:xfrm>
            <a:prstGeom prst="rect">
              <a:avLst/>
            </a:prstGeom>
            <a:noFill/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90538" y="3686642"/>
              <a:ext cx="6571030" cy="2575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Étienne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  <a:cs typeface="Arial" charset="0"/>
                </a:rPr>
                <a:t>Geoffroy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Saint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-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Hillaire</a:t>
              </a:r>
              <a:endParaRPr lang="cs-CZ" sz="2000" dirty="0">
                <a:solidFill>
                  <a:srgbClr val="000099"/>
                </a:solidFill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>
                  <a:latin typeface="Arial" charset="0"/>
                  <a:cs typeface="Arial" charset="0"/>
                </a:rPr>
                <a:t>(1772–1844</a:t>
              </a:r>
              <a:r>
                <a:rPr lang="cs-CZ" sz="1800" dirty="0" smtClean="0">
                  <a:latin typeface="Arial" charset="0"/>
                  <a:cs typeface="Arial" charset="0"/>
                </a:rPr>
                <a:t>)</a:t>
              </a:r>
              <a:r>
                <a:rPr lang="en-US" sz="1800" dirty="0" smtClean="0">
                  <a:latin typeface="Arial" charset="0"/>
                  <a:cs typeface="Arial" charset="0"/>
                </a:rPr>
                <a:t/>
              </a:r>
              <a:br>
                <a:rPr lang="en-US" sz="1800" dirty="0" smtClean="0">
                  <a:latin typeface="Arial" charset="0"/>
                  <a:cs typeface="Arial" charset="0"/>
                </a:rPr>
              </a:b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podpora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Lamarcka</a:t>
              </a:r>
              <a:r>
                <a:rPr lang="cs-CZ" sz="1800" dirty="0" smtClean="0">
                  <a:latin typeface="Arial" charset="0"/>
                  <a:cs typeface="Arial" charset="0"/>
                </a:rPr>
                <a:t>, proti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Cuvierovi</a:t>
              </a:r>
              <a:endParaRPr lang="cs-CZ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cs-CZ" sz="1800" dirty="0" err="1" smtClean="0">
                  <a:latin typeface="Arial" charset="0"/>
                  <a:cs typeface="Arial" charset="0"/>
                </a:rPr>
                <a:t>saltace</a:t>
              </a:r>
              <a:r>
                <a:rPr lang="cs-CZ" sz="1800" dirty="0" smtClean="0">
                  <a:latin typeface="Arial" charset="0"/>
                  <a:cs typeface="Arial" charset="0"/>
                </a:rPr>
                <a:t>, ne společný původ, přímý vliv prostředí</a:t>
              </a:r>
            </a:p>
            <a:p>
              <a:pPr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blízko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Goethemu</a:t>
              </a:r>
              <a:r>
                <a:rPr lang="cs-CZ" sz="1800" dirty="0" smtClean="0">
                  <a:latin typeface="Arial" charset="0"/>
                  <a:cs typeface="Arial" charset="0"/>
                </a:rPr>
                <a:t> a </a:t>
              </a:r>
              <a:r>
                <a:rPr lang="cs-CZ" sz="1800" dirty="0" err="1" smtClean="0">
                  <a:latin typeface="Arial" charset="0"/>
                  <a:cs typeface="Arial" charset="0"/>
                </a:rPr>
                <a:t>Okenovi</a:t>
              </a:r>
              <a:r>
                <a:rPr lang="cs-CZ" sz="1800" dirty="0" smtClean="0">
                  <a:latin typeface="Arial" charset="0"/>
                  <a:cs typeface="Arial" charset="0"/>
                </a:rPr>
                <a:t> (mysticismus)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1800" dirty="0" smtClean="0">
                  <a:latin typeface="Arial" charset="0"/>
                  <a:cs typeface="Arial" charset="0"/>
                </a:rPr>
                <a:t>jednotnost uspořádání (struktura obratlovců má společné rysy)</a:t>
              </a:r>
            </a:p>
          </p:txBody>
        </p:sp>
        <p:pic>
          <p:nvPicPr>
            <p:cNvPr id="15" name="Picture 14" descr="thm_thm_rembrandtpealeportraitofetiennegeoffroysainthilaire181020x16"/>
            <p:cNvPicPr>
              <a:picLocks noChangeAspect="1" noChangeArrowheads="1"/>
            </p:cNvPicPr>
            <p:nvPr/>
          </p:nvPicPr>
          <p:blipFill>
            <a:blip r:embed="rId6" cstate="print"/>
            <a:srcRect l="18232" t="9144" r="10647" b="27256"/>
            <a:stretch>
              <a:fillRect/>
            </a:stretch>
          </p:blipFill>
          <p:spPr bwMode="auto">
            <a:xfrm>
              <a:off x="5088835" y="2904709"/>
              <a:ext cx="1838738" cy="2125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25003" y="3666799"/>
            <a:ext cx="5479287" cy="31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64269" r="56558"/>
          <a:stretch>
            <a:fillRect/>
          </a:stretch>
        </p:blipFill>
        <p:spPr bwMode="auto">
          <a:xfrm>
            <a:off x="1255851" y="1242389"/>
            <a:ext cx="407204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897507" y="5127486"/>
            <a:ext cx="19351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transformismus</a:t>
            </a:r>
          </a:p>
        </p:txBody>
      </p:sp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5884036" y="2033174"/>
            <a:ext cx="19351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kataklysma </a:t>
            </a:r>
          </a:p>
          <a:p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a nové stvoření</a:t>
            </a: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710635" y="260764"/>
            <a:ext cx="18245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„klasický“ </a:t>
            </a:r>
            <a:b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kreacionismus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Line 18"/>
          <p:cNvSpPr>
            <a:spLocks noChangeShapeType="1"/>
          </p:cNvSpPr>
          <p:nvPr/>
        </p:nvSpPr>
        <p:spPr bwMode="auto">
          <a:xfrm flipH="1">
            <a:off x="5237025" y="2361648"/>
            <a:ext cx="552450" cy="0"/>
          </a:xfrm>
          <a:prstGeom prst="line">
            <a:avLst/>
          </a:prstGeom>
          <a:noFill/>
          <a:ln w="38100">
            <a:solidFill>
              <a:srgbClr val="CE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287478"/>
            <a:ext cx="6387340" cy="4141897"/>
            <a:chOff x="649564" y="2287478"/>
            <a:chExt cx="6387340" cy="4141897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829269" y="2314945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otevřená nádoba</a:t>
              </a: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069591" y="2287478"/>
              <a:ext cx="133077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uzavřená nádoba</a:t>
              </a: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5295001" y="2720080"/>
              <a:ext cx="823813" cy="398268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gáza</a:t>
              </a: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1232039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larvy much</a:t>
              </a: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541805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776236" y="5801073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žádné larvy</a:t>
              </a: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549887" y="293051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A. </a:t>
            </a:r>
            <a:r>
              <a:rPr lang="cs-CZ" sz="1800" dirty="0" err="1" smtClean="0">
                <a:latin typeface="Arial" charset="0"/>
                <a:cs typeface="Arial" charset="0"/>
              </a:rPr>
              <a:t>Augier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cs-CZ" sz="1800" dirty="0" err="1" smtClean="0">
                <a:latin typeface="Arial" charset="0"/>
                <a:cs typeface="Arial" charset="0"/>
              </a:rPr>
              <a:t>Essai</a:t>
            </a:r>
            <a:r>
              <a:rPr lang="cs-CZ" sz="1800" dirty="0" smtClean="0">
                <a:latin typeface="Arial" charset="0"/>
                <a:cs typeface="Arial" charset="0"/>
              </a:rPr>
              <a:t> d</a:t>
            </a:r>
            <a:r>
              <a:rPr lang="en-US" sz="1800" dirty="0" smtClean="0">
                <a:latin typeface="Arial" charset="0"/>
                <a:cs typeface="Arial" charset="0"/>
              </a:rPr>
              <a:t>’</a:t>
            </a:r>
            <a:r>
              <a:rPr lang="en-US" sz="1800" dirty="0" err="1" smtClean="0">
                <a:latin typeface="Arial" charset="0"/>
                <a:cs typeface="Arial" charset="0"/>
              </a:rPr>
              <a:t>une</a:t>
            </a:r>
            <a:r>
              <a:rPr lang="en-US" sz="1800" dirty="0" smtClean="0">
                <a:latin typeface="Arial" charset="0"/>
                <a:cs typeface="Arial" charset="0"/>
              </a:rPr>
              <a:t> nouvelle classification des </a:t>
            </a:r>
            <a:r>
              <a:rPr lang="en-US" sz="1800" dirty="0" err="1" smtClean="0">
                <a:latin typeface="Arial" charset="0"/>
                <a:cs typeface="Arial" charset="0"/>
              </a:rPr>
              <a:t>vegetaux</a:t>
            </a:r>
            <a:r>
              <a:rPr lang="en-US" sz="1800" dirty="0" smtClean="0">
                <a:latin typeface="Arial" charset="0"/>
                <a:cs typeface="Arial" charset="0"/>
              </a:rPr>
              <a:t> 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486068" y="6045821"/>
            <a:ext cx="44294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charset="0"/>
                <a:cs typeface="Arial" charset="0"/>
              </a:rPr>
              <a:t>J.-B</a:t>
            </a:r>
            <a:r>
              <a:rPr lang="cs-CZ" sz="1800" dirty="0" smtClean="0">
                <a:latin typeface="Arial" charset="0"/>
                <a:cs typeface="Arial" charset="0"/>
              </a:rPr>
              <a:t>. </a:t>
            </a:r>
            <a:r>
              <a:rPr lang="en-US" sz="1800" dirty="0" smtClean="0">
                <a:latin typeface="Arial" charset="0"/>
                <a:cs typeface="Arial" charset="0"/>
              </a:rPr>
              <a:t>Lamarck</a:t>
            </a:r>
            <a:r>
              <a:rPr lang="cs-CZ" sz="1800" dirty="0" smtClean="0">
                <a:latin typeface="Arial" charset="0"/>
                <a:cs typeface="Arial" charset="0"/>
              </a:rPr>
              <a:t>: </a:t>
            </a:r>
            <a:r>
              <a:rPr lang="en-US" sz="1800" dirty="0" smtClean="0">
                <a:latin typeface="Arial" charset="0"/>
                <a:cs typeface="Arial" charset="0"/>
              </a:rPr>
              <a:t>Histoire </a:t>
            </a:r>
            <a:r>
              <a:rPr lang="en-US" sz="1800" dirty="0" err="1" smtClean="0">
                <a:latin typeface="Arial" charset="0"/>
                <a:cs typeface="Arial" charset="0"/>
              </a:rPr>
              <a:t>zoologique</a:t>
            </a:r>
            <a:r>
              <a:rPr lang="en-US" sz="1800" dirty="0" smtClean="0">
                <a:latin typeface="Arial" charset="0"/>
                <a:cs typeface="Arial" charset="0"/>
              </a:rPr>
              <a:t> (1809)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o-puvodu-clove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692150"/>
            <a:ext cx="2497137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8" descr="Jon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180975"/>
            <a:ext cx="22574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2" descr="darwin_-_o_vzniku_druh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1338" y="236538"/>
            <a:ext cx="255905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 descr="o-pohlavnim-vybe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275" y="1419225"/>
            <a:ext cx="2557463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6" descr="Diamo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3594100"/>
            <a:ext cx="214788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9" descr="Ma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8875" y="1797050"/>
            <a:ext cx="22193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5" descr="Dawkin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67250" y="3292475"/>
            <a:ext cx="2157413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8" descr="Matt Ridley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84400" y="3135313"/>
            <a:ext cx="2554288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</a:rPr>
              <a:t>Literatura</a:t>
            </a:r>
          </a:p>
        </p:txBody>
      </p:sp>
      <p:pic>
        <p:nvPicPr>
          <p:cNvPr id="6155" name="Picture 13" descr="První lidé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413" y="3349625"/>
            <a:ext cx="241776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latin typeface="Arial" charset="0"/>
                <a:cs typeface="Arial" charset="0"/>
              </a:rPr>
              <a:t>Robert </a:t>
            </a:r>
            <a:r>
              <a:rPr lang="en-US" sz="1800" dirty="0" smtClean="0">
                <a:latin typeface="Arial" charset="0"/>
                <a:cs typeface="Arial" charset="0"/>
              </a:rPr>
              <a:t>Chambers: Vestiges of the Natural H</a:t>
            </a:r>
            <a:r>
              <a:rPr lang="cs-CZ" sz="1800" dirty="0" err="1" smtClean="0">
                <a:latin typeface="Arial" charset="0"/>
                <a:cs typeface="Arial" charset="0"/>
              </a:rPr>
              <a:t>is</a:t>
            </a:r>
            <a:r>
              <a:rPr lang="en-US" sz="1800" dirty="0" err="1" smtClean="0">
                <a:latin typeface="Arial" charset="0"/>
                <a:cs typeface="Arial" charset="0"/>
              </a:rPr>
              <a:t>tory</a:t>
            </a:r>
            <a:r>
              <a:rPr lang="en-US" sz="1800" dirty="0" smtClean="0">
                <a:latin typeface="Arial" charset="0"/>
                <a:cs typeface="Arial" charset="0"/>
              </a:rPr>
              <a:t> of Creation 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 smtClean="0">
                <a:latin typeface="Arial" charset="0"/>
                <a:cs typeface="Arial" charset="0"/>
              </a:rPr>
              <a:t>Bronn</a:t>
            </a:r>
            <a:r>
              <a:rPr lang="en-US" sz="1800" dirty="0" smtClean="0">
                <a:latin typeface="Arial" charset="0"/>
                <a:cs typeface="Arial" charset="0"/>
              </a:rPr>
              <a:t>: </a:t>
            </a:r>
            <a:r>
              <a:rPr lang="en-US" sz="1800" dirty="0" err="1" smtClean="0">
                <a:latin typeface="Arial" charset="0"/>
                <a:cs typeface="Arial" charset="0"/>
              </a:rPr>
              <a:t>Untersuchungen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über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die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Entwicklungs</a:t>
            </a:r>
            <a:r>
              <a:rPr lang="cs-CZ" sz="1800" dirty="0" smtClean="0">
                <a:latin typeface="Arial" charset="0"/>
                <a:cs typeface="Arial" charset="0"/>
              </a:rPr>
              <a:t> – </a:t>
            </a:r>
            <a:r>
              <a:rPr lang="cs-CZ" sz="1800" dirty="0" err="1" smtClean="0">
                <a:latin typeface="Arial" charset="0"/>
                <a:cs typeface="Arial" charset="0"/>
              </a:rPr>
              <a:t>Gesetzte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cs-CZ" sz="1800" dirty="0" smtClean="0">
                <a:latin typeface="Arial" charset="0"/>
                <a:cs typeface="Arial" charset="0"/>
              </a:rPr>
              <a:t>der </a:t>
            </a:r>
            <a:r>
              <a:rPr lang="cs-CZ" sz="1800" dirty="0" err="1" smtClean="0">
                <a:latin typeface="Arial" charset="0"/>
                <a:cs typeface="Arial" charset="0"/>
              </a:rPr>
              <a:t>organischen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Welt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während</a:t>
            </a:r>
            <a:r>
              <a:rPr lang="cs-CZ" sz="1800" dirty="0" smtClean="0">
                <a:latin typeface="Arial" charset="0"/>
                <a:cs typeface="Arial" charset="0"/>
              </a:rPr>
              <a:t> der </a:t>
            </a:r>
            <a:r>
              <a:rPr lang="cs-CZ" sz="1800" dirty="0" err="1" smtClean="0">
                <a:latin typeface="Arial" charset="0"/>
                <a:cs typeface="Arial" charset="0"/>
              </a:rPr>
              <a:t>Bildungszeit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unserer</a:t>
            </a:r>
            <a:r>
              <a:rPr lang="cs-CZ" sz="1800" dirty="0" smtClean="0">
                <a:latin typeface="Arial" charset="0"/>
                <a:cs typeface="Arial" charset="0"/>
              </a:rPr>
              <a:t> </a:t>
            </a:r>
            <a:r>
              <a:rPr lang="cs-CZ" sz="1800" dirty="0" err="1" smtClean="0">
                <a:latin typeface="Arial" charset="0"/>
                <a:cs typeface="Arial" charset="0"/>
              </a:rPr>
              <a:t>Erd</a:t>
            </a:r>
            <a:r>
              <a:rPr lang="cs-CZ" sz="1800" dirty="0" smtClean="0">
                <a:latin typeface="Arial" charset="0"/>
                <a:cs typeface="Arial" charset="0"/>
              </a:rPr>
              <a:t>-</a:t>
            </a:r>
            <a:r>
              <a:rPr lang="cs-CZ" sz="1800" dirty="0" err="1" smtClean="0">
                <a:latin typeface="Arial" charset="0"/>
                <a:cs typeface="Arial" charset="0"/>
              </a:rPr>
              <a:t>Oberfläche</a:t>
            </a:r>
            <a:r>
              <a:rPr lang="cs-CZ" sz="1800" dirty="0" smtClean="0">
                <a:latin typeface="Arial" charset="0"/>
                <a:cs typeface="Arial" charset="0"/>
              </a:rPr>
              <a:t> (1858)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780202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aktualismus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 smtClean="0">
                <a:latin typeface="Arial" charset="0"/>
              </a:rPr>
              <a:t>Základy geologie </a:t>
            </a:r>
            <a:br>
              <a:rPr lang="cs-CZ" sz="2000" i="1" dirty="0" smtClean="0">
                <a:latin typeface="Arial" charset="0"/>
              </a:rPr>
            </a:br>
            <a:r>
              <a:rPr lang="cs-CZ" sz="2000" i="1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Principles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of</a:t>
            </a:r>
            <a:r>
              <a:rPr lang="cs-CZ" sz="2000" i="1" dirty="0" smtClean="0">
                <a:latin typeface="Arial" charset="0"/>
              </a:rPr>
              <a:t> Geology)</a:t>
            </a:r>
            <a:r>
              <a:rPr lang="cs-CZ" sz="2000" dirty="0" smtClean="0">
                <a:latin typeface="Arial" charset="0"/>
              </a:rPr>
              <a:t> </a:t>
            </a:r>
            <a:endParaRPr lang="cs-CZ" sz="2000" dirty="0">
              <a:latin typeface="Arial" charset="0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164094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James</a:t>
            </a:r>
            <a:r>
              <a:rPr lang="cs-CZ" sz="2000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 smtClean="0">
                <a:latin typeface="Arial" charset="0"/>
              </a:rPr>
              <a:t> (1726</a:t>
            </a:r>
            <a:r>
              <a:rPr lang="cs-CZ" sz="2000" dirty="0" smtClean="0">
                <a:latin typeface="Arial" charset="0"/>
                <a:cs typeface="Arial" charset="0"/>
              </a:rPr>
              <a:t>–1797): geologické důkazy naznačují, že Země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cs-CZ" sz="2000" dirty="0" smtClean="0">
                <a:latin typeface="Arial" charset="0"/>
                <a:cs typeface="Arial" charset="0"/>
              </a:rPr>
              <a:t>nepředstavitelně stará </a:t>
            </a: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 Jak můžeme použít pozorování a </a:t>
            </a:r>
            <a:br>
              <a:rPr lang="cs-CZ" sz="2000" dirty="0" smtClean="0">
                <a:latin typeface="Arial" charset="0"/>
                <a:cs typeface="Arial" charset="0"/>
                <a:sym typeface="Symbol"/>
              </a:rPr>
            </a:br>
            <a:r>
              <a:rPr lang="cs-CZ" sz="2000" dirty="0" smtClean="0">
                <a:latin typeface="Arial" charset="0"/>
                <a:cs typeface="Arial" charset="0"/>
                <a:sym typeface="Symbol"/>
              </a:rPr>
              <a:t>	experiment pro vysvětlení změn v tak ohromném časovém období?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 smtClean="0">
                <a:latin typeface="Arial" charset="0"/>
                <a:sym typeface="Symbol"/>
              </a:rPr>
              <a:t> musíme se spolehnout na procesy, které známe ze současnosti</a:t>
            </a:r>
            <a:endParaRPr lang="cs-CZ" sz="2000" dirty="0" smtClean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10737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Ch.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stáří Země</a:t>
            </a:r>
            <a:endParaRPr lang="cs-CZ" dirty="0">
              <a:solidFill>
                <a:srgbClr val="E1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 smtClean="0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444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 smtClean="0">
                <a:solidFill>
                  <a:srgbClr val="E10000"/>
                </a:solidFill>
                <a:latin typeface="Arial" charset="0"/>
              </a:rPr>
              <a:t>uniformitarismus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2375452" y="5943599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charset="0"/>
                <a:sym typeface="Symbol"/>
              </a:rPr>
              <a:t> katastrofismus</a:t>
            </a:r>
            <a:endParaRPr lang="cs-CZ" dirty="0"/>
          </a:p>
        </p:txBody>
      </p:sp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0528"/>
            <a:chOff x="490538" y="3488635"/>
            <a:chExt cx="8166445" cy="2920528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243743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cs-CZ" sz="2000" dirty="0" smtClean="0">
                  <a:latin typeface="Arial" charset="0"/>
                </a:rPr>
                <a:t>přírodní teologie: 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 smtClean="0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 smtClean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 smtClean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</a:t>
              </a:r>
              <a:r>
                <a:rPr lang="cs-CZ" sz="2000" dirty="0" smtClean="0">
                  <a:latin typeface="Arial" charset="0"/>
                  <a:cs typeface="Arial" charset="0"/>
                </a:rPr>
                <a:t>metafora Boha jako hodináře</a:t>
              </a:r>
              <a:endParaRPr lang="cs-CZ" sz="2000" dirty="0" smtClean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147763" cy="36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Palley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105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charset="0"/>
              </a:rPr>
              <a:t>paleontologie: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5525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2. 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Darwinova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 smtClean="0">
                <a:solidFill>
                  <a:srgbClr val="E10000"/>
                </a:solidFill>
                <a:latin typeface="Arial" charset="0"/>
              </a:rPr>
              <a:t>Wallaceova</a:t>
            </a:r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 teorie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482600" y="368300"/>
            <a:ext cx="3503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* 12. února 1809 Shrewsbury</a:t>
            </a: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smtClean="0"/>
              <a:t>Est. </a:t>
            </a:r>
            <a:r>
              <a:rPr lang="cs-CZ" sz="1800" dirty="0"/>
              <a:t>1759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276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 říjen 1825: University of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>
                  <a:latin typeface="Arial" charset="0"/>
                  <a:cs typeface="Arial" charset="0"/>
                </a:rPr>
                <a:t> leden 1828: Christ</a:t>
              </a:r>
              <a:r>
                <a:rPr lang="en-GB" sz="2000">
                  <a:latin typeface="Arial" charset="0"/>
                  <a:cs typeface="Arial" charset="0"/>
                </a:rPr>
                <a:t>’s College, </a:t>
              </a:r>
              <a:br>
                <a:rPr lang="en-GB" sz="2000">
                  <a:latin typeface="Arial" charset="0"/>
                  <a:cs typeface="Arial" charset="0"/>
                </a:rPr>
              </a:br>
              <a:r>
                <a:rPr lang="en-GB" sz="2000">
                  <a:latin typeface="Arial" charset="0"/>
                  <a:cs typeface="Arial" charset="0"/>
                </a:rPr>
                <a:t>  </a:t>
              </a:r>
              <a:r>
                <a:rPr lang="cs-CZ" sz="2000">
                  <a:latin typeface="Arial" charset="0"/>
                  <a:cs typeface="Arial" charset="0"/>
                </a:rPr>
                <a:t>                   University of </a:t>
              </a:r>
              <a:r>
                <a:rPr lang="en-GB" sz="2000">
                  <a:latin typeface="Arial" charset="0"/>
                  <a:cs typeface="Arial" charset="0"/>
                </a:rPr>
                <a:t>Cambridge</a:t>
              </a:r>
              <a:endParaRPr lang="cs-CZ" sz="200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Collection of bee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290513"/>
            <a:ext cx="49498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441325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441325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806950" y="3656013"/>
            <a:ext cx="3184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99"/>
                </a:solidFill>
                <a:latin typeface="Arial" charset="0"/>
                <a:cs typeface="Arial" charset="0"/>
              </a:rPr>
              <a:t>John Stevens Henslow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</a:t>
            </a:r>
            <a:r>
              <a:rPr lang="en-GB" sz="1800">
                <a:latin typeface="Arial" charset="0"/>
                <a:cs typeface="Arial" charset="0"/>
              </a:rPr>
              <a:t>1796–1861</a:t>
            </a:r>
            <a:r>
              <a:rPr lang="cs-CZ" sz="1800">
                <a:latin typeface="Arial" charset="0"/>
                <a:cs typeface="Arial" charset="0"/>
              </a:rPr>
              <a:t>), botanik, geolog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265238" y="3656013"/>
            <a:ext cx="23145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Adam Sedgwick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(1785–1873), geolog</a:t>
            </a:r>
          </a:p>
        </p:txBody>
      </p:sp>
      <p:pic>
        <p:nvPicPr>
          <p:cNvPr id="22537" name="Picture 9" descr="Darwin-1840"/>
          <p:cNvPicPr>
            <a:picLocks noChangeAspect="1" noChangeArrowheads="1"/>
          </p:cNvPicPr>
          <p:nvPr/>
        </p:nvPicPr>
        <p:blipFill>
          <a:blip r:embed="rId5" cstate="print"/>
          <a:srcRect l="11236" t="-3412" r="16271" b="21456"/>
          <a:stretch>
            <a:fillRect/>
          </a:stretch>
        </p:blipFill>
        <p:spPr bwMode="auto">
          <a:xfrm>
            <a:off x="2027583" y="4522304"/>
            <a:ext cx="1530626" cy="191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4527550" y="4903788"/>
            <a:ext cx="2840038" cy="1173162"/>
          </a:xfrm>
          <a:prstGeom prst="cloudCallout">
            <a:avLst>
              <a:gd name="adj1" fmla="val -85884"/>
              <a:gd name="adj2" fmla="val -18875"/>
            </a:avLst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Budu cestovatelem!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69875" y="304800"/>
            <a:ext cx="859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6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EVOLUCE A EVOLUČNÍ BIOLOGIE</a:t>
            </a:r>
            <a:endParaRPr lang="cs-CZ" sz="3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75" y="1319213"/>
            <a:ext cx="45593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2" descr="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322388"/>
            <a:ext cx="3660775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tzroy_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311150"/>
            <a:ext cx="264477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25575" y="3771900"/>
            <a:ext cx="18938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Robert FitzRoy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(1805–1865)</a:t>
            </a:r>
          </a:p>
        </p:txBody>
      </p:sp>
      <p:pic>
        <p:nvPicPr>
          <p:cNvPr id="35844" name="Picture 4" descr="Beagle"/>
          <p:cNvPicPr>
            <a:picLocks noChangeAspect="1" noChangeArrowheads="1"/>
          </p:cNvPicPr>
          <p:nvPr/>
        </p:nvPicPr>
        <p:blipFill>
          <a:blip r:embed="rId4" cstate="print"/>
          <a:srcRect l="1744" b="15216"/>
          <a:stretch>
            <a:fillRect/>
          </a:stretch>
        </p:blipFill>
        <p:spPr bwMode="auto">
          <a:xfrm>
            <a:off x="5434013" y="503238"/>
            <a:ext cx="27273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18175" y="3248025"/>
            <a:ext cx="212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latin typeface="Arial" charset="0"/>
                <a:cs typeface="Arial" charset="0"/>
              </a:rPr>
              <a:t>HMS Beagle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Plymouth 27.12.1831</a:t>
            </a:r>
          </a:p>
        </p:txBody>
      </p:sp>
      <p:pic>
        <p:nvPicPr>
          <p:cNvPr id="35846" name="Picture 6" descr="Henslow"/>
          <p:cNvPicPr>
            <a:picLocks noChangeAspect="1" noChangeArrowheads="1"/>
          </p:cNvPicPr>
          <p:nvPr/>
        </p:nvPicPr>
        <p:blipFill>
          <a:blip r:embed="rId5" cstate="print"/>
          <a:srcRect l="21448" r="14256" b="40875"/>
          <a:stretch>
            <a:fillRect/>
          </a:stretch>
        </p:blipFill>
        <p:spPr bwMode="auto">
          <a:xfrm>
            <a:off x="7136918" y="4390266"/>
            <a:ext cx="1824037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9" descr="Darwin-1840"/>
          <p:cNvPicPr>
            <a:picLocks noChangeAspect="1" noChangeArrowheads="1"/>
          </p:cNvPicPr>
          <p:nvPr/>
        </p:nvPicPr>
        <p:blipFill>
          <a:blip r:embed="rId6" cstate="print"/>
          <a:srcRect l="11236" t="-3412" r="16271" b="21456"/>
          <a:stretch>
            <a:fillRect/>
          </a:stretch>
        </p:blipFill>
        <p:spPr bwMode="auto">
          <a:xfrm>
            <a:off x="864705" y="4611756"/>
            <a:ext cx="1530626" cy="191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Oválný popisek 9"/>
          <p:cNvSpPr/>
          <p:nvPr/>
        </p:nvSpPr>
        <p:spPr bwMode="auto">
          <a:xfrm>
            <a:off x="2882348" y="4482548"/>
            <a:ext cx="4124740" cy="1938131"/>
          </a:xfrm>
          <a:prstGeom prst="wedgeEllipseCallout">
            <a:avLst>
              <a:gd name="adj1" fmla="val 64108"/>
              <a:gd name="adj2" fmla="val 12243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Ani v nejmenším nepochybujte a neobávejte se, že nejste kvalifikován, buďte si jist, že jste ten správný člověk.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Geology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824163" y="2451100"/>
            <a:ext cx="233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„Darwinovy pěnkavy“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(pěnkavky)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086350" y="6200775"/>
            <a:ext cx="2659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drozd</a:t>
            </a:r>
            <a:r>
              <a:rPr lang="en-US" sz="1800">
                <a:latin typeface="Arial" charset="0"/>
                <a:cs typeface="Arial" charset="0"/>
              </a:rPr>
              <a:t>c</a:t>
            </a:r>
            <a:r>
              <a:rPr lang="cs-CZ" sz="1800">
                <a:latin typeface="Arial" charset="0"/>
                <a:cs typeface="Arial" charset="0"/>
              </a:rPr>
              <a:t>i („mockingbirds“)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292087" y="3453109"/>
            <a:ext cx="4200799" cy="2976266"/>
            <a:chOff x="735495" y="1500809"/>
            <a:chExt cx="4588427" cy="3250900"/>
          </a:xfrm>
        </p:grpSpPr>
        <p:sp>
          <p:nvSpPr>
            <p:cNvPr id="7" name="Volný tvar 6"/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4628" name="Picture 4" descr="http://upload.wikimedia.org/wikipedia/commons/thumb/d/d9/Malthus_PL_en.svg/2000px-Malthus_PL_en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225" y="181182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4741683" cy="10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(1766</a:t>
            </a:r>
            <a:r>
              <a:rPr lang="cs-CZ" sz="1800" dirty="0" smtClean="0">
                <a:latin typeface="Arial"/>
                <a:cs typeface="Arial"/>
                <a:sym typeface="Symbol"/>
              </a:rPr>
              <a:t>‒</a:t>
            </a:r>
            <a:r>
              <a:rPr lang="cs-CZ" sz="1800" dirty="0" smtClean="0">
                <a:latin typeface="Arial" charset="0"/>
                <a:cs typeface="Arial" charset="0"/>
              </a:rPr>
              <a:t>1834)</a:t>
            </a:r>
            <a:endParaRPr lang="cs-CZ" sz="2000" dirty="0" smtClean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 smtClean="0">
                <a:latin typeface="Arial" charset="0"/>
                <a:cs typeface="Arial" charset="0"/>
              </a:rPr>
              <a:t>1798, 1801: </a:t>
            </a:r>
            <a:r>
              <a:rPr lang="cs-CZ" sz="1800" i="1" dirty="0" smtClean="0">
                <a:latin typeface="Arial" charset="0"/>
                <a:cs typeface="Arial" charset="0"/>
              </a:rPr>
              <a:t>Esej o principu populace </a:t>
            </a:r>
            <a:br>
              <a:rPr lang="cs-CZ" sz="1800" i="1" dirty="0" smtClean="0">
                <a:latin typeface="Arial" charset="0"/>
                <a:cs typeface="Arial" charset="0"/>
              </a:rPr>
            </a:br>
            <a:r>
              <a:rPr lang="cs-CZ" sz="1800" i="1" dirty="0" smtClean="0">
                <a:latin typeface="Arial" charset="0"/>
                <a:cs typeface="Arial" charset="0"/>
              </a:rPr>
              <a:t>	</a:t>
            </a:r>
            <a:r>
              <a:rPr lang="cs-CZ" sz="1800" dirty="0" smtClean="0">
                <a:latin typeface="Arial" charset="0"/>
                <a:cs typeface="Arial" charset="0"/>
              </a:rPr>
              <a:t>(</a:t>
            </a:r>
            <a:r>
              <a:rPr lang="cs-CZ" sz="1800" i="1" dirty="0" err="1" smtClean="0">
                <a:latin typeface="Arial" charset="0"/>
                <a:cs typeface="Arial" charset="0"/>
              </a:rPr>
              <a:t>An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Essay</a:t>
            </a:r>
            <a:r>
              <a:rPr lang="cs-CZ" sz="1800" i="1" dirty="0" smtClean="0">
                <a:latin typeface="Arial" charset="0"/>
                <a:cs typeface="Arial" charset="0"/>
              </a:rPr>
              <a:t> on </a:t>
            </a:r>
            <a:r>
              <a:rPr lang="cs-CZ" sz="1800" i="1" dirty="0" err="1" smtClean="0">
                <a:latin typeface="Arial" charset="0"/>
                <a:cs typeface="Arial" charset="0"/>
              </a:rPr>
              <a:t>the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Principle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of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cs-CZ" sz="1800" i="1" dirty="0" err="1" smtClean="0">
                <a:latin typeface="Arial" charset="0"/>
                <a:cs typeface="Arial" charset="0"/>
              </a:rPr>
              <a:t>Population</a:t>
            </a:r>
            <a:r>
              <a:rPr lang="cs-CZ" sz="1800" dirty="0" smtClean="0">
                <a:latin typeface="Arial" charset="0"/>
                <a:cs typeface="Arial" charset="0"/>
              </a:rPr>
              <a:t>)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516215" y="3910311"/>
            <a:ext cx="2295939" cy="1103242"/>
          </a:xfrm>
          <a:prstGeom prst="wedgeRectCallout">
            <a:avLst>
              <a:gd name="adj1" fmla="val -113906"/>
              <a:gd name="adj2" fmla="val 5967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nedostatek zdrojů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 méně přizpůsobení jedinci nepřežívají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  <a:sym typeface="Symbol"/>
              </a:rPr>
              <a:t>= přírodní výběr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276689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snížení porodní a dětské úmrtnosti, zvýšení průměrného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věku </a:t>
            </a:r>
            <a:r>
              <a:rPr lang="cs-CZ" sz="1800" dirty="0" smtClean="0">
                <a:latin typeface="Arial" pitchFamily="34" charset="0"/>
                <a:cs typeface="Arial" pitchFamily="34" charset="0"/>
                <a:sym typeface="Symbol"/>
              </a:rPr>
              <a:t> populační růst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V. Británie (Glasgow, Liverpool, Birmingham, Manchester, </a:t>
            </a:r>
            <a:br>
              <a:rPr lang="cs-CZ" sz="1800" dirty="0" smtClean="0">
                <a:latin typeface="Arial" pitchFamily="34" charset="0"/>
                <a:cs typeface="Arial" pitchFamily="34" charset="0"/>
              </a:rPr>
            </a:br>
            <a:r>
              <a:rPr lang="cs-CZ" sz="1800" dirty="0" smtClean="0">
                <a:latin typeface="Arial" pitchFamily="34" charset="0"/>
                <a:cs typeface="Arial" pitchFamily="34" charset="0"/>
              </a:rPr>
              <a:t>	Londýn), Irsko, USA, Neapol („město žebráků“)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ALE: zemědělská revoluce (Anglie, USA), v USA do růstu započítáni i imigranti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Jsem si téměř jist (zcela v rozporu se svým dřívějším názorem), že druhy (</a:t>
            </a:r>
            <a:r>
              <a:rPr lang="cs-CZ" sz="18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 to jako přiznat se k vraždě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nejsou neměnné! </a:t>
            </a:r>
            <a:endParaRPr lang="cs-CZ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1844, Darwinův dopis </a:t>
            </a:r>
            <a:br>
              <a:rPr lang="cs-CZ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Hookerovi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0538" y="542075"/>
            <a:ext cx="84818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tužkou psaný 35-stránkový nástin teorie přírodního výběru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1844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rozšíření na 230 stran ...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manželce Emmě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aby vydala po jeho smrti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ledna 1844: dopis J.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Hookerovi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 nástinem své teorie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5721" y="309104"/>
            <a:ext cx="27876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 smtClean="0">
                <a:latin typeface="Arial" charset="0"/>
                <a:cs typeface="Arial" charset="0"/>
              </a:rPr>
              <a:t>(1802–1871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04349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 smtClean="0">
                <a:latin typeface="Arial" charset="0"/>
                <a:cs typeface="Arial" charset="0"/>
              </a:rPr>
              <a:t>Stopy přírodní historie Stvoření </a:t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 err="1" smtClean="0">
                <a:latin typeface="Arial" charset="0"/>
                <a:cs typeface="Arial" charset="0"/>
              </a:rPr>
              <a:t>Vestiges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history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 smtClean="0">
                <a:latin typeface="Arial" charset="0"/>
                <a:cs typeface="Arial" charset="0"/>
              </a:rPr>
              <a:t>Creation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12 vydání, celkem 100 000 výtisků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  <a:cs typeface="Arial" charset="0"/>
              </a:rPr>
              <a:t>autorství zjištěno až 1884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9" name="Picture 2" descr="http://www.onthaitime.com/files/images/english-newspaper-thail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590" y="4146667"/>
            <a:ext cx="2848475" cy="1939677"/>
          </a:xfrm>
          <a:prstGeom prst="rect">
            <a:avLst/>
          </a:prstGeom>
          <a:noFill/>
        </p:spPr>
      </p:pic>
      <p:sp>
        <p:nvSpPr>
          <p:cNvPr id="10" name="Oválný popisek 9"/>
          <p:cNvSpPr/>
          <p:nvPr/>
        </p:nvSpPr>
        <p:spPr>
          <a:xfrm>
            <a:off x="2992005" y="3436767"/>
            <a:ext cx="2883875" cy="1527350"/>
          </a:xfrm>
          <a:prstGeom prst="wedgeEllipseCallout">
            <a:avLst>
              <a:gd name="adj1" fmla="val -54293"/>
              <a:gd name="adj2" fmla="val 46219"/>
            </a:avLst>
          </a:prstGeom>
          <a:solidFill>
            <a:srgbClr val="CCFF9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Jde o odpornou a nečistou věc, jejíž dotek špiní a ze které dýchá zkáza!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6923" y="3644692"/>
            <a:ext cx="1714500" cy="2647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232525" y="3195638"/>
            <a:ext cx="203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latin typeface="Arial" charset="0"/>
                <a:cs typeface="Arial" charset="0"/>
              </a:rPr>
              <a:t>„barnacles“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(svijonožci, vilejši)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443" y="858929"/>
            <a:ext cx="2014537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6212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EVOLUCE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rozvinout, rozvinutí</a:t>
            </a:r>
            <a:endParaRPr lang="cs-CZ" sz="1800" dirty="0">
              <a:latin typeface="Arial" charset="0"/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44488" y="3103563"/>
            <a:ext cx="616743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v širším měřítku = </a:t>
            </a:r>
            <a:r>
              <a:rPr lang="cs-CZ">
                <a:solidFill>
                  <a:srgbClr val="E10000"/>
                </a:solidFill>
                <a:latin typeface="Arial" charset="0"/>
              </a:rPr>
              <a:t>změna</a:t>
            </a:r>
            <a:r>
              <a:rPr lang="cs-CZ" sz="200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>
                <a:latin typeface="Arial" charset="0"/>
              </a:rPr>
              <a:t>(politika, ekonomie, technologie, vědecké teorie atd.)</a:t>
            </a:r>
            <a:endParaRPr lang="cs-CZ" sz="2000" i="1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116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 Black" pitchFamily="34" charset="0"/>
              </a:rPr>
              <a:t>KULTURNÍ EVOLUCE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50802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vývoj </a:t>
            </a:r>
            <a:r>
              <a:rPr lang="cs-CZ" sz="2000" dirty="0">
                <a:latin typeface="Arial" charset="0"/>
              </a:rPr>
              <a:t>individuálního embrya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 </a:t>
            </a:r>
            <a:r>
              <a:rPr lang="cs-CZ" sz="2000" dirty="0">
                <a:latin typeface="Arial" charset="0"/>
              </a:rPr>
              <a:t>podstatě ontogenetický vývoj podle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předem daného programu (preformismus)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421" y="221116"/>
            <a:ext cx="892175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361950" y="4129088"/>
            <a:ext cx="6580648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BIOLOGICKÁ 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geneticky podmíněná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/>
            </a:r>
            <a:br>
              <a:rPr lang="cs-CZ" sz="2000" u="sng" dirty="0" smtClean="0">
                <a:solidFill>
                  <a:srgbClr val="E10000"/>
                </a:solidFill>
                <a:latin typeface="Arial" charset="0"/>
              </a:rPr>
            </a:b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dědičná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změna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vlastností organismů mezi generacemi</a:t>
            </a:r>
          </a:p>
          <a:p>
            <a:r>
              <a:rPr lang="cs-CZ" sz="2000" dirty="0">
                <a:latin typeface="Arial" charset="0"/>
              </a:rPr>
              <a:t>stavba, funkce a organizace organismů nebo jejich částí</a:t>
            </a:r>
          </a:p>
          <a:p>
            <a:r>
              <a:rPr lang="cs-CZ" sz="2000" dirty="0">
                <a:latin typeface="Arial" charset="0"/>
              </a:rPr>
              <a:t>chování a vzájemné vztahy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6904" y="3951396"/>
            <a:ext cx="2107096" cy="1660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utoUpdateAnimBg="0"/>
      <p:bldP spid="79878" grpId="0" autoUpdateAnimBg="0"/>
      <p:bldP spid="79877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4518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charset="0"/>
                <a:cs typeface="Arial" charset="0"/>
              </a:rPr>
              <a:t>1854</a:t>
            </a:r>
            <a:r>
              <a:rPr lang="cs-CZ" sz="2000" dirty="0">
                <a:latin typeface="Arial" charset="0"/>
                <a:cs typeface="Arial" charset="0"/>
              </a:rPr>
              <a:t>: 2 knihy o žijících druzích a 2 knihy o vymřelých svijonožcích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1856</a:t>
            </a:r>
            <a:r>
              <a:rPr lang="cs-CZ" sz="2000" dirty="0">
                <a:latin typeface="Arial" charset="0"/>
                <a:cs typeface="Arial" charset="0"/>
              </a:rPr>
              <a:t>: Darwin začíná pracovat na knize o přírodním výběru, která má mít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rozsah 1000 stran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5</a:t>
            </a:r>
            <a:r>
              <a:rPr lang="cs-CZ" sz="2000" dirty="0">
                <a:latin typeface="Arial" charset="0"/>
                <a:cs typeface="Arial" charset="0"/>
              </a:rPr>
              <a:t>. srpna 1857: nástin teorie A. </a:t>
            </a:r>
            <a:r>
              <a:rPr lang="cs-CZ" sz="2000" dirty="0" err="1">
                <a:latin typeface="Arial" charset="0"/>
                <a:cs typeface="Arial" charset="0"/>
              </a:rPr>
              <a:t>Grayovi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1858</a:t>
            </a:r>
            <a:r>
              <a:rPr lang="cs-CZ" sz="2000" dirty="0">
                <a:latin typeface="Arial" charset="0"/>
                <a:cs typeface="Arial" charset="0"/>
              </a:rPr>
              <a:t>: dopis od A.R. </a:t>
            </a:r>
            <a:r>
              <a:rPr lang="cs-CZ" sz="2000" dirty="0" err="1">
                <a:latin typeface="Arial" charset="0"/>
                <a:cs typeface="Arial" charset="0"/>
              </a:rPr>
              <a:t>Wallaceho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cs-CZ" sz="2000" i="1" dirty="0" err="1">
                <a:latin typeface="Arial" charset="0"/>
                <a:cs typeface="Arial" charset="0"/>
              </a:rPr>
              <a:t>depart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cs-CZ" sz="2000" i="1" dirty="0" err="1">
                <a:latin typeface="Arial" charset="0"/>
                <a:cs typeface="Arial" charset="0"/>
              </a:rPr>
              <a:t>indefinitely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original</a:t>
            </a:r>
            <a:r>
              <a:rPr lang="cs-CZ" sz="2000" i="1" dirty="0">
                <a:latin typeface="Arial" charset="0"/>
                <a:cs typeface="Arial" charset="0"/>
              </a:rPr>
              <a:t> type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sklonu variet nekonečně se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odchylovat od původního typu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240723"/>
            <a:ext cx="816762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1. července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London</a:t>
            </a:r>
            <a:r>
              <a:rPr lang="en-US" sz="2000" dirty="0">
                <a:latin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species to </a:t>
            </a:r>
            <a:r>
              <a:rPr lang="cs-CZ" sz="2000" i="1" dirty="0" err="1">
                <a:latin typeface="Arial" charset="0"/>
                <a:cs typeface="Arial" charset="0"/>
              </a:rPr>
              <a:t>form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;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varieties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species by </a:t>
            </a:r>
            <a:r>
              <a:rPr lang="cs-CZ" sz="2000" i="1" dirty="0" err="1">
                <a:latin typeface="Arial" charset="0"/>
                <a:cs typeface="Arial" charset="0"/>
              </a:rPr>
              <a:t>means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natural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/>
            </a:r>
            <a:br>
              <a:rPr lang="cs-CZ" sz="2000" dirty="0" smtClean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	(</a:t>
            </a:r>
            <a:r>
              <a:rPr lang="cs-CZ" sz="2000" i="1" dirty="0">
                <a:latin typeface="Arial" charset="0"/>
                <a:cs typeface="Arial" charset="0"/>
              </a:rPr>
              <a:t>O sklonu druhů vytvářet variety; a o zachovávání variet a druhů </a:t>
            </a:r>
            <a:r>
              <a:rPr lang="cs-CZ" sz="2000" i="1" dirty="0" smtClean="0">
                <a:latin typeface="Arial" charset="0"/>
                <a:cs typeface="Arial" charset="0"/>
              </a:rPr>
              <a:t/>
            </a:r>
            <a:br>
              <a:rPr lang="cs-CZ" sz="2000" i="1" dirty="0" smtClean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 	přírodním výběrem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257221"/>
            <a:ext cx="8636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 smtClean="0">
                <a:latin typeface="Arial" charset="0"/>
                <a:cs typeface="Arial" charset="0"/>
              </a:rPr>
              <a:t>On </a:t>
            </a:r>
            <a:r>
              <a:rPr lang="en-US" sz="2000" i="1" dirty="0">
                <a:latin typeface="Arial" charset="0"/>
                <a:cs typeface="Arial" charset="0"/>
              </a:rPr>
              <a:t>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    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</a:t>
            </a:r>
            <a:r>
              <a:rPr lang="cs-CZ" sz="2000" i="1" dirty="0" err="1" smtClean="0">
                <a:latin typeface="Arial" charset="0"/>
                <a:cs typeface="Arial" charset="0"/>
              </a:rPr>
              <a:t>of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 smtClean="0">
                <a:latin typeface="Arial" charset="0"/>
                <a:cs typeface="Arial" charset="0"/>
              </a:rPr>
              <a:t>(</a:t>
            </a:r>
            <a:r>
              <a:rPr lang="cs-CZ" sz="2000" i="1" dirty="0">
                <a:latin typeface="Arial" charset="0"/>
                <a:cs typeface="Arial" charset="0"/>
              </a:rPr>
              <a:t>O vzniku druhů přírodním výběrem, neboli uchováním prospěšných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 smtClean="0">
                <a:latin typeface="Arial" charset="0"/>
                <a:cs typeface="Arial" charset="0"/>
              </a:rPr>
              <a:t>	plemen </a:t>
            </a:r>
            <a:r>
              <a:rPr lang="cs-CZ" sz="2000" i="1" dirty="0">
                <a:latin typeface="Arial" charset="0"/>
                <a:cs typeface="Arial" charset="0"/>
              </a:rPr>
              <a:t>v boji o život</a:t>
            </a:r>
            <a:r>
              <a:rPr lang="cs-CZ" sz="2000" dirty="0">
                <a:latin typeface="Arial" charset="0"/>
                <a:cs typeface="Arial" charset="0"/>
              </a:rPr>
              <a:t>) </a:t>
            </a: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TH_Huxley_41_5_K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0" y="1539875"/>
            <a:ext cx="2851150" cy="479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6807" name="AutoShape 7"/>
          <p:cNvSpPr>
            <a:spLocks noChangeArrowheads="1"/>
          </p:cNvSpPr>
          <p:nvPr/>
        </p:nvSpPr>
        <p:spPr bwMode="auto">
          <a:xfrm>
            <a:off x="1019175" y="1011238"/>
            <a:ext cx="4003675" cy="1462087"/>
          </a:xfrm>
          <a:prstGeom prst="wedgeEllipseCallout">
            <a:avLst>
              <a:gd name="adj1" fmla="val 85412"/>
              <a:gd name="adj2" fmla="val 60241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„Jak neobyčejně hloupé, že to člověka nenapadlo!“ </a:t>
            </a:r>
          </a:p>
        </p:txBody>
      </p:sp>
      <p:sp>
        <p:nvSpPr>
          <p:cNvPr id="49156" name="TextovéPole 4"/>
          <p:cNvSpPr txBox="1">
            <a:spLocks noChangeArrowheads="1"/>
          </p:cNvSpPr>
          <p:nvPr/>
        </p:nvSpPr>
        <p:spPr bwMode="auto">
          <a:xfrm>
            <a:off x="3937000" y="5921375"/>
            <a:ext cx="142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T. H.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Huxley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 descr="Darwin_sexual_caric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54000"/>
            <a:ext cx="2614612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arwin_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5" y="1071563"/>
            <a:ext cx="273685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0" name="Picture 4" descr="Cartoon1"/>
          <p:cNvPicPr>
            <a:picLocks noChangeAspect="1" noChangeArrowheads="1"/>
          </p:cNvPicPr>
          <p:nvPr/>
        </p:nvPicPr>
        <p:blipFill>
          <a:blip r:embed="rId5" cstate="print"/>
          <a:srcRect l="15929" r="24100" b="12776"/>
          <a:stretch>
            <a:fillRect/>
          </a:stretch>
        </p:blipFill>
        <p:spPr bwMode="auto">
          <a:xfrm>
            <a:off x="338138" y="849313"/>
            <a:ext cx="234156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1" name="Picture 18" descr="24413-004-317B085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3350" y="2919413"/>
            <a:ext cx="340518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321235" cy="60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variation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(</a:t>
            </a:r>
            <a:r>
              <a:rPr lang="cs-CZ" sz="2000" i="1" dirty="0">
                <a:latin typeface="Arial" charset="0"/>
                <a:cs typeface="Arial" charset="0"/>
              </a:rPr>
              <a:t>Proměnlivost rostlin a živočichů při domestikaci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descent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man,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selection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relation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sex</a:t>
            </a:r>
            <a:r>
              <a:rPr lang="cs-CZ" sz="2000" dirty="0">
                <a:latin typeface="Arial" charset="0"/>
                <a:cs typeface="Arial" charset="0"/>
              </a:rPr>
              <a:t> (</a:t>
            </a:r>
            <a:r>
              <a:rPr lang="cs-CZ" sz="2000" i="1" dirty="0">
                <a:latin typeface="Arial" charset="0"/>
                <a:cs typeface="Arial" charset="0"/>
              </a:rPr>
              <a:t>Původ člověka a pohlavní výběr</a:t>
            </a:r>
            <a:r>
              <a:rPr lang="cs-CZ" sz="2000" dirty="0" smtClean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 smtClean="0">
                <a:latin typeface="Arial" charset="0"/>
                <a:cs typeface="Arial" charset="0"/>
              </a:rPr>
              <a:t>1872</a:t>
            </a:r>
            <a:r>
              <a:rPr lang="cs-CZ" sz="2000" dirty="0">
                <a:latin typeface="Arial" charset="0"/>
                <a:cs typeface="Arial" charset="0"/>
              </a:rPr>
              <a:t>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emotions</a:t>
            </a:r>
            <a:r>
              <a:rPr lang="cs-CZ" sz="2000" i="1" dirty="0">
                <a:latin typeface="Arial" charset="0"/>
                <a:cs typeface="Arial" charset="0"/>
              </a:rPr>
              <a:t> in man </a:t>
            </a:r>
            <a:r>
              <a:rPr lang="cs-CZ" sz="2000" i="1" dirty="0" err="1">
                <a:latin typeface="Arial" charset="0"/>
                <a:cs typeface="Arial" charset="0"/>
              </a:rPr>
              <a:t>and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animals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 (</a:t>
            </a:r>
            <a:r>
              <a:rPr lang="cs-CZ" sz="2000" i="1" dirty="0">
                <a:latin typeface="Arial" charset="0"/>
                <a:cs typeface="Arial" charset="0"/>
              </a:rPr>
              <a:t>Vyjádření emocí u člověka a zvířat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024063" y="455613"/>
            <a:ext cx="49022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BIOLOGIE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36104" y="5852631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charset="0"/>
              </a:rPr>
              <a:t>T</a:t>
            </a:r>
            <a:r>
              <a:rPr lang="cs-CZ" sz="2000" dirty="0">
                <a:latin typeface="Arial" charset="0"/>
              </a:rPr>
              <a:t>. </a:t>
            </a:r>
            <a:r>
              <a:rPr lang="cs-CZ" sz="2000" dirty="0" err="1" smtClean="0">
                <a:latin typeface="Arial" charset="0"/>
              </a:rPr>
              <a:t>Dobzhansky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i="1" dirty="0" err="1" smtClean="0">
                <a:latin typeface="Arial" charset="0"/>
                <a:cs typeface="Arial" charset="0"/>
              </a:rPr>
              <a:t>American</a:t>
            </a:r>
            <a:r>
              <a:rPr lang="cs-CZ" sz="2000" i="1" dirty="0" smtClean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1973)</a:t>
            </a:r>
            <a:endParaRPr lang="cs-CZ" sz="2000" dirty="0">
              <a:latin typeface="Arial" charset="0"/>
            </a:endParaRP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1060542" y="1339850"/>
            <a:ext cx="709200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vědní obor zkoumající obecné zákonitosti</a:t>
            </a:r>
          </a:p>
          <a:p>
            <a:pPr algn="ctr"/>
            <a:r>
              <a:rPr lang="cs-CZ" sz="2800" dirty="0">
                <a:solidFill>
                  <a:srgbClr val="E10000"/>
                </a:solidFill>
                <a:latin typeface="Arial" charset="0"/>
              </a:rPr>
              <a:t>biologické evoluce</a:t>
            </a: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vlastnosti</a:t>
            </a:r>
            <a:r>
              <a:rPr lang="cs-CZ" sz="2800" dirty="0">
                <a:latin typeface="Arial" charset="0"/>
              </a:rPr>
              <a:t> a 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mechanismy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>
                <a:latin typeface="Arial" charset="0"/>
              </a:rPr>
              <a:t>procesu evoluce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660124" y="3811986"/>
            <a:ext cx="1431235" cy="187340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2723322" y="363772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latin typeface="Arial" charset="0"/>
              </a:rPr>
              <a:t>Nothing in biology makes sense except in the light of evolution</a:t>
            </a:r>
            <a:r>
              <a:rPr lang="cs-CZ" dirty="0" smtClean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319088" y="4325938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867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+ 19. dubna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Herschel</a:t>
            </a: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/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9150" y="4441825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0875" y="3797300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5307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Darwinova teorie = DARWINISMUS: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62639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Původ všech druhů ze společného předka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nadpřirozenou </a:t>
            </a:r>
            <a:r>
              <a:rPr lang="cs-CZ" sz="2000" dirty="0" smtClean="0">
                <a:latin typeface="Arial" charset="0"/>
              </a:rPr>
              <a:t>bytostí (materialistické vysvětlení)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ne </a:t>
            </a:r>
            <a:r>
              <a:rPr lang="cs-CZ" sz="2000" dirty="0" smtClean="0">
                <a:latin typeface="Arial" charset="0"/>
              </a:rPr>
              <a:t>samoplození, druhy vznikají z jiných druhů</a:t>
            </a:r>
            <a:endParaRPr lang="cs-CZ" sz="2000" dirty="0">
              <a:latin typeface="Arial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akumulací drobných </a:t>
            </a:r>
            <a:r>
              <a:rPr lang="cs-CZ" sz="2000" dirty="0" smtClean="0">
                <a:latin typeface="Arial" charset="0"/>
              </a:rPr>
              <a:t>změn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(žádné skoky, ne katastrofismus)</a:t>
            </a:r>
            <a:endParaRPr lang="cs-CZ" sz="2000" dirty="0">
              <a:latin typeface="Arial" charset="0"/>
            </a:endParaRP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439117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240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Teorie přírodního výběru</a:t>
            </a: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93514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transformismus</a:t>
              </a: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6113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smtClean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darwinismus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se mění, protože se mění všichni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jedinci (žádná selekce)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„populace“ menších jedinců, protože velcí byli </a:t>
            </a:r>
            <a:r>
              <a:rPr kumimoji="0" lang="cs-CZ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vyselektováni</a:t>
            </a: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pryč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Darwin: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02886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čas: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stáří Země max. 200 mil. let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kambrické zkameněliny</a:t>
            </a: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00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stromatolity</a:t>
            </a: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9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Arial" charset="0"/>
                <a:cs typeface="Arial" charset="0"/>
              </a:rPr>
              <a:t>prekambrium (Ediakarská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78534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3. Evoluční teorie na přelomu 19. a 20. století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405647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vznik </a:t>
            </a:r>
            <a:r>
              <a:rPr lang="cs-CZ" sz="2000" dirty="0">
                <a:latin typeface="Arial" charset="0"/>
              </a:rPr>
              <a:t>složitých </a:t>
            </a:r>
            <a:r>
              <a:rPr lang="cs-CZ" sz="2000" dirty="0" smtClean="0">
                <a:latin typeface="Arial" charset="0"/>
              </a:rPr>
              <a:t>orgánů</a:t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endParaRPr lang="cs-CZ" sz="2000" dirty="0" smtClean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neznalost </a:t>
            </a:r>
            <a:r>
              <a:rPr lang="cs-CZ" sz="2000" dirty="0">
                <a:latin typeface="Arial" charset="0"/>
              </a:rPr>
              <a:t>teorie dědičnosti</a:t>
            </a:r>
            <a:r>
              <a:rPr lang="cs-CZ" sz="2000" dirty="0" smtClean="0">
                <a:latin typeface="Arial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směsná dědičnost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  <a:sym typeface="Symbol"/>
              </a:rPr>
              <a:t>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 smtClean="0">
                <a:latin typeface="Arial" charset="0"/>
              </a:rPr>
              <a:t>Jenkin</a:t>
            </a:r>
            <a:r>
              <a:rPr lang="cs-CZ" sz="2000" dirty="0" smtClean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pangeneze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gemmuly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3951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Problémy Darwinovy teorie: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442" y="417065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288864" y="1073425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0" name="Skupina 19"/>
          <p:cNvGrpSpPr/>
          <p:nvPr/>
        </p:nvGrpSpPr>
        <p:grpSpPr>
          <a:xfrm>
            <a:off x="4098235" y="2909006"/>
            <a:ext cx="4797287" cy="3520369"/>
            <a:chOff x="4098235" y="2909006"/>
            <a:chExt cx="4797287" cy="3520369"/>
          </a:xfrm>
        </p:grpSpPr>
        <p:pic>
          <p:nvPicPr>
            <p:cNvPr id="9224" name="Picture 8" descr="Fleeming Jenkin.jpg"/>
            <p:cNvPicPr>
              <a:picLocks noChangeAspect="1" noChangeArrowheads="1"/>
            </p:cNvPicPr>
            <p:nvPr/>
          </p:nvPicPr>
          <p:blipFill>
            <a:blip r:embed="rId6" cstate="print"/>
            <a:srcRect l="3456" t="756" r="4101" b="12363"/>
            <a:stretch>
              <a:fillRect/>
            </a:stretch>
          </p:blipFill>
          <p:spPr bwMode="auto">
            <a:xfrm>
              <a:off x="6221896" y="2909006"/>
              <a:ext cx="2673626" cy="34982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4098235" y="4903513"/>
              <a:ext cx="1659101" cy="1525862"/>
              <a:chOff x="3780183" y="4713926"/>
              <a:chExt cx="1865244" cy="1715449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3780183" y="4713926"/>
                <a:ext cx="1865244" cy="671840"/>
                <a:chOff x="3203713" y="5757535"/>
                <a:chExt cx="1865244" cy="671840"/>
              </a:xfrm>
            </p:grpSpPr>
            <p:sp>
              <p:nvSpPr>
                <p:cNvPr id="13" name="Elipsa 12"/>
                <p:cNvSpPr>
                  <a:spLocks noChangeAspect="1"/>
                </p:cNvSpPr>
                <p:nvPr/>
              </p:nvSpPr>
              <p:spPr bwMode="auto">
                <a:xfrm>
                  <a:off x="4482548" y="5842967"/>
                  <a:ext cx="586409" cy="586408"/>
                </a:xfrm>
                <a:prstGeom prst="ellipse">
                  <a:avLst/>
                </a:prstGeom>
                <a:solidFill>
                  <a:srgbClr val="0099FF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4" name="Elipsa 13"/>
                <p:cNvSpPr>
                  <a:spLocks noChangeAspect="1"/>
                </p:cNvSpPr>
                <p:nvPr/>
              </p:nvSpPr>
              <p:spPr bwMode="auto">
                <a:xfrm>
                  <a:off x="3203713" y="5842967"/>
                  <a:ext cx="586409" cy="58640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" name="TextovéPole 14"/>
                <p:cNvSpPr txBox="1"/>
                <p:nvPr/>
              </p:nvSpPr>
              <p:spPr>
                <a:xfrm>
                  <a:off x="3918902" y="5757535"/>
                  <a:ext cx="410690" cy="584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3200" b="1" dirty="0" smtClean="0">
                      <a:sym typeface="Symbol"/>
                    </a:rPr>
                    <a:t></a:t>
                  </a:r>
                  <a:endParaRPr lang="cs-CZ" sz="3200" b="1" dirty="0"/>
                </a:p>
              </p:txBody>
            </p:sp>
          </p:grpSp>
          <p:sp>
            <p:nvSpPr>
              <p:cNvPr id="16" name="Elipsa 15"/>
              <p:cNvSpPr>
                <a:spLocks noChangeAspect="1"/>
              </p:cNvSpPr>
              <p:nvPr/>
            </p:nvSpPr>
            <p:spPr bwMode="auto">
              <a:xfrm>
                <a:off x="4432851" y="5842967"/>
                <a:ext cx="586409" cy="586408"/>
              </a:xfrm>
              <a:prstGeom prst="ellipse">
                <a:avLst/>
              </a:prstGeom>
              <a:solidFill>
                <a:srgbClr val="00CC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Šipka dolů 17"/>
              <p:cNvSpPr/>
              <p:nvPr/>
            </p:nvSpPr>
            <p:spPr bwMode="auto">
              <a:xfrm>
                <a:off x="4581939" y="5426765"/>
                <a:ext cx="268356" cy="258417"/>
              </a:xfrm>
              <a:prstGeom prst="downArrow">
                <a:avLst/>
              </a:prstGeom>
              <a:solidFill>
                <a:srgbClr val="E1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616867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</a:t>
            </a:r>
            <a:r>
              <a:rPr lang="cs-CZ" sz="2000" dirty="0" smtClean="0">
                <a:latin typeface="Arial" charset="0"/>
                <a:cs typeface="Arial" charset="0"/>
              </a:rPr>
              <a:t>):  </a:t>
            </a:r>
            <a:r>
              <a:rPr lang="cs-CZ" sz="2000" dirty="0">
                <a:latin typeface="Arial" charset="0"/>
                <a:cs typeface="Arial" charset="0"/>
              </a:rPr>
              <a:t>sociální darwinismus</a:t>
            </a:r>
          </a:p>
          <a:p>
            <a:pPr>
              <a:spcAft>
                <a:spcPts val="600"/>
              </a:spcAft>
            </a:pPr>
            <a:r>
              <a:rPr lang="cs-CZ" sz="2000" dirty="0" smtClean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 smtClean="0">
                <a:latin typeface="Arial" charset="0"/>
                <a:cs typeface="Arial" charset="0"/>
              </a:rPr>
              <a:t> marxismus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  <a:cs typeface="Arial" charset="0"/>
              </a:rPr>
              <a:t>evoluce jako progresivní vývoj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433967" y="304099"/>
            <a:ext cx="4767652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Alternativní teorie</a:t>
            </a: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40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Ortogeneze: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325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finalismus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70718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lysenkismus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4376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zárodečná plazma (</a:t>
            </a:r>
            <a:r>
              <a:rPr lang="cs-CZ" sz="2000" dirty="0" err="1">
                <a:latin typeface="Arial" charset="0"/>
              </a:rPr>
              <a:t>germen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3350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Neolamarckismus: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344488" y="2184400"/>
          <a:ext cx="8439150" cy="3359150"/>
        </p:xfrm>
        <a:graphic>
          <a:graphicData uri="http://schemas.openxmlformats.org/presentationml/2006/ole">
            <p:oleObj spid="_x0000_s1026" name="dokument" r:id="rId4" imgW="6071400" imgH="2416320" progId="Word.Document.8">
              <p:embed/>
            </p:oleObj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/>
        </p:nvGraphicFramePr>
        <p:xfrm>
          <a:off x="263525" y="1433513"/>
          <a:ext cx="8658225" cy="552450"/>
        </p:xfrm>
        <a:graphic>
          <a:graphicData uri="http://schemas.openxmlformats.org/presentationml/2006/ole">
            <p:oleObj spid="_x0000_s1027" name="dokument" r:id="rId5" imgW="8658720" imgH="5526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593163" y="330200"/>
            <a:ext cx="6387005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VLASTNOSTI BIOLOGICKÉ EVOLUCE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470315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živé systémy (reprodukce, proměnlivost, dědičnost)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termodynamická otevřenost, </a:t>
            </a:r>
            <a:r>
              <a:rPr lang="cs-CZ" sz="2000" dirty="0" err="1" smtClean="0">
                <a:latin typeface="Arial" charset="0"/>
              </a:rPr>
              <a:t>disipativnost</a:t>
            </a:r>
            <a:r>
              <a:rPr lang="cs-CZ" sz="2000" baseline="30000" dirty="0" smtClean="0">
                <a:latin typeface="Arial" charset="0"/>
              </a:rPr>
              <a:t>*)</a:t>
            </a:r>
            <a:endParaRPr lang="cs-CZ" sz="2000" baseline="30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systémy s pamětí </a:t>
            </a:r>
            <a:r>
              <a:rPr lang="cs-CZ" sz="2000" dirty="0" smtClean="0">
                <a:latin typeface="Arial" charset="0"/>
                <a:sym typeface="Symbol"/>
              </a:rPr>
              <a:t>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kumulace změn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neomezená dědičnost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adaptace, účelné uspořádání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 smtClean="0">
                <a:solidFill>
                  <a:srgbClr val="E10000"/>
                </a:solidFill>
                <a:latin typeface="Arial" charset="0"/>
              </a:rPr>
              <a:t>kladogeneze</a:t>
            </a:r>
            <a:endParaRPr lang="cs-CZ" sz="2000" dirty="0" smtClean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			</a:t>
            </a:r>
            <a:r>
              <a:rPr lang="cs-CZ" sz="1800" baseline="30000" dirty="0" smtClean="0">
                <a:latin typeface="Arial" charset="0"/>
              </a:rPr>
              <a:t>*)</a:t>
            </a:r>
            <a:r>
              <a:rPr lang="cs-CZ" sz="1800" dirty="0" smtClean="0">
                <a:latin typeface="Arial" charset="0"/>
              </a:rPr>
              <a:t> = nevratná změna energie v jinou</a:t>
            </a:r>
            <a:endParaRPr lang="cs-CZ" sz="2000" dirty="0" smtClean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90538" y="4409494"/>
            <a:ext cx="7418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charset="0"/>
              </a:rPr>
              <a:t>teleologie:</a:t>
            </a:r>
            <a:r>
              <a:rPr lang="cs-CZ" sz="2000" dirty="0">
                <a:latin typeface="Arial" charset="0"/>
              </a:rPr>
              <a:t> vše se děje za určitým účelem (účelnost </a:t>
            </a:r>
            <a:r>
              <a:rPr lang="cs-CZ" sz="2000" dirty="0">
                <a:latin typeface="Arial" charset="0"/>
                <a:sym typeface="Symbol" pitchFamily="18" charset="2"/>
              </a:rPr>
              <a:t> účelovost)</a:t>
            </a:r>
          </a:p>
          <a:p>
            <a:r>
              <a:rPr lang="cs-CZ" sz="2000" dirty="0">
                <a:solidFill>
                  <a:srgbClr val="E80000"/>
                </a:solidFill>
                <a:latin typeface="Arial" charset="0"/>
                <a:sym typeface="Symbol" pitchFamily="18" charset="2"/>
              </a:rPr>
              <a:t>finalismus:</a:t>
            </a:r>
            <a:r>
              <a:rPr lang="cs-CZ" sz="2000" dirty="0">
                <a:latin typeface="Arial" charset="0"/>
                <a:sym typeface="Symbol" pitchFamily="18" charset="2"/>
              </a:rPr>
              <a:t> směřování k předem danému cíli - </a:t>
            </a:r>
          </a:p>
          <a:p>
            <a:pPr defTabSz="360000"/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	</a:t>
            </a:r>
            <a:r>
              <a:rPr lang="cs-CZ" sz="2000" dirty="0" err="1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Teilhard</a:t>
            </a:r>
            <a:r>
              <a:rPr lang="cs-CZ" sz="2000" dirty="0" smtClean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de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Chardin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„bod omega“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  <p:bldP spid="5133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10107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znovuobjevení </a:t>
            </a:r>
            <a:r>
              <a:rPr lang="cs-CZ" sz="2000" dirty="0" err="1">
                <a:solidFill>
                  <a:schemeClr val="tx2"/>
                </a:solidFill>
                <a:latin typeface="Arial" charset="0"/>
              </a:rPr>
              <a:t>Mendelových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chemeClr val="tx2"/>
                </a:solidFill>
                <a:latin typeface="Arial" charset="0"/>
              </a:rPr>
              <a:t>zákonů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pojem mutace</a:t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cs-CZ" sz="2000" dirty="0" smtClean="0">
                <a:latin typeface="Arial" charset="0"/>
              </a:rPr>
              <a:t>pupalka (</a:t>
            </a:r>
            <a:r>
              <a:rPr lang="cs-CZ" sz="2000" i="1" dirty="0" err="1" smtClean="0">
                <a:latin typeface="Arial" charset="0"/>
              </a:rPr>
              <a:t>Oenothera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lamarckiana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r>
              <a:rPr lang="cs-CZ" sz="2000" u="sng" dirty="0" smtClean="0">
                <a:latin typeface="Arial" charset="0"/>
              </a:rPr>
              <a:t/>
            </a:r>
            <a:br>
              <a:rPr lang="cs-CZ" sz="2000" u="sng" dirty="0" smtClean="0">
                <a:latin typeface="Arial" charset="0"/>
              </a:rPr>
            </a:br>
            <a:r>
              <a:rPr lang="cs-CZ" sz="2000" u="sng" dirty="0" smtClean="0">
                <a:latin typeface="Arial" charset="0"/>
              </a:rPr>
              <a:t>diskrétní proměnlivost</a:t>
            </a:r>
            <a:r>
              <a:rPr lang="cs-CZ" sz="2000" dirty="0" smtClean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 smtClean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Arial" charset="0"/>
              </a:rPr>
              <a:t/>
            </a:r>
            <a:br>
              <a:rPr lang="en-US" sz="2000" dirty="0" smtClean="0">
                <a:latin typeface="Arial" charset="0"/>
              </a:rPr>
            </a:br>
            <a:r>
              <a:rPr lang="cs-CZ" sz="2000" dirty="0" err="1" smtClean="0">
                <a:latin typeface="Arial" charset="0"/>
              </a:rPr>
              <a:t>makromutace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„nadějná monstra“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953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Mutacionismus: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54616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iometrikové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2000" b="1" dirty="0">
                <a:latin typeface="Arial" charset="0"/>
              </a:rPr>
              <a:t/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kontinuální proměnlivost</a:t>
            </a: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Sergej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Četverikov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64812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rgbClr val="E10000"/>
                </a:solidFill>
                <a:latin typeface="Arial" charset="0"/>
              </a:rPr>
              <a:t>4. Moderní syntéza a současný vývoj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698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výsledky </a:t>
            </a:r>
            <a:r>
              <a:rPr lang="cs-CZ" sz="1800" dirty="0" err="1">
                <a:latin typeface="Arial" charset="0"/>
              </a:rPr>
              <a:t>biometriků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v souladu s </a:t>
            </a:r>
            <a:r>
              <a:rPr lang="cs-CZ" sz="1800" dirty="0" err="1">
                <a:latin typeface="Arial" charset="0"/>
              </a:rPr>
              <a:t>Mendelovými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smtClean="0">
                <a:latin typeface="Arial" charset="0"/>
              </a:rPr>
              <a:t>zákony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347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</a:rPr>
              <a:t>základy populační genetiky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41465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1918: výsledky biometriků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 souladu s Mendelovými zákony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r>
              <a:rPr lang="cs-CZ" sz="1800">
                <a:latin typeface="Arial" charset="0"/>
              </a:rPr>
              <a:t>1930: </a:t>
            </a:r>
            <a:r>
              <a:rPr lang="cs-CZ" sz="1800" i="1">
                <a:latin typeface="Arial" charset="0"/>
              </a:rPr>
              <a:t>The Genetical Theory of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  Natural Selection</a:t>
            </a:r>
            <a:r>
              <a:rPr lang="cs-CZ" sz="1800">
                <a:latin typeface="Arial" charset="0"/>
              </a:rPr>
              <a:t> </a:t>
            </a:r>
          </a:p>
          <a:p>
            <a:r>
              <a:rPr lang="cs-CZ" sz="1800">
                <a:latin typeface="Arial" charset="0"/>
              </a:rPr>
              <a:t>  (</a:t>
            </a:r>
            <a:r>
              <a:rPr lang="cs-CZ" sz="1800" i="1">
                <a:latin typeface="Arial" charset="0"/>
              </a:rPr>
              <a:t>Genetická teorie přírodního výběru</a:t>
            </a:r>
            <a:r>
              <a:rPr lang="cs-CZ" sz="1800">
                <a:latin typeface="Arial" charset="0"/>
              </a:rPr>
              <a:t>)</a:t>
            </a:r>
            <a:endParaRPr lang="cs-CZ" sz="1800" i="1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5186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1932:</a:t>
            </a:r>
            <a:r>
              <a:rPr lang="cs-CZ" sz="1800" i="1">
                <a:latin typeface="Arial" charset="0"/>
              </a:rPr>
              <a:t> The Causes of Evolution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Příčiny evoluce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latin typeface="Arial" charset="0"/>
              </a:rPr>
              <a:t>1931:</a:t>
            </a:r>
            <a:r>
              <a:rPr lang="cs-CZ" sz="1800" i="1">
                <a:latin typeface="Arial" charset="0"/>
              </a:rPr>
              <a:t> Evolution in Mendelian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Populations </a:t>
            </a:r>
            <a:r>
              <a:rPr lang="cs-CZ" sz="1800">
                <a:latin typeface="Arial" charset="0"/>
              </a:rPr>
              <a:t>(</a:t>
            </a:r>
            <a:r>
              <a:rPr lang="cs-CZ" sz="1800" i="1">
                <a:latin typeface="Arial" charset="0"/>
              </a:rPr>
              <a:t>Evoluce v </a:t>
            </a:r>
            <a:br>
              <a:rPr lang="cs-CZ" sz="1800" i="1">
                <a:latin typeface="Arial" charset="0"/>
              </a:rPr>
            </a:br>
            <a:r>
              <a:rPr lang="cs-CZ" sz="1800" i="1">
                <a:latin typeface="Arial" charset="0"/>
              </a:rPr>
              <a:t>mendelovských populacích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1873250" y="5770563"/>
            <a:ext cx="5400675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užším smyslu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80597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Theodosius Dobzhansky</a:t>
            </a:r>
            <a:r>
              <a:rPr lang="cs-CZ" sz="2000">
                <a:latin typeface="Arial" charset="0"/>
              </a:rPr>
              <a:t> (1900-1975)</a:t>
            </a:r>
            <a:r>
              <a:rPr lang="cs-CZ">
                <a:latin typeface="Arial" charset="0"/>
              </a:rPr>
              <a:t/>
            </a:r>
            <a:br>
              <a:rPr lang="cs-CZ">
                <a:latin typeface="Arial" charset="0"/>
              </a:rPr>
            </a:br>
            <a:r>
              <a:rPr lang="cs-CZ">
                <a:latin typeface="Arial" charset="0"/>
              </a:rPr>
              <a:t> </a:t>
            </a:r>
            <a:r>
              <a:rPr lang="cs-CZ" sz="2000">
                <a:latin typeface="Arial" charset="0"/>
              </a:rPr>
              <a:t>1937 – </a:t>
            </a:r>
            <a:r>
              <a:rPr lang="cs-CZ" sz="2000" i="1">
                <a:latin typeface="Arial" charset="0"/>
              </a:rPr>
              <a:t>Genetics and the Origin of Species </a:t>
            </a:r>
            <a:br>
              <a:rPr lang="cs-CZ" sz="2000" i="1">
                <a:latin typeface="Arial" charset="0"/>
              </a:rPr>
            </a:br>
            <a:r>
              <a:rPr lang="cs-CZ" sz="2000" i="1">
                <a:latin typeface="Arial" charset="0"/>
              </a:rPr>
              <a:t> 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Genetika a původ druhů</a:t>
            </a:r>
            <a:r>
              <a:rPr lang="cs-CZ" sz="2000">
                <a:latin typeface="Arial" charset="0"/>
              </a:rPr>
              <a:t>)</a:t>
            </a:r>
            <a:r>
              <a:rPr lang="cs-CZ" sz="2000" i="1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>
                <a:latin typeface="Arial" charset="0"/>
              </a:rPr>
              <a:t> (1901-1988)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1964 – </a:t>
            </a:r>
            <a:r>
              <a:rPr lang="cs-CZ" sz="2000" i="1">
                <a:latin typeface="Arial" charset="0"/>
              </a:rPr>
              <a:t>Ecological Genetics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Ekologická genetika</a:t>
            </a:r>
            <a:r>
              <a:rPr lang="cs-CZ" sz="2000"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>
                <a:latin typeface="Arial" charset="0"/>
              </a:rPr>
              <a:t> (1887-1975)</a:t>
            </a:r>
            <a:br>
              <a:rPr lang="cs-CZ" sz="2000">
                <a:latin typeface="Arial" charset="0"/>
              </a:rPr>
            </a:br>
            <a:r>
              <a:rPr lang="cs-CZ" sz="2000">
                <a:latin typeface="Arial" charset="0"/>
              </a:rPr>
              <a:t> 1942 – </a:t>
            </a:r>
            <a:r>
              <a:rPr lang="cs-CZ" sz="2000" i="1">
                <a:latin typeface="Arial" charset="0"/>
              </a:rPr>
              <a:t>Evolution: The Modern Synthesis </a:t>
            </a:r>
            <a:r>
              <a:rPr lang="cs-CZ" sz="2000">
                <a:latin typeface="Arial" charset="0"/>
              </a:rPr>
              <a:t>(</a:t>
            </a:r>
            <a:r>
              <a:rPr lang="cs-CZ" sz="2000" i="1">
                <a:latin typeface="Arial" charset="0"/>
              </a:rPr>
              <a:t>Evoluce: Moderní syntéza</a:t>
            </a:r>
            <a:r>
              <a:rPr lang="cs-CZ" sz="2000">
                <a:latin typeface="Arial" charset="0"/>
              </a:rPr>
              <a:t>)</a:t>
            </a: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Ernst Mayr</a:t>
            </a:r>
            <a:r>
              <a:rPr lang="cs-CZ" sz="200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Gaylord Simson</a:t>
            </a:r>
            <a:r>
              <a:rPr lang="cs-CZ" sz="200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Ledyard Stebbins</a:t>
            </a:r>
            <a:r>
              <a:rPr lang="cs-CZ" sz="2000">
                <a:latin typeface="Arial" charset="0"/>
              </a:rPr>
              <a:t> (1906-2000)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361950" y="4789488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 1947 Princeton</a:t>
            </a:r>
          </a:p>
          <a:p>
            <a:r>
              <a:rPr lang="cs-CZ" sz="2000">
                <a:latin typeface="Arial" charset="0"/>
              </a:rPr>
              <a:t> 1949 </a:t>
            </a:r>
            <a:r>
              <a:rPr lang="cs-CZ" sz="2000" i="1">
                <a:latin typeface="Arial" charset="0"/>
              </a:rPr>
              <a:t>Genetics, Paleontology, and Evolution </a:t>
            </a: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1265238" y="5624513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>
                <a:solidFill>
                  <a:srgbClr val="E10000"/>
                </a:solidFill>
                <a:latin typeface="Arial" charset="0"/>
              </a:rPr>
              <a:t>Syntetická teorie evoluce = Moderní syntéza</a:t>
            </a: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320925" y="6100763"/>
            <a:ext cx="4557713" cy="396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NEODARWINISMUS v širším smyslu</a:t>
            </a:r>
            <a:endParaRPr lang="cs-CZ" sz="2000" b="1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  <p:bldP spid="40984" grpId="0" autoUpdateAnimBg="0"/>
      <p:bldP spid="40985" grpId="0" autoUpdateAnimBg="0"/>
      <p:bldP spid="40986" grpId="0" animBg="1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45688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10000"/>
                </a:solidFill>
                <a:latin typeface="Arial" charset="0"/>
              </a:rPr>
              <a:t>Některé zásady neodarwinismu: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106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fenotypové rozdíly způsobeny rozdíly v genotypu a částečně působením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vnějšího prostředí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může změnit frekvenci mutací, ale ne vyvolávat adaptivní mutace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základem dědičnosti geny, které si z generace na generaci zachovávají svou identitu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evoluční změny probíhají v populacích jako změny ve frekvenci genotypů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mezi různými druhy neprobíhá výměna genů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ani mutace s velkým účinkem nemusí způsobit vznik nového druhu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nové druhy vznikají zpravidla genetickou divergencí geograficky izolovaných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populací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rozdíly a děje a mechanismy na úrovni vyšší než druh (makroevoluce) lze vysvětlit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pomocí stejných principů jako na úrovni nižší (mikroevoluce)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Arial" charset="0"/>
              </a:rPr>
              <a:t>fosilní záznam je v souladu s principy evolučních změn, není třeba vnášet jiné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mechanismy (lamarckismus, ortogeneze, vitalismus, mutacionismus)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490538" y="1166684"/>
            <a:ext cx="8505181" cy="5555632"/>
            <a:chOff x="490538" y="1166684"/>
            <a:chExt cx="8505181" cy="5555632"/>
          </a:xfrm>
        </p:grpSpPr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490538" y="1166684"/>
              <a:ext cx="6875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rgbClr val="E10000"/>
                  </a:solidFill>
                  <a:latin typeface="Arial" charset="0"/>
                </a:rPr>
                <a:t>suboptimální</a:t>
              </a:r>
              <a:r>
                <a:rPr lang="cs-CZ" dirty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 smtClean="0">
                  <a:solidFill>
                    <a:srgbClr val="E10000"/>
                  </a:solidFill>
                  <a:latin typeface="Arial" charset="0"/>
                </a:rPr>
                <a:t>znaky:</a:t>
              </a:r>
              <a:r>
                <a:rPr lang="cs-CZ" b="1" dirty="0" smtClean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>
                  <a:solidFill>
                    <a:schemeClr val="tx2"/>
                  </a:solidFill>
                  <a:latin typeface="Arial" charset="0"/>
                </a:rPr>
                <a:t>inverzní oko, hrtanový nerv</a:t>
              </a:r>
              <a:endParaRPr lang="cs-CZ" dirty="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38942" name="Picture 30" descr="ok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34897" y="1449860"/>
              <a:ext cx="2660822" cy="270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46" name="Picture 2" descr="http://4.bp.blogspot.com/-47RBn97-DF0/TlMl4-Z5xlI/AAAAAAAAMQM/OGI6uBxwqdA/s1600/giraffe+recurrent+laryngeal+nerv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8400" y="3927918"/>
              <a:ext cx="4120771" cy="2794398"/>
            </a:xfrm>
            <a:prstGeom prst="rect">
              <a:avLst/>
            </a:prstGeom>
            <a:noFill/>
          </p:spPr>
        </p:pic>
        <p:pic>
          <p:nvPicPr>
            <p:cNvPr id="159748" name="Picture 4" descr="http://www.ghorayeb.com/files/Anatomy_Recurrent_Laryngeal_2G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0538" y="1831886"/>
              <a:ext cx="3289428" cy="30240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15"/>
          <p:cNvSpPr txBox="1">
            <a:spLocks noChangeArrowheads="1"/>
          </p:cNvSpPr>
          <p:nvPr/>
        </p:nvSpPr>
        <p:spPr bwMode="auto">
          <a:xfrm>
            <a:off x="490538" y="1428193"/>
            <a:ext cx="7643439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 err="1" smtClean="0">
                <a:solidFill>
                  <a:srgbClr val="E10000"/>
                </a:solidFill>
                <a:latin typeface="Arial" charset="0"/>
              </a:rPr>
              <a:t>pozorovan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á</a:t>
            </a:r>
            <a:r>
              <a:rPr lang="en-US" sz="2000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10000"/>
                </a:solidFill>
                <a:latin typeface="Arial" charset="0"/>
              </a:rPr>
              <a:t>evoluce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.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kewensis</a:t>
            </a:r>
            <a:endParaRPr lang="cs-CZ" sz="1800" i="1" dirty="0" smtClean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 smtClean="0">
                <a:latin typeface="Arial" charset="0"/>
                <a:sym typeface="Symbol" pitchFamily="18" charset="2"/>
              </a:rPr>
              <a:t>                                      </a:t>
            </a:r>
            <a:r>
              <a:rPr lang="cs-CZ" sz="1800" i="1" dirty="0" err="1" smtClean="0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 smtClean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/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3031525"/>
            <a:ext cx="8093289" cy="3109526"/>
          </a:xfrm>
          <a:prstGeom prst="rect">
            <a:avLst/>
          </a:prstGeom>
          <a:noFill/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73250" y="330200"/>
            <a:ext cx="5316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solidFill>
                  <a:srgbClr val="E80000"/>
                </a:solidFill>
                <a:latin typeface="Arial Black" pitchFamily="34" charset="0"/>
              </a:rPr>
              <a:t>VLASTNOSTI BIOLOGICKÉ EVOLUCE</a:t>
            </a:r>
            <a:endParaRPr lang="cs-CZ" sz="2000" b="1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78614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náhodná</a:t>
            </a:r>
            <a:r>
              <a:rPr lang="cs-CZ" sz="2000" dirty="0">
                <a:latin typeface="Arial" charset="0"/>
              </a:rPr>
              <a:t> (procesy a mechanismy </a:t>
            </a:r>
            <a:r>
              <a:rPr lang="cs-CZ" sz="2000" u="sng" dirty="0">
                <a:latin typeface="Arial" charset="0"/>
              </a:rPr>
              <a:t>deterministické</a:t>
            </a:r>
            <a:r>
              <a:rPr lang="cs-CZ" sz="2000" dirty="0">
                <a:latin typeface="Arial" charset="0"/>
              </a:rPr>
              <a:t> a </a:t>
            </a:r>
            <a:r>
              <a:rPr lang="cs-CZ" sz="2000" u="sng" dirty="0">
                <a:latin typeface="Arial" charset="0"/>
              </a:rPr>
              <a:t>stochastické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je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smtClean="0">
                <a:latin typeface="Arial" charset="0"/>
              </a:rPr>
              <a:t>oportunistická</a:t>
            </a:r>
            <a:r>
              <a:rPr lang="cs-CZ" sz="2000" dirty="0" smtClean="0">
                <a:latin typeface="Arial" charset="0"/>
              </a:rPr>
              <a:t>, tj. </a:t>
            </a:r>
            <a:r>
              <a:rPr lang="cs-CZ" sz="2000" dirty="0">
                <a:latin typeface="Arial" charset="0"/>
              </a:rPr>
              <a:t>nenachází globální </a:t>
            </a:r>
            <a:r>
              <a:rPr lang="cs-CZ" sz="2000" dirty="0" smtClean="0">
                <a:latin typeface="Arial" charset="0"/>
              </a:rPr>
              <a:t>optima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984375" y="347663"/>
            <a:ext cx="5105400" cy="5191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LZE EVOLUCI DOKÁZAT?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1550344"/>
            <a:ext cx="3474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hierarchické uspořádání</a:t>
            </a:r>
          </a:p>
        </p:txBody>
      </p:sp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45" y="3476367"/>
            <a:ext cx="5938997" cy="3155092"/>
          </a:xfrm>
          <a:prstGeom prst="rect">
            <a:avLst/>
          </a:prstGeom>
          <a:noFill/>
        </p:spPr>
      </p:pic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4" cstate="print"/>
          <a:srcRect b="26844"/>
          <a:stretch>
            <a:fillRect/>
          </a:stretch>
        </p:blipFill>
        <p:spPr bwMode="auto">
          <a:xfrm>
            <a:off x="5469924" y="1127651"/>
            <a:ext cx="3333366" cy="2852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3985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fosilní 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záznam a fylogeneze</a:t>
            </a: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545714"/>
            <a:ext cx="6857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homologie: </a:t>
            </a:r>
            <a:r>
              <a:rPr lang="cs-CZ" dirty="0">
                <a:latin typeface="Arial" charset="0"/>
              </a:rPr>
              <a:t>orgány, genetický kód</a:t>
            </a:r>
            <a:r>
              <a:rPr lang="cs-CZ" dirty="0" smtClean="0">
                <a:latin typeface="Arial" charset="0"/>
              </a:rPr>
              <a:t>, aminokyseliny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0772" name="Picture 4" descr="http://www.harunyahya.com/image/Darwinism_refuted/201_the_left_arm_right_ar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6508" y="1469553"/>
            <a:ext cx="5502961" cy="3246748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 bwMode="auto">
          <a:xfrm>
            <a:off x="984809" y="5317267"/>
            <a:ext cx="2425656" cy="1112108"/>
          </a:xfrm>
          <a:prstGeom prst="wedgeRectCallout">
            <a:avLst>
              <a:gd name="adj1" fmla="val 26019"/>
              <a:gd name="adj2" fmla="val -880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až na výjimky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přírodě jen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L-stereoizomery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konvergence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28745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evoluce a geografie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cdn.c.photoshelter.com/img-get/I0000GMum2tlhgVQ/s/600/600/308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996779"/>
            <a:ext cx="3924300" cy="5715000"/>
          </a:xfrm>
          <a:prstGeom prst="rect">
            <a:avLst/>
          </a:prstGeom>
          <a:noFill/>
        </p:spPr>
      </p:pic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68" y="1632400"/>
            <a:ext cx="4926227" cy="3789406"/>
          </a:xfrm>
          <a:prstGeom prst="rect">
            <a:avLst/>
          </a:prstGeom>
          <a:noFill/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 descr="http://creationtoday.org/wp-content/uploads/2010/04/Whale-Pelvis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1076538"/>
            <a:ext cx="5097740" cy="3507560"/>
          </a:xfrm>
          <a:prstGeom prst="rect">
            <a:avLst/>
          </a:prstGeom>
          <a:noFill/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179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rudimentární struktury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2818" name="Picture 2" descr="http://4.bp.blogspot.com/-KNTf929vgeU/T5m05htZ3hI/AAAAAAAAC0Y/9V8UkEzgBBg/s1600/DSC_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279" y="3649363"/>
            <a:ext cx="3722395" cy="2466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evolution-textbook.org/content/free/figures/03_EVOW_Art/18_EVOW_CH03.jpg"/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2809195" y="522779"/>
            <a:ext cx="3937594" cy="59065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DJ (2007): Science on Trial: 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Case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dirty="0" smtClean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Debate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                          Handbook.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3159</TotalTime>
  <Words>2286</Words>
  <Application>Microsoft Office PowerPoint</Application>
  <PresentationFormat>Předvádění na obrazovce (4:3)</PresentationFormat>
  <Paragraphs>511</Paragraphs>
  <Slides>98</Slides>
  <Notes>72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0" baseType="lpstr">
      <vt:lpstr>Výchozí návrh</vt:lpstr>
      <vt:lpstr>dokument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  <vt:lpstr>Snímek 64</vt:lpstr>
      <vt:lpstr>Snímek 65</vt:lpstr>
      <vt:lpstr>Snímek 66</vt:lpstr>
      <vt:lpstr>Snímek 67</vt:lpstr>
      <vt:lpstr>Snímek 68</vt:lpstr>
      <vt:lpstr>Snímek 69</vt:lpstr>
      <vt:lpstr>Snímek 70</vt:lpstr>
      <vt:lpstr>Snímek 71</vt:lpstr>
      <vt:lpstr>Snímek 72</vt:lpstr>
      <vt:lpstr>Snímek 73</vt:lpstr>
      <vt:lpstr>Snímek 74</vt:lpstr>
      <vt:lpstr>Snímek 75</vt:lpstr>
      <vt:lpstr>Snímek 76</vt:lpstr>
      <vt:lpstr>Snímek 77</vt:lpstr>
      <vt:lpstr>Snímek 78</vt:lpstr>
      <vt:lpstr>Snímek 79</vt:lpstr>
      <vt:lpstr>Snímek 80</vt:lpstr>
      <vt:lpstr>Snímek 81</vt:lpstr>
      <vt:lpstr>Snímek 82</vt:lpstr>
      <vt:lpstr>Snímek 83</vt:lpstr>
      <vt:lpstr>Snímek 84</vt:lpstr>
      <vt:lpstr>Snímek 85</vt:lpstr>
      <vt:lpstr>Snímek 86</vt:lpstr>
      <vt:lpstr>Snímek 87</vt:lpstr>
      <vt:lpstr>Snímek 88</vt:lpstr>
      <vt:lpstr>Snímek 89</vt:lpstr>
      <vt:lpstr>Snímek 90</vt:lpstr>
      <vt:lpstr>Snímek 91</vt:lpstr>
      <vt:lpstr>Snímek 92</vt:lpstr>
      <vt:lpstr>Snímek 93</vt:lpstr>
      <vt:lpstr>Snímek 94</vt:lpstr>
      <vt:lpstr>Snímek 95</vt:lpstr>
      <vt:lpstr>Snímek 96</vt:lpstr>
      <vt:lpstr>Snímek 97</vt:lpstr>
      <vt:lpstr>Snímek 98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188</cp:revision>
  <dcterms:created xsi:type="dcterms:W3CDTF">2002-02-28T16:27:36Z</dcterms:created>
  <dcterms:modified xsi:type="dcterms:W3CDTF">2015-02-24T19:48:08Z</dcterms:modified>
</cp:coreProperties>
</file>