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286" r:id="rId13"/>
    <p:sldId id="277" r:id="rId14"/>
    <p:sldId id="260" r:id="rId15"/>
    <p:sldId id="278" r:id="rId16"/>
    <p:sldId id="285" r:id="rId17"/>
    <p:sldId id="261" r:id="rId18"/>
    <p:sldId id="280" r:id="rId19"/>
    <p:sldId id="281" r:id="rId20"/>
    <p:sldId id="295" r:id="rId21"/>
    <p:sldId id="296" r:id="rId22"/>
    <p:sldId id="308" r:id="rId23"/>
    <p:sldId id="273" r:id="rId24"/>
    <p:sldId id="302" r:id="rId25"/>
    <p:sldId id="300" r:id="rId26"/>
    <p:sldId id="306" r:id="rId27"/>
    <p:sldId id="303" r:id="rId28"/>
    <p:sldId id="307" r:id="rId29"/>
    <p:sldId id="263" r:id="rId30"/>
    <p:sldId id="274" r:id="rId31"/>
    <p:sldId id="309" r:id="rId32"/>
    <p:sldId id="310" r:id="rId33"/>
    <p:sldId id="311" r:id="rId34"/>
    <p:sldId id="312" r:id="rId35"/>
    <p:sldId id="313" r:id="rId36"/>
    <p:sldId id="264" r:id="rId37"/>
    <p:sldId id="314" r:id="rId38"/>
    <p:sldId id="291" r:id="rId39"/>
    <p:sldId id="292" r:id="rId40"/>
    <p:sldId id="315" r:id="rId41"/>
    <p:sldId id="275" r:id="rId42"/>
    <p:sldId id="288" r:id="rId43"/>
    <p:sldId id="267" r:id="rId44"/>
    <p:sldId id="290" r:id="rId45"/>
    <p:sldId id="317" r:id="rId46"/>
    <p:sldId id="289" r:id="rId47"/>
    <p:sldId id="282" r:id="rId48"/>
    <p:sldId id="316" r:id="rId49"/>
    <p:sldId id="283" r:id="rId50"/>
    <p:sldId id="284" r:id="rId51"/>
    <p:sldId id="298" r:id="rId5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CCFFFF"/>
    <a:srgbClr val="99FF33"/>
    <a:srgbClr val="FFFFCC"/>
    <a:srgbClr val="FFFF66"/>
    <a:srgbClr val="FFFF00"/>
    <a:srgbClr val="0099CC"/>
    <a:srgbClr val="3366FF"/>
    <a:srgbClr val="66FF33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96" y="-552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barChart>
        <c:barDir val="col"/>
        <c:grouping val="clustered"/>
        <c:ser>
          <c:idx val="0"/>
          <c:order val="0"/>
          <c:spPr>
            <a:ln>
              <a:solidFill>
                <a:srgbClr val="66FF33"/>
              </a:solidFill>
            </a:ln>
          </c:spPr>
          <c:dPt>
            <c:idx val="0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66FF33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25</c:v>
                </c:pt>
              </c:numCache>
            </c:numRef>
          </c:val>
        </c:ser>
        <c:axId val="43408768"/>
        <c:axId val="43963520"/>
      </c:barChart>
      <c:catAx>
        <c:axId val="43408768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i="1"/>
            </a:pPr>
            <a:endParaRPr lang="cs-CZ"/>
          </a:p>
        </c:txPr>
        <c:crossAx val="43963520"/>
        <c:crosses val="autoZero"/>
        <c:auto val="1"/>
        <c:lblAlgn val="ctr"/>
        <c:lblOffset val="100"/>
      </c:catAx>
      <c:valAx>
        <c:axId val="43963520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cs-CZ"/>
          </a:p>
        </c:txPr>
        <c:crossAx val="43408768"/>
        <c:crosses val="autoZero"/>
        <c:crossBetween val="between"/>
        <c:majorUnit val="10"/>
      </c:valAx>
    </c:plotArea>
    <c:plotVisOnly val="1"/>
  </c:chart>
  <c:spPr>
    <a:ln>
      <a:prstDash val="sysDash"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List1!$A$5:$A$7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List1!$B$5:$B$7</c:f>
              <c:numCache>
                <c:formatCode>General</c:formatCode>
                <c:ptCount val="3"/>
                <c:pt idx="0">
                  <c:v>37.5</c:v>
                </c:pt>
                <c:pt idx="1">
                  <c:v>25</c:v>
                </c:pt>
                <c:pt idx="2">
                  <c:v>37.5</c:v>
                </c:pt>
              </c:numCache>
            </c:numRef>
          </c:val>
        </c:ser>
        <c:axId val="55281152"/>
        <c:axId val="55282688"/>
      </c:barChart>
      <c:catAx>
        <c:axId val="55281152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55282688"/>
        <c:crosses val="autoZero"/>
        <c:auto val="1"/>
        <c:lblAlgn val="ctr"/>
        <c:lblOffset val="100"/>
      </c:catAx>
      <c:valAx>
        <c:axId val="55282688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55281152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>
        <c:manualLayout>
          <c:layoutTarget val="inner"/>
          <c:xMode val="edge"/>
          <c:yMode val="edge"/>
          <c:x val="0.13024729330708668"/>
          <c:y val="6.6298342541436461E-2"/>
          <c:w val="0.81246104002624653"/>
          <c:h val="0.73623062310581355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List1!$A$9:$A$11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List1!$B$9:$B$11</c:f>
              <c:numCache>
                <c:formatCode>General</c:formatCode>
                <c:ptCount val="3"/>
                <c:pt idx="0">
                  <c:v>43.75</c:v>
                </c:pt>
                <c:pt idx="1">
                  <c:v>12.5</c:v>
                </c:pt>
                <c:pt idx="2">
                  <c:v>43.75</c:v>
                </c:pt>
              </c:numCache>
            </c:numRef>
          </c:val>
        </c:ser>
        <c:axId val="55306112"/>
        <c:axId val="55307648"/>
      </c:barChart>
      <c:catAx>
        <c:axId val="55306112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55307648"/>
        <c:crosses val="autoZero"/>
        <c:auto val="1"/>
        <c:lblAlgn val="ctr"/>
        <c:lblOffset val="100"/>
      </c:catAx>
      <c:valAx>
        <c:axId val="55307648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55306112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66FF33"/>
            </a:solidFill>
            <a:ln w="3175">
              <a:solidFill>
                <a:schemeClr val="tx1"/>
              </a:solidFill>
            </a:ln>
          </c:spPr>
          <c:cat>
            <c:strRef>
              <c:f>List1!$A$13:$A$15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List1!$B$13:$B$15</c:f>
              <c:numCache>
                <c:formatCode>General</c:formatCode>
                <c:ptCount val="3"/>
                <c:pt idx="0">
                  <c:v>46.875</c:v>
                </c:pt>
                <c:pt idx="1">
                  <c:v>6.25</c:v>
                </c:pt>
                <c:pt idx="2">
                  <c:v>46.875</c:v>
                </c:pt>
              </c:numCache>
            </c:numRef>
          </c:val>
        </c:ser>
        <c:axId val="44308736"/>
        <c:axId val="44318720"/>
      </c:barChart>
      <c:catAx>
        <c:axId val="44308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 i="1"/>
            </a:pPr>
            <a:endParaRPr lang="cs-CZ"/>
          </a:p>
        </c:txPr>
        <c:crossAx val="44318720"/>
        <c:crosses val="autoZero"/>
        <c:auto val="1"/>
        <c:lblAlgn val="ctr"/>
        <c:lblOffset val="100"/>
      </c:catAx>
      <c:valAx>
        <c:axId val="44318720"/>
        <c:scaling>
          <c:orientation val="minMax"/>
          <c:max val="60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crossAx val="44308736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31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32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33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7D583-977E-4B06-B778-FC6575EE11B4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7D583-977E-4B06-B778-FC6575EE11B4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B0E93-E24A-489E-8821-5844F9A6B8FB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6F9D3-8540-4C7D-878F-E11C2521B422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DBCDF0-C0DD-4410-9203-AD739DC9CE0B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110A1-8E4A-4972-B591-37C10944B5E7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6A410-CAF8-4CF5-B358-0C5C93606638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57A9A0-7DFF-4EFC-B339-73A0F5680D71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6A410-CAF8-4CF5-B358-0C5C93606638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D55FF-9E6B-4D67-8E2E-0C7E7A2DD113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68331-BD10-47BA-8DED-DD18DA4AE9BA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95735A-7345-49CF-9784-C64168D7444C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269875" y="263611"/>
            <a:ext cx="8588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 smtClean="0"/>
              <a:t>  </a:t>
            </a:r>
            <a:r>
              <a:rPr lang="cs-CZ" dirty="0"/>
              <a:t>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r>
              <a:rPr lang="en-US" dirty="0">
                <a:solidFill>
                  <a:srgbClr val="E80000"/>
                </a:solidFill>
              </a:rPr>
              <a:t/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/>
      <p:bldP spid="89105" grpId="1" animBg="1"/>
      <p:bldP spid="89106" grpId="0" animBg="1"/>
      <p:bldP spid="89106" grpId="1" animBg="1"/>
      <p:bldP spid="89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040663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-</a:t>
            </a:r>
            <a:r>
              <a:rPr lang="cs-CZ" dirty="0" err="1" smtClean="0">
                <a:solidFill>
                  <a:srgbClr val="E80000"/>
                </a:solidFill>
              </a:rPr>
              <a:t>somie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 smtClean="0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 smtClean="0">
                <a:solidFill>
                  <a:srgbClr val="E80000"/>
                </a:solidFill>
              </a:rPr>
              <a:t>trisomie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většinou </a:t>
            </a:r>
            <a:r>
              <a:rPr lang="cs-CZ" sz="2000" dirty="0"/>
              <a:t>neslučitelné se </a:t>
            </a:r>
            <a:r>
              <a:rPr lang="cs-CZ" sz="2000" dirty="0" smtClean="0"/>
              <a:t>životem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</a:t>
            </a:r>
            <a:r>
              <a:rPr lang="cs-CZ" sz="2000" dirty="0" smtClean="0"/>
              <a:t>syndrom)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smtClean="0"/>
              <a:t>páru)</a:t>
            </a:r>
            <a:endParaRPr lang="en-US" sz="2000" dirty="0" smtClean="0"/>
          </a:p>
          <a:p>
            <a:pPr defTabSz="360000">
              <a:spcAft>
                <a:spcPts val="1000"/>
              </a:spcAft>
            </a:pPr>
            <a:r>
              <a:rPr lang="en-US" sz="2000" dirty="0" smtClean="0"/>
              <a:t>	</a:t>
            </a:r>
            <a:r>
              <a:rPr lang="cs-CZ" sz="2000" dirty="0" smtClean="0"/>
              <a:t>životaschopné </a:t>
            </a:r>
            <a:r>
              <a:rPr lang="cs-CZ" sz="2000" dirty="0" err="1"/>
              <a:t>trizomie</a:t>
            </a:r>
            <a:r>
              <a:rPr lang="cs-CZ" sz="2000" dirty="0"/>
              <a:t> : XXY, XXX, XYY, </a:t>
            </a:r>
            <a:r>
              <a:rPr lang="cs-CZ" sz="2000" dirty="0" err="1"/>
              <a:t>Patau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</a:t>
            </a:r>
            <a:r>
              <a:rPr lang="cs-CZ" dirty="0" smtClean="0">
                <a:solidFill>
                  <a:srgbClr val="E80000"/>
                </a:solidFill>
              </a:rPr>
              <a:t>polyploidie)</a:t>
            </a:r>
            <a:endParaRPr lang="en-US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 smtClean="0">
                <a:solidFill>
                  <a:srgbClr val="E80000"/>
                </a:solidFill>
              </a:rPr>
              <a:t>	</a:t>
            </a:r>
            <a:r>
              <a:rPr lang="cs-CZ" sz="1800" dirty="0" smtClean="0"/>
              <a:t>především rostliny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u </a:t>
            </a:r>
            <a:r>
              <a:rPr lang="cs-CZ" sz="1800" dirty="0"/>
              <a:t>živočichů méně (bezobratlí, ryby, </a:t>
            </a:r>
            <a:r>
              <a:rPr lang="cs-CZ" sz="1800" dirty="0" smtClean="0"/>
              <a:t>obojživelníci)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během </a:t>
            </a:r>
            <a:r>
              <a:rPr lang="cs-CZ" sz="1800" dirty="0"/>
              <a:t>evoluce obratlovců došlo ke 2 kolům duplikace </a:t>
            </a:r>
            <a:r>
              <a:rPr lang="cs-CZ" sz="1800" dirty="0" smtClean="0"/>
              <a:t>celého genomu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</a:t>
            </a:r>
            <a:r>
              <a:rPr lang="cs-CZ" sz="1800" dirty="0" smtClean="0"/>
              <a:t>(2R-hypotéza)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err="1" smtClean="0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</a:t>
            </a:r>
            <a:r>
              <a:rPr lang="cs-CZ" sz="1800" dirty="0" smtClean="0"/>
              <a:t>buněk)</a:t>
            </a:r>
            <a:endParaRPr lang="en-US" sz="1800" dirty="0" smtClean="0"/>
          </a:p>
          <a:p>
            <a:pPr defTabSz="360000">
              <a:spcAft>
                <a:spcPts val="1000"/>
              </a:spcAft>
            </a:pPr>
            <a:r>
              <a:rPr lang="en-US" sz="1800" dirty="0" smtClean="0"/>
              <a:t>	</a:t>
            </a:r>
            <a:r>
              <a:rPr lang="cs-CZ" sz="1800" dirty="0" smtClean="0"/>
              <a:t>liché </a:t>
            </a:r>
            <a:r>
              <a:rPr lang="cs-CZ" sz="1800" dirty="0"/>
              <a:t>násobky genomu </a:t>
            </a:r>
            <a:r>
              <a:rPr lang="cs-CZ" sz="1800" dirty="0">
                <a:sym typeface="Symbol" pitchFamily="18" charset="2"/>
              </a:rPr>
              <a:t> problémy v meióze  reprodukční </a:t>
            </a:r>
            <a:r>
              <a:rPr lang="cs-CZ" sz="1800" dirty="0" smtClean="0">
                <a:sym typeface="Symbol" pitchFamily="18" charset="2"/>
              </a:rPr>
              <a:t>bariéra</a:t>
            </a:r>
            <a:r>
              <a:rPr lang="en-US" sz="1800" dirty="0" smtClean="0">
                <a:sym typeface="Symbol" pitchFamily="18" charset="2"/>
              </a:rPr>
              <a:t/>
            </a:r>
            <a:br>
              <a:rPr lang="en-US" sz="1800" dirty="0" smtClean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(ne </a:t>
            </a:r>
            <a:r>
              <a:rPr lang="cs-CZ" sz="1800" dirty="0">
                <a:sym typeface="Symbol" pitchFamily="18" charset="2"/>
              </a:rPr>
              <a:t>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 smtClean="0"/>
              <a:t>endoreplikace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abortivní </a:t>
            </a:r>
            <a:r>
              <a:rPr lang="cs-CZ" sz="1800" dirty="0"/>
              <a:t>buněčný cyklus</a:t>
            </a:r>
            <a:r>
              <a:rPr lang="cs-CZ" sz="2000" b="1" dirty="0"/>
              <a:t/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 smtClean="0"/>
              <a:t>	</a:t>
            </a:r>
            <a:r>
              <a:rPr lang="cs-CZ" sz="1800" dirty="0" smtClean="0"/>
              <a:t>fúze </a:t>
            </a:r>
            <a:r>
              <a:rPr lang="cs-CZ" sz="1800" dirty="0"/>
              <a:t>diploidních gamet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tranzice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autozomy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vliv </a:t>
            </a:r>
            <a:r>
              <a:rPr lang="cs-CZ" sz="1800" dirty="0">
                <a:sym typeface="Symbol" pitchFamily="18" charset="2"/>
              </a:rPr>
              <a:t>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 smtClean="0">
                <a:sym typeface="Symbol" pitchFamily="18" charset="2"/>
              </a:rPr>
              <a:t>teplota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r>
              <a:rPr lang="cs-CZ" sz="2000">
                <a:solidFill>
                  <a:srgbClr val="E80000"/>
                </a:solidFill>
              </a:rPr>
              <a:t/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u </a:t>
            </a:r>
            <a:r>
              <a:rPr lang="cs-CZ" sz="1800" dirty="0">
                <a:sym typeface="Symbol" pitchFamily="18" charset="2"/>
              </a:rPr>
              <a:t>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chybí </a:t>
            </a:r>
            <a:r>
              <a:rPr lang="cs-CZ" sz="1800" dirty="0">
                <a:sym typeface="Symbol" pitchFamily="18" charset="2"/>
              </a:rPr>
              <a:t>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 smtClean="0">
                <a:sym typeface="Symbol" pitchFamily="18" charset="2"/>
              </a:rPr>
              <a:t>Caenorhabditis</a:t>
            </a:r>
            <a:r>
              <a:rPr lang="cs-CZ" sz="1800" i="1" dirty="0" smtClean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r>
              <a:rPr lang="cs-CZ" sz="1800" i="1" dirty="0">
                <a:sym typeface="Symbol" pitchFamily="18" charset="2"/>
              </a:rPr>
              <a:t/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častý </a:t>
            </a:r>
            <a:r>
              <a:rPr lang="cs-CZ" sz="1800" dirty="0">
                <a:sym typeface="Symbol" pitchFamily="18" charset="2"/>
              </a:rPr>
              <a:t>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zánik </a:t>
            </a:r>
            <a:r>
              <a:rPr lang="cs-CZ" sz="1800" dirty="0">
                <a:sym typeface="Symbol" pitchFamily="18" charset="2"/>
              </a:rPr>
              <a:t>1 místa často </a:t>
            </a:r>
            <a:r>
              <a:rPr lang="cs-CZ" sz="1800" dirty="0" smtClean="0">
                <a:sym typeface="Symbol" pitchFamily="18" charset="2"/>
              </a:rPr>
              <a:t>kompenzován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cs-CZ" sz="1800" dirty="0" smtClean="0">
                <a:sym typeface="Symbol" pitchFamily="18" charset="2"/>
              </a:rPr>
              <a:t>zvýšenou </a:t>
            </a:r>
            <a:r>
              <a:rPr lang="cs-CZ" sz="1800" dirty="0">
                <a:sym typeface="Symbol" pitchFamily="18" charset="2"/>
              </a:rPr>
              <a:t>aktivitou sousedního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r>
              <a:rPr lang="cs-CZ" sz="1800" dirty="0">
                <a:sym typeface="Symbol" pitchFamily="18" charset="2"/>
              </a:rPr>
              <a:t/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228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absence rekombinace </a:t>
            </a:r>
            <a:br>
              <a:rPr lang="cs-CZ" sz="2000"/>
            </a:br>
            <a:r>
              <a:rPr lang="cs-CZ" sz="2000"/>
              <a:t>   </a:t>
            </a:r>
            <a:r>
              <a:rPr lang="cs-CZ" sz="2000">
                <a:sym typeface="Symbol" pitchFamily="18" charset="2"/>
              </a:rPr>
              <a:t>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vazbová nerovnováha</a:t>
            </a:r>
            <a:endParaRPr lang="cs-CZ" sz="200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rgbClr val="E80000"/>
                </a:solidFill>
              </a:rPr>
              <a:t>Rekombinace a </a:t>
            </a:r>
            <a:r>
              <a:rPr lang="cs-CZ" dirty="0">
                <a:solidFill>
                  <a:srgbClr val="E80000"/>
                </a:solidFill>
              </a:rPr>
              <a:t>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476250" y="2248243"/>
            <a:ext cx="61815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pozitivní selekce:</a:t>
            </a:r>
            <a:r>
              <a:rPr lang="cs-CZ" sz="2000" i="1" dirty="0" smtClean="0"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(selekční smetení)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 smtClean="0">
                <a:sym typeface="Symbol" pitchFamily="18" charset="2"/>
              </a:rPr>
              <a:t>	</a:t>
            </a:r>
            <a:r>
              <a:rPr lang="cs-CZ" sz="2000" i="1" dirty="0" err="1" smtClean="0">
                <a:sym typeface="Symbol" pitchFamily="18" charset="2"/>
              </a:rPr>
              <a:t>hitchhiking</a:t>
            </a:r>
            <a:r>
              <a:rPr lang="cs-CZ" sz="2000" dirty="0" smtClean="0">
                <a:sym typeface="Symbol" pitchFamily="18" charset="2"/>
              </a:rPr>
              <a:t> (</a:t>
            </a:r>
            <a:r>
              <a:rPr lang="cs-CZ" sz="2000" i="1" dirty="0" smtClean="0">
                <a:sym typeface="Symbol" pitchFamily="18" charset="2"/>
              </a:rPr>
              <a:t>draft</a:t>
            </a:r>
            <a:r>
              <a:rPr lang="cs-CZ" sz="2000" dirty="0" smtClean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</a:t>
            </a:r>
            <a:r>
              <a:rPr lang="cs-CZ" sz="2000" dirty="0" smtClean="0">
                <a:sym typeface="Symbol" pitchFamily="18" charset="2"/>
              </a:rPr>
              <a:t>častější </a:t>
            </a:r>
            <a:r>
              <a:rPr lang="cs-CZ" sz="2000" dirty="0">
                <a:sym typeface="Symbol" pitchFamily="18" charset="2"/>
              </a:rPr>
              <a:t>výskyt vzácných alel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sym typeface="Symbol" pitchFamily="18" charset="2"/>
              </a:rPr>
              <a:t>negativní selekce: </a:t>
            </a:r>
            <a:r>
              <a:rPr lang="cs-CZ" sz="2000" i="1" dirty="0" smtClean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000250" y="5130800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 ztráta polymorfismu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</a:t>
            </a:r>
            <a:r>
              <a:rPr lang="cs-CZ" dirty="0" smtClean="0">
                <a:solidFill>
                  <a:srgbClr val="E80000"/>
                </a:solidFill>
              </a:rPr>
              <a:t>genů</a:t>
            </a:r>
            <a:r>
              <a:rPr lang="en-US" dirty="0" smtClean="0">
                <a:solidFill>
                  <a:srgbClr val="E80000"/>
                </a:solidFill>
              </a:rPr>
              <a:t> </a:t>
            </a:r>
            <a:r>
              <a:rPr lang="cs-CZ" dirty="0" smtClean="0">
                <a:solidFill>
                  <a:srgbClr val="E80000"/>
                </a:solidFill>
              </a:rPr>
              <a:t>(</a:t>
            </a:r>
            <a:r>
              <a:rPr lang="en-US" i="1" dirty="0" smtClean="0">
                <a:solidFill>
                  <a:srgbClr val="E80000"/>
                </a:solidFill>
              </a:rPr>
              <a:t>migration rate</a:t>
            </a:r>
            <a:r>
              <a:rPr lang="cs-CZ" dirty="0" smtClean="0">
                <a:solidFill>
                  <a:srgbClr val="E80000"/>
                </a:solidFill>
              </a:rPr>
              <a:t>), </a:t>
            </a:r>
            <a:r>
              <a:rPr lang="cs-CZ" i="1" dirty="0" smtClean="0">
                <a:solidFill>
                  <a:srgbClr val="E80000"/>
                </a:solidFill>
              </a:rPr>
              <a:t>m</a:t>
            </a:r>
            <a:r>
              <a:rPr lang="en-US" i="1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/>
              <a:t>= </a:t>
            </a:r>
            <a:r>
              <a:rPr lang="cs-CZ" sz="2000" dirty="0"/>
              <a:t>podíl genových kopií, který se </a:t>
            </a:r>
            <a:endParaRPr lang="cs-CZ" sz="2000" dirty="0" smtClean="0"/>
          </a:p>
          <a:p>
            <a:pPr defTabSz="360000"/>
            <a:r>
              <a:rPr lang="cs-CZ" sz="2000" dirty="0" smtClean="0"/>
              <a:t>	do </a:t>
            </a:r>
            <a:r>
              <a:rPr lang="cs-CZ" sz="2000" dirty="0"/>
              <a:t>populace dostal </a:t>
            </a:r>
            <a:r>
              <a:rPr lang="cs-CZ" sz="2000" dirty="0" smtClean="0"/>
              <a:t>v</a:t>
            </a:r>
            <a:r>
              <a:rPr lang="cs-CZ" sz="2000" dirty="0"/>
              <a:t> dané generaci </a:t>
            </a:r>
            <a:r>
              <a:rPr lang="cs-CZ" sz="2000" dirty="0" smtClean="0"/>
              <a:t>imigrací </a:t>
            </a:r>
            <a:r>
              <a:rPr lang="cs-CZ" sz="2000" dirty="0"/>
              <a:t>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642322"/>
            <a:ext cx="2121354" cy="2447644"/>
            <a:chOff x="5199970" y="2087987"/>
            <a:chExt cx="1709057" cy="1971931"/>
          </a:xfrm>
        </p:grpSpPr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470" y="2831639"/>
              <a:ext cx="583179" cy="913647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3524" y="2087987"/>
              <a:ext cx="551996" cy="783834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m</a:t>
              </a:r>
              <a:endParaRPr lang="cs-CZ" i="1" dirty="0"/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5455477" y="3078554"/>
            <a:ext cx="2904564" cy="49834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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 </a:t>
            </a:r>
          </a:p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</a:t>
            </a:r>
            <a:r>
              <a:rPr lang="cs-CZ" sz="2000" dirty="0" smtClean="0">
                <a:solidFill>
                  <a:srgbClr val="E80000"/>
                </a:solidFill>
              </a:rPr>
              <a:t>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	</a:t>
            </a:r>
            <a:r>
              <a:rPr lang="cs-CZ" sz="2000" dirty="0" smtClean="0"/>
              <a:t>stříhání prstů, </a:t>
            </a:r>
            <a:r>
              <a:rPr lang="cs-CZ" sz="2000" dirty="0"/>
              <a:t>speciální barvy, </a:t>
            </a:r>
            <a:r>
              <a:rPr lang="cs-CZ" sz="2000" dirty="0" smtClean="0"/>
              <a:t>tetování, štítky, kroužky, límce, </a:t>
            </a:r>
            <a:br>
              <a:rPr lang="cs-CZ" sz="2000" dirty="0" smtClean="0"/>
            </a:br>
            <a:r>
              <a:rPr lang="cs-CZ" sz="2000" dirty="0" smtClean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Riziko podhodnocení toku genů!!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2</a:t>
            </a:r>
            <a:r>
              <a:rPr lang="cs-CZ" dirty="0">
                <a:solidFill>
                  <a:srgbClr val="E80000"/>
                </a:solidFill>
              </a:rPr>
              <a:t>. </a:t>
            </a:r>
            <a:r>
              <a:rPr lang="cs-CZ" dirty="0" smtClean="0">
                <a:solidFill>
                  <a:srgbClr val="E80000"/>
                </a:solidFill>
              </a:rPr>
              <a:t>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 smtClean="0">
                <a:solidFill>
                  <a:srgbClr val="E80000"/>
                </a:solidFill>
              </a:rPr>
              <a:t>markery</a:t>
            </a:r>
            <a:endParaRPr lang="cs-CZ" sz="2000" dirty="0" smtClean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programy s využitím maximální věrohodnosti (maximum </a:t>
            </a:r>
            <a:r>
              <a:rPr lang="cs-CZ" sz="2000" dirty="0" err="1" smtClean="0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 smtClean="0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 smtClean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disperze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(</a:t>
            </a:r>
            <a:r>
              <a:rPr lang="cs-CZ" sz="2000" i="1" dirty="0" err="1" smtClean="0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): vzdálenost rodičů a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potomků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	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933902" y="3099482"/>
            <a:ext cx="7247371" cy="3410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 smtClean="0">
                    <a:solidFill>
                      <a:srgbClr val="E80000"/>
                    </a:solidFill>
                  </a:rPr>
                  <a:t>Ostrovní model může být i </a:t>
                </a:r>
                <a:r>
                  <a:rPr lang="cs-CZ" sz="2000" dirty="0" smtClean="0">
                    <a:solidFill>
                      <a:srgbClr val="E80000"/>
                    </a:solidFill>
                  </a:rPr>
                  <a:t>asymetrický:</a:t>
                </a:r>
                <a:endParaRPr lang="cs-CZ" sz="2000" dirty="0">
                  <a:solidFill>
                    <a:srgbClr val="E80000"/>
                  </a:solidFill>
                </a:endParaRP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A) Ostrovní model (</a:t>
            </a:r>
            <a:r>
              <a:rPr lang="cs-CZ" i="1" dirty="0" smtClean="0">
                <a:solidFill>
                  <a:srgbClr val="E80000"/>
                </a:solidFill>
              </a:rPr>
              <a:t>island model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dirty="0">
              <a:solidFill>
                <a:srgbClr val="E80000"/>
              </a:solidFill>
            </a:endParaRP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 smtClean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</a:t>
            </a:r>
            <a:r>
              <a:rPr lang="cs-CZ" sz="2000" dirty="0" smtClean="0"/>
              <a:t>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‒ 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</a:t>
            </a:r>
            <a:r>
              <a:rPr lang="cs-CZ" sz="2000" dirty="0" smtClean="0">
                <a:solidFill>
                  <a:schemeClr val="tx2"/>
                </a:solidFill>
                <a:sym typeface="Symbol" pitchFamily="18" charset="2"/>
              </a:rPr>
              <a:t>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dirty="0" err="1" smtClean="0">
                <a:solidFill>
                  <a:srgbClr val="E80000"/>
                </a:solidFill>
              </a:rPr>
              <a:t>isolation</a:t>
            </a:r>
            <a:r>
              <a:rPr lang="cs-CZ" dirty="0" smtClean="0">
                <a:solidFill>
                  <a:srgbClr val="E80000"/>
                </a:solidFill>
              </a:rPr>
              <a:t> by distance)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diskontinuální = </a:t>
            </a:r>
            <a:r>
              <a:rPr lang="cs-CZ" i="1" dirty="0" err="1" smtClean="0">
                <a:solidFill>
                  <a:srgbClr val="E80000"/>
                </a:solidFill>
              </a:rPr>
              <a:t>stepping</a:t>
            </a:r>
            <a:r>
              <a:rPr lang="cs-CZ" i="1" dirty="0" smtClean="0">
                <a:solidFill>
                  <a:srgbClr val="E80000"/>
                </a:solidFill>
              </a:rPr>
              <a:t> stone model</a:t>
            </a:r>
            <a:endParaRPr lang="cs-CZ" i="1" dirty="0">
              <a:solidFill>
                <a:srgbClr val="E80000"/>
              </a:solidFill>
            </a:endParaRP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  <a:endParaRPr lang="cs-CZ" sz="18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>
                <a:solidFill>
                  <a:srgbClr val="E80000"/>
                </a:solidFill>
              </a:rPr>
              <a:t>B) Modely izolace vzdáleností (</a:t>
            </a:r>
            <a:r>
              <a:rPr lang="cs-CZ" dirty="0" err="1" smtClean="0">
                <a:solidFill>
                  <a:srgbClr val="E80000"/>
                </a:solidFill>
              </a:rPr>
              <a:t>isolation</a:t>
            </a:r>
            <a:r>
              <a:rPr lang="cs-CZ" dirty="0" smtClean="0">
                <a:solidFill>
                  <a:srgbClr val="E80000"/>
                </a:solidFill>
              </a:rPr>
              <a:t> by distance)</a:t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poušť (Kalifornie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smtClean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r>
              <a:rPr lang="en-US" sz="2000"/>
              <a:t/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mutace (+ transpozice</a:t>
            </a:r>
            <a:r>
              <a:rPr lang="cs-CZ" dirty="0"/>
              <a:t>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</a:t>
            </a:r>
            <a:r>
              <a:rPr lang="cs-CZ" dirty="0" smtClean="0"/>
              <a:t>tah</a:t>
            </a:r>
            <a:endParaRPr lang="cs-CZ" dirty="0"/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E80000"/>
                </a:solidFill>
              </a:rPr>
              <a:t>Difúze neutrálních alel v důsledku toku genů mezi démy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Dém</a:t>
            </a:r>
            <a:r>
              <a:rPr lang="cs-CZ" dirty="0" smtClean="0"/>
              <a:t> 2</a:t>
            </a:r>
            <a:endParaRPr lang="cs-CZ" dirty="0"/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 smtClean="0"/>
              <a:t>Geogra</a:t>
            </a:r>
            <a:r>
              <a:rPr lang="cs-CZ" sz="2000" dirty="0" smtClean="0"/>
              <a:t>f</a:t>
            </a:r>
            <a:r>
              <a:rPr lang="en-GB" sz="2000" dirty="0" err="1" smtClean="0"/>
              <a:t>ic</a:t>
            </a:r>
            <a:r>
              <a:rPr lang="cs-CZ" sz="2000" dirty="0" err="1" smtClean="0"/>
              <a:t>ká</a:t>
            </a:r>
            <a:r>
              <a:rPr lang="cs-CZ" sz="2000" dirty="0" smtClean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bio.miami.edu/~cmallery/150/mendel/sf10x1a.jpg"/>
          <p:cNvPicPr>
            <a:picLocks noChangeAspect="1" noChangeArrowheads="1"/>
          </p:cNvPicPr>
          <p:nvPr/>
        </p:nvPicPr>
        <p:blipFill>
          <a:blip r:embed="rId3" cstate="print"/>
          <a:srcRect l="2155" t="3472" r="2042" b="4881"/>
          <a:stretch>
            <a:fillRect/>
          </a:stretch>
        </p:blipFill>
        <p:spPr bwMode="auto">
          <a:xfrm>
            <a:off x="6270172" y="1960932"/>
            <a:ext cx="2677885" cy="15925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798638" y="300038"/>
            <a:ext cx="5489575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(INBREEDING)</a:t>
            </a:r>
          </a:p>
        </p:txBody>
      </p:sp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433388" y="1861911"/>
            <a:ext cx="6277681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Př.: opakované samooplození </a:t>
            </a:r>
            <a:r>
              <a:rPr lang="cs-CZ" sz="2000" dirty="0" smtClean="0"/>
              <a:t>(např. samosprašnost</a:t>
            </a:r>
            <a:r>
              <a:rPr lang="cs-CZ" sz="2000" dirty="0" smtClean="0"/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výchozí gen. (HWE):	1/4 </a:t>
            </a:r>
            <a:r>
              <a:rPr lang="cs-CZ" sz="2000" i="1" dirty="0" smtClean="0"/>
              <a:t>AA</a:t>
            </a:r>
            <a:r>
              <a:rPr lang="cs-CZ" sz="2000" dirty="0" smtClean="0"/>
              <a:t>, 2/4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1/4 </a:t>
            </a:r>
            <a:r>
              <a:rPr lang="cs-CZ" sz="2000" i="1" dirty="0" err="1" smtClean="0"/>
              <a:t>aa</a:t>
            </a:r>
            <a:endParaRPr lang="cs-CZ" sz="2000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1. gen. samooplození:	3/8 </a:t>
            </a:r>
            <a:r>
              <a:rPr lang="cs-CZ" sz="2000" i="1" dirty="0" smtClean="0"/>
              <a:t>AA</a:t>
            </a:r>
            <a:r>
              <a:rPr lang="cs-CZ" sz="2000" dirty="0" smtClean="0"/>
              <a:t>, 2/8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3/8 </a:t>
            </a:r>
            <a:r>
              <a:rPr lang="cs-CZ" sz="2000" i="1" dirty="0" err="1" smtClean="0"/>
              <a:t>aa</a:t>
            </a:r>
            <a:endParaRPr lang="cs-CZ" sz="2000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2. gen. samooplození:	7/16 </a:t>
            </a:r>
            <a:r>
              <a:rPr lang="cs-CZ" sz="2000" i="1" dirty="0" smtClean="0"/>
              <a:t>AA</a:t>
            </a:r>
            <a:r>
              <a:rPr lang="cs-CZ" sz="2000" dirty="0" smtClean="0"/>
              <a:t>, 2/16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7/16 </a:t>
            </a:r>
            <a:r>
              <a:rPr lang="cs-CZ" sz="2000" i="1" dirty="0" err="1" smtClean="0"/>
              <a:t>aa</a:t>
            </a:r>
            <a:endParaRPr lang="cs-CZ" sz="2000" i="1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3. gen. samooplození:	15/16 </a:t>
            </a:r>
            <a:r>
              <a:rPr lang="cs-CZ" sz="2000" i="1" dirty="0" smtClean="0"/>
              <a:t>AA</a:t>
            </a:r>
            <a:r>
              <a:rPr lang="cs-CZ" sz="2000" dirty="0" smtClean="0"/>
              <a:t>, 2/32 </a:t>
            </a:r>
            <a:r>
              <a:rPr lang="cs-CZ" sz="2000" i="1" dirty="0" err="1" smtClean="0"/>
              <a:t>Aa</a:t>
            </a:r>
            <a:r>
              <a:rPr lang="cs-CZ" sz="2000" dirty="0" smtClean="0"/>
              <a:t>, 15/16 </a:t>
            </a:r>
            <a:r>
              <a:rPr lang="cs-CZ" sz="2000" i="1" dirty="0" err="1" smtClean="0"/>
              <a:t>aa</a:t>
            </a:r>
            <a:endParaRPr lang="cs-CZ" sz="2000" dirty="0" smtClean="0"/>
          </a:p>
        </p:txBody>
      </p:sp>
      <p:graphicFrame>
        <p:nvGraphicFramePr>
          <p:cNvPr id="14" name="Graf 13"/>
          <p:cNvGraphicFramePr/>
          <p:nvPr/>
        </p:nvGraphicFramePr>
        <p:xfrm>
          <a:off x="433388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/>
          <p:cNvGraphicFramePr/>
          <p:nvPr/>
        </p:nvGraphicFramePr>
        <p:xfrm>
          <a:off x="2523445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f 15"/>
          <p:cNvGraphicFramePr/>
          <p:nvPr/>
        </p:nvGraphicFramePr>
        <p:xfrm>
          <a:off x="4619759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 16"/>
          <p:cNvGraphicFramePr/>
          <p:nvPr/>
        </p:nvGraphicFramePr>
        <p:xfrm>
          <a:off x="6779759" y="4376510"/>
          <a:ext cx="2160000" cy="17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2352675" y="323397"/>
            <a:ext cx="448796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Koeficienty </a:t>
            </a:r>
            <a:r>
              <a:rPr lang="cs-CZ" b="1" cap="all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inbreedingu</a:t>
            </a:r>
            <a:endParaRPr lang="cs-CZ" b="1" cap="all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3388" y="1131889"/>
            <a:ext cx="4108817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1. Rodokmenový,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= pravděpodobnost </a:t>
            </a:r>
            <a:r>
              <a:rPr lang="cs-CZ" sz="2000" dirty="0" err="1" smtClean="0"/>
              <a:t>autozygotnosti</a:t>
            </a:r>
            <a:endParaRPr lang="cs-CZ" sz="20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3388" y="3912055"/>
            <a:ext cx="7976864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 err="1">
                <a:solidFill>
                  <a:srgbClr val="E80000"/>
                </a:solidFill>
              </a:rPr>
              <a:t>autozygotnost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endParaRPr lang="cs-CZ" sz="20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alely identické původem (</a:t>
            </a:r>
            <a:r>
              <a:rPr lang="cs-CZ" sz="2000" dirty="0" err="1"/>
              <a:t>identical</a:t>
            </a:r>
            <a:r>
              <a:rPr lang="cs-CZ" sz="2000" dirty="0"/>
              <a:t> by </a:t>
            </a:r>
            <a:r>
              <a:rPr lang="cs-CZ" sz="2000" dirty="0" err="1"/>
              <a:t>descent</a:t>
            </a:r>
            <a:r>
              <a:rPr lang="cs-CZ" sz="2000" dirty="0"/>
              <a:t>, IBD), vždy </a:t>
            </a:r>
            <a:r>
              <a:rPr lang="cs-CZ" sz="2000" dirty="0" smtClean="0"/>
              <a:t>homozygot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err="1" smtClean="0">
                <a:solidFill>
                  <a:srgbClr val="E80000"/>
                </a:solidFill>
              </a:rPr>
              <a:t>alozygotnost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endParaRPr lang="cs-CZ" sz="18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buď heterozygot, nebo homozygot, kde alely identické stavem </a:t>
            </a:r>
            <a:br>
              <a:rPr lang="cs-CZ" sz="2000" dirty="0"/>
            </a:br>
            <a:r>
              <a:rPr lang="cs-CZ" sz="2000" dirty="0"/>
              <a:t>  (</a:t>
            </a:r>
            <a:r>
              <a:rPr lang="cs-CZ" sz="2000" dirty="0" err="1"/>
              <a:t>identical</a:t>
            </a:r>
            <a:r>
              <a:rPr lang="cs-CZ" sz="2000" dirty="0"/>
              <a:t> by </a:t>
            </a:r>
            <a:r>
              <a:rPr lang="cs-CZ" sz="2000" dirty="0" err="1"/>
              <a:t>state</a:t>
            </a:r>
            <a:r>
              <a:rPr lang="cs-CZ" sz="2000" dirty="0"/>
              <a:t>, IBS)</a:t>
            </a:r>
          </a:p>
        </p:txBody>
      </p:sp>
      <p:pic>
        <p:nvPicPr>
          <p:cNvPr id="12" name="Picture 8" descr="IBD - I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6543" y="1108529"/>
            <a:ext cx="3823834" cy="307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5292995" y="3422425"/>
            <a:ext cx="32880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i="1" dirty="0"/>
              <a:t>F</a:t>
            </a:r>
            <a:r>
              <a:rPr lang="cs-CZ" sz="2800" dirty="0"/>
              <a:t> = (1/2)</a:t>
            </a:r>
            <a:r>
              <a:rPr lang="cs-CZ" sz="2800" i="1" baseline="30000" dirty="0"/>
              <a:t>n</a:t>
            </a:r>
            <a:r>
              <a:rPr lang="cs-CZ" sz="2800" baseline="30000" dirty="0"/>
              <a:t>+1</a:t>
            </a:r>
            <a:r>
              <a:rPr lang="cs-CZ" sz="2800" dirty="0"/>
              <a:t> (1 + </a:t>
            </a:r>
            <a:r>
              <a:rPr lang="cs-CZ" sz="2800" i="1" dirty="0"/>
              <a:t>F</a:t>
            </a:r>
            <a:r>
              <a:rPr lang="cs-CZ" sz="2800" baseline="-25000" dirty="0"/>
              <a:t>A</a:t>
            </a:r>
            <a:r>
              <a:rPr lang="cs-CZ" sz="2800" dirty="0"/>
              <a:t>)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>
                <a:sym typeface="Symbol" pitchFamily="18" charset="2"/>
              </a:rPr>
              <a:t>F</a:t>
            </a:r>
            <a:r>
              <a:rPr lang="cs-CZ" dirty="0">
                <a:sym typeface="Symbol" pitchFamily="18" charset="2"/>
              </a:rPr>
              <a:t>  1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3388" y="527957"/>
            <a:ext cx="77676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sym typeface="Symbol" pitchFamily="18" charset="2"/>
              </a:rPr>
              <a:t>Inbrední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populace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= taková, u níž pravděpodobnost </a:t>
            </a:r>
            <a:r>
              <a:rPr lang="cs-CZ" sz="2000" dirty="0" err="1">
                <a:sym typeface="Symbol" pitchFamily="18" charset="2"/>
              </a:rPr>
              <a:t>autozygotnosti</a:t>
            </a:r>
            <a:r>
              <a:rPr lang="cs-CZ" sz="2000" dirty="0">
                <a:sym typeface="Symbol" pitchFamily="18" charset="2"/>
              </a:rPr>
              <a:t/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v důsledku křížení mezi příbuznými  v </a:t>
            </a:r>
            <a:r>
              <a:rPr lang="cs-CZ" sz="2000" dirty="0" err="1">
                <a:sym typeface="Symbol" pitchFamily="18" charset="2"/>
              </a:rPr>
              <a:t>panmiktické</a:t>
            </a:r>
            <a:r>
              <a:rPr lang="cs-CZ" sz="2000" dirty="0">
                <a:sym typeface="Symbol" pitchFamily="18" charset="2"/>
              </a:rPr>
              <a:t> populaci</a:t>
            </a:r>
            <a:endParaRPr lang="cs-CZ" sz="2000" dirty="0"/>
          </a:p>
        </p:txBody>
      </p:sp>
      <p:pic>
        <p:nvPicPr>
          <p:cNvPr id="25605" name="Picture 2" descr="http://www.wikiskripta.eu/images/c/ca/Inbreedingcoe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843" y="3020559"/>
            <a:ext cx="361632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3388" y="1696357"/>
            <a:ext cx="8499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F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= </a:t>
            </a:r>
            <a:r>
              <a:rPr lang="cs-CZ" sz="2000" dirty="0"/>
              <a:t>pravděpodobnost, že jedinec zdědil obě alely téhož genu od jednoho </a:t>
            </a:r>
            <a:br>
              <a:rPr lang="cs-CZ" sz="2000" dirty="0"/>
            </a:br>
            <a:r>
              <a:rPr lang="cs-CZ" sz="2000" dirty="0"/>
              <a:t>      předka (má obě alely IBD)</a:t>
            </a:r>
          </a:p>
        </p:txBody>
      </p:sp>
      <p:sp>
        <p:nvSpPr>
          <p:cNvPr id="25607" name="TextovéPole 8"/>
          <p:cNvSpPr txBox="1">
            <a:spLocks noChangeArrowheads="1"/>
          </p:cNvSpPr>
          <p:nvPr/>
        </p:nvSpPr>
        <p:spPr bwMode="auto">
          <a:xfrm>
            <a:off x="5292499" y="4998812"/>
            <a:ext cx="33826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/>
              <a:t>n</a:t>
            </a:r>
            <a:r>
              <a:rPr lang="cs-CZ" sz="2000" dirty="0"/>
              <a:t> = počet kroků v genealogii</a:t>
            </a:r>
            <a:endParaRPr lang="cs-CZ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http://www.genetic-genealogy.co.uk/images/image11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993" y="502104"/>
            <a:ext cx="5486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ovéPole 9"/>
          <p:cNvSpPr txBox="1">
            <a:spLocks noChangeArrowheads="1"/>
          </p:cNvSpPr>
          <p:nvPr/>
        </p:nvSpPr>
        <p:spPr bwMode="auto">
          <a:xfrm>
            <a:off x="433388" y="4640943"/>
            <a:ext cx="81788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dirty="0"/>
              <a:t>a) </a:t>
            </a:r>
            <a:r>
              <a:rPr lang="en-US" sz="2000" dirty="0" err="1"/>
              <a:t>Amenhotep</a:t>
            </a:r>
            <a:r>
              <a:rPr lang="en-US" sz="2000" dirty="0"/>
              <a:t> I</a:t>
            </a:r>
            <a:r>
              <a:rPr lang="cs-CZ" sz="2000" dirty="0"/>
              <a:t>.</a:t>
            </a:r>
            <a:r>
              <a:rPr lang="en-US" sz="2000" dirty="0"/>
              <a:t> a </a:t>
            </a:r>
            <a:r>
              <a:rPr lang="en-US" sz="2000" dirty="0" err="1"/>
              <a:t>Ahotep</a:t>
            </a:r>
            <a:r>
              <a:rPr lang="en-US" sz="2000" dirty="0"/>
              <a:t> II</a:t>
            </a:r>
            <a:r>
              <a:rPr lang="cs-CZ" sz="2000" dirty="0"/>
              <a:t>. 					</a:t>
            </a:r>
            <a:r>
              <a:rPr lang="en-US" sz="2000" dirty="0"/>
              <a:t>25%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b) </a:t>
            </a:r>
            <a:r>
              <a:rPr lang="en-US" sz="2000" dirty="0" smtClean="0"/>
              <a:t>Ames</a:t>
            </a:r>
            <a:r>
              <a:rPr lang="cs-CZ" sz="2000" dirty="0" smtClean="0"/>
              <a:t>	</a:t>
            </a:r>
            <a:r>
              <a:rPr lang="cs-CZ" sz="2000" dirty="0"/>
              <a:t>						</a:t>
            </a:r>
            <a:r>
              <a:rPr lang="cs-CZ" sz="2000" dirty="0" smtClean="0"/>
              <a:t>				</a:t>
            </a:r>
            <a:r>
              <a:rPr lang="en-US" sz="2000" dirty="0" smtClean="0"/>
              <a:t>37.5</a:t>
            </a:r>
            <a:r>
              <a:rPr lang="en-US" sz="2000" dirty="0"/>
              <a:t>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c) Hat</a:t>
            </a:r>
            <a:r>
              <a:rPr lang="cs-CZ" sz="2000" dirty="0"/>
              <a:t>š</a:t>
            </a:r>
            <a:r>
              <a:rPr lang="en-US" sz="2000" dirty="0" err="1"/>
              <a:t>ep</a:t>
            </a:r>
            <a:r>
              <a:rPr lang="cs-CZ" sz="2000" dirty="0"/>
              <a:t>s</a:t>
            </a:r>
            <a:r>
              <a:rPr lang="en-US" sz="2000" dirty="0" err="1"/>
              <a:t>ut</a:t>
            </a:r>
            <a:r>
              <a:rPr lang="cs-CZ" sz="2000" dirty="0"/>
              <a:t>							</a:t>
            </a:r>
            <a:r>
              <a:rPr lang="cs-CZ" sz="2000" dirty="0" smtClean="0"/>
              <a:t>			</a:t>
            </a:r>
            <a:r>
              <a:rPr lang="en-US" sz="2000" dirty="0" smtClean="0"/>
              <a:t>25</a:t>
            </a:r>
            <a:r>
              <a:rPr lang="en-US" sz="2000" dirty="0"/>
              <a:t>%</a:t>
            </a:r>
          </a:p>
          <a:p>
            <a:pPr defTabSz="360000">
              <a:spcAft>
                <a:spcPts val="1000"/>
              </a:spcAft>
            </a:pPr>
            <a:r>
              <a:rPr lang="en-US" sz="2000" dirty="0"/>
              <a:t>d) </a:t>
            </a:r>
            <a:r>
              <a:rPr lang="cs-CZ" sz="2000" dirty="0" smtClean="0"/>
              <a:t>Ostatní v rodokmenu nejsou </a:t>
            </a:r>
            <a:r>
              <a:rPr lang="cs-CZ" sz="2000" dirty="0" err="1" smtClean="0"/>
              <a:t>inbrední</a:t>
            </a:r>
            <a:r>
              <a:rPr lang="cs-CZ" sz="2000" dirty="0" smtClean="0"/>
              <a:t>, tj.</a:t>
            </a:r>
            <a:r>
              <a:rPr lang="en-US" sz="2000" dirty="0" smtClean="0"/>
              <a:t> </a:t>
            </a:r>
            <a:r>
              <a:rPr lang="en-US" sz="2000" i="1" dirty="0"/>
              <a:t>F</a:t>
            </a:r>
            <a:r>
              <a:rPr lang="en-US" sz="2000" dirty="0"/>
              <a:t> = </a:t>
            </a:r>
            <a:r>
              <a:rPr lang="en-US" sz="2000" dirty="0" smtClean="0"/>
              <a:t>0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42925" y="3648075"/>
            <a:ext cx="59991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 </a:t>
            </a:r>
            <a:r>
              <a:rPr lang="cs-CZ" sz="2000">
                <a:solidFill>
                  <a:srgbClr val="E80000"/>
                </a:solidFill>
              </a:rPr>
              <a:t>spontánní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 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endParaRPr lang="cs-CZ" sz="200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>
                <a:sym typeface="Symbol" pitchFamily="18" charset="2"/>
              </a:rPr>
              <a:t> v zárodečných buňkách  somatické</a:t>
            </a:r>
            <a:br>
              <a:rPr lang="cs-CZ" sz="2000">
                <a:sym typeface="Symbol" pitchFamily="18" charset="2"/>
              </a:rPr>
            </a:br>
            <a:endParaRPr lang="cs-CZ" sz="200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>
                <a:sym typeface="Symbol" pitchFamily="18" charset="2"/>
              </a:rPr>
              <a:t> podle škodlivosti/prospěšnosti účinku:</a:t>
            </a:r>
            <a:br>
              <a:rPr lang="cs-CZ" sz="2000">
                <a:sym typeface="Symbol" pitchFamily="18" charset="2"/>
              </a:rPr>
            </a:br>
            <a:r>
              <a:rPr lang="cs-CZ" sz="2000">
                <a:sym typeface="Symbol" pitchFamily="18" charset="2"/>
              </a:rPr>
              <a:t>  					</a:t>
            </a: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prospěšné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škodlivé</a:t>
            </a:r>
            <a:br>
              <a:rPr lang="cs-CZ" sz="200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Text Box 48"/>
          <p:cNvSpPr txBox="1">
            <a:spLocks noChangeArrowheads="1"/>
          </p:cNvSpPr>
          <p:nvPr/>
        </p:nvSpPr>
        <p:spPr bwMode="auto">
          <a:xfrm>
            <a:off x="433388" y="1805214"/>
            <a:ext cx="5561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e</a:t>
            </a:r>
            <a:r>
              <a:rPr lang="cs-CZ" sz="2800" dirty="0"/>
              <a:t> – </a:t>
            </a:r>
            <a:r>
              <a:rPr lang="cs-CZ" sz="2800" i="1" dirty="0"/>
              <a:t>H</a:t>
            </a:r>
            <a:r>
              <a:rPr lang="cs-CZ" sz="2800" baseline="-25000" dirty="0"/>
              <a:t>o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e</a:t>
            </a:r>
            <a:r>
              <a:rPr lang="cs-CZ" dirty="0"/>
              <a:t>	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</p:txBody>
      </p:sp>
      <p:sp>
        <p:nvSpPr>
          <p:cNvPr id="27660" name="TextovéPole 47"/>
          <p:cNvSpPr txBox="1">
            <a:spLocks noChangeArrowheads="1"/>
          </p:cNvSpPr>
          <p:nvPr/>
        </p:nvSpPr>
        <p:spPr bwMode="auto">
          <a:xfrm>
            <a:off x="433388" y="2479448"/>
            <a:ext cx="34563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/>
              <a:t>H</a:t>
            </a:r>
            <a:r>
              <a:rPr lang="cs-CZ" sz="1800" baseline="-25000" dirty="0"/>
              <a:t>o</a:t>
            </a:r>
            <a:r>
              <a:rPr lang="cs-CZ" sz="1800" dirty="0"/>
              <a:t>= skutečná </a:t>
            </a:r>
            <a:r>
              <a:rPr lang="cs-CZ" sz="1800" dirty="0" err="1"/>
              <a:t>heterozygotnost</a:t>
            </a:r>
            <a:r>
              <a:rPr lang="cs-CZ" sz="1800" dirty="0"/>
              <a:t> </a:t>
            </a:r>
          </a:p>
          <a:p>
            <a:r>
              <a:rPr lang="cs-CZ" sz="1800" i="1" dirty="0"/>
              <a:t>H</a:t>
            </a:r>
            <a:r>
              <a:rPr lang="cs-CZ" sz="1800" baseline="-25000" dirty="0"/>
              <a:t>e</a:t>
            </a:r>
            <a:r>
              <a:rPr lang="cs-CZ" sz="1800" dirty="0"/>
              <a:t>= očekávaná </a:t>
            </a:r>
            <a:r>
              <a:rPr lang="cs-CZ" sz="1800" dirty="0" err="1"/>
              <a:t>heterozygotnost</a:t>
            </a:r>
            <a:endParaRPr lang="cs-CZ" sz="1800" i="1" dirty="0"/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433388" y="446314"/>
            <a:ext cx="547297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2. </a:t>
            </a:r>
            <a:r>
              <a:rPr lang="cs-CZ" dirty="0" err="1" smtClean="0">
                <a:solidFill>
                  <a:srgbClr val="E80000"/>
                </a:solidFill>
              </a:rPr>
              <a:t>Démový</a:t>
            </a:r>
            <a:r>
              <a:rPr lang="cs-CZ" dirty="0" smtClean="0">
                <a:solidFill>
                  <a:srgbClr val="E80000"/>
                </a:solidFill>
              </a:rPr>
              <a:t> koeficient </a:t>
            </a:r>
            <a:r>
              <a:rPr lang="cs-CZ" dirty="0" err="1" smtClean="0">
                <a:solidFill>
                  <a:srgbClr val="E80000"/>
                </a:solidFill>
              </a:rPr>
              <a:t>inbreedingu</a:t>
            </a:r>
            <a:r>
              <a:rPr lang="cs-CZ" dirty="0" smtClean="0">
                <a:solidFill>
                  <a:srgbClr val="E80000"/>
                </a:solidFill>
              </a:rPr>
              <a:t>,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IS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= odchylka od HW rovnováhy</a:t>
            </a:r>
            <a:endParaRPr lang="cs-CZ" sz="2000" dirty="0"/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433388" y="3443742"/>
            <a:ext cx="901413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E80000"/>
                </a:solidFill>
              </a:rPr>
              <a:t>Pozor, </a:t>
            </a:r>
            <a:r>
              <a:rPr lang="cs-CZ" sz="2000" i="1" dirty="0">
                <a:solidFill>
                  <a:srgbClr val="E80000"/>
                </a:solidFill>
              </a:rPr>
              <a:t>F</a:t>
            </a:r>
            <a:r>
              <a:rPr lang="cs-CZ" sz="2000" dirty="0">
                <a:solidFill>
                  <a:srgbClr val="E80000"/>
                </a:solidFill>
              </a:rPr>
              <a:t> a </a:t>
            </a:r>
            <a:r>
              <a:rPr lang="cs-CZ" sz="2000" i="1" dirty="0" smtClean="0">
                <a:solidFill>
                  <a:srgbClr val="E80000"/>
                </a:solidFill>
              </a:rPr>
              <a:t>F</a:t>
            </a:r>
            <a:r>
              <a:rPr lang="cs-CZ" sz="2000" baseline="-25000" dirty="0" smtClean="0">
                <a:solidFill>
                  <a:srgbClr val="E80000"/>
                </a:solidFill>
              </a:rPr>
              <a:t>IS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 smtClean="0">
                <a:solidFill>
                  <a:srgbClr val="E80000"/>
                </a:solidFill>
              </a:rPr>
              <a:t>neměří totéž!</a:t>
            </a:r>
          </a:p>
          <a:p>
            <a:pPr>
              <a:spcAft>
                <a:spcPts val="1000"/>
              </a:spcAft>
            </a:pPr>
            <a:r>
              <a:rPr lang="cs-CZ" sz="2000" i="1" dirty="0" smtClean="0"/>
              <a:t>F</a:t>
            </a:r>
            <a:r>
              <a:rPr lang="cs-CZ" sz="2000" dirty="0" smtClean="0"/>
              <a:t> </a:t>
            </a:r>
            <a:r>
              <a:rPr lang="cs-CZ" sz="2000" dirty="0"/>
              <a:t>je </a:t>
            </a:r>
            <a:r>
              <a:rPr lang="cs-CZ" sz="2000" u="sng" dirty="0"/>
              <a:t>individuální</a:t>
            </a:r>
            <a:r>
              <a:rPr lang="cs-CZ" sz="2000" dirty="0"/>
              <a:t>, </a:t>
            </a:r>
            <a:r>
              <a:rPr lang="cs-CZ" sz="2000" i="1" dirty="0"/>
              <a:t>F</a:t>
            </a:r>
            <a:r>
              <a:rPr lang="cs-CZ" sz="2000" baseline="-25000" dirty="0"/>
              <a:t>IS</a:t>
            </a:r>
            <a:r>
              <a:rPr lang="cs-CZ" sz="2000" dirty="0"/>
              <a:t> je </a:t>
            </a:r>
            <a:r>
              <a:rPr lang="cs-CZ" sz="2000" u="sng" dirty="0" smtClean="0"/>
              <a:t>skupinový</a:t>
            </a:r>
            <a:br>
              <a:rPr lang="cs-CZ" sz="2000" u="sng" dirty="0" smtClean="0"/>
            </a:br>
            <a:endParaRPr lang="cs-CZ" sz="2000" u="sng" dirty="0" smtClean="0"/>
          </a:p>
          <a:p>
            <a:pPr>
              <a:spcAft>
                <a:spcPts val="1000"/>
              </a:spcAft>
            </a:pPr>
            <a:r>
              <a:rPr lang="cs-CZ" sz="2000" dirty="0" smtClean="0"/>
              <a:t>Př.: </a:t>
            </a:r>
            <a:r>
              <a:rPr lang="cs-CZ" sz="2000" dirty="0" err="1" smtClean="0"/>
              <a:t>hutterité</a:t>
            </a:r>
            <a:r>
              <a:rPr lang="cs-CZ" sz="2000" dirty="0" smtClean="0"/>
              <a:t> (</a:t>
            </a:r>
            <a:r>
              <a:rPr lang="cs-CZ" sz="2000" dirty="0" smtClean="0"/>
              <a:t>anabaptisté </a:t>
            </a:r>
            <a:r>
              <a:rPr lang="cs-CZ" sz="2000" dirty="0" smtClean="0"/>
              <a:t>= novokřtěnci) z Velkých plání v USA a </a:t>
            </a:r>
            <a:r>
              <a:rPr lang="cs-CZ" sz="2000" dirty="0" smtClean="0"/>
              <a:t>Kanadě</a:t>
            </a:r>
            <a:endParaRPr lang="cs-CZ" sz="2000" dirty="0" smtClean="0"/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 	navzdory striktnímu dodržování tabu incestu jde o jednu z nejvíce</a:t>
            </a:r>
            <a:br>
              <a:rPr lang="cs-CZ" sz="2000" dirty="0" smtClean="0"/>
            </a:br>
            <a:r>
              <a:rPr lang="cs-CZ" sz="2000" dirty="0" smtClean="0"/>
              <a:t>	</a:t>
            </a:r>
            <a:r>
              <a:rPr lang="cs-CZ" sz="2000" dirty="0" err="1" smtClean="0"/>
              <a:t>inbredních</a:t>
            </a:r>
            <a:r>
              <a:rPr lang="cs-CZ" sz="2000" dirty="0" smtClean="0"/>
              <a:t> skupin lidí (</a:t>
            </a:r>
            <a:r>
              <a:rPr lang="cs-CZ" sz="2000" i="1" dirty="0" smtClean="0"/>
              <a:t>F</a:t>
            </a:r>
            <a:r>
              <a:rPr lang="cs-CZ" sz="2000" dirty="0" smtClean="0"/>
              <a:t> = 0,0255)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 smtClean="0"/>
              <a:t>	příčinou malý počet zakladatelů (protestanti z Tyrolska a Korutan, 16. st.)</a:t>
            </a:r>
            <a:endParaRPr lang="cs-CZ" sz="2000" dirty="0"/>
          </a:p>
        </p:txBody>
      </p:sp>
      <p:pic>
        <p:nvPicPr>
          <p:cNvPr id="119810" name="Picture 2" descr="http://upload.wikimedia.org/wikipedia/commons/1/1d/Anneken_Hendri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431" y="2382842"/>
            <a:ext cx="2816226" cy="2135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5" descr="inb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126" y="2999696"/>
            <a:ext cx="6226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7"/>
          <p:cNvSpPr txBox="1">
            <a:spLocks noChangeArrowheads="1"/>
          </p:cNvSpPr>
          <p:nvPr/>
        </p:nvSpPr>
        <p:spPr bwMode="auto">
          <a:xfrm>
            <a:off x="2153785" y="262391"/>
            <a:ext cx="465544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Genetické důsledky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433388" y="1046617"/>
            <a:ext cx="878477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/>
              <a:t>inbreedingem</a:t>
            </a:r>
            <a:r>
              <a:rPr lang="cs-CZ" sz="2000" dirty="0"/>
              <a:t> se mění </a:t>
            </a:r>
            <a:r>
              <a:rPr lang="en-US" sz="2000" dirty="0" err="1"/>
              <a:t>frekvence</a:t>
            </a:r>
            <a:r>
              <a:rPr lang="cs-CZ" sz="2000" dirty="0"/>
              <a:t> </a:t>
            </a:r>
            <a:r>
              <a:rPr lang="cs-CZ" sz="2000" u="sng" dirty="0" smtClean="0"/>
              <a:t>genotypů</a:t>
            </a:r>
            <a:r>
              <a:rPr lang="cs-CZ" sz="2000" dirty="0" smtClean="0"/>
              <a:t> (zvýšení frekvence homozygotů)</a:t>
            </a:r>
          </a:p>
          <a:p>
            <a:pPr>
              <a:spcAft>
                <a:spcPts val="1000"/>
              </a:spcAft>
            </a:pPr>
            <a:r>
              <a:rPr lang="en-US" sz="2000" dirty="0" smtClean="0">
                <a:sym typeface="Symbol"/>
              </a:rPr>
              <a:t></a:t>
            </a:r>
            <a:r>
              <a:rPr lang="cs-CZ" sz="2000" dirty="0" smtClean="0">
                <a:sym typeface="Symbol"/>
              </a:rPr>
              <a:t> </a:t>
            </a:r>
            <a:r>
              <a:rPr lang="en-US" sz="2000" u="sng" dirty="0" err="1" smtClean="0"/>
              <a:t>frekvence</a:t>
            </a:r>
            <a:r>
              <a:rPr lang="cs-CZ" sz="2000" u="sng" dirty="0" smtClean="0"/>
              <a:t> </a:t>
            </a:r>
            <a:r>
              <a:rPr lang="cs-CZ" sz="2000" u="sng" dirty="0"/>
              <a:t>alel se nemění</a:t>
            </a:r>
            <a:endParaRPr lang="en-US" sz="2000" u="sng" dirty="0"/>
          </a:p>
          <a:p>
            <a:pPr>
              <a:spcAft>
                <a:spcPts val="1000"/>
              </a:spcAft>
            </a:pPr>
            <a:r>
              <a:rPr lang="en-US" sz="2000" dirty="0" err="1" smtClean="0"/>
              <a:t>postihuje</a:t>
            </a:r>
            <a:r>
              <a:rPr lang="en-US" sz="2000" dirty="0" smtClean="0"/>
              <a:t> </a:t>
            </a:r>
            <a:r>
              <a:rPr lang="en-US" sz="2000" dirty="0"/>
              <a:t>v</a:t>
            </a:r>
            <a:r>
              <a:rPr lang="cs-CZ" sz="2000" dirty="0"/>
              <a:t>š</a:t>
            </a:r>
            <a:r>
              <a:rPr lang="en-US" sz="2000" dirty="0" err="1"/>
              <a:t>echny</a:t>
            </a:r>
            <a:r>
              <a:rPr lang="en-US" sz="2000" dirty="0"/>
              <a:t> </a:t>
            </a:r>
            <a:r>
              <a:rPr lang="en-US" sz="2000" dirty="0" err="1"/>
              <a:t>lokusy</a:t>
            </a:r>
            <a:endParaRPr lang="cs-CZ" sz="2000" dirty="0"/>
          </a:p>
          <a:p>
            <a:pPr>
              <a:spcAft>
                <a:spcPts val="1000"/>
              </a:spcAft>
            </a:pPr>
            <a:r>
              <a:rPr lang="cs-CZ" sz="2000" dirty="0"/>
              <a:t>vzniká vazbová nerovnováha</a:t>
            </a:r>
          </a:p>
        </p:txBody>
      </p:sp>
      <p:pic>
        <p:nvPicPr>
          <p:cNvPr id="11" name="Obrázek 10" descr="Obrázek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1514" y="1524001"/>
            <a:ext cx="5022172" cy="102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9"/>
          <p:cNvSpPr txBox="1">
            <a:spLocks noChangeArrowheads="1"/>
          </p:cNvSpPr>
          <p:nvPr/>
        </p:nvSpPr>
        <p:spPr bwMode="auto">
          <a:xfrm>
            <a:off x="6288088" y="2962275"/>
            <a:ext cx="2508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Leavenworthia</a:t>
            </a:r>
            <a:r>
              <a:rPr lang="cs-CZ" sz="1600" i="1"/>
              <a:t> </a:t>
            </a:r>
            <a:r>
              <a:rPr lang="en-US" sz="1600" i="1"/>
              <a:t>alabamica</a:t>
            </a:r>
            <a:endParaRPr lang="cs-CZ" sz="1600" i="1"/>
          </a:p>
        </p:txBody>
      </p:sp>
      <p:pic>
        <p:nvPicPr>
          <p:cNvPr id="30723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265863" y="960438"/>
            <a:ext cx="25431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2"/>
          <p:cNvSpPr txBox="1">
            <a:spLocks noChangeArrowheads="1"/>
          </p:cNvSpPr>
          <p:nvPr/>
        </p:nvSpPr>
        <p:spPr bwMode="auto">
          <a:xfrm>
            <a:off x="433388" y="1097870"/>
            <a:ext cx="398538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inbrední</a:t>
            </a:r>
            <a:r>
              <a:rPr lang="cs-CZ" dirty="0">
                <a:solidFill>
                  <a:srgbClr val="E80000"/>
                </a:solidFill>
              </a:rPr>
              <a:t> deprese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sz="2000" dirty="0"/>
              <a:t>výskyt chorob, snížení plodnosti</a:t>
            </a:r>
            <a:br>
              <a:rPr lang="cs-CZ" sz="2000" dirty="0"/>
            </a:br>
            <a:r>
              <a:rPr lang="cs-CZ" sz="2000" dirty="0"/>
              <a:t>   nebo životaschopnosti</a:t>
            </a:r>
          </a:p>
        </p:txBody>
      </p:sp>
      <p:sp>
        <p:nvSpPr>
          <p:cNvPr id="78911" name="Text Box 63"/>
          <p:cNvSpPr txBox="1">
            <a:spLocks noChangeArrowheads="1"/>
          </p:cNvSpPr>
          <p:nvPr/>
        </p:nvSpPr>
        <p:spPr bwMode="auto">
          <a:xfrm>
            <a:off x="382588" y="5634038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</a:rPr>
              <a:t>v závislosti na vnějším prostředí.</a:t>
            </a:r>
          </a:p>
        </p:txBody>
      </p:sp>
      <p:sp>
        <p:nvSpPr>
          <p:cNvPr id="30726" name="Text Box 47"/>
          <p:cNvSpPr txBox="1">
            <a:spLocks noChangeArrowheads="1"/>
          </p:cNvSpPr>
          <p:nvPr/>
        </p:nvSpPr>
        <p:spPr bwMode="auto">
          <a:xfrm>
            <a:off x="1097870" y="360363"/>
            <a:ext cx="487825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80000"/>
                </a:solidFill>
              </a:rPr>
              <a:t>Fenotypové </a:t>
            </a:r>
            <a:r>
              <a:rPr lang="cs-CZ" dirty="0">
                <a:solidFill>
                  <a:srgbClr val="E80000"/>
                </a:solidFill>
              </a:rPr>
              <a:t>důsledky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:</a:t>
            </a:r>
          </a:p>
        </p:txBody>
      </p:sp>
      <p:pic>
        <p:nvPicPr>
          <p:cNvPr id="30727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487363" y="2528888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8" name="Picture 8" descr="http://www.bob-owens.com/wp-content/uploads/2012/10/P1010696-e1349299746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4763" y="3475038"/>
            <a:ext cx="2386012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9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0838" y="1981200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člověka:</a:t>
            </a:r>
          </a:p>
          <a:p>
            <a:pPr>
              <a:spcAft>
                <a:spcPts val="1200"/>
              </a:spcAft>
            </a:pPr>
            <a:r>
              <a:rPr lang="cs-CZ" sz="2000" dirty="0" err="1"/>
              <a:t>amišové</a:t>
            </a:r>
            <a:r>
              <a:rPr lang="cs-CZ" sz="2000" dirty="0"/>
              <a:t>: hemofilie B, anémie, pletencová dystrofie, </a:t>
            </a:r>
            <a:r>
              <a:rPr lang="cs-CZ" sz="2000" dirty="0" err="1"/>
              <a:t>Ellis</a:t>
            </a:r>
            <a:r>
              <a:rPr lang="cs-CZ" sz="2000" dirty="0"/>
              <a:t>-Van </a:t>
            </a:r>
            <a:r>
              <a:rPr lang="cs-CZ" sz="2000" dirty="0" err="1"/>
              <a:t>Creveldův</a:t>
            </a:r>
            <a:r>
              <a:rPr lang="cs-CZ" sz="2000" dirty="0"/>
              <a:t> </a:t>
            </a:r>
            <a:r>
              <a:rPr lang="cs-CZ" sz="2000" dirty="0" smtClean="0"/>
              <a:t>syndrom </a:t>
            </a:r>
            <a:r>
              <a:rPr lang="cs-CZ" sz="2000" dirty="0"/>
              <a:t>(zakrslost, polydaktylie), poruchy vývoje nehtů, defekty </a:t>
            </a:r>
            <a:r>
              <a:rPr lang="cs-CZ" sz="2000" dirty="0" smtClean="0"/>
              <a:t>zubů</a:t>
            </a:r>
            <a:endParaRPr lang="cs-CZ" sz="2000" dirty="0"/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438" y="4050166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423704" y="3907973"/>
            <a:ext cx="390753" cy="729341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 descr="http://zena-in.cz/media/2011/02/02/4cecb9c64c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4302" y="1469916"/>
            <a:ext cx="2919412" cy="17534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4" name="Picture 4" descr="http://is.muni.cz/do/rect/el/estud/pedf/js14/grafomot/web/pics/02-03-07-polydaktyl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9113" y="1504360"/>
            <a:ext cx="2191229" cy="1640141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12" name="Přímá spojovací šipka 11"/>
          <p:cNvCxnSpPr>
            <a:cxnSpLocks noChangeShapeType="1"/>
          </p:cNvCxnSpPr>
          <p:nvPr/>
        </p:nvCxnSpPr>
        <p:spPr bwMode="auto">
          <a:xfrm>
            <a:off x="3570515" y="1382485"/>
            <a:ext cx="642256" cy="1317172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pic>
        <p:nvPicPr>
          <p:cNvPr id="15366" name="Picture 6" descr="http://upload.wikimedia.org/wikipedia/commons/0/0f/Lancaster_County_Amish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817" y="1480457"/>
            <a:ext cx="2293258" cy="17199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Text Box 62"/>
          <p:cNvSpPr txBox="1">
            <a:spLocks noChangeArrowheads="1"/>
          </p:cNvSpPr>
          <p:nvPr/>
        </p:nvSpPr>
        <p:spPr bwMode="auto">
          <a:xfrm>
            <a:off x="433388" y="3567690"/>
            <a:ext cx="845978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/>
              <a:t>kmen </a:t>
            </a:r>
            <a:r>
              <a:rPr lang="cs-CZ" sz="2000" dirty="0" err="1"/>
              <a:t>Vandoma</a:t>
            </a:r>
            <a:r>
              <a:rPr lang="cs-CZ" sz="2000" dirty="0"/>
              <a:t>, Zimbabwe (tzv. „Pštrosí lidé“): </a:t>
            </a:r>
            <a:r>
              <a:rPr lang="cs-CZ" sz="2000" dirty="0" err="1" smtClean="0"/>
              <a:t>ektrodaktylie</a:t>
            </a:r>
            <a:endParaRPr lang="cs-CZ" sz="2000" dirty="0" smtClean="0"/>
          </a:p>
          <a:p>
            <a:pPr>
              <a:spcAft>
                <a:spcPts val="1200"/>
              </a:spcAft>
            </a:pPr>
            <a:endParaRPr lang="cs-CZ" sz="2000" dirty="0"/>
          </a:p>
          <a:p>
            <a:pPr>
              <a:spcAft>
                <a:spcPts val="1200"/>
              </a:spcAft>
            </a:pPr>
            <a:r>
              <a:rPr lang="cs-CZ" sz="2000" dirty="0"/>
              <a:t>mormoni v </a:t>
            </a:r>
            <a:r>
              <a:rPr lang="cs-CZ" sz="2000" dirty="0" err="1"/>
              <a:t>Hilld</a:t>
            </a:r>
            <a:r>
              <a:rPr lang="en-US" sz="2000" dirty="0"/>
              <a:t>a</a:t>
            </a:r>
            <a:r>
              <a:rPr lang="cs-CZ" sz="2000" dirty="0" err="1"/>
              <a:t>le</a:t>
            </a:r>
            <a:r>
              <a:rPr lang="cs-CZ" sz="2000" dirty="0"/>
              <a:t> (Utah) a Colorado City (Arizona)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amazonští indiáni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šlechtické </a:t>
            </a:r>
            <a:r>
              <a:rPr lang="cs-CZ" sz="2000" dirty="0" smtClean="0"/>
              <a:t>rody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ovéPole 16"/>
          <p:cNvSpPr txBox="1">
            <a:spLocks noChangeArrowheads="1"/>
          </p:cNvSpPr>
          <p:nvPr/>
        </p:nvSpPr>
        <p:spPr bwMode="auto">
          <a:xfrm>
            <a:off x="433388" y="941388"/>
            <a:ext cx="8122929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Karel II</a:t>
            </a:r>
            <a:r>
              <a:rPr lang="cs-CZ" sz="2000" dirty="0" smtClean="0"/>
              <a:t>. Španělský: </a:t>
            </a:r>
            <a:endParaRPr lang="cs-CZ" sz="2000" dirty="0" smtClean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 smtClean="0"/>
              <a:t>nepřirozeně </a:t>
            </a:r>
            <a:r>
              <a:rPr lang="cs-CZ" sz="2000" dirty="0"/>
              <a:t>velká hlava, deformovaná čelist,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slabé </a:t>
            </a:r>
            <a:r>
              <a:rPr lang="cs-CZ" sz="2000" dirty="0"/>
              <a:t>tělo, potíže s chůzí a další defekty,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mentální </a:t>
            </a:r>
            <a:r>
              <a:rPr lang="cs-CZ" sz="2000" dirty="0"/>
              <a:t>a psychické poruchy, impotence, </a:t>
            </a:r>
            <a:r>
              <a:rPr lang="cs-CZ" sz="2000" dirty="0" smtClean="0"/>
              <a:t>neplodnost</a:t>
            </a:r>
          </a:p>
          <a:p>
            <a:pPr defTabSz="360000">
              <a:spcBef>
                <a:spcPts val="0"/>
              </a:spcBef>
              <a:spcAft>
                <a:spcPts val="0"/>
              </a:spcAft>
            </a:pPr>
            <a:endParaRPr lang="cs-CZ" sz="2000" dirty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/>
              <a:t>František I.: </a:t>
            </a:r>
            <a:endParaRPr lang="cs-CZ" sz="2000" dirty="0" smtClean="0"/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000" dirty="0" smtClean="0"/>
              <a:t>u </a:t>
            </a:r>
            <a:r>
              <a:rPr lang="cs-CZ" sz="2000" dirty="0"/>
              <a:t>potomků mentální retardace, hydrocefalie, záchvaty, některé nebyly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schopny</a:t>
            </a:r>
            <a:r>
              <a:rPr lang="en-US" sz="2000" dirty="0" smtClean="0"/>
              <a:t> </a:t>
            </a:r>
            <a:r>
              <a:rPr lang="cs-CZ" sz="2000" dirty="0"/>
              <a:t>samostatného života</a:t>
            </a:r>
          </a:p>
        </p:txBody>
      </p:sp>
      <p:pic>
        <p:nvPicPr>
          <p:cNvPr id="32772" name="Picture 15" descr="Soubor:Carlos II.jpg"/>
          <p:cNvPicPr>
            <a:picLocks noChangeAspect="1" noChangeArrowheads="1"/>
          </p:cNvPicPr>
          <p:nvPr/>
        </p:nvPicPr>
        <p:blipFill>
          <a:blip r:embed="rId3" cstate="print"/>
          <a:srcRect l="3677" t="2315" r="3676"/>
          <a:stretch>
            <a:fillRect/>
          </a:stretch>
        </p:blipFill>
        <p:spPr bwMode="auto">
          <a:xfrm>
            <a:off x="6681788" y="144269"/>
            <a:ext cx="2288041" cy="271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Soubor:Francesco I.jpg"/>
          <p:cNvPicPr>
            <a:picLocks noChangeAspect="1" noChangeArrowheads="1"/>
          </p:cNvPicPr>
          <p:nvPr/>
        </p:nvPicPr>
        <p:blipFill>
          <a:blip r:embed="rId4" cstate="print"/>
          <a:srcRect t="6914"/>
          <a:stretch>
            <a:fillRect/>
          </a:stretch>
        </p:blipFill>
        <p:spPr bwMode="auto">
          <a:xfrm>
            <a:off x="4395789" y="3649417"/>
            <a:ext cx="2266268" cy="298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6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77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433388" y="192996"/>
            <a:ext cx="8459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err="1" smtClean="0">
                <a:solidFill>
                  <a:srgbClr val="E80000"/>
                </a:solidFill>
              </a:rPr>
              <a:t>Inbrední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deprese u člověka</a:t>
            </a:r>
            <a:r>
              <a:rPr lang="cs-CZ" dirty="0" smtClean="0">
                <a:solidFill>
                  <a:srgbClr val="E80000"/>
                </a:solidFill>
              </a:rPr>
              <a:t>:</a:t>
            </a:r>
            <a:endParaRPr lang="cs-CZ" dirty="0">
              <a:solidFill>
                <a:srgbClr val="E80000"/>
              </a:solidFill>
            </a:endParaRPr>
          </a:p>
        </p:txBody>
      </p:sp>
      <p:pic>
        <p:nvPicPr>
          <p:cNvPr id="31747" name="Picture 56" descr="Rudolf2"/>
          <p:cNvPicPr>
            <a:picLocks noChangeAspect="1" noChangeArrowheads="1"/>
          </p:cNvPicPr>
          <p:nvPr/>
        </p:nvPicPr>
        <p:blipFill>
          <a:blip r:embed="rId3" cstate="print"/>
          <a:srcRect b="19624"/>
          <a:stretch>
            <a:fillRect/>
          </a:stretch>
        </p:blipFill>
        <p:spPr bwMode="auto">
          <a:xfrm>
            <a:off x="574903" y="1582966"/>
            <a:ext cx="2810555" cy="337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8" name="Text Box 58"/>
          <p:cNvSpPr txBox="1">
            <a:spLocks noChangeArrowheads="1"/>
          </p:cNvSpPr>
          <p:nvPr/>
        </p:nvSpPr>
        <p:spPr bwMode="auto">
          <a:xfrm>
            <a:off x="433388" y="987652"/>
            <a:ext cx="8497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Rudolf II.</a:t>
            </a:r>
            <a:r>
              <a:rPr lang="cs-CZ" sz="2000" dirty="0">
                <a:solidFill>
                  <a:srgbClr val="000099"/>
                </a:solidFill>
              </a:rPr>
              <a:t> </a:t>
            </a:r>
            <a:r>
              <a:rPr lang="cs-CZ" sz="2000" dirty="0" smtClean="0">
                <a:solidFill>
                  <a:srgbClr val="000099"/>
                </a:solidFill>
                <a:sym typeface="Symbol"/>
              </a:rPr>
              <a:t> hraběnka Kateřina </a:t>
            </a:r>
            <a:r>
              <a:rPr lang="cs-CZ" sz="2000" dirty="0" err="1" smtClean="0">
                <a:solidFill>
                  <a:srgbClr val="000099"/>
                </a:solidFill>
                <a:sym typeface="Symbol"/>
              </a:rPr>
              <a:t>Stradová</a:t>
            </a:r>
            <a:r>
              <a:rPr lang="cs-CZ" sz="2000" dirty="0" smtClean="0">
                <a:solidFill>
                  <a:srgbClr val="000099"/>
                </a:solidFill>
                <a:sym typeface="Symbol"/>
              </a:rPr>
              <a:t> </a:t>
            </a:r>
            <a:r>
              <a:rPr lang="cs-CZ" sz="2000" dirty="0" smtClean="0">
                <a:solidFill>
                  <a:srgbClr val="000099"/>
                </a:solidFill>
              </a:rPr>
              <a:t> </a:t>
            </a:r>
            <a:r>
              <a:rPr lang="cs-CZ" sz="2000" dirty="0">
                <a:solidFill>
                  <a:srgbClr val="000099"/>
                </a:solidFill>
              </a:rPr>
              <a:t>Julius </a:t>
            </a:r>
            <a:r>
              <a:rPr lang="cs-CZ" sz="2000" dirty="0" err="1" smtClean="0">
                <a:solidFill>
                  <a:srgbClr val="000099"/>
                </a:solidFill>
              </a:rPr>
              <a:t>Caesar</a:t>
            </a:r>
            <a:r>
              <a:rPr lang="cs-CZ" sz="2000" dirty="0" smtClean="0">
                <a:solidFill>
                  <a:srgbClr val="000099"/>
                </a:solidFill>
              </a:rPr>
              <a:t> (Juan </a:t>
            </a:r>
            <a:r>
              <a:rPr lang="en-US" sz="2000" dirty="0" err="1" smtClean="0">
                <a:solidFill>
                  <a:srgbClr val="000099"/>
                </a:solidFill>
              </a:rPr>
              <a:t>d’Austria</a:t>
            </a:r>
            <a:r>
              <a:rPr lang="cs-CZ" sz="2000" dirty="0" smtClean="0">
                <a:solidFill>
                  <a:srgbClr val="000099"/>
                </a:solidFill>
              </a:rPr>
              <a:t>)</a:t>
            </a:r>
            <a:endParaRPr lang="cs-CZ" sz="2000" dirty="0">
              <a:solidFill>
                <a:srgbClr val="000099"/>
              </a:solidFill>
            </a:endParaRPr>
          </a:p>
        </p:txBody>
      </p: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1753" name="Picture 21" descr="Soubor:Levob 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967" y="2062842"/>
            <a:ext cx="39338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5" cstate="print"/>
          <a:srcRect l="19403" t="2040" r="17894" b="37599"/>
          <a:stretch>
            <a:fillRect/>
          </a:stretch>
        </p:blipFill>
        <p:spPr bwMode="auto">
          <a:xfrm>
            <a:off x="6398307" y="4554538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7333" y="4594225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ovéPole 14"/>
          <p:cNvSpPr txBox="1"/>
          <p:nvPr/>
        </p:nvSpPr>
        <p:spPr>
          <a:xfrm>
            <a:off x="3505200" y="1567542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schizofrenie, deviace, násilné sklony (včetně vražd)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5" descr="Maria_Theresia_as_ch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349" y="363311"/>
            <a:ext cx="2713037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5" name="Text Box 57"/>
          <p:cNvSpPr txBox="1">
            <a:spLocks noChangeArrowheads="1"/>
          </p:cNvSpPr>
          <p:nvPr/>
        </p:nvSpPr>
        <p:spPr bwMode="auto">
          <a:xfrm>
            <a:off x="1303338" y="4897438"/>
            <a:ext cx="2155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80000"/>
                </a:solidFill>
              </a:rPr>
              <a:t>“</a:t>
            </a:r>
            <a:r>
              <a:rPr lang="en-US" i="1" dirty="0">
                <a:solidFill>
                  <a:srgbClr val="E80000"/>
                </a:solidFill>
              </a:rPr>
              <a:t>hybrid </a:t>
            </a:r>
            <a:r>
              <a:rPr lang="en-US" i="1" dirty="0" err="1">
                <a:solidFill>
                  <a:srgbClr val="E80000"/>
                </a:solidFill>
              </a:rPr>
              <a:t>vigour</a:t>
            </a:r>
            <a:r>
              <a:rPr lang="en-US" dirty="0">
                <a:solidFill>
                  <a:srgbClr val="E80000"/>
                </a:solidFill>
              </a:rPr>
              <a:t>”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(</a:t>
            </a:r>
            <a:r>
              <a:rPr lang="cs-CZ" dirty="0" err="1">
                <a:solidFill>
                  <a:srgbClr val="E80000"/>
                </a:solidFill>
              </a:rPr>
              <a:t>heteróze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33796" name="Text Box 58"/>
          <p:cNvSpPr txBox="1">
            <a:spLocks noChangeArrowheads="1"/>
          </p:cNvSpPr>
          <p:nvPr/>
        </p:nvSpPr>
        <p:spPr bwMode="auto">
          <a:xfrm>
            <a:off x="4907870" y="3409497"/>
            <a:ext cx="291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</a:rPr>
              <a:t>František Štěpán Lotrinský</a:t>
            </a:r>
          </a:p>
        </p:txBody>
      </p:sp>
      <p:sp>
        <p:nvSpPr>
          <p:cNvPr id="33797" name="Text Box 60"/>
          <p:cNvSpPr txBox="1">
            <a:spLocks noChangeArrowheads="1"/>
          </p:cNvSpPr>
          <p:nvPr/>
        </p:nvSpPr>
        <p:spPr bwMode="auto">
          <a:xfrm>
            <a:off x="2014085" y="3848100"/>
            <a:ext cx="156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</a:rPr>
              <a:t>Marie </a:t>
            </a:r>
            <a:r>
              <a:rPr lang="en-US" sz="1800" dirty="0" err="1">
                <a:solidFill>
                  <a:srgbClr val="000099"/>
                </a:solidFill>
              </a:rPr>
              <a:t>Terezie</a:t>
            </a:r>
            <a:endParaRPr lang="cs-CZ" sz="1800" dirty="0">
              <a:solidFill>
                <a:srgbClr val="000099"/>
              </a:solidFill>
            </a:endParaRPr>
          </a:p>
        </p:txBody>
      </p:sp>
      <p:pic>
        <p:nvPicPr>
          <p:cNvPr id="33798" name="Picture 6" descr="http://www.farmwest.com/images/client/BreedingCorn%20Fig%2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6543" y="4022282"/>
            <a:ext cx="3266168" cy="25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 descr="Soubor:Joseph II Portrait with crow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3792" y="321356"/>
            <a:ext cx="2530475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3100" y="34017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E80000"/>
                </a:solidFill>
              </a:rPr>
              <a:t>Sewall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 err="1" smtClean="0">
                <a:solidFill>
                  <a:srgbClr val="E80000"/>
                </a:solidFill>
              </a:rPr>
              <a:t>Wright</a:t>
            </a:r>
            <a:r>
              <a:rPr lang="cs-CZ" dirty="0" smtClean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IS</a:t>
            </a:r>
            <a:r>
              <a:rPr lang="cs-CZ" dirty="0" smtClean="0">
                <a:solidFill>
                  <a:srgbClr val="E80000"/>
                </a:solidFill>
              </a:rPr>
              <a:t> (= koeficient </a:t>
            </a:r>
            <a:r>
              <a:rPr lang="cs-CZ" dirty="0" err="1" smtClean="0">
                <a:solidFill>
                  <a:srgbClr val="E80000"/>
                </a:solidFill>
              </a:rPr>
              <a:t>inbreedingu</a:t>
            </a:r>
            <a:r>
              <a:rPr lang="cs-CZ" dirty="0" smtClean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snížení </a:t>
            </a:r>
            <a:r>
              <a:rPr lang="cs-CZ" sz="2000" dirty="0"/>
              <a:t>HZ v </a:t>
            </a:r>
            <a:r>
              <a:rPr lang="cs-CZ" sz="2000" dirty="0" err="1"/>
              <a:t>subpopulaci</a:t>
            </a:r>
            <a:r>
              <a:rPr lang="cs-CZ" sz="2000" dirty="0"/>
              <a:t> v </a:t>
            </a:r>
            <a:r>
              <a:rPr lang="cs-CZ" sz="2000" dirty="0" smtClean="0"/>
              <a:t>důsledku </a:t>
            </a:r>
            <a:r>
              <a:rPr lang="cs-CZ" sz="2000" dirty="0"/>
              <a:t>příbuzenského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	křížení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IS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		</a:t>
            </a:r>
            <a:r>
              <a:rPr lang="cs-CZ" dirty="0" smtClean="0"/>
              <a:t>-1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IS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</a:t>
            </a:r>
            <a:r>
              <a:rPr lang="cs-CZ" dirty="0" smtClean="0">
                <a:sym typeface="Symbol" pitchFamily="18" charset="2"/>
              </a:rPr>
              <a:t>1</a:t>
            </a:r>
          </a:p>
          <a:p>
            <a:endParaRPr lang="cs-CZ" sz="2000" dirty="0" smtClean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ST</a:t>
            </a:r>
            <a:r>
              <a:rPr lang="cs-CZ" dirty="0" smtClean="0">
                <a:solidFill>
                  <a:srgbClr val="E80000"/>
                </a:solidFill>
              </a:rPr>
              <a:t> (= fixační index</a:t>
            </a:r>
            <a:r>
              <a:rPr lang="cs-CZ" dirty="0" smtClean="0">
                <a:solidFill>
                  <a:srgbClr val="E80000"/>
                </a:solidFill>
              </a:rPr>
              <a:t>)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</a:t>
            </a:r>
            <a:r>
              <a:rPr lang="cs-CZ" sz="2000" dirty="0" smtClean="0"/>
              <a:t>snížení </a:t>
            </a:r>
            <a:r>
              <a:rPr lang="cs-CZ" sz="2000" dirty="0"/>
              <a:t>HZ v důsledku </a:t>
            </a:r>
            <a:r>
              <a:rPr lang="cs-CZ" sz="2000" dirty="0" smtClean="0"/>
              <a:t>strukturování </a:t>
            </a:r>
            <a:r>
              <a:rPr lang="cs-CZ" sz="2000" dirty="0" smtClean="0"/>
              <a:t>populace</a:t>
            </a:r>
            <a:endParaRPr lang="cs-CZ" sz="1800" dirty="0"/>
          </a:p>
          <a:p>
            <a:endParaRPr lang="cs-CZ" sz="1800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ST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S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	</a:t>
            </a:r>
            <a:r>
              <a:rPr lang="cs-CZ" dirty="0" smtClean="0"/>
              <a:t>0 </a:t>
            </a:r>
            <a:r>
              <a:rPr lang="cs-CZ" dirty="0" smtClean="0">
                <a:sym typeface="Symbol" pitchFamily="18" charset="2"/>
              </a:rPr>
              <a:t> </a:t>
            </a:r>
            <a:r>
              <a:rPr lang="cs-CZ" i="1" dirty="0" smtClean="0"/>
              <a:t>F</a:t>
            </a:r>
            <a:r>
              <a:rPr lang="cs-CZ" baseline="-25000" dirty="0" smtClean="0"/>
              <a:t>S</a:t>
            </a:r>
            <a:r>
              <a:rPr lang="en-US" baseline="-25000" dirty="0" smtClean="0"/>
              <a:t>T</a:t>
            </a:r>
            <a:r>
              <a:rPr lang="cs-CZ" dirty="0" smtClean="0"/>
              <a:t> </a:t>
            </a:r>
            <a:r>
              <a:rPr lang="cs-CZ" dirty="0" smtClean="0">
                <a:sym typeface="Symbol" pitchFamily="18" charset="2"/>
              </a:rPr>
              <a:t> +</a:t>
            </a:r>
            <a:r>
              <a:rPr lang="cs-CZ" dirty="0" smtClean="0">
                <a:sym typeface="Symbol" pitchFamily="18" charset="2"/>
              </a:rPr>
              <a:t>1</a:t>
            </a:r>
          </a:p>
          <a:p>
            <a:endParaRPr lang="cs-CZ" sz="1800" dirty="0" smtClean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/>
              <a:t/>
            </a:r>
            <a:br>
              <a:rPr lang="cs-CZ" sz="1800" dirty="0"/>
            </a:br>
            <a:r>
              <a:rPr lang="cs-CZ" sz="1800" i="1" dirty="0" smtClean="0">
                <a:solidFill>
                  <a:srgbClr val="E80000"/>
                </a:solidFill>
              </a:rPr>
              <a:t> </a:t>
            </a:r>
            <a:r>
              <a:rPr lang="cs-CZ" i="1" dirty="0" smtClean="0">
                <a:solidFill>
                  <a:srgbClr val="E80000"/>
                </a:solidFill>
              </a:rPr>
              <a:t>F</a:t>
            </a:r>
            <a:r>
              <a:rPr lang="cs-CZ" baseline="-25000" dirty="0" smtClean="0">
                <a:solidFill>
                  <a:srgbClr val="E80000"/>
                </a:solidFill>
              </a:rPr>
              <a:t>IT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sz="2000" dirty="0" smtClean="0">
                <a:sym typeface="Symbol"/>
              </a:rPr>
              <a:t></a:t>
            </a:r>
            <a:r>
              <a:rPr lang="cs-CZ" sz="2000" dirty="0" smtClean="0"/>
              <a:t> </a:t>
            </a:r>
            <a:r>
              <a:rPr lang="cs-CZ" sz="2000" dirty="0" smtClean="0"/>
              <a:t>snížení HZ v důsledku </a:t>
            </a:r>
            <a:r>
              <a:rPr lang="cs-CZ" sz="2000" dirty="0" smtClean="0"/>
              <a:t>strukturování </a:t>
            </a:r>
            <a:r>
              <a:rPr lang="cs-CZ" sz="2000" dirty="0" smtClean="0"/>
              <a:t>populace i </a:t>
            </a:r>
            <a:r>
              <a:rPr lang="cs-CZ" sz="2000" dirty="0" err="1" smtClean="0"/>
              <a:t>inbreedingu</a:t>
            </a:r>
            <a:endParaRPr lang="cs-CZ" sz="1800" dirty="0" smtClean="0"/>
          </a:p>
          <a:p>
            <a:endParaRPr lang="cs-CZ" sz="2800" i="1" dirty="0" smtClean="0"/>
          </a:p>
          <a:p>
            <a:r>
              <a:rPr lang="cs-CZ" sz="2800" i="1" dirty="0" smtClean="0"/>
              <a:t>F</a:t>
            </a:r>
            <a:r>
              <a:rPr lang="cs-CZ" sz="2800" baseline="-25000" dirty="0" smtClean="0"/>
              <a:t>IT</a:t>
            </a:r>
            <a:r>
              <a:rPr lang="cs-CZ" sz="2800" dirty="0" smtClean="0"/>
              <a:t> = (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r>
              <a:rPr lang="cs-CZ" sz="2800" dirty="0" smtClean="0"/>
              <a:t> ‒ 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I</a:t>
            </a:r>
            <a:r>
              <a:rPr lang="cs-CZ" sz="2800" dirty="0" smtClean="0"/>
              <a:t>)/</a:t>
            </a:r>
            <a:r>
              <a:rPr lang="cs-CZ" sz="2800" i="1" dirty="0" smtClean="0"/>
              <a:t>H</a:t>
            </a:r>
            <a:r>
              <a:rPr lang="cs-CZ" sz="2800" baseline="-25000" dirty="0" smtClean="0"/>
              <a:t>T</a:t>
            </a:r>
            <a:endParaRPr lang="cs-CZ" sz="2800" dirty="0" smtClean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) (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) = </a:t>
            </a:r>
            <a:r>
              <a:rPr lang="cs-CZ" sz="2800" dirty="0" smtClean="0"/>
              <a:t>1 ‒</a:t>
            </a:r>
            <a:r>
              <a:rPr lang="cs-CZ" sz="2800" i="1" dirty="0" smtClean="0"/>
              <a:t> </a:t>
            </a:r>
            <a:r>
              <a:rPr lang="cs-CZ" sz="2800" i="1" dirty="0"/>
              <a:t>F</a:t>
            </a:r>
            <a:r>
              <a:rPr lang="cs-CZ" sz="2800" baseline="-25000" dirty="0"/>
              <a:t>IT</a:t>
            </a:r>
          </a:p>
        </p:txBody>
      </p:sp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6643" y="296636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1"/>
          <p:cNvSpPr txBox="1">
            <a:spLocks noChangeArrowheads="1"/>
          </p:cNvSpPr>
          <p:nvPr/>
        </p:nvSpPr>
        <p:spPr bwMode="auto">
          <a:xfrm>
            <a:off x="1965790" y="352425"/>
            <a:ext cx="5163208" cy="107721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ASORTATIVNÍ 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PÁŘENÍ</a:t>
            </a:r>
          </a:p>
          <a:p>
            <a:pPr algn="ctr"/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3200" b="1" i="1" dirty="0" err="1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assortative</a:t>
            </a:r>
            <a:r>
              <a:rPr lang="cs-CZ" sz="3200" b="1" i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3200" b="1" i="1" dirty="0" err="1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mating</a:t>
            </a:r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3200" b="1" dirty="0">
              <a:ln w="3175">
                <a:solidFill>
                  <a:sysClr val="windowText" lastClr="000000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433388" y="1685471"/>
            <a:ext cx="789992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= vyšší pravděpodobnost páření mezi jedinci se stejným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 fenotypem</a:t>
            </a:r>
          </a:p>
          <a:p>
            <a:pPr>
              <a:spcAft>
                <a:spcPts val="1000"/>
              </a:spcAft>
            </a:pP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1000"/>
              </a:spcAft>
            </a:pPr>
            <a:r>
              <a:rPr lang="cs-CZ" sz="2000" dirty="0"/>
              <a:t>příčinou může být preference partnera se stejným fenotypem, ale</a:t>
            </a:r>
            <a:br>
              <a:rPr lang="cs-CZ" sz="2000" dirty="0"/>
            </a:br>
            <a:r>
              <a:rPr lang="cs-CZ" sz="2000" dirty="0"/>
              <a:t>  mohou existovat i jiné </a:t>
            </a:r>
            <a:r>
              <a:rPr lang="cs-CZ" sz="2000" dirty="0" smtClean="0"/>
              <a:t>příčiny</a:t>
            </a:r>
          </a:p>
          <a:p>
            <a:pPr>
              <a:spcAft>
                <a:spcPts val="1000"/>
              </a:spcAft>
            </a:pPr>
            <a:r>
              <a:rPr lang="cs-CZ" sz="2000" dirty="0" smtClean="0"/>
              <a:t>Př</a:t>
            </a:r>
            <a:r>
              <a:rPr lang="cs-CZ" sz="2000" dirty="0"/>
              <a:t>.: fytofágní hmyz – jedinci žijící na různých druzích hostitelské </a:t>
            </a:r>
            <a:br>
              <a:rPr lang="cs-CZ" sz="2000" dirty="0"/>
            </a:br>
            <a:r>
              <a:rPr lang="cs-CZ" sz="2000" dirty="0"/>
              <a:t>  rostliny můžou dospívat v odlišnou dobu </a:t>
            </a:r>
            <a:r>
              <a:rPr lang="cs-CZ" sz="2000" dirty="0">
                <a:sym typeface="Symbol" pitchFamily="18" charset="2"/>
              </a:rPr>
              <a:t> častější páření jedinců 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se stejným fenotypem (život na hostiteli) </a:t>
            </a:r>
            <a:r>
              <a:rPr lang="cs-CZ" sz="2000" u="sng" dirty="0">
                <a:sym typeface="Symbol" pitchFamily="18" charset="2"/>
              </a:rPr>
              <a:t>bez aktivní preference </a:t>
            </a:r>
            <a:br>
              <a:rPr lang="cs-CZ" sz="2000" u="sng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</a:t>
            </a:r>
            <a:r>
              <a:rPr lang="cs-CZ" sz="2000" u="sng" dirty="0">
                <a:sym typeface="Symbol" pitchFamily="18" charset="2"/>
              </a:rPr>
              <a:t>partnera 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/>
              <a:t>jde pouze o pozitivní </a:t>
            </a:r>
            <a:r>
              <a:rPr lang="cs-CZ" sz="2000" u="sng" dirty="0"/>
              <a:t>fenotypovou </a:t>
            </a:r>
            <a:r>
              <a:rPr lang="cs-CZ" sz="2000" u="sng" dirty="0" smtClean="0"/>
              <a:t>korelaci</a:t>
            </a:r>
            <a:endParaRPr lang="cs-CZ" sz="2000" dirty="0">
              <a:solidFill>
                <a:srgbClr val="E80000"/>
              </a:solidFill>
            </a:endParaRPr>
          </a:p>
          <a:p>
            <a:pPr>
              <a:spcAft>
                <a:spcPts val="1000"/>
              </a:spcAft>
            </a:pPr>
            <a:r>
              <a:rPr lang="cs-CZ" sz="2000" dirty="0"/>
              <a:t>asortativní páření způsobuje úbytek h</a:t>
            </a:r>
            <a:r>
              <a:rPr lang="en-US" sz="2000" dirty="0" err="1"/>
              <a:t>eter</a:t>
            </a:r>
            <a:r>
              <a:rPr lang="cs-CZ" sz="2000" dirty="0" err="1" smtClean="0"/>
              <a:t>ozygotů</a:t>
            </a:r>
            <a:endParaRPr lang="cs-CZ" sz="2000" dirty="0"/>
          </a:p>
          <a:p>
            <a:pPr>
              <a:spcAft>
                <a:spcPts val="1000"/>
              </a:spcAft>
            </a:pPr>
            <a:r>
              <a:rPr lang="cs-CZ" sz="2000" dirty="0"/>
              <a:t>asortativní páření způsobuje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u="sng" dirty="0"/>
              <a:t>vazbovou nerovnováhu (LD)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tranzice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E80000"/>
                </a:solidFill>
              </a:rPr>
              <a:t>Bodové mutace: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433388" y="411843"/>
            <a:ext cx="8608447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Rozdíly mezi </a:t>
            </a:r>
            <a:r>
              <a:rPr lang="cs-CZ" dirty="0" err="1">
                <a:solidFill>
                  <a:srgbClr val="E80000"/>
                </a:solidFill>
              </a:rPr>
              <a:t>inbreedingem</a:t>
            </a:r>
            <a:r>
              <a:rPr lang="cs-CZ" dirty="0">
                <a:solidFill>
                  <a:srgbClr val="E80000"/>
                </a:solidFill>
              </a:rPr>
              <a:t> a asortativním pářením:</a:t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r>
              <a:rPr lang="cs-CZ" sz="2000" dirty="0"/>
              <a:t>působí </a:t>
            </a:r>
            <a:r>
              <a:rPr lang="cs-CZ" sz="2000" u="sng" dirty="0"/>
              <a:t>pouze na </a:t>
            </a:r>
            <a:r>
              <a:rPr lang="cs-CZ" sz="2000" u="sng" dirty="0" err="1"/>
              <a:t>lokus</a:t>
            </a:r>
            <a:r>
              <a:rPr lang="cs-CZ" sz="2000" u="sng" dirty="0"/>
              <a:t>(y) spojené s preferovaným fenotypem</a:t>
            </a:r>
            <a:r>
              <a:rPr lang="cs-CZ" sz="2000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× </a:t>
            </a:r>
            <a:r>
              <a:rPr lang="cs-CZ" sz="2000" dirty="0" err="1"/>
              <a:t>inbreeding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/>
              <a:t>  ovlivňuje všechny </a:t>
            </a:r>
            <a:r>
              <a:rPr lang="cs-CZ" sz="2000" dirty="0" err="1"/>
              <a:t>lokusy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/>
              <a:t>as. páření je </a:t>
            </a:r>
            <a:r>
              <a:rPr lang="cs-CZ" sz="2000" u="sng" dirty="0"/>
              <a:t>mocnou evoluční silou </a:t>
            </a:r>
            <a:r>
              <a:rPr lang="cs-CZ" sz="2000" dirty="0"/>
              <a:t>(silná LD na více </a:t>
            </a:r>
            <a:r>
              <a:rPr lang="cs-CZ" sz="2000" dirty="0" err="1"/>
              <a:t>lokusech</a:t>
            </a:r>
            <a:r>
              <a:rPr lang="cs-CZ" sz="2000" dirty="0"/>
              <a:t>)</a:t>
            </a:r>
            <a:br>
              <a:rPr lang="cs-CZ" sz="2000" dirty="0"/>
            </a:br>
            <a:r>
              <a:rPr lang="cs-CZ" sz="2000" dirty="0"/>
              <a:t>  </a:t>
            </a:r>
            <a:r>
              <a:rPr lang="cs-CZ" sz="2000" dirty="0">
                <a:sym typeface="Symbol" pitchFamily="18" charset="2"/>
              </a:rPr>
              <a:t> </a:t>
            </a:r>
            <a:r>
              <a:rPr lang="cs-CZ" sz="2000" dirty="0" err="1">
                <a:sym typeface="Symbol" pitchFamily="18" charset="2"/>
              </a:rPr>
              <a:t>inbreeding</a:t>
            </a:r>
            <a:r>
              <a:rPr lang="cs-CZ" sz="2000" dirty="0">
                <a:sym typeface="Symbol" pitchFamily="18" charset="2"/>
              </a:rPr>
              <a:t> pouze zesiluje LD tam, kde byla už na počátku, a to jen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v případě samooplození (samosprašnosti), v ostatních případech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rekombinace „úspěšnější“  redukce 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2" cstate="print"/>
          <a:srcRect b="12514"/>
          <a:stretch>
            <a:fillRect/>
          </a:stretch>
        </p:blipFill>
        <p:spPr bwMode="auto">
          <a:xfrm>
            <a:off x="6384506" y="4438966"/>
            <a:ext cx="2030150" cy="2220116"/>
          </a:xfrm>
          <a:prstGeom prst="rect">
            <a:avLst/>
          </a:prstGeom>
          <a:noFill/>
        </p:spPr>
      </p:pic>
      <p:pic>
        <p:nvPicPr>
          <p:cNvPr id="58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3" cstate="print"/>
          <a:srcRect b="12489"/>
          <a:stretch>
            <a:fillRect/>
          </a:stretch>
        </p:blipFill>
        <p:spPr bwMode="auto">
          <a:xfrm>
            <a:off x="5990479" y="2327612"/>
            <a:ext cx="2641892" cy="1983131"/>
          </a:xfrm>
          <a:prstGeom prst="rect">
            <a:avLst/>
          </a:prstGeom>
          <a:noFill/>
        </p:spPr>
      </p:pic>
      <p:sp>
        <p:nvSpPr>
          <p:cNvPr id="1030" name="AutoShape 6" descr="Výsledek obrázku pro marking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2" name="AutoShape 8" descr="Výsledek obrázku pro marking anim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460581" y="254000"/>
            <a:ext cx="6259662" cy="107721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NEGATIVNÍ ASORTATIVNÍ </a:t>
            </a:r>
            <a:endParaRPr lang="cs-CZ" sz="3200" b="1" dirty="0" smtClean="0">
              <a:ln w="3175">
                <a:solidFill>
                  <a:sysClr val="windowText" lastClr="000000"/>
                </a:solidFill>
              </a:ln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cs-CZ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DISASORTATIVNÍ) PÁŘENÍ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433388" y="1551667"/>
            <a:ext cx="877676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= preference partnera s odlišným fenotypem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výsledkem </a:t>
            </a:r>
            <a:r>
              <a:rPr lang="cs-CZ" sz="2000" u="sng" dirty="0"/>
              <a:t>intermediární frekvence </a:t>
            </a:r>
            <a:r>
              <a:rPr lang="cs-CZ" sz="2000" u="sng" dirty="0" smtClean="0"/>
              <a:t>alel</a:t>
            </a:r>
            <a:r>
              <a:rPr lang="cs-CZ" sz="2000" dirty="0" smtClean="0"/>
              <a:t>, zeslabování </a:t>
            </a:r>
            <a:r>
              <a:rPr lang="cs-CZ" sz="2000" u="sng" dirty="0" smtClean="0"/>
              <a:t>vazbové nerovnováhy</a:t>
            </a:r>
            <a:endParaRPr lang="cs-CZ" sz="2000" u="sng" dirty="0"/>
          </a:p>
          <a:p>
            <a:pPr>
              <a:spcAft>
                <a:spcPts val="600"/>
              </a:spcAft>
            </a:pPr>
            <a:r>
              <a:rPr lang="cs-CZ" sz="2000" dirty="0"/>
              <a:t>př. preference samců s odlišným MHC (myš, </a:t>
            </a:r>
            <a:r>
              <a:rPr lang="cs-CZ" sz="2000" dirty="0" smtClean="0"/>
              <a:t>člověk)</a:t>
            </a:r>
            <a:endParaRPr lang="cs-CZ" sz="2000" dirty="0"/>
          </a:p>
        </p:txBody>
      </p:sp>
      <p:pic>
        <p:nvPicPr>
          <p:cNvPr id="55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281" y="3101941"/>
            <a:ext cx="2493975" cy="1782927"/>
          </a:xfrm>
          <a:prstGeom prst="rect">
            <a:avLst/>
          </a:prstGeom>
          <a:noFill/>
        </p:spPr>
      </p:pic>
      <p:pic>
        <p:nvPicPr>
          <p:cNvPr id="59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5" cstate="print"/>
          <a:srcRect r="29214"/>
          <a:stretch>
            <a:fillRect/>
          </a:stretch>
        </p:blipFill>
        <p:spPr bwMode="auto">
          <a:xfrm>
            <a:off x="3068810" y="3722145"/>
            <a:ext cx="2929221" cy="2069055"/>
          </a:xfrm>
          <a:prstGeom prst="rect">
            <a:avLst/>
          </a:prstGeom>
          <a:noFill/>
        </p:spPr>
      </p:pic>
      <p:grpSp>
        <p:nvGrpSpPr>
          <p:cNvPr id="60" name="Skupina 59"/>
          <p:cNvGrpSpPr>
            <a:grpSpLocks noChangeAspect="1"/>
          </p:cNvGrpSpPr>
          <p:nvPr/>
        </p:nvGrpSpPr>
        <p:grpSpPr>
          <a:xfrm>
            <a:off x="696685" y="4691233"/>
            <a:ext cx="1446167" cy="2086196"/>
            <a:chOff x="198605" y="3700632"/>
            <a:chExt cx="1868048" cy="2694789"/>
          </a:xfrm>
        </p:grpSpPr>
        <p:pic>
          <p:nvPicPr>
            <p:cNvPr id="61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62" name="TextovéPole 61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ym typeface="Symbol"/>
                </a:rPr>
                <a:t>  </a:t>
              </a:r>
              <a:endParaRPr lang="cs-CZ" b="1" dirty="0"/>
            </a:p>
          </p:txBody>
        </p:sp>
      </p:grpSp>
      <p:sp>
        <p:nvSpPr>
          <p:cNvPr id="64" name="Obdélníkový popisek 63"/>
          <p:cNvSpPr/>
          <p:nvPr/>
        </p:nvSpPr>
        <p:spPr bwMode="auto">
          <a:xfrm>
            <a:off x="3222173" y="2928258"/>
            <a:ext cx="914399" cy="457200"/>
          </a:xfrm>
          <a:prstGeom prst="wedgeRectCallout">
            <a:avLst>
              <a:gd name="adj1" fmla="val -102843"/>
              <a:gd name="adj2" fmla="val 5059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MHC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</a:t>
              </a:r>
              <a:r>
                <a:rPr lang="cs-CZ" sz="1800" dirty="0" smtClean="0">
                  <a:sym typeface="Symbol" pitchFamily="18" charset="2"/>
                </a:rPr>
                <a:t>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 smtClean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</a:t>
            </a:r>
            <a:r>
              <a:rPr lang="cs-CZ" sz="2000" dirty="0" smtClean="0">
                <a:sym typeface="Symbol" pitchFamily="18" charset="2"/>
              </a:rPr>
              <a:t>AC</a:t>
            </a:r>
            <a:r>
              <a:rPr lang="cs-CZ" sz="2000" dirty="0" smtClean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 smtClean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delece</a:t>
            </a: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817892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r>
              <a:rPr lang="cs-CZ" sz="2000" b="1" dirty="0">
                <a:sym typeface="Symbol" pitchFamily="18" charset="2"/>
              </a:rPr>
              <a:t/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 smtClean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 smtClean="0">
                <a:sym typeface="Symbol" pitchFamily="18" charset="2"/>
              </a:rPr>
              <a:t>A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</a:t>
            </a:r>
            <a:r>
              <a:rPr lang="cs-CZ" sz="1800" dirty="0" smtClean="0">
                <a:sym typeface="Symbol" pitchFamily="18" charset="2"/>
              </a:rPr>
              <a:t>0,5; 2</a:t>
            </a:r>
            <a:r>
              <a:rPr lang="cs-CZ" sz="1800" i="1" dirty="0" smtClean="0">
                <a:sym typeface="Symbol" pitchFamily="18" charset="2"/>
              </a:rPr>
              <a:t>N</a:t>
            </a:r>
            <a:r>
              <a:rPr lang="cs-CZ" sz="1800" dirty="0" smtClean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po 1. generaci  </a:t>
            </a:r>
            <a:r>
              <a:rPr lang="cs-CZ" sz="1800" i="1" dirty="0" smtClean="0">
                <a:sym typeface="Symbol" pitchFamily="18" charset="2"/>
              </a:rPr>
              <a:t>p</a:t>
            </a:r>
            <a:r>
              <a:rPr lang="cs-CZ" sz="1800" dirty="0" smtClean="0">
                <a:sym typeface="Symbol" pitchFamily="18" charset="2"/>
              </a:rPr>
              <a:t>(</a:t>
            </a:r>
            <a:r>
              <a:rPr lang="cs-CZ" sz="1800" i="1" dirty="0" smtClean="0">
                <a:sym typeface="Symbol" pitchFamily="18" charset="2"/>
              </a:rPr>
              <a:t>A</a:t>
            </a:r>
            <a:r>
              <a:rPr lang="cs-CZ" sz="1800" dirty="0" smtClean="0">
                <a:sym typeface="Symbol" pitchFamily="18" charset="2"/>
              </a:rPr>
              <a:t>) = 1001 </a:t>
            </a:r>
            <a:r>
              <a:rPr lang="cs-CZ" sz="1800" dirty="0" smtClean="0">
                <a:sym typeface="Symbol"/>
              </a:rPr>
              <a:t> </a:t>
            </a:r>
            <a:r>
              <a:rPr lang="cs-CZ" sz="1800" dirty="0" smtClean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 smtClean="0">
                <a:sym typeface="Symbol" pitchFamily="18" charset="2"/>
              </a:rPr>
              <a:t>   100 </a:t>
            </a:r>
            <a:r>
              <a:rPr lang="cs-CZ" sz="1800" dirty="0">
                <a:sym typeface="Symbol" pitchFamily="18" charset="2"/>
              </a:rPr>
              <a:t>generací  </a:t>
            </a:r>
            <a:r>
              <a:rPr lang="cs-CZ" sz="1800" dirty="0" smtClean="0">
                <a:sym typeface="Symbol" pitchFamily="18" charset="2"/>
              </a:rPr>
              <a:t>0,55 </a:t>
            </a:r>
            <a:r>
              <a:rPr lang="cs-CZ" sz="1800" dirty="0">
                <a:sym typeface="Symbol" pitchFamily="18" charset="2"/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2"/>
          <p:cNvSpPr txBox="1">
            <a:spLocks noChangeArrowheads="1"/>
          </p:cNvSpPr>
          <p:nvPr/>
        </p:nvSpPr>
        <p:spPr bwMode="auto">
          <a:xfrm>
            <a:off x="1098550" y="1190625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en-US" b="1" dirty="0">
                <a:solidFill>
                  <a:srgbClr val="E80000"/>
                </a:solidFill>
              </a:rPr>
              <a:t/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822450" y="241300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8196" name="Picture 5" descr="inver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3675" y="3080952"/>
            <a:ext cx="349408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6" descr="Rb"/>
          <p:cNvPicPr>
            <a:picLocks noChangeAspect="1" noChangeArrowheads="1"/>
          </p:cNvPicPr>
          <p:nvPr/>
        </p:nvPicPr>
        <p:blipFill>
          <a:blip r:embed="rId4" cstate="print"/>
          <a:srcRect b="68591"/>
          <a:stretch>
            <a:fillRect/>
          </a:stretch>
        </p:blipFill>
        <p:spPr bwMode="auto">
          <a:xfrm>
            <a:off x="4322763" y="1260475"/>
            <a:ext cx="257651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4456113" y="1076325"/>
            <a:ext cx="2360612" cy="1711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1032</Words>
  <Application>Microsoft Office PowerPoint</Application>
  <PresentationFormat>Předvádění na obrazovce (4:3)</PresentationFormat>
  <Paragraphs>325</Paragraphs>
  <Slides>51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 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160</cp:revision>
  <dcterms:created xsi:type="dcterms:W3CDTF">2002-02-28T16:27:36Z</dcterms:created>
  <dcterms:modified xsi:type="dcterms:W3CDTF">2015-03-03T15:13:08Z</dcterms:modified>
</cp:coreProperties>
</file>