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61" r:id="rId9"/>
    <p:sldId id="258" r:id="rId10"/>
    <p:sldId id="295" r:id="rId11"/>
    <p:sldId id="296" r:id="rId12"/>
    <p:sldId id="297" r:id="rId13"/>
    <p:sldId id="276" r:id="rId14"/>
    <p:sldId id="265" r:id="rId15"/>
    <p:sldId id="272" r:id="rId16"/>
    <p:sldId id="277" r:id="rId17"/>
    <p:sldId id="262" r:id="rId18"/>
    <p:sldId id="290" r:id="rId19"/>
    <p:sldId id="263" r:id="rId20"/>
    <p:sldId id="278" r:id="rId21"/>
    <p:sldId id="279" r:id="rId22"/>
    <p:sldId id="264" r:id="rId23"/>
    <p:sldId id="266" r:id="rId24"/>
    <p:sldId id="267" r:id="rId25"/>
    <p:sldId id="268" r:id="rId26"/>
    <p:sldId id="314" r:id="rId27"/>
    <p:sldId id="299" r:id="rId28"/>
    <p:sldId id="280" r:id="rId29"/>
    <p:sldId id="300" r:id="rId30"/>
    <p:sldId id="301" r:id="rId31"/>
    <p:sldId id="306" r:id="rId32"/>
    <p:sldId id="298" r:id="rId33"/>
    <p:sldId id="304" r:id="rId34"/>
    <p:sldId id="305" r:id="rId35"/>
    <p:sldId id="310" r:id="rId36"/>
    <p:sldId id="309" r:id="rId37"/>
    <p:sldId id="315" r:id="rId38"/>
    <p:sldId id="283" r:id="rId39"/>
    <p:sldId id="269" r:id="rId40"/>
    <p:sldId id="308" r:id="rId41"/>
    <p:sldId id="307" r:id="rId42"/>
    <p:sldId id="270" r:id="rId43"/>
    <p:sldId id="284" r:id="rId44"/>
    <p:sldId id="273" r:id="rId45"/>
    <p:sldId id="289" r:id="rId46"/>
    <p:sldId id="286" r:id="rId47"/>
    <p:sldId id="312" r:id="rId48"/>
    <p:sldId id="313" r:id="rId49"/>
    <p:sldId id="287" r:id="rId50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266" y="-114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</c:ser>
        <c:axId val="75445760"/>
        <c:axId val="75447296"/>
      </c:barChart>
      <c:catAx>
        <c:axId val="7544576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75447296"/>
        <c:crosses val="autoZero"/>
        <c:auto val="1"/>
        <c:lblAlgn val="ctr"/>
        <c:lblOffset val="100"/>
      </c:catAx>
      <c:valAx>
        <c:axId val="75447296"/>
        <c:scaling>
          <c:orientation val="minMax"/>
          <c:max val="1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75445760"/>
        <c:crosses val="autoZero"/>
        <c:crossBetween val="between"/>
        <c:majorUnit val="0.2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</c:ser>
        <c:axId val="75483008"/>
        <c:axId val="75484544"/>
      </c:barChart>
      <c:catAx>
        <c:axId val="754830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75484544"/>
        <c:crosses val="autoZero"/>
        <c:auto val="1"/>
        <c:lblAlgn val="ctr"/>
        <c:lblOffset val="100"/>
      </c:catAx>
      <c:valAx>
        <c:axId val="75484544"/>
        <c:scaling>
          <c:orientation val="minMax"/>
          <c:max val="1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75483008"/>
        <c:crosses val="autoZero"/>
        <c:crossBetween val="between"/>
        <c:majorUnit val="0.2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18CFE-30D2-466E-9BB9-3C0A01A5BC68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10</a:t>
            </a:fld>
            <a:endParaRPr lang="cs-CZ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23138" y="3822357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2122610" y="432080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>
                <a:solidFill>
                  <a:srgbClr val="E80000"/>
                </a:solidFill>
              </a:rPr>
              <a:t>Růst výhodné dominantní alely </a:t>
            </a:r>
            <a:r>
              <a:rPr lang="cs-CZ" sz="2400" b="0" i="1" dirty="0" smtClean="0">
                <a:solidFill>
                  <a:srgbClr val="E80000"/>
                </a:solidFill>
              </a:rPr>
              <a:t>A</a:t>
            </a:r>
            <a:r>
              <a:rPr lang="cs-CZ" sz="2400" b="0" dirty="0" smtClean="0">
                <a:solidFill>
                  <a:srgbClr val="E80000"/>
                </a:solidFill>
              </a:rPr>
              <a:t>: 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 smtClean="0"/>
              <a:t>čím je </a:t>
            </a:r>
            <a:r>
              <a:rPr lang="cs-CZ" b="0" i="1" dirty="0" smtClean="0"/>
              <a:t>s </a:t>
            </a:r>
            <a:r>
              <a:rPr lang="cs-CZ" b="0" dirty="0" smtClean="0"/>
              <a:t>větší (tj. selekce silnější), tím je změna  rychlejší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 smtClean="0">
                <a:latin typeface="Arial" pitchFamily="34" charset="0"/>
                <a:sym typeface="Symbol"/>
              </a:rPr>
              <a:t>p</a:t>
            </a:r>
            <a:r>
              <a:rPr lang="cs-CZ" b="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b="0" dirty="0" smtClean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930525" y="336550"/>
            <a:ext cx="3130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Selekce a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frekvence recesivní alely roste velmi pomalu, potom velmi rychle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frekvence dominantní alely roste velmi rychle, potom velmi pomalu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32620" y="463900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nejrychlejší fixace při kodominanci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 smtClean="0">
                <a:latin typeface="Arial" pitchFamily="34" charset="0"/>
                <a:sym typeface="Symbol"/>
              </a:rPr>
              <a:t>p</a:t>
            </a:r>
            <a:r>
              <a:rPr lang="cs-CZ" b="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b="0" dirty="0" smtClean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63320" y="326536"/>
            <a:ext cx="4326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smtClean="0">
                <a:solidFill>
                  <a:srgbClr val="E80000"/>
                </a:solidFill>
              </a:rPr>
              <a:t>Vliv </a:t>
            </a:r>
            <a:r>
              <a:rPr lang="cs-CZ" sz="2400" b="0" dirty="0">
                <a:solidFill>
                  <a:srgbClr val="E80000"/>
                </a:solidFill>
              </a:rPr>
              <a:t>počáteční frekvence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110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Studium přírodního výběru: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6622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korelace alelových četností mezi populacemi</a:t>
            </a: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0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/>
              <a:t>Adh</a:t>
            </a:r>
            <a:r>
              <a:rPr lang="cs-CZ" sz="2000" b="0" i="1" baseline="30000"/>
              <a:t>F</a:t>
            </a:r>
            <a:r>
              <a:rPr lang="cs-CZ" sz="2000" b="0"/>
              <a:t> u </a:t>
            </a:r>
            <a:r>
              <a:rPr lang="cs-CZ" sz="2000" b="0" i="1"/>
              <a:t>D. melanogaster</a:t>
            </a:r>
            <a:endParaRPr lang="cs-CZ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159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odchylky od očekávaných genotypových frekvencí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525463" y="1149716"/>
            <a:ext cx="8188935" cy="5471747"/>
            <a:chOff x="525463" y="1149716"/>
            <a:chExt cx="8188935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34002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změny znaku v čase: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757634" y="2431789"/>
              <a:ext cx="30780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/>
                <a:t>průmyslový melanismus</a:t>
              </a:r>
            </a:p>
            <a:p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 v Británii</a:t>
              </a:r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1877560" y="1745482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7785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experimentální důkazy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  <a:endParaRPr lang="cs-CZ" sz="2400" b="0" dirty="0" smtClean="0">
              <a:solidFill>
                <a:srgbClr val="E80000"/>
              </a:solidFill>
              <a:sym typeface="Symbol" pitchFamily="18" charset="2"/>
            </a:endParaRPr>
          </a:p>
          <a:p>
            <a:pPr algn="l"/>
            <a:r>
              <a:rPr lang="cs-CZ" sz="2000" b="0" dirty="0" smtClean="0">
                <a:sym typeface="Symbol" pitchFamily="18" charset="2"/>
              </a:rPr>
              <a:t>H.B.D. </a:t>
            </a:r>
            <a:r>
              <a:rPr lang="cs-CZ" sz="2000" b="0" dirty="0" err="1" smtClean="0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422061" y="336550"/>
            <a:ext cx="8721939" cy="607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>
                <a:solidFill>
                  <a:srgbClr val="E80000"/>
                </a:solidFill>
              </a:rPr>
              <a:t>Problémy: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na </a:t>
            </a:r>
            <a:r>
              <a:rPr lang="cs-CZ" sz="2000" b="0" dirty="0" err="1"/>
              <a:t>melanickém</a:t>
            </a:r>
            <a:r>
              <a:rPr lang="cs-CZ" sz="2000" b="0" dirty="0"/>
              <a:t> zbarvení se podílejí 3 alely, ne jedna 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zvýšení frekvence </a:t>
            </a:r>
            <a:r>
              <a:rPr lang="cs-CZ" sz="2000" b="0" dirty="0" err="1"/>
              <a:t>melanických</a:t>
            </a:r>
            <a:r>
              <a:rPr lang="cs-CZ" sz="2000" b="0" dirty="0"/>
              <a:t> forem ve znečištěných oblastech i u </a:t>
            </a:r>
            <a:r>
              <a:rPr lang="cs-CZ" sz="2000" b="0" dirty="0" smtClean="0"/>
              <a:t>druhů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 smtClean="0"/>
              <a:t>	neohrožených </a:t>
            </a:r>
            <a:r>
              <a:rPr lang="cs-CZ" sz="2000" b="0" dirty="0"/>
              <a:t>predací hmyzožravých ptáků (holubi, kočky, </a:t>
            </a:r>
            <a:r>
              <a:rPr lang="cs-CZ" sz="2000" b="0" dirty="0" err="1" smtClean="0"/>
              <a:t>někt</a:t>
            </a:r>
            <a:r>
              <a:rPr lang="cs-CZ" sz="2000" b="0" dirty="0" smtClean="0"/>
              <a:t>. </a:t>
            </a:r>
            <a:r>
              <a:rPr lang="cs-CZ" sz="2000" b="0" dirty="0"/>
              <a:t>brouci)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některých oblastech slabá korelace mezi melanismem a imisemi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chyby v experimentu: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drsnokřídlec </a:t>
            </a:r>
            <a:r>
              <a:rPr lang="cs-CZ" sz="2000" b="0" dirty="0"/>
              <a:t>přes den na horizontálních větvích, ne na kmeni (jiné druhy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lišejníků)</a:t>
            </a:r>
            <a:br>
              <a:rPr lang="cs-CZ" sz="2000" b="0" dirty="0" smtClean="0"/>
            </a:br>
            <a:r>
              <a:rPr lang="cs-CZ" sz="2000" b="0" dirty="0" smtClean="0"/>
              <a:t>	u </a:t>
            </a:r>
            <a:r>
              <a:rPr lang="cs-CZ" sz="2000" b="0" dirty="0"/>
              <a:t>motýlů i ptáků percepce UV záření (v UV strupovité lišejníky na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horizontálních </a:t>
            </a:r>
            <a:r>
              <a:rPr lang="cs-CZ" sz="2000" b="0" dirty="0"/>
              <a:t>větvích tmavé stejně jako </a:t>
            </a:r>
            <a:r>
              <a:rPr lang="cs-CZ" sz="2000" b="0" i="1" dirty="0" err="1"/>
              <a:t>carbonaria</a:t>
            </a:r>
            <a:r>
              <a:rPr lang="cs-CZ" sz="2000" b="0" dirty="0"/>
              <a:t>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laboratorních podmínkách životaschopnost </a:t>
            </a:r>
            <a:r>
              <a:rPr lang="cs-CZ" sz="2000" b="0" i="1" dirty="0" err="1"/>
              <a:t>typica</a:t>
            </a:r>
            <a:r>
              <a:rPr lang="cs-CZ" sz="2000" b="0" dirty="0"/>
              <a:t> o </a:t>
            </a:r>
            <a:r>
              <a:rPr lang="cs-CZ" sz="2000" b="0" dirty="0" smtClean="0"/>
              <a:t>30 % </a:t>
            </a:r>
            <a:r>
              <a:rPr lang="cs-CZ" sz="2000" b="0" dirty="0"/>
              <a:t>nižší než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u </a:t>
            </a:r>
            <a:r>
              <a:rPr lang="cs-CZ" sz="2000" b="0" i="1" dirty="0" err="1"/>
              <a:t>carbonaria</a:t>
            </a:r>
            <a:endParaRPr lang="cs-CZ" sz="2000" b="0" i="1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lepší absorpce slunečního záření u </a:t>
            </a:r>
            <a:r>
              <a:rPr lang="cs-CZ" sz="2000" b="0" dirty="0" err="1"/>
              <a:t>melanické</a:t>
            </a:r>
            <a:r>
              <a:rPr lang="cs-CZ" sz="2000" b="0" dirty="0"/>
              <a:t> formy?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(</a:t>
            </a:r>
            <a:r>
              <a:rPr lang="cs-CZ" sz="2000" b="0" dirty="0"/>
              <a:t>slunéčko </a:t>
            </a:r>
            <a:r>
              <a:rPr lang="cs-CZ" sz="2000" b="0" dirty="0" err="1"/>
              <a:t>dvoutečné</a:t>
            </a:r>
            <a:r>
              <a:rPr lang="cs-CZ" sz="2000" b="0" dirty="0"/>
              <a:t>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182685" y="501720"/>
            <a:ext cx="2371725" cy="584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/>
              <a:t>průmyslový melanismus</a:t>
            </a:r>
          </a:p>
          <a:p>
            <a:r>
              <a:rPr lang="cs-CZ" sz="1600" b="0" i="1"/>
              <a:t>B. betularia</a:t>
            </a:r>
            <a:r>
              <a:rPr lang="cs-CZ" sz="1600" b="0"/>
              <a:t> v Británii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vznik rezistence</a:t>
            </a: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5120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smtClean="0"/>
              <a:t>Př.: rezistence vůči DDT u komárů </a:t>
            </a:r>
            <a:r>
              <a:rPr lang="cs-CZ" sz="2000" b="0" dirty="0"/>
              <a:t>(</a:t>
            </a:r>
            <a:r>
              <a:rPr lang="cs-CZ" sz="2000" b="0" i="1" dirty="0" err="1"/>
              <a:t>Aedes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b="0" dirty="0" err="1"/>
              <a:t>Warfarin</a:t>
            </a:r>
            <a:r>
              <a:rPr lang="cs-CZ" b="0" dirty="0"/>
              <a:t> = krevní antikoagulant, inhibující enzym odpovědný za regeneraci vitaminu K (</a:t>
            </a:r>
            <a:r>
              <a:rPr lang="cs-CZ" b="0" dirty="0" err="1"/>
              <a:t>kofaktor</a:t>
            </a:r>
            <a:r>
              <a:rPr lang="cs-CZ" b="0" dirty="0"/>
              <a:t> krevního srážení)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/>
              <a:t>dramatický nárůst frekvence rezistentní alely R po aplikaci Warfarinu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197427" y="5269158"/>
            <a:ext cx="2628900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/>
              <a:t>alela R je vzhledem k rezistenci </a:t>
            </a:r>
            <a:r>
              <a:rPr lang="cs-CZ" sz="1600" b="0" i="1"/>
              <a:t>dominantní</a:t>
            </a:r>
            <a:r>
              <a:rPr lang="cs-CZ" sz="1600" b="0"/>
              <a:t>, ale vzhledem ke zvýšené potřebě vit. K </a:t>
            </a:r>
            <a:r>
              <a:rPr lang="cs-CZ" sz="1600" b="0" i="1"/>
              <a:t>recesivní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487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smtClean="0"/>
              <a:t>Př.: rezistence vůči </a:t>
            </a:r>
            <a:r>
              <a:rPr lang="cs-CZ" sz="2000" b="0" dirty="0" err="1" smtClean="0"/>
              <a:t>Warfarinu</a:t>
            </a:r>
            <a:r>
              <a:rPr lang="cs-CZ" sz="2000" b="0" dirty="0" smtClean="0"/>
              <a:t> u potkanů: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původní průměr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277232" y="556182"/>
            <a:ext cx="2627870" cy="31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729922" y="219075"/>
            <a:ext cx="4035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Evoluce přírodním </a:t>
            </a:r>
            <a:r>
              <a:rPr lang="cs-CZ" sz="2400" b="0" dirty="0" smtClean="0">
                <a:solidFill>
                  <a:srgbClr val="E80000"/>
                </a:solidFill>
              </a:rPr>
              <a:t>výběrem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Všechny organismy </a:t>
            </a:r>
            <a:endParaRPr lang="en-US" sz="2000" b="0" dirty="0" smtClean="0"/>
          </a:p>
          <a:p>
            <a:r>
              <a:rPr lang="cs-CZ" sz="2000" b="0" dirty="0" smtClean="0"/>
              <a:t>produkují </a:t>
            </a:r>
            <a:r>
              <a:rPr lang="cs-CZ" sz="2000" b="0" dirty="0"/>
              <a:t>více potomstva, </a:t>
            </a:r>
            <a:r>
              <a:rPr lang="cs-CZ" sz="2000" b="0" dirty="0" smtClean="0"/>
              <a:t>než kolik </a:t>
            </a:r>
            <a:r>
              <a:rPr lang="cs-CZ" sz="2000" b="0" dirty="0"/>
              <a:t>může přežít a rozmnožit se.</a:t>
            </a:r>
            <a:r>
              <a:rPr lang="cs-CZ" sz="2000" b="0" dirty="0">
                <a:latin typeface="Times New Roman" pitchFamily="18" charset="0"/>
              </a:rPr>
              <a:t/>
            </a:r>
            <a:br>
              <a:rPr lang="cs-CZ" sz="2000" b="0" dirty="0">
                <a:latin typeface="Times New Roman" pitchFamily="18" charset="0"/>
              </a:rPr>
            </a:b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Mezi jedinci (genotypy) existují geneticky podmíněné rozdíly v přežívání a reprodukci.</a:t>
            </a:r>
            <a:r>
              <a:rPr lang="cs-CZ" sz="2400" b="0" dirty="0">
                <a:latin typeface="Times New Roman" pitchFamily="18" charset="0"/>
              </a:rPr>
              <a:t/>
            </a:r>
            <a:br>
              <a:rPr lang="cs-CZ" sz="2400" b="0" dirty="0">
                <a:latin typeface="Times New Roman" pitchFamily="18" charset="0"/>
              </a:rPr>
            </a:br>
            <a:endParaRPr lang="cs-CZ" sz="2400" b="0" dirty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645762" y="4065503"/>
            <a:ext cx="6176962" cy="2565400"/>
          </a:xfrm>
          <a:prstGeom prst="wedgeEllipseCallout">
            <a:avLst>
              <a:gd name="adj1" fmla="val -23487"/>
              <a:gd name="adj2" fmla="val -10960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 každé generaci dochází k odlišnému přispění jednotlivých genotypů do generace následující, tj. nejschopnější genotypy přispívají do genofondu více než genotypy méně schopné.</a:t>
            </a:r>
          </a:p>
          <a:p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607175" y="2770188"/>
            <a:ext cx="2028825" cy="1346200"/>
          </a:xfrm>
          <a:prstGeom prst="wedgeRectCallout">
            <a:avLst>
              <a:gd name="adj1" fmla="val -146088"/>
              <a:gd name="adj2" fmla="val 541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nejvyšší fitness mají jedinci s průměrným fenotypem</a:t>
            </a: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7399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disruptivní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390775" cy="107791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heterogenní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potlačení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větší rozptyl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877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stabilizující selekce - porodní hmotnost u člověka</a:t>
            </a: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mortalita</a:t>
            </a:r>
          </a:p>
          <a:p>
            <a:r>
              <a:rPr lang="cs-CZ" sz="1600" b="0"/>
              <a:t>(logaritmické měřítko)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2440966" y="336550"/>
            <a:ext cx="44630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selekce a mutace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247775" y="1284288"/>
            <a:ext cx="631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vznik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571264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recesivita: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 err="1">
                <a:solidFill>
                  <a:srgbClr val="E80000"/>
                </a:solidFill>
              </a:rPr>
              <a:t>Mullerův</a:t>
            </a:r>
            <a:r>
              <a:rPr lang="cs-CZ" sz="2000" b="0" dirty="0">
                <a:solidFill>
                  <a:srgbClr val="E80000"/>
                </a:solidFill>
              </a:rPr>
              <a:t>-</a:t>
            </a:r>
            <a:r>
              <a:rPr lang="cs-CZ" sz="2000" b="0" dirty="0" err="1">
                <a:solidFill>
                  <a:srgbClr val="E80000"/>
                </a:solidFill>
              </a:rPr>
              <a:t>Haldaneův</a:t>
            </a:r>
            <a:r>
              <a:rPr lang="cs-CZ" sz="2000" b="0" dirty="0">
                <a:solidFill>
                  <a:srgbClr val="E80000"/>
                </a:solidFill>
              </a:rPr>
              <a:t> princip:</a:t>
            </a:r>
          </a:p>
          <a:p>
            <a:pPr algn="l"/>
            <a:endParaRPr lang="cs-CZ" sz="2000" dirty="0">
              <a:solidFill>
                <a:srgbClr val="E80000"/>
              </a:solidFill>
            </a:endParaRP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Bez ohledu na dominanci/recesivitu škodlivé mutace je její vliv </a:t>
            </a: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na snížení fitness populace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u="sng" dirty="0"/>
              <a:t>nezávislý na tom, do jaké míry je škodlivá</a:t>
            </a:r>
            <a:r>
              <a:rPr lang="cs-CZ" sz="2000" b="0" dirty="0"/>
              <a:t>.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395965" y="1808703"/>
            <a:ext cx="1748413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slabší selekce </a:t>
            </a: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frekvence vyšší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1748413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úplné recesivitě (</a:t>
            </a:r>
            <a:r>
              <a:rPr kumimoji="0" lang="cs-CZ" sz="16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cs-CZ" sz="16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frekvence vyšší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6022975" y="2301875"/>
            <a:ext cx="2765425" cy="598488"/>
          </a:xfrm>
          <a:prstGeom prst="rect">
            <a:avLst/>
          </a:prstGeom>
          <a:solidFill>
            <a:srgbClr val="99FF33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34088" y="1976438"/>
            <a:ext cx="2752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/>
              <a:t>1. </a:t>
            </a:r>
            <a:r>
              <a:rPr lang="en-US" b="0" i="1"/>
              <a:t>m&gt;s</a:t>
            </a:r>
            <a:r>
              <a:rPr lang="en-US" b="0"/>
              <a:t> </a:t>
            </a:r>
            <a:r>
              <a:rPr lang="en-US" b="0">
                <a:sym typeface="Symbol" pitchFamily="18" charset="2"/>
              </a:rPr>
              <a:t> fixace alely</a:t>
            </a:r>
            <a:endParaRPr lang="cs-CZ" b="0">
              <a:sym typeface="Symbol" pitchFamily="18" charset="2"/>
            </a:endParaRPr>
          </a:p>
          <a:p>
            <a:pPr marL="457200" indent="-457200" algn="l"/>
            <a:r>
              <a:rPr lang="en-US" b="0"/>
              <a:t>2. </a:t>
            </a:r>
            <a:r>
              <a:rPr lang="en-US" b="0" i="1"/>
              <a:t>m&lt;s </a:t>
            </a:r>
            <a:r>
              <a:rPr lang="en-US" b="0">
                <a:sym typeface="Symbol" pitchFamily="18" charset="2"/>
              </a:rPr>
              <a:t> eliminace alely</a:t>
            </a:r>
          </a:p>
          <a:p>
            <a:pPr marL="457200" indent="-457200" algn="l"/>
            <a:r>
              <a:rPr lang="en-US" b="0">
                <a:sym typeface="Symbol" pitchFamily="18" charset="2"/>
              </a:rPr>
              <a:t>3. </a:t>
            </a:r>
            <a:r>
              <a:rPr lang="en-US" b="0" i="1">
                <a:sym typeface="Symbol" pitchFamily="18" charset="2"/>
              </a:rPr>
              <a:t>m=s</a:t>
            </a:r>
            <a:r>
              <a:rPr lang="en-US" b="0">
                <a:sym typeface="Symbol" pitchFamily="18" charset="2"/>
              </a:rPr>
              <a:t>  </a:t>
            </a:r>
            <a:r>
              <a:rPr lang="en-US" b="0">
                <a:solidFill>
                  <a:srgbClr val="E60000"/>
                </a:solidFill>
                <a:sym typeface="Symbol" pitchFamily="18" charset="2"/>
              </a:rPr>
              <a:t>polymorfismus</a:t>
            </a:r>
            <a:endParaRPr lang="cs-CZ" b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2390463" y="336550"/>
            <a:ext cx="456567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a migrace</a:t>
            </a:r>
          </a:p>
        </p:txBody>
      </p: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636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„vtok“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027738" y="3378200"/>
            <a:ext cx="2749550" cy="40005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sz="2000" b="0">
                <a:solidFill>
                  <a:srgbClr val="E60000"/>
                </a:solidFill>
              </a:rPr>
              <a:t>divergence mezi d</a:t>
            </a:r>
            <a:r>
              <a:rPr lang="cs-CZ" sz="2000" b="0">
                <a:solidFill>
                  <a:srgbClr val="E60000"/>
                </a:solidFill>
              </a:rPr>
              <a:t>émy</a:t>
            </a:r>
            <a:endParaRPr lang="cs-CZ" sz="2000" b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/>
              <a:t>w</a:t>
            </a:r>
            <a:r>
              <a:rPr lang="cs-CZ" b="0" baseline="-25000"/>
              <a:t>12</a:t>
            </a:r>
            <a:r>
              <a:rPr lang="cs-CZ" b="0"/>
              <a:t> intermediární</a:t>
            </a:r>
            <a:endParaRPr lang="cs-CZ" sz="1600" b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730875" y="4241800"/>
            <a:ext cx="11811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/>
              <a:t>w</a:t>
            </a:r>
            <a:r>
              <a:rPr lang="cs-CZ" b="0" baseline="-25000"/>
              <a:t>12</a:t>
            </a:r>
            <a:r>
              <a:rPr lang="cs-CZ" b="0"/>
              <a:t> vyšší</a:t>
            </a:r>
            <a:endParaRPr lang="cs-CZ" sz="16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9" grpId="0" animBg="1"/>
      <p:bldP spid="778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7435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Selektivní výhoda </a:t>
            </a:r>
            <a:r>
              <a:rPr lang="cs-CZ" sz="2400" b="0" dirty="0" smtClean="0">
                <a:solidFill>
                  <a:srgbClr val="E80000"/>
                </a:solidFill>
              </a:rPr>
              <a:t>heterozygotů = superdominance</a:t>
            </a:r>
            <a:br>
              <a:rPr lang="cs-CZ" sz="2400" b="0" dirty="0" smtClean="0">
                <a:solidFill>
                  <a:srgbClr val="E80000"/>
                </a:solidFill>
              </a:rPr>
            </a:br>
            <a:r>
              <a:rPr lang="cs-CZ" sz="2400" b="0" dirty="0" smtClean="0">
                <a:solidFill>
                  <a:srgbClr val="E80000"/>
                </a:solidFill>
              </a:rPr>
              <a:t>	(</a:t>
            </a:r>
            <a:r>
              <a:rPr lang="cs-CZ" sz="2400" b="0" i="1" dirty="0" err="1" smtClean="0">
                <a:solidFill>
                  <a:srgbClr val="E80000"/>
                </a:solidFill>
              </a:rPr>
              <a:t>overdominance</a:t>
            </a:r>
            <a:r>
              <a:rPr lang="cs-CZ" sz="2400" b="0" dirty="0" smtClean="0">
                <a:solidFill>
                  <a:srgbClr val="E80000"/>
                </a:solidFill>
              </a:rPr>
              <a:t>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38566" y="336550"/>
            <a:ext cx="300755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Balancující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selekce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2428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/>
              <a:t>w</a:t>
            </a:r>
            <a:r>
              <a:rPr lang="cs-CZ" sz="3600" b="0" baseline="-25000" dirty="0"/>
              <a:t>11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en-GB" sz="3600" b="0" baseline="-25000" dirty="0"/>
              <a:t>12</a:t>
            </a:r>
            <a:r>
              <a:rPr lang="en-GB" sz="3600" b="0" dirty="0"/>
              <a:t> &gt;</a:t>
            </a:r>
            <a:r>
              <a:rPr lang="en-GB" sz="3600" b="0" i="1" dirty="0"/>
              <a:t> w</a:t>
            </a:r>
            <a:r>
              <a:rPr lang="en-GB" sz="3600" b="0" baseline="-25000" dirty="0"/>
              <a:t>22</a:t>
            </a:r>
            <a:endParaRPr lang="cs-CZ" sz="3600" b="0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smtClean="0"/>
              <a:t>fitness heterozygotů je vyšší než </a:t>
            </a:r>
            <a:r>
              <a:rPr lang="cs-CZ" b="0" i="1" dirty="0" smtClean="0"/>
              <a:t>w</a:t>
            </a:r>
            <a:r>
              <a:rPr lang="cs-CZ" b="0" dirty="0" smtClean="0"/>
              <a:t> homozygotů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21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/>
              <a:t>w</a:t>
            </a:r>
            <a:r>
              <a:rPr lang="cs-CZ" sz="2400" b="0" baseline="-25000" dirty="0"/>
              <a:t>11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en-GB" sz="2400" b="0" baseline="-25000" dirty="0"/>
              <a:t>12</a:t>
            </a:r>
            <a:r>
              <a:rPr lang="en-GB" sz="2400" b="0" dirty="0"/>
              <a:t> &gt;</a:t>
            </a:r>
            <a:r>
              <a:rPr lang="en-GB" sz="2400" b="0" i="1" dirty="0"/>
              <a:t> w</a:t>
            </a:r>
            <a:r>
              <a:rPr lang="en-GB" sz="2400" b="0" baseline="-25000" dirty="0"/>
              <a:t>22</a:t>
            </a:r>
            <a:endParaRPr lang="cs-CZ" sz="24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9863" y="5767165"/>
            <a:ext cx="61093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/>
              <a:t>Selekce udržuje </a:t>
            </a:r>
            <a:r>
              <a:rPr lang="cs-CZ" sz="2400" b="0" dirty="0" smtClean="0">
                <a:solidFill>
                  <a:srgbClr val="E80000"/>
                </a:solidFill>
              </a:rPr>
              <a:t>rovnovážný polymorfismus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986637" y="1600222"/>
            <a:ext cx="126948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frekvence četnější alely klesá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311437" y="3622158"/>
            <a:ext cx="1269480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frekvence vzácnější alely roste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balancovaný polymorfismus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6054" y="567488"/>
            <a:ext cx="4555525" cy="3638567"/>
          </a:xfrm>
          <a:prstGeom prst="rect">
            <a:avLst/>
          </a:prstGeom>
          <a:effectLst/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3716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srpkovitá anémie a malárie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5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25463" y="4976848"/>
            <a:ext cx="8503208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 smtClean="0"/>
              <a:t>p</a:t>
            </a:r>
            <a:r>
              <a:rPr lang="cs-CZ" b="0" dirty="0" smtClean="0"/>
              <a:t>ř</a:t>
            </a:r>
            <a:r>
              <a:rPr lang="en-GB" b="0" dirty="0" err="1" smtClean="0"/>
              <a:t>ed</a:t>
            </a:r>
            <a:r>
              <a:rPr lang="en-GB" b="0" dirty="0" smtClean="0"/>
              <a:t> </a:t>
            </a:r>
            <a:r>
              <a:rPr lang="en-GB" b="0" dirty="0" smtClean="0">
                <a:sym typeface="Symbol"/>
              </a:rPr>
              <a:t></a:t>
            </a:r>
            <a:r>
              <a:rPr lang="en-GB" b="0" dirty="0" smtClean="0"/>
              <a:t> </a:t>
            </a:r>
            <a:r>
              <a:rPr lang="cs-CZ" b="0" dirty="0" smtClean="0"/>
              <a:t>2000 lety expanze skupiny Bantu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	vypalování savan a pralesů, růst populační hustoty  vhodné podmínky pro </a:t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komáry </a:t>
            </a:r>
            <a:r>
              <a:rPr lang="cs-CZ" b="0" i="1" dirty="0" err="1" smtClean="0">
                <a:sym typeface="Symbol" pitchFamily="18" charset="2"/>
              </a:rPr>
              <a:t>Aedes</a:t>
            </a:r>
            <a:r>
              <a:rPr lang="cs-CZ" b="0" i="1" dirty="0" smtClean="0">
                <a:sym typeface="Symbol" pitchFamily="18" charset="2"/>
              </a:rPr>
              <a:t> </a:t>
            </a:r>
            <a:r>
              <a:rPr lang="cs-CZ" b="0" i="1" dirty="0" err="1" smtClean="0">
                <a:sym typeface="Symbol" pitchFamily="18" charset="2"/>
              </a:rPr>
              <a:t>gambiae</a:t>
            </a:r>
            <a:r>
              <a:rPr lang="cs-CZ" b="0" dirty="0" smtClean="0">
                <a:sym typeface="Symbol" pitchFamily="18" charset="2"/>
              </a:rPr>
              <a:t>, hostitele zimničky tropické (</a:t>
            </a:r>
            <a:r>
              <a:rPr lang="cs-CZ" b="0" i="1" dirty="0" smtClean="0">
                <a:sym typeface="Symbol" pitchFamily="18" charset="2"/>
              </a:rPr>
              <a:t>Plasmodium </a:t>
            </a:r>
            <a:r>
              <a:rPr lang="cs-CZ" b="0" i="1" dirty="0" err="1" smtClean="0">
                <a:sym typeface="Symbol" pitchFamily="18" charset="2"/>
              </a:rPr>
              <a:t>falciparum</a:t>
            </a:r>
            <a:r>
              <a:rPr lang="cs-CZ" b="0" dirty="0" smtClean="0"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en-US" b="0" dirty="0" smtClean="0">
                <a:sym typeface="Symbol" pitchFamily="18" charset="2"/>
              </a:rPr>
              <a:t>	</a:t>
            </a:r>
            <a:r>
              <a:rPr lang="cs-CZ" b="0" dirty="0" smtClean="0">
                <a:sym typeface="Symbol" pitchFamily="18" charset="2"/>
              </a:rPr>
              <a:t> </a:t>
            </a: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malárie</a:t>
            </a:r>
            <a:endParaRPr lang="cs-CZ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5622" y="3231228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2714" y="3272417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srpkovitá anémie: </a:t>
            </a:r>
            <a:r>
              <a:rPr lang="cs-CZ" b="0" dirty="0" smtClean="0">
                <a:sym typeface="Symbol" pitchFamily="18" charset="2"/>
              </a:rPr>
              <a:t>alela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ym typeface="Symbol" pitchFamily="18" charset="2"/>
              </a:rPr>
              <a:t>: substituce 1 AA </a:t>
            </a:r>
            <a:r>
              <a:rPr lang="cs-CZ" b="0" dirty="0" smtClean="0">
                <a:sym typeface="Symbol" pitchFamily="18" charset="2"/>
              </a:rPr>
              <a:t>na 6. pozici v 6. kodonu genu </a:t>
            </a:r>
            <a:r>
              <a:rPr lang="cs-CZ" b="0" dirty="0">
                <a:sym typeface="Symbol" pitchFamily="18" charset="2"/>
              </a:rPr>
              <a:t>-</a:t>
            </a:r>
            <a:r>
              <a:rPr lang="cs-CZ" b="0" dirty="0" err="1" smtClean="0">
                <a:sym typeface="Symbol" pitchFamily="18" charset="2"/>
              </a:rPr>
              <a:t>Hb</a:t>
            </a:r>
            <a:r>
              <a:rPr lang="cs-CZ" b="0" dirty="0" smtClean="0">
                <a:sym typeface="Symbol" pitchFamily="18" charset="2"/>
              </a:rPr>
              <a:t>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364647" y="336550"/>
            <a:ext cx="40030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Srpkovitá anémie a </a:t>
            </a:r>
            <a:r>
              <a:rPr lang="cs-CZ" sz="2400" b="0" dirty="0" smtClean="0">
                <a:solidFill>
                  <a:srgbClr val="E60000"/>
                </a:solidFill>
              </a:rPr>
              <a:t>malárie: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33218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při nízkých koncentracích O</a:t>
            </a:r>
            <a:r>
              <a:rPr lang="cs-CZ" b="0" baseline="-25000" dirty="0" smtClean="0">
                <a:sym typeface="Symbol" pitchFamily="18" charset="2"/>
              </a:rPr>
              <a:t>2</a:t>
            </a:r>
            <a:r>
              <a:rPr lang="cs-CZ" b="0" dirty="0" smtClean="0">
                <a:sym typeface="Symbol" pitchFamily="18" charset="2"/>
              </a:rPr>
              <a:t>  tvorba podlouhlých krystalů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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chudokrevnost</a:t>
            </a:r>
            <a:r>
              <a:rPr lang="cs-CZ" b="0" dirty="0" smtClean="0">
                <a:sym typeface="Symbol" pitchFamily="18" charset="2"/>
              </a:rPr>
              <a:t> (anémie)</a:t>
            </a:r>
          </a:p>
          <a:p>
            <a:pPr algn="l" defTabSz="360000">
              <a:spcAft>
                <a:spcPts val="1000"/>
              </a:spcAft>
            </a:pPr>
            <a:r>
              <a:rPr lang="cs-CZ" b="0" i="1" dirty="0" smtClean="0">
                <a:sym typeface="Symbol" pitchFamily="18" charset="2"/>
              </a:rPr>
              <a:t>AS</a:t>
            </a:r>
            <a:r>
              <a:rPr lang="cs-CZ" b="0" dirty="0" smtClean="0">
                <a:sym typeface="Symbol" pitchFamily="18" charset="2"/>
              </a:rPr>
              <a:t> – pouze přenos anémie, </a:t>
            </a:r>
            <a:r>
              <a:rPr lang="cs-CZ" b="0" i="1" dirty="0" smtClean="0">
                <a:sym typeface="Symbol" pitchFamily="18" charset="2"/>
              </a:rPr>
              <a:t>SS</a:t>
            </a:r>
            <a:r>
              <a:rPr lang="cs-CZ" b="0" dirty="0" smtClean="0">
                <a:sym typeface="Symbol" pitchFamily="18" charset="2"/>
              </a:rPr>
              <a:t> – silná anémie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543575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837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smtClean="0">
                  <a:solidFill>
                    <a:srgbClr val="E80000"/>
                  </a:solidFill>
                </a:rPr>
                <a:t>Relativní fitness genotypů spojených se srpkovitou anémií:</a:t>
              </a:r>
              <a:endParaRPr lang="cs-CZ" sz="2000" b="0" dirty="0">
                <a:solidFill>
                  <a:srgbClr val="E80000"/>
                </a:solidFill>
              </a:endParaRP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173" y="1017463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srpkovitý </a:t>
            </a:r>
            <a:r>
              <a:rPr lang="cs-CZ" b="0" dirty="0">
                <a:sym typeface="Symbol" pitchFamily="18" charset="2"/>
              </a:rPr>
              <a:t>erytrocyt napadený zimničkou rychle </a:t>
            </a:r>
            <a:r>
              <a:rPr lang="cs-CZ" b="0" dirty="0" smtClean="0">
                <a:sym typeface="Symbol" pitchFamily="18" charset="2"/>
              </a:rPr>
              <a:t>praská </a:t>
            </a:r>
            <a:r>
              <a:rPr lang="cs-CZ" b="0" dirty="0" smtClean="0">
                <a:sym typeface="Symbol"/>
              </a:rPr>
              <a:t> </a:t>
            </a:r>
            <a:r>
              <a:rPr lang="cs-CZ" b="0" i="1" dirty="0" smtClean="0">
                <a:sym typeface="Symbol" pitchFamily="18" charset="2"/>
              </a:rPr>
              <a:t>Plasmodium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se </a:t>
            </a:r>
            <a:r>
              <a:rPr lang="cs-CZ" b="0" dirty="0" smtClean="0">
                <a:sym typeface="Symbol" pitchFamily="18" charset="2"/>
              </a:rPr>
              <a:t>	nemůže </a:t>
            </a:r>
            <a:r>
              <a:rPr lang="cs-CZ" b="0" dirty="0">
                <a:sym typeface="Symbol" pitchFamily="18" charset="2"/>
              </a:rPr>
              <a:t>pomnožit 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rezistence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výhoda heterozygotů</a:t>
            </a: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4825" y="219075"/>
            <a:ext cx="818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Pytlouš skalní (</a:t>
            </a:r>
            <a:r>
              <a:rPr lang="cs-CZ" sz="2000" b="0" i="1" dirty="0" err="1" smtClean="0"/>
              <a:t>Chaetodipus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intermedius</a:t>
            </a:r>
            <a:r>
              <a:rPr lang="cs-CZ" sz="2000" b="0" dirty="0" smtClean="0"/>
              <a:t>): poušť Sonora a </a:t>
            </a:r>
            <a:r>
              <a:rPr lang="cs-CZ" sz="2000" b="0" dirty="0" err="1" smtClean="0"/>
              <a:t>Chihuahua</a:t>
            </a:r>
            <a:r>
              <a:rPr lang="cs-CZ" sz="2000" b="0" dirty="0" smtClean="0"/>
              <a:t>	</a:t>
            </a:r>
            <a:endParaRPr lang="cs-CZ" sz="2000" b="0" dirty="0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 smtClean="0"/>
              <a:t>dd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smtClean="0"/>
              <a:t>DD</a:t>
            </a:r>
            <a:r>
              <a:rPr lang="cs-CZ" sz="1600" b="0" dirty="0" smtClean="0"/>
              <a:t>,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Dd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 smtClean="0"/>
              <a:t>60-98 % přežívání ve srovnání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 smtClean="0"/>
              <a:t>s tmavými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5463" y="1039854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</a:rPr>
              <a:t>obě alely jsou </a:t>
            </a:r>
            <a:r>
              <a:rPr lang="cs-CZ" sz="1600" b="0" u="sng" dirty="0" err="1" smtClean="0">
                <a:latin typeface="Arial" pitchFamily="34" charset="0"/>
              </a:rPr>
              <a:t>kodominantní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 smtClean="0">
                      <a:latin typeface="Arial" pitchFamily="34" charset="0"/>
                      <a:cs typeface="Arial" pitchFamily="34" charset="0"/>
                    </a:rPr>
                    <a:t>+</a:t>
                  </a:r>
                  <a:endParaRPr lang="cs-CZ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AA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AS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SS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130752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normální 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525463" y="3281746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Anémie</a:t>
            </a:r>
          </a:p>
          <a:p>
            <a:pPr algn="l"/>
            <a:endParaRPr lang="cs-CZ" sz="2000" b="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anemický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4759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pPr algn="l"/>
            <a:endParaRPr lang="cs-CZ" sz="2000" b="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65292" y="32704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769376" y="2323070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absence 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190403" y="2318951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32706" y="2693773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Životaschopnost</a:t>
            </a:r>
          </a:p>
          <a:p>
            <a:pPr algn="l"/>
            <a:endParaRPr lang="cs-CZ" sz="20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</a:rPr>
              <a:t>recesivní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63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b="0" u="sng" dirty="0" err="1" smtClean="0">
                <a:latin typeface="Arial" pitchFamily="34" charset="0"/>
                <a:cs typeface="Arial" pitchFamily="34" charset="0"/>
              </a:rPr>
              <a:t>superdominantní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malárie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6" y="4917989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slabá malárie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bez anémie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44727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Vznik alely </a:t>
            </a:r>
            <a:r>
              <a:rPr lang="cs-CZ" sz="2000" b="0" i="1" dirty="0" smtClean="0"/>
              <a:t>C</a:t>
            </a:r>
            <a:r>
              <a:rPr lang="cs-CZ" sz="2000" b="0" dirty="0" smtClean="0"/>
              <a:t> v prostředí polymorfismu </a:t>
            </a:r>
            <a:r>
              <a:rPr lang="cs-CZ" sz="2000" b="0" i="1" dirty="0" smtClean="0"/>
              <a:t>AS</a:t>
            </a:r>
            <a:r>
              <a:rPr lang="cs-CZ" sz="2000" b="0" dirty="0" smtClean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možné genotypy: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AC</a:t>
            </a:r>
            <a:r>
              <a:rPr lang="cs-CZ" sz="2000" b="0" dirty="0" smtClean="0"/>
              <a:t> = 0,89;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SC</a:t>
            </a:r>
            <a:r>
              <a:rPr lang="cs-CZ" sz="2000" b="0" dirty="0" smtClean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AS</a:t>
            </a:r>
            <a:r>
              <a:rPr lang="cs-CZ" sz="2000" b="0" dirty="0" smtClean="0"/>
              <a:t> = 1,00 </a:t>
            </a:r>
            <a:r>
              <a:rPr lang="cs-CZ" sz="2000" b="0" dirty="0" smtClean="0">
                <a:sym typeface="Symbol"/>
              </a:rPr>
              <a:t> selekce působí proti prospěšné alele!</a:t>
            </a:r>
            <a:endParaRPr lang="cs-CZ" sz="2000" b="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5463" y="5660167"/>
            <a:ext cx="73516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>
                <a:solidFill>
                  <a:srgbClr val="E60000"/>
                </a:solidFill>
              </a:rPr>
              <a:t>Přestože </a:t>
            </a:r>
            <a:r>
              <a:rPr lang="cs-CZ" sz="2000" b="0" dirty="0">
                <a:solidFill>
                  <a:srgbClr val="E60000"/>
                </a:solidFill>
              </a:rPr>
              <a:t>alela </a:t>
            </a:r>
            <a:r>
              <a:rPr lang="cs-CZ" sz="2000" b="0" i="1" dirty="0">
                <a:solidFill>
                  <a:srgbClr val="E60000"/>
                </a:solidFill>
              </a:rPr>
              <a:t>C</a:t>
            </a:r>
            <a:r>
              <a:rPr lang="cs-CZ" sz="2000" b="0" dirty="0">
                <a:solidFill>
                  <a:srgbClr val="E60000"/>
                </a:solidFill>
              </a:rPr>
              <a:t> vysoce prospěšná, selekce bude její frekvenci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snižovat až do její úplné eliminace!!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256073" cy="369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Rezistence proti malárii může být zprostředkována jinými mechanismy: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cs-CZ" sz="2000" b="0" dirty="0" smtClean="0">
                <a:sym typeface="Symbol"/>
              </a:rPr>
              <a:t>- a -</a:t>
            </a:r>
            <a:r>
              <a:rPr lang="cs-CZ" sz="2000" b="0" dirty="0" err="1" smtClean="0">
                <a:sym typeface="Symbol"/>
              </a:rPr>
              <a:t>talasémie</a:t>
            </a:r>
            <a:endParaRPr lang="cs-CZ" sz="2000" b="0" dirty="0" smtClean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G6PD</a:t>
            </a:r>
            <a:r>
              <a:rPr lang="cs-CZ" sz="2000" b="0" baseline="30000" dirty="0" smtClean="0">
                <a:sym typeface="Symbol"/>
              </a:rPr>
              <a:t>*</a:t>
            </a:r>
            <a:r>
              <a:rPr lang="en-US" sz="2000" b="0" baseline="30000" dirty="0" smtClean="0">
                <a:sym typeface="Symbol"/>
              </a:rPr>
              <a:t>)</a:t>
            </a:r>
            <a:r>
              <a:rPr lang="cs-CZ" sz="2000" b="0" dirty="0" smtClean="0">
                <a:sym typeface="Symbol"/>
              </a:rPr>
              <a:t> </a:t>
            </a:r>
            <a:r>
              <a:rPr lang="cs-CZ" sz="2000" b="0" dirty="0" smtClean="0">
                <a:sym typeface="Symbol"/>
              </a:rPr>
              <a:t>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err="1" smtClean="0">
                <a:sym typeface="Symbol"/>
              </a:rPr>
              <a:t>Pk</a:t>
            </a:r>
            <a:r>
              <a:rPr lang="cs-CZ" sz="2000" b="0" baseline="30000" dirty="0" smtClean="0">
                <a:sym typeface="Symbol"/>
              </a:rPr>
              <a:t>**)</a:t>
            </a:r>
            <a:r>
              <a:rPr lang="cs-CZ" sz="2000" b="0" dirty="0" smtClean="0">
                <a:sym typeface="Symbol"/>
              </a:rPr>
              <a:t> </a:t>
            </a:r>
            <a:r>
              <a:rPr lang="cs-CZ" sz="2000" b="0" dirty="0" smtClean="0">
                <a:sym typeface="Symbol"/>
              </a:rPr>
              <a:t>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err="1" smtClean="0">
                <a:sym typeface="Symbol"/>
              </a:rPr>
              <a:t>etc</a:t>
            </a:r>
            <a:r>
              <a:rPr lang="cs-CZ" sz="2000" b="0" dirty="0" smtClean="0">
                <a:sym typeface="Symbol"/>
              </a:rPr>
              <a:t>. </a:t>
            </a:r>
            <a:r>
              <a:rPr lang="cs-CZ" sz="2000" b="0" dirty="0" err="1" smtClean="0">
                <a:sym typeface="Symbol"/>
              </a:rPr>
              <a:t>etc</a:t>
            </a:r>
            <a:r>
              <a:rPr lang="cs-CZ" sz="2000" b="0" dirty="0" smtClean="0">
                <a:sym typeface="Symbol"/>
              </a:rPr>
              <a:t>.</a:t>
            </a:r>
          </a:p>
          <a:p>
            <a:pPr algn="l" defTabSz="360000">
              <a:spcAft>
                <a:spcPts val="1000"/>
              </a:spcAft>
            </a:pPr>
            <a:endParaRPr lang="cs-CZ" sz="2000" b="0" dirty="0" smtClean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*) </a:t>
            </a:r>
            <a:r>
              <a:rPr lang="cs-CZ" b="0" dirty="0" smtClean="0">
                <a:sym typeface="Symbol"/>
              </a:rPr>
              <a:t>glukózo-6-fosfát dehydrogenáza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**) </a:t>
            </a:r>
            <a:r>
              <a:rPr lang="cs-CZ" b="0" dirty="0" err="1" smtClean="0">
                <a:sym typeface="Symbol"/>
              </a:rPr>
              <a:t>pyruvát</a:t>
            </a:r>
            <a:r>
              <a:rPr lang="cs-CZ" b="0" dirty="0" smtClean="0">
                <a:sym typeface="Symbol"/>
              </a:rPr>
              <a:t> kináza</a:t>
            </a:r>
            <a:endParaRPr lang="cs-CZ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36208" y="5033319"/>
            <a:ext cx="718498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Selekce proti heterozygotům je však v přírodě málo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rozšířená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2715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smtClean="0">
                <a:solidFill>
                  <a:srgbClr val="E60000"/>
                </a:solidFill>
              </a:rPr>
              <a:t>Alternativní rovnováha: selekce proti heterozygotům</a:t>
            </a:r>
          </a:p>
          <a:p>
            <a:pPr defTabSz="360000"/>
            <a:r>
              <a:rPr lang="cs-CZ" sz="2400" b="0" dirty="0" smtClean="0">
                <a:solidFill>
                  <a:srgbClr val="E60000"/>
                </a:solidFill>
              </a:rPr>
              <a:t>(</a:t>
            </a:r>
            <a:r>
              <a:rPr lang="cs-CZ" sz="2400" b="0" i="1" dirty="0" err="1" smtClean="0">
                <a:solidFill>
                  <a:srgbClr val="E60000"/>
                </a:solidFill>
              </a:rPr>
              <a:t>underdominance</a:t>
            </a:r>
            <a:r>
              <a:rPr lang="cs-CZ" sz="2400" b="0" dirty="0" smtClean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2428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/>
              <a:t>w</a:t>
            </a:r>
            <a:r>
              <a:rPr lang="cs-CZ" sz="3600" b="0" baseline="-25000" dirty="0"/>
              <a:t>11</a:t>
            </a:r>
            <a:r>
              <a:rPr lang="en-GB" sz="3600" b="0" dirty="0"/>
              <a:t> </a:t>
            </a:r>
            <a:r>
              <a:rPr lang="en-GB" sz="3600" b="0" dirty="0" smtClean="0"/>
              <a:t>&gt; </a:t>
            </a:r>
            <a:r>
              <a:rPr lang="en-GB" sz="3600" b="0" i="1" dirty="0" smtClean="0"/>
              <a:t>w</a:t>
            </a:r>
            <a:r>
              <a:rPr lang="en-GB" sz="3600" b="0" baseline="-25000" dirty="0" smtClean="0"/>
              <a:t>12</a:t>
            </a:r>
            <a:r>
              <a:rPr lang="en-GB" sz="3600" b="0" dirty="0" smtClean="0"/>
              <a:t> &lt; </a:t>
            </a:r>
            <a:r>
              <a:rPr lang="en-GB" sz="3600" b="0" i="1" dirty="0" smtClean="0"/>
              <a:t>w</a:t>
            </a:r>
            <a:r>
              <a:rPr lang="en-GB" sz="3600" b="0" baseline="-25000" dirty="0" smtClean="0"/>
              <a:t>22</a:t>
            </a:r>
            <a:endParaRPr lang="cs-CZ" sz="3600" b="0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smtClean="0"/>
              <a:t>fitness heterozygotů je nižší než </a:t>
            </a:r>
            <a:r>
              <a:rPr lang="cs-CZ" b="0" i="1" dirty="0" smtClean="0"/>
              <a:t>w</a:t>
            </a:r>
            <a:r>
              <a:rPr lang="cs-CZ" b="0" dirty="0" smtClean="0"/>
              <a:t> homozygotů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21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/>
              <a:t>w</a:t>
            </a:r>
            <a:r>
              <a:rPr lang="cs-CZ" sz="2400" b="0" baseline="-25000" dirty="0"/>
              <a:t>11</a:t>
            </a:r>
            <a:r>
              <a:rPr lang="en-GB" sz="2400" b="0" dirty="0"/>
              <a:t> </a:t>
            </a:r>
            <a:r>
              <a:rPr lang="en-GB" sz="2400" b="0" dirty="0" smtClean="0"/>
              <a:t>&gt; </a:t>
            </a:r>
            <a:r>
              <a:rPr lang="en-GB" sz="2400" b="0" i="1" dirty="0" smtClean="0"/>
              <a:t>w</a:t>
            </a:r>
            <a:r>
              <a:rPr lang="en-GB" sz="2400" b="0" baseline="-25000" dirty="0" smtClean="0"/>
              <a:t>12</a:t>
            </a:r>
            <a:r>
              <a:rPr lang="en-GB" sz="2400" b="0" dirty="0" smtClean="0"/>
              <a:t> &lt; </a:t>
            </a:r>
            <a:r>
              <a:rPr lang="en-GB" sz="2400" b="0" i="1" dirty="0" smtClean="0"/>
              <a:t>w</a:t>
            </a:r>
            <a:r>
              <a:rPr lang="en-GB" sz="2400" b="0" baseline="-25000" dirty="0" smtClean="0"/>
              <a:t>22</a:t>
            </a:r>
            <a:endParaRPr lang="cs-CZ" sz="2400" b="0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852609" y="806404"/>
            <a:ext cx="166580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při frekvenci nad kritickou hranicí </a:t>
            </a:r>
            <a:r>
              <a:rPr lang="cs-CZ" sz="1600" b="0" u="sng" dirty="0" smtClean="0">
                <a:latin typeface="Arial" pitchFamily="34" charset="0"/>
                <a:sym typeface="Symbol" pitchFamily="18" charset="2"/>
              </a:rPr>
              <a:t>fixace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47977" y="5747069"/>
            <a:ext cx="715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/>
              <a:t>Selekce vede k fixaci jedné z alel (a extinkci druhé)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při frekvenci pod kritickou hranicí </a:t>
            </a:r>
            <a:r>
              <a:rPr lang="cs-CZ" sz="1600" b="0" u="sng" dirty="0" smtClean="0">
                <a:latin typeface="Arial" pitchFamily="34" charset="0"/>
                <a:sym typeface="Symbol" pitchFamily="18" charset="2"/>
              </a:rPr>
              <a:t>extinkce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nestabilní rovnováha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2070895" y="336550"/>
            <a:ext cx="5011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2. Selekce v proměnlivém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		tvrdá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 smtClean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 smtClean="0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41330" y="219075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Selekce  na úrovni RNA: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invariantní pozice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0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/>
              <a:t>intron </a:t>
            </a:r>
            <a:r>
              <a:rPr lang="cs-CZ" sz="2000" b="0" i="1" dirty="0" err="1" smtClean="0"/>
              <a:t>Tetrahymena</a:t>
            </a:r>
            <a:r>
              <a:rPr lang="cs-CZ" sz="2000" b="0" dirty="0" smtClean="0"/>
              <a:t>: Ca</a:t>
            </a:r>
            <a:r>
              <a:rPr lang="cs-CZ" sz="2000" b="0" baseline="30000" dirty="0" smtClean="0"/>
              <a:t>+</a:t>
            </a:r>
            <a:r>
              <a:rPr lang="cs-CZ" sz="2000" b="0" dirty="0" smtClean="0"/>
              <a:t> místo Mg</a:t>
            </a:r>
            <a:r>
              <a:rPr lang="cs-CZ" sz="2000" b="0" baseline="30000" dirty="0" smtClean="0"/>
              <a:t>+</a:t>
            </a:r>
            <a:r>
              <a:rPr lang="cs-CZ" sz="2000" b="0" dirty="0" smtClean="0"/>
              <a:t> (normální stav)</a:t>
            </a:r>
            <a:endParaRPr lang="cs-CZ" sz="2000" b="0" i="1" baseline="30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zvýšení aktivity po 12 generacích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221882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frekvence 9 variant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Šipka dolů 10"/>
          <p:cNvSpPr/>
          <p:nvPr/>
        </p:nvSpPr>
        <p:spPr bwMode="auto">
          <a:xfrm rot="19594050">
            <a:off x="6392562" y="4687329"/>
            <a:ext cx="378940" cy="601363"/>
          </a:xfrm>
          <a:prstGeom prst="downArrow">
            <a:avLst/>
          </a:prstGeom>
          <a:solidFill>
            <a:srgbClr val="92D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mutantní pozice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7716837" cy="1016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prostředí proměnlivé </a:t>
            </a:r>
            <a:r>
              <a:rPr lang="cs-CZ" sz="2000" b="0" dirty="0">
                <a:solidFill>
                  <a:srgbClr val="E60000"/>
                </a:solidFill>
              </a:rPr>
              <a:t>v hrubém měřítku </a:t>
            </a:r>
            <a:r>
              <a:rPr lang="cs-CZ" sz="2000" b="0" dirty="0"/>
              <a:t>a</a:t>
            </a:r>
            <a:r>
              <a:rPr lang="cs-CZ" sz="2000" b="0" dirty="0">
                <a:solidFill>
                  <a:srgbClr val="E60000"/>
                </a:solidFill>
              </a:rPr>
              <a:t> měkká selekce</a:t>
            </a:r>
            <a:r>
              <a:rPr lang="cs-CZ" sz="2000" b="0" dirty="0"/>
              <a:t> budou </a:t>
            </a:r>
          </a:p>
          <a:p>
            <a:pPr algn="l"/>
            <a:r>
              <a:rPr lang="cs-CZ" sz="2000" b="0" dirty="0"/>
              <a:t>v populaci udržovat polymorfismus </a:t>
            </a:r>
            <a:r>
              <a:rPr lang="cs-CZ" sz="2000" b="0" dirty="0">
                <a:solidFill>
                  <a:srgbClr val="E60000"/>
                </a:solidFill>
              </a:rPr>
              <a:t>s vyšší pravděpodobností</a:t>
            </a:r>
            <a:r>
              <a:rPr lang="cs-CZ" sz="2000" b="0" dirty="0"/>
              <a:t> než  </a:t>
            </a:r>
          </a:p>
          <a:p>
            <a:pPr algn="l"/>
            <a:r>
              <a:rPr lang="cs-CZ" sz="2000" b="0" dirty="0"/>
              <a:t>proměnlivost v jemném měřítku a tvrdá selekce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1091966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/>
              <a:t>měkká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712579" y="336550"/>
            <a:ext cx="3727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3. Antagonistická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87798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různá pohlaví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různá vývojová </a:t>
            </a:r>
            <a:r>
              <a:rPr lang="cs-CZ" sz="2400" b="0" dirty="0" smtClean="0"/>
              <a:t>stadia</a:t>
            </a:r>
            <a:endParaRPr lang="cs-CZ" sz="2400" b="0" dirty="0"/>
          </a:p>
          <a:p>
            <a:pPr algn="l">
              <a:spcAft>
                <a:spcPts val="600"/>
              </a:spcAft>
            </a:pPr>
            <a:r>
              <a:rPr lang="cs-CZ" sz="2400" b="0" dirty="0"/>
              <a:t>gametická </a:t>
            </a:r>
            <a:r>
              <a:rPr lang="cs-CZ" sz="2400" b="0" dirty="0">
                <a:sym typeface="Symbol" pitchFamily="18" charset="2"/>
              </a:rPr>
              <a:t> zygotická fáze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1" y="2874509"/>
            <a:ext cx="2863867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smtClean="0"/>
              <a:t>s rostoucí frekvencí </a:t>
            </a:r>
            <a:r>
              <a:rPr lang="cs-CZ" b="0" u="sng" dirty="0" smtClean="0"/>
              <a:t>klesá </a:t>
            </a:r>
            <a:endParaRPr lang="cs-CZ" b="0" u="sng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22434" y="336550"/>
            <a:ext cx="5508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I. Negativní frekvenčně-závislá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/>
              <a:t>Př.: </a:t>
            </a:r>
            <a:r>
              <a:rPr lang="cs-CZ" sz="2000" b="0" dirty="0" err="1"/>
              <a:t>batesovské</a:t>
            </a:r>
            <a:r>
              <a:rPr lang="cs-CZ" sz="2000" b="0" dirty="0"/>
              <a:t> mimikry </a:t>
            </a:r>
          </a:p>
          <a:p>
            <a:pPr algn="l"/>
            <a:r>
              <a:rPr lang="en-GB" sz="1600" b="0" dirty="0"/>
              <a:t>[</a:t>
            </a:r>
            <a:r>
              <a:rPr lang="cs-CZ" sz="1600" b="0" dirty="0"/>
              <a:t>v tomto případě jde spíše o selekci závislou </a:t>
            </a:r>
            <a:r>
              <a:rPr lang="cs-CZ" sz="1600" b="0" i="1" dirty="0"/>
              <a:t>na hustotě</a:t>
            </a:r>
            <a:r>
              <a:rPr lang="cs-CZ" sz="1600" b="0" dirty="0"/>
              <a:t> (</a:t>
            </a:r>
            <a:r>
              <a:rPr lang="cs-CZ" sz="1600" b="0" dirty="0" err="1"/>
              <a:t>density</a:t>
            </a:r>
            <a:r>
              <a:rPr lang="cs-CZ" sz="1600" b="0" dirty="0"/>
              <a:t>-</a:t>
            </a:r>
            <a:r>
              <a:rPr lang="cs-CZ" sz="1600" b="0" dirty="0" err="1"/>
              <a:t>dependent</a:t>
            </a:r>
            <a:r>
              <a:rPr lang="cs-CZ" sz="1600" b="0" dirty="0"/>
              <a:t> </a:t>
            </a:r>
            <a:r>
              <a:rPr lang="cs-CZ" sz="1600" b="0" dirty="0" err="1"/>
              <a:t>selection</a:t>
            </a:r>
            <a:r>
              <a:rPr lang="cs-CZ" sz="1600" b="0" dirty="0"/>
              <a:t>)</a:t>
            </a:r>
            <a:r>
              <a:rPr lang="en-GB" sz="1600" b="0" dirty="0"/>
              <a:t>]</a:t>
            </a:r>
            <a:endParaRPr lang="cs-CZ" sz="1600" b="0" dirty="0"/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Př.: cichlida </a:t>
            </a:r>
            <a:r>
              <a:rPr lang="cs-CZ" sz="2000" b="0" i="1"/>
              <a:t>Perissodus microlepis</a:t>
            </a:r>
            <a:r>
              <a:rPr lang="cs-CZ" sz="2000" b="0"/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„pravohubý“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„levohubý“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709395" y="1825782"/>
            <a:ext cx="2722562" cy="733425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smtClean="0"/>
              <a:t>s </a:t>
            </a:r>
            <a:r>
              <a:rPr lang="cs-CZ" b="0" dirty="0"/>
              <a:t>rostoucí </a:t>
            </a:r>
            <a:r>
              <a:rPr lang="cs-CZ" b="0" dirty="0" smtClean="0"/>
              <a:t>frekvencí </a:t>
            </a:r>
            <a:r>
              <a:rPr lang="cs-CZ" b="0" u="sng" dirty="0" smtClean="0"/>
              <a:t>roste </a:t>
            </a:r>
            <a:endParaRPr lang="cs-CZ" b="0" u="sng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48883" y="336550"/>
            <a:ext cx="54553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II. Pozitivní frekvenčně-závislá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4500" y="336550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 smtClean="0"/>
              <a:t>müllerovské</a:t>
            </a:r>
            <a:r>
              <a:rPr lang="cs-CZ" sz="2000" b="0" dirty="0" smtClean="0"/>
              <a:t> mimikry:</a:t>
            </a:r>
            <a:endParaRPr lang="cs-CZ" sz="2000" b="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 smtClean="0"/>
              <a:t>Heliconius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smtClean="0"/>
              <a:t>H. </a:t>
            </a:r>
            <a:r>
              <a:rPr lang="cs-CZ" sz="1600" b="0" i="1" dirty="0" err="1" smtClean="0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Amereega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hahneli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Lithodytes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lineatus</a:t>
            </a:r>
            <a:endParaRPr lang="cs-CZ" sz="1400" b="0" i="1" dirty="0" smtClean="0"/>
          </a:p>
          <a:p>
            <a:r>
              <a:rPr lang="cs-CZ" sz="1400" b="0" dirty="0" smtClean="0"/>
              <a:t>(neškodná; </a:t>
            </a:r>
            <a:r>
              <a:rPr lang="cs-CZ" sz="1400" b="0" dirty="0" err="1" smtClean="0"/>
              <a:t>batesovské</a:t>
            </a:r>
            <a:r>
              <a:rPr lang="cs-CZ" sz="1400" b="0" dirty="0" smtClean="0"/>
              <a:t> mimikry)</a:t>
            </a:r>
            <a:endParaRPr lang="cs-CZ" sz="1400" b="0" dirty="0"/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smtClean="0"/>
              <a:t>R. </a:t>
            </a:r>
            <a:r>
              <a:rPr lang="cs-CZ" sz="1400" b="0" i="1" dirty="0" err="1" smtClean="0"/>
              <a:t>variabilis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smtClean="0"/>
              <a:t>R. </a:t>
            </a:r>
            <a:r>
              <a:rPr lang="cs-CZ" sz="1400" b="0" i="1" dirty="0" err="1" smtClean="0"/>
              <a:t>ventrimaculata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Ranitomeya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imitator</a:t>
            </a:r>
            <a:endParaRPr lang="cs-CZ" sz="1400" b="0" i="1" dirty="0" smtClean="0"/>
          </a:p>
          <a:p>
            <a:r>
              <a:rPr lang="cs-CZ" sz="1400" b="0" dirty="0" smtClean="0"/>
              <a:t>(d,f; jedovatá)</a:t>
            </a:r>
            <a:endParaRPr lang="cs-CZ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71962" y="336550"/>
            <a:ext cx="59378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Balancující selekce na molekulární </a:t>
            </a:r>
            <a:r>
              <a:rPr lang="cs-CZ" sz="2400" b="0" smtClean="0">
                <a:solidFill>
                  <a:srgbClr val="E60000"/>
                </a:solidFill>
              </a:rPr>
              <a:t>úrovni:</a:t>
            </a:r>
            <a:endParaRPr lang="cs-CZ" sz="2400" b="0">
              <a:solidFill>
                <a:srgbClr val="E60000"/>
              </a:solidFill>
            </a:endParaRP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476750" y="1357313"/>
            <a:ext cx="4357688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srovnání skutečného a očekávaného</a:t>
            </a:r>
          </a:p>
          <a:p>
            <a:r>
              <a:rPr lang="cs-CZ" sz="2000" b="0"/>
              <a:t>polymorfismu v genu ADH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763588" y="5365750"/>
            <a:ext cx="25654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geny MHC komplexu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alely šimpanze (C) více</a:t>
            </a:r>
          </a:p>
          <a:p>
            <a:r>
              <a:rPr lang="cs-CZ" b="0"/>
              <a:t>podobné alelám člověka (H) než jiným C-alelám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95386" y="374650"/>
            <a:ext cx="814370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Reprodukční zdatnost (fitness,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0121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200" b="0" dirty="0">
                <a:solidFill>
                  <a:srgbClr val="E80000"/>
                </a:solidFill>
              </a:rPr>
              <a:t>= celoživotní průměrný příspěvek jedinců s daným genotypem </a:t>
            </a:r>
            <a:br>
              <a:rPr lang="cs-CZ" sz="2200" b="0" dirty="0">
                <a:solidFill>
                  <a:srgbClr val="E80000"/>
                </a:solidFill>
              </a:rPr>
            </a:br>
            <a:r>
              <a:rPr lang="cs-CZ" sz="2200" b="0" dirty="0">
                <a:solidFill>
                  <a:srgbClr val="E80000"/>
                </a:solidFill>
              </a:rPr>
              <a:t>   do populace v průběhu jedné nebo více generací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8135240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absolutní počet potomků </a:t>
            </a:r>
            <a:r>
              <a:rPr lang="cs-CZ" sz="2000" b="0" dirty="0"/>
              <a:t>= </a:t>
            </a:r>
            <a:r>
              <a:rPr lang="cs-CZ" sz="2000" b="0" dirty="0">
                <a:solidFill>
                  <a:srgbClr val="E80000"/>
                </a:solidFill>
              </a:rPr>
              <a:t>absolutní </a:t>
            </a:r>
            <a:r>
              <a:rPr lang="cs-CZ" sz="2000" b="0" dirty="0" smtClean="0">
                <a:solidFill>
                  <a:srgbClr val="E80000"/>
                </a:solidFill>
              </a:rPr>
              <a:t>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 smtClean="0"/>
              <a:t>diskrétní generace, stabilní populace </a:t>
            </a:r>
            <a:r>
              <a:rPr lang="cs-CZ" sz="2000" b="0" dirty="0" smtClean="0">
                <a:sym typeface="Symbol"/>
              </a:rPr>
              <a:t> fitness  1 u </a:t>
            </a:r>
            <a:r>
              <a:rPr lang="cs-CZ" sz="2000" b="0" dirty="0" smtClean="0"/>
              <a:t>asexuálních </a:t>
            </a:r>
            <a:br>
              <a:rPr lang="cs-CZ" sz="2000" b="0" dirty="0" smtClean="0"/>
            </a:br>
            <a:r>
              <a:rPr lang="cs-CZ" sz="2000" b="0" dirty="0" smtClean="0"/>
              <a:t>	organismů, </a:t>
            </a:r>
            <a:r>
              <a:rPr lang="cs-CZ" sz="2000" b="0" dirty="0" smtClean="0">
                <a:sym typeface="Symbol"/>
              </a:rPr>
              <a:t> 2 u pohlavně se rozmnožujících; i při mírné odchylce 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populace spěje buď k extinkci, nebo přemnožení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kontinuální časová škála  míra změny populační velikosti  0</a:t>
            </a:r>
            <a:endParaRPr lang="cs-CZ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868699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v evoluci důležitější vzájemný vztah genotypů v populaci </a:t>
            </a:r>
            <a:r>
              <a:rPr lang="cs-CZ" sz="2000" b="0" dirty="0" smtClean="0">
                <a:sym typeface="Symbol"/>
              </a:rPr>
              <a:t> </a:t>
            </a:r>
            <a:r>
              <a:rPr lang="cs-CZ" sz="2000" b="0" dirty="0" smtClean="0">
                <a:solidFill>
                  <a:srgbClr val="E80000"/>
                </a:solidFill>
                <a:sym typeface="Symbol"/>
              </a:rPr>
              <a:t>relativní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diskrétní čas  = </a:t>
            </a:r>
            <a:r>
              <a:rPr lang="cs-CZ" sz="2000" b="0" u="sng" dirty="0" smtClean="0">
                <a:sym typeface="Symbol"/>
              </a:rPr>
              <a:t>poměr</a:t>
            </a:r>
            <a:r>
              <a:rPr lang="cs-CZ" sz="2000" b="0" dirty="0" smtClean="0">
                <a:sym typeface="Symbol"/>
              </a:rPr>
              <a:t> absolutních fitness; kontinuální čas 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= </a:t>
            </a:r>
            <a:r>
              <a:rPr lang="cs-CZ" sz="2000" b="0" u="sng" dirty="0" smtClean="0">
                <a:sym typeface="Symbol"/>
              </a:rPr>
              <a:t>rozdíl</a:t>
            </a:r>
            <a:r>
              <a:rPr lang="cs-CZ" sz="2000" b="0" dirty="0" smtClean="0">
                <a:sym typeface="Symbol"/>
              </a:rPr>
              <a:t> míry růstu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většinou relativní fitness nejzdatnějšího genotypu = 1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alternativně můžeme vztahovat k </a:t>
            </a:r>
            <a:r>
              <a:rPr lang="cs-CZ" sz="2000" b="0" u="sng" dirty="0" smtClean="0">
                <a:sym typeface="Symbol"/>
              </a:rPr>
              <a:t>průměrné fitness</a:t>
            </a:r>
            <a:r>
              <a:rPr lang="cs-CZ" sz="2000" b="0" dirty="0" smtClean="0">
                <a:sym typeface="Symbol"/>
              </a:rPr>
              <a:t> populace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2148345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Celkový počet </a:t>
              </a:r>
            </a:p>
            <a:p>
              <a:pPr algn="l"/>
              <a:r>
                <a:rPr lang="cs-CZ" b="0" dirty="0"/>
                <a:t>narozených mláďat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538355" cy="922661"/>
            <a:chOff x="6030686" y="2243033"/>
            <a:chExt cx="2538355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185214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Kvalita vyvedeného</a:t>
              </a:r>
            </a:p>
            <a:p>
              <a:pPr algn="l"/>
              <a:r>
                <a:rPr lang="cs-CZ" b="0" dirty="0"/>
                <a:t>potomstva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909938" y="349703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Komponenty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005677" cy="1734753"/>
            <a:chOff x="6622021" y="3104940"/>
            <a:chExt cx="2005677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005677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 smtClean="0"/>
                <a:t>Mateřské chování</a:t>
              </a:r>
            </a:p>
            <a:p>
              <a:pPr algn="l"/>
              <a:endParaRPr lang="cs-CZ" b="0" dirty="0" smtClean="0"/>
            </a:p>
            <a:p>
              <a:pPr algn="l"/>
              <a:r>
                <a:rPr lang="cs-CZ" b="0" dirty="0" smtClean="0"/>
                <a:t>Produkce mléka</a:t>
              </a:r>
              <a:endParaRPr lang="cs-CZ" b="0" dirty="0"/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608406" cy="2674943"/>
            <a:chOff x="504825" y="3094893"/>
            <a:chExt cx="2608406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608406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b="0" dirty="0"/>
                <a:t>Životaschopnost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Reprodukční úspěšnost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Velikost vrhu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Frekvence vrhů</a:t>
              </a:r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Počet vrhů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966230" cy="1842147"/>
            <a:chOff x="2059912" y="3581018"/>
            <a:chExt cx="3966230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89170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1600" b="0" dirty="0"/>
                <a:t>Rezistence vůči chorobám</a:t>
              </a:r>
            </a:p>
            <a:p>
              <a:pPr algn="l"/>
              <a:r>
                <a:rPr lang="cs-CZ" sz="1600" b="0" dirty="0"/>
                <a:t>Únik před predátory</a:t>
              </a:r>
            </a:p>
            <a:p>
              <a:pPr algn="l"/>
              <a:endParaRPr lang="cs-CZ" sz="1600" b="0" dirty="0"/>
            </a:p>
            <a:p>
              <a:pPr algn="l"/>
              <a:r>
                <a:rPr lang="cs-CZ" sz="1600" b="0" dirty="0"/>
                <a:t>Frekvence ovulací</a:t>
              </a:r>
            </a:p>
            <a:p>
              <a:pPr algn="l"/>
              <a:r>
                <a:rPr lang="cs-CZ" sz="1600" b="0" dirty="0"/>
                <a:t>Přežívání embryí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13189" cy="965432"/>
            <a:chOff x="6702688" y="4772966"/>
            <a:chExt cx="1813189" cy="965432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13189" cy="5355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sz="1600" b="0" dirty="0"/>
                <a:t>Velikost mléčných</a:t>
              </a:r>
            </a:p>
            <a:p>
              <a:pPr algn="l"/>
              <a:r>
                <a:rPr lang="cs-CZ" sz="1600" b="0" dirty="0" err="1"/>
                <a:t>žlaz</a:t>
              </a:r>
              <a:endParaRPr lang="cs-CZ" sz="1600" b="0" dirty="0"/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683748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zygotická selekce: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803973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gametická selekce: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676006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</a:t>
            </a:r>
            <a:r>
              <a:rPr lang="cs-CZ" sz="2400" b="0" dirty="0" smtClean="0"/>
              <a:t>životaschopnost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 smtClean="0"/>
              <a:t> rozmnožovací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 smtClean="0"/>
              <a:t> </a:t>
            </a:r>
            <a:r>
              <a:rPr lang="cs-CZ" sz="2400" b="0" dirty="0" err="1" smtClean="0"/>
              <a:t>fekundita</a:t>
            </a:r>
            <a:endParaRPr lang="cs-CZ" sz="2400" b="0" dirty="0"/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695242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 gamet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fertilizační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zvýhodnění při segregaci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6659563" y="5054600"/>
            <a:ext cx="1858962" cy="77470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Rectangle 18"/>
          <p:cNvSpPr>
            <a:spLocks noChangeArrowheads="1"/>
          </p:cNvSpPr>
          <p:nvPr/>
        </p:nvSpPr>
        <p:spPr bwMode="auto">
          <a:xfrm>
            <a:off x="528638" y="1169988"/>
            <a:ext cx="1908175" cy="784225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3" name="Rectangle 19"/>
          <p:cNvSpPr>
            <a:spLocks noChangeArrowheads="1"/>
          </p:cNvSpPr>
          <p:nvPr/>
        </p:nvSpPr>
        <p:spPr bwMode="auto">
          <a:xfrm>
            <a:off x="574675" y="4394200"/>
            <a:ext cx="1525588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1308100" y="5205413"/>
            <a:ext cx="1414463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5" name="Rectangle 16"/>
          <p:cNvSpPr>
            <a:spLocks noChangeArrowheads="1"/>
          </p:cNvSpPr>
          <p:nvPr/>
        </p:nvSpPr>
        <p:spPr bwMode="auto">
          <a:xfrm>
            <a:off x="6157913" y="950913"/>
            <a:ext cx="2341562" cy="1065212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6" name="Rectangle 15"/>
          <p:cNvSpPr>
            <a:spLocks noChangeArrowheads="1"/>
          </p:cNvSpPr>
          <p:nvPr/>
        </p:nvSpPr>
        <p:spPr bwMode="auto">
          <a:xfrm>
            <a:off x="5921375" y="3051175"/>
            <a:ext cx="1868488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7" name="Rectangle 14"/>
          <p:cNvSpPr>
            <a:spLocks noChangeArrowheads="1"/>
          </p:cNvSpPr>
          <p:nvPr/>
        </p:nvSpPr>
        <p:spPr bwMode="auto">
          <a:xfrm>
            <a:off x="3516313" y="5551488"/>
            <a:ext cx="1536700" cy="52228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1068388" y="3057525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9" name="Rectangle 12"/>
          <p:cNvSpPr>
            <a:spLocks noChangeArrowheads="1"/>
          </p:cNvSpPr>
          <p:nvPr/>
        </p:nvSpPr>
        <p:spPr bwMode="auto">
          <a:xfrm>
            <a:off x="3548063" y="622300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571500" y="755650"/>
          <a:ext cx="8067675" cy="5407025"/>
        </p:xfrm>
        <a:graphic>
          <a:graphicData uri="http://schemas.openxmlformats.org/presentationml/2006/ole">
            <p:oleObj spid="_x0000_s2050" name="CorelDRAW" r:id="rId4" imgW="3476520" imgH="23295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5927151" y="971341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755650" y="373063"/>
            <a:ext cx="745013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Změna alelových frekvencí a selekční koeficient, </a:t>
            </a:r>
            <a:r>
              <a:rPr lang="cs-CZ" sz="2400" i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841" y="1051392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267893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Fitness při dominanci: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 smtClean="0"/>
              <a:t>	AA</a:t>
            </a:r>
            <a:r>
              <a:rPr lang="cs-CZ" sz="2000" b="0" dirty="0" smtClean="0"/>
              <a:t>		1</a:t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err="1" smtClean="0"/>
              <a:t>Aa</a:t>
            </a:r>
            <a:r>
              <a:rPr lang="cs-CZ" sz="2000" b="0" dirty="0" smtClean="0"/>
              <a:t>		1</a:t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err="1" smtClean="0"/>
              <a:t>aa</a:t>
            </a:r>
            <a:r>
              <a:rPr lang="cs-CZ" sz="2000" b="0" dirty="0" smtClean="0"/>
              <a:t>		1 </a:t>
            </a:r>
            <a:r>
              <a:rPr lang="cs-CZ" sz="2000" b="0" dirty="0" smtClean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 smtClean="0">
                <a:sym typeface="Symbol"/>
              </a:rPr>
              <a:t> </a:t>
            </a:r>
            <a:r>
              <a:rPr lang="cs-CZ" sz="2000" b="0" i="1" dirty="0" smtClean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 smtClean="0">
                <a:sym typeface="Symbol"/>
              </a:rPr>
              <a:t>prům</a:t>
            </a:r>
            <a:r>
              <a:rPr lang="cs-CZ" sz="2000" b="0" dirty="0" smtClean="0">
                <a:sym typeface="Symbol"/>
              </a:rPr>
              <a:t>. </a:t>
            </a:r>
            <a:r>
              <a:rPr lang="cs-CZ" sz="2000" b="0" i="1" dirty="0" smtClean="0">
                <a:sym typeface="Symbol"/>
              </a:rPr>
              <a:t>s</a:t>
            </a:r>
            <a:r>
              <a:rPr lang="cs-CZ" sz="2000" b="0" dirty="0" smtClean="0">
                <a:sym typeface="Symbol"/>
              </a:rPr>
              <a:t>(</a:t>
            </a:r>
            <a:r>
              <a:rPr lang="cs-CZ" sz="2000" b="0" i="1" dirty="0" err="1" smtClean="0">
                <a:sym typeface="Symbol"/>
              </a:rPr>
              <a:t>aa</a:t>
            </a:r>
            <a:r>
              <a:rPr lang="cs-CZ" sz="2000" b="0" dirty="0" smtClean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 smtClean="0"/>
              <a:t>w</a:t>
            </a:r>
            <a:r>
              <a:rPr lang="cs-CZ" b="0" dirty="0" smtClean="0"/>
              <a:t> = 0,60</a:t>
            </a:r>
            <a:r>
              <a:rPr lang="cs-CZ" b="0" dirty="0" smtClean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 smtClean="0">
                <a:latin typeface="Arial"/>
                <a:cs typeface="Arial"/>
                <a:sym typeface="Symbol"/>
              </a:rPr>
              <a:t> </a:t>
            </a:r>
            <a:r>
              <a:rPr lang="cs-CZ" b="0" i="1" dirty="0" smtClean="0">
                <a:latin typeface="Arial"/>
                <a:cs typeface="Arial"/>
                <a:sym typeface="Symbol"/>
              </a:rPr>
              <a:t>s</a:t>
            </a:r>
            <a:r>
              <a:rPr lang="cs-CZ" b="0" dirty="0" smtClean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 smtClean="0"/>
              <a:t> </a:t>
            </a:r>
            <a:endParaRPr kumimoji="0" lang="cs-CZ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073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smtClean="0">
                  <a:solidFill>
                    <a:srgbClr val="E80000"/>
                  </a:solidFill>
                </a:rPr>
                <a:t>Růst výhodné dominantní alely </a:t>
              </a:r>
              <a:r>
                <a:rPr lang="cs-CZ" sz="2000" b="0" i="1" dirty="0" smtClean="0">
                  <a:solidFill>
                    <a:srgbClr val="E80000"/>
                  </a:solidFill>
                </a:rPr>
                <a:t>A</a:t>
              </a:r>
              <a:r>
                <a:rPr lang="cs-CZ" sz="2000" b="0" dirty="0" smtClean="0">
                  <a:solidFill>
                    <a:srgbClr val="E80000"/>
                  </a:solidFill>
                </a:rPr>
                <a:t>: </a:t>
              </a:r>
              <a:endParaRPr lang="cs-CZ" sz="2000" b="0" dirty="0">
                <a:solidFill>
                  <a:srgbClr val="E80000"/>
                </a:solidFill>
              </a:endParaRP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p:oleObj spid="_x0000_s1027" name="Rovnice" r:id="rId7" imgW="1218960" imgH="444240" progId="Equation.3">
                <p:embed/>
              </p:oleObj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04825" y="5747658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0" dirty="0" smtClean="0"/>
              <a:t>Při </a:t>
            </a:r>
            <a:r>
              <a:rPr lang="cs-CZ" b="0" i="1" dirty="0" smtClean="0"/>
              <a:t>s</a:t>
            </a:r>
            <a:r>
              <a:rPr lang="cs-CZ" b="0" dirty="0" smtClean="0"/>
              <a:t> = 0,20 a počáteční frekvenci </a:t>
            </a:r>
            <a:r>
              <a:rPr lang="cs-CZ" b="0" i="1" dirty="0" smtClean="0"/>
              <a:t>a</a:t>
            </a:r>
            <a:r>
              <a:rPr lang="cs-CZ" b="0" dirty="0" smtClean="0"/>
              <a:t> = 0,01</a:t>
            </a:r>
          </a:p>
          <a:p>
            <a:pPr algn="l"/>
            <a:r>
              <a:rPr lang="cs-CZ" b="0" dirty="0" smtClean="0"/>
              <a:t>vzroste frekvence na 0,95 za cca. 120 generací</a:t>
            </a:r>
            <a:endParaRPr lang="cs-CZ" b="0" dirty="0"/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350979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b="0" dirty="0" smtClean="0"/>
              <a:t>nepřímo úměrné průměrné fitness populace</a:t>
            </a:r>
            <a:r>
              <a:rPr lang="en-US" b="0" dirty="0" smtClean="0"/>
              <a:t> </a:t>
            </a:r>
            <a:r>
              <a:rPr lang="cs-CZ" b="0" dirty="0" smtClean="0">
                <a:sym typeface="Symbol" pitchFamily="18" charset="2"/>
              </a:rPr>
              <a:t> s rostoucí frekvencí výhodné alely</a:t>
            </a:r>
            <a:r>
              <a:rPr lang="en-US" b="0" dirty="0" smtClean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>se evoluce zpomaluje;</a:t>
            </a:r>
          </a:p>
          <a:p>
            <a:pPr algn="l">
              <a:defRPr/>
            </a:pPr>
            <a:r>
              <a:rPr lang="cs-CZ" b="0" dirty="0" smtClean="0">
                <a:sym typeface="Symbol" pitchFamily="18" charset="2"/>
              </a:rPr>
              <a:t>při </a:t>
            </a:r>
            <a:r>
              <a:rPr lang="cs-CZ" b="0" i="1" dirty="0" smtClean="0">
                <a:sym typeface="Symbol" pitchFamily="18" charset="2"/>
              </a:rPr>
              <a:t>q</a:t>
            </a:r>
            <a:r>
              <a:rPr lang="cs-CZ" b="0" dirty="0" smtClean="0">
                <a:sym typeface="Symbol" pitchFamily="18" charset="2"/>
              </a:rPr>
              <a:t> nebo </a:t>
            </a:r>
            <a:r>
              <a:rPr lang="cs-CZ" b="0" i="1" dirty="0" smtClean="0">
                <a:sym typeface="Symbol" pitchFamily="18" charset="2"/>
              </a:rPr>
              <a:t>p</a:t>
            </a:r>
            <a:r>
              <a:rPr lang="cs-CZ" b="0" dirty="0" smtClean="0">
                <a:sym typeface="Symbol" pitchFamily="18" charset="2"/>
              </a:rPr>
              <a:t> = 0 je </a:t>
            </a:r>
            <a:r>
              <a:rPr lang="cs-CZ" b="0" i="1" dirty="0" smtClean="0">
                <a:sym typeface="Symbol"/>
              </a:rPr>
              <a:t>p</a:t>
            </a:r>
            <a:r>
              <a:rPr lang="cs-CZ" b="0" dirty="0" smtClean="0">
                <a:sym typeface="Symbol"/>
              </a:rPr>
              <a:t> = 0</a:t>
            </a:r>
            <a:endParaRPr lang="cs-CZ" b="0" dirty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s-CZ" b="0" dirty="0"/>
              <a:t>změna největší</a:t>
            </a:r>
          </a:p>
          <a:p>
            <a:pPr>
              <a:defRPr/>
            </a:pPr>
            <a:r>
              <a:rPr lang="cs-CZ" b="0" dirty="0"/>
              <a:t>při </a:t>
            </a:r>
            <a:r>
              <a:rPr lang="cs-CZ" b="0" i="1" dirty="0"/>
              <a:t>p</a:t>
            </a:r>
            <a:r>
              <a:rPr lang="cs-CZ" b="0" dirty="0"/>
              <a:t>=</a:t>
            </a:r>
            <a:r>
              <a:rPr lang="cs-CZ" b="0" i="1" dirty="0"/>
              <a:t>q</a:t>
            </a:r>
            <a:r>
              <a:rPr lang="cs-CZ" b="0" dirty="0"/>
              <a:t>=0,5</a:t>
            </a:r>
          </a:p>
          <a:p>
            <a:pPr algn="l">
              <a:defRPr/>
            </a:pPr>
            <a:endParaRPr lang="cs-CZ" b="0" dirty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34480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600" b="0" dirty="0" smtClean="0"/>
              <a:t>frekvence </a:t>
            </a:r>
            <a:r>
              <a:rPr lang="cs-CZ" sz="1600" b="0" i="1" dirty="0" smtClean="0"/>
              <a:t>A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</TotalTime>
  <Words>1309</Words>
  <Application>Microsoft Office PowerPoint</Application>
  <PresentationFormat>Předvádění na obrazovce (4:3)</PresentationFormat>
  <Paragraphs>393</Paragraphs>
  <Slides>49</Slides>
  <Notes>36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2" baseType="lpstr">
      <vt:lpstr>Výchozí návrh</vt:lpstr>
      <vt:lpstr>CorelDRAW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196</cp:revision>
  <dcterms:created xsi:type="dcterms:W3CDTF">2002-02-28T16:27:36Z</dcterms:created>
  <dcterms:modified xsi:type="dcterms:W3CDTF">2015-03-10T21:03:52Z</dcterms:modified>
</cp:coreProperties>
</file>