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273" r:id="rId3"/>
    <p:sldId id="291" r:id="rId4"/>
    <p:sldId id="274" r:id="rId5"/>
    <p:sldId id="294" r:id="rId6"/>
    <p:sldId id="295" r:id="rId7"/>
    <p:sldId id="290" r:id="rId8"/>
    <p:sldId id="258" r:id="rId9"/>
    <p:sldId id="299" r:id="rId10"/>
    <p:sldId id="300" r:id="rId11"/>
    <p:sldId id="269" r:id="rId12"/>
    <p:sldId id="270" r:id="rId13"/>
    <p:sldId id="303" r:id="rId14"/>
    <p:sldId id="304" r:id="rId15"/>
    <p:sldId id="260" r:id="rId16"/>
    <p:sldId id="276" r:id="rId17"/>
    <p:sldId id="301" r:id="rId18"/>
    <p:sldId id="302" r:id="rId19"/>
    <p:sldId id="262" r:id="rId20"/>
    <p:sldId id="259" r:id="rId21"/>
    <p:sldId id="263" r:id="rId22"/>
    <p:sldId id="279" r:id="rId23"/>
    <p:sldId id="278" r:id="rId24"/>
    <p:sldId id="305" r:id="rId25"/>
    <p:sldId id="281" r:id="rId26"/>
    <p:sldId id="306" r:id="rId27"/>
    <p:sldId id="282" r:id="rId28"/>
    <p:sldId id="264" r:id="rId29"/>
    <p:sldId id="296" r:id="rId30"/>
    <p:sldId id="292" r:id="rId31"/>
    <p:sldId id="293" r:id="rId32"/>
    <p:sldId id="280" r:id="rId33"/>
    <p:sldId id="266" r:id="rId34"/>
    <p:sldId id="283" r:id="rId35"/>
    <p:sldId id="285" r:id="rId3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E60000"/>
    <a:srgbClr val="66FF33"/>
    <a:srgbClr val="CCFF66"/>
    <a:srgbClr val="FFFF99"/>
    <a:srgbClr val="FFFF66"/>
    <a:srgbClr val="FF9933"/>
    <a:srgbClr val="EAEAEA"/>
    <a:srgbClr val="003399"/>
    <a:srgbClr val="00CC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79238" autoAdjust="0"/>
  </p:normalViewPr>
  <p:slideViewPr>
    <p:cSldViewPr snapToGrid="0" showGuides="1">
      <p:cViewPr varScale="1">
        <p:scale>
          <a:sx n="109" d="100"/>
          <a:sy n="109" d="100"/>
        </p:scale>
        <p:origin x="-114" y="-78"/>
      </p:cViewPr>
      <p:guideLst>
        <p:guide orient="horz" pos="228"/>
        <p:guide pos="3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3C85A-B3B9-4767-A909-2C0F135CB501}" type="datetimeFigureOut">
              <a:rPr lang="cs-CZ" smtClean="0"/>
              <a:pPr/>
              <a:t>18.3.2015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5D758-D7E2-430E-93E8-6311A58A99F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6B3EFEF-E2F1-48BD-9ADB-57C5B65E74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637ADE-FCB8-4870-A8DD-4B00BC0A9ACD}" type="slidenum">
              <a:rPr lang="cs-CZ" smtClean="0"/>
              <a:pPr>
                <a:defRPr/>
              </a:pPr>
              <a:t>1</a:t>
            </a:fld>
            <a:endParaRPr lang="cs-CZ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1681D-587C-4796-8C52-1D7C35C567FA}" type="slidenum">
              <a:rPr lang="cs-CZ" smtClean="0"/>
              <a:pPr>
                <a:defRPr/>
              </a:pPr>
              <a:t>19</a:t>
            </a:fld>
            <a:endParaRPr lang="cs-C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30F172-01AD-46EB-AFE1-B2A159820952}" type="slidenum">
              <a:rPr lang="cs-CZ" smtClean="0"/>
              <a:pPr>
                <a:defRPr/>
              </a:pPr>
              <a:t>20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ACC3D-578F-479C-9A22-CF9748C6E543}" type="slidenum">
              <a:rPr lang="cs-CZ" smtClean="0"/>
              <a:pPr>
                <a:defRPr/>
              </a:pPr>
              <a:t>21</a:t>
            </a:fld>
            <a:endParaRPr 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1B2E3-9FCF-4DDB-87EA-BF5DBB8EB374}" type="slidenum">
              <a:rPr lang="cs-CZ" smtClean="0"/>
              <a:pPr>
                <a:defRPr/>
              </a:pPr>
              <a:t>22</a:t>
            </a:fld>
            <a:endParaRPr lang="cs-CZ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6D493A-177F-41F4-B22C-25F2BA4CB766}" type="slidenum">
              <a:rPr lang="cs-CZ" smtClean="0"/>
              <a:pPr>
                <a:defRPr/>
              </a:pPr>
              <a:t>23</a:t>
            </a:fld>
            <a:endParaRPr lang="cs-CZ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Pozn.: protože q = 1/(2N), bude čitatel v rovnici zjednodušen na 1 – e</a:t>
            </a:r>
            <a:r>
              <a:rPr lang="en-US" smtClean="0"/>
              <a:t>^</a:t>
            </a:r>
            <a:r>
              <a:rPr lang="cs-CZ" smtClean="0"/>
              <a:t>2s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6D493A-177F-41F4-B22C-25F2BA4CB766}" type="slidenum">
              <a:rPr lang="cs-CZ" smtClean="0"/>
              <a:pPr>
                <a:defRPr/>
              </a:pPr>
              <a:t>24</a:t>
            </a:fld>
            <a:endParaRPr lang="cs-CZ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Pozn.: protože q = 1/(2N), bude čitatel v rovnici zjednodušen na 1 – e</a:t>
            </a:r>
            <a:r>
              <a:rPr lang="en-US" smtClean="0"/>
              <a:t>^</a:t>
            </a:r>
            <a:r>
              <a:rPr lang="cs-CZ" smtClean="0"/>
              <a:t>2s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E543DB-3C89-46C6-92E9-E323848933C2}" type="slidenum">
              <a:rPr lang="cs-CZ" smtClean="0"/>
              <a:pPr>
                <a:defRPr/>
              </a:pPr>
              <a:t>25</a:t>
            </a:fld>
            <a:endParaRPr lang="cs-CZ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E543DB-3C89-46C6-92E9-E323848933C2}" type="slidenum">
              <a:rPr lang="cs-CZ" smtClean="0"/>
              <a:pPr>
                <a:defRPr/>
              </a:pPr>
              <a:t>26</a:t>
            </a:fld>
            <a:endParaRPr lang="cs-CZ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DDB30-2831-4065-BE91-03A9F7ED56F2}" type="slidenum">
              <a:rPr lang="cs-CZ" smtClean="0"/>
              <a:pPr>
                <a:defRPr/>
              </a:pPr>
              <a:t>27</a:t>
            </a:fld>
            <a:endParaRPr lang="cs-CZ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3CD75-16CC-41F0-9D48-638DF91E2CFD}" type="slidenum">
              <a:rPr lang="cs-CZ" smtClean="0"/>
              <a:pPr>
                <a:defRPr/>
              </a:pPr>
              <a:t>28</a:t>
            </a:fld>
            <a:endParaRPr lang="cs-CZ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47274-F9C3-4759-9FD0-1BD0BBD6F589}" type="slidenum">
              <a:rPr lang="cs-CZ" smtClean="0"/>
              <a:pPr>
                <a:defRPr/>
              </a:pPr>
              <a:t>2</a:t>
            </a:fld>
            <a:endParaRPr lang="cs-C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3E02B8-F7AC-43D9-95C7-2C75E5D47388}" type="slidenum">
              <a:rPr lang="cs-CZ" smtClean="0"/>
              <a:pPr>
                <a:defRPr/>
              </a:pPr>
              <a:t>32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967B1C-7527-4C60-AF6A-0FB5DAF9B3DA}" type="slidenum">
              <a:rPr lang="cs-CZ" smtClean="0"/>
              <a:pPr>
                <a:defRPr/>
              </a:pPr>
              <a:t>33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F6322-6D08-4AB8-A356-09BBD80F2118}" type="slidenum">
              <a:rPr lang="cs-CZ" smtClean="0"/>
              <a:pPr>
                <a:defRPr/>
              </a:pPr>
              <a:t>34</a:t>
            </a:fld>
            <a:endParaRPr lang="cs-CZ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775890-3D2E-4A8C-BB60-212AB3C91F44}" type="slidenum">
              <a:rPr lang="cs-CZ" smtClean="0"/>
              <a:pPr>
                <a:defRPr/>
              </a:pPr>
              <a:t>35</a:t>
            </a:fld>
            <a:endParaRPr lang="cs-CZ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47274-F9C3-4759-9FD0-1BD0BBD6F589}" type="slidenum">
              <a:rPr lang="cs-CZ" smtClean="0"/>
              <a:pPr>
                <a:defRPr/>
              </a:pPr>
              <a:t>3</a:t>
            </a:fld>
            <a:endParaRPr lang="cs-C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EB6FF1-9A52-43D4-A214-90FE80F417A5}" type="slidenum">
              <a:rPr lang="cs-CZ" smtClean="0"/>
              <a:pPr>
                <a:defRPr/>
              </a:pPr>
              <a:t>4</a:t>
            </a:fld>
            <a:endParaRPr 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9D0967-B59D-487B-9EC6-12DB380E762C}" type="slidenum">
              <a:rPr lang="cs-CZ" smtClean="0"/>
              <a:pPr>
                <a:defRPr/>
              </a:pPr>
              <a:t>8</a:t>
            </a:fld>
            <a:endParaRPr lang="cs-CZ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35B071-F763-42DD-AD29-F7CB3881F697}" type="slidenum">
              <a:rPr lang="cs-CZ" smtClean="0"/>
              <a:pPr>
                <a:defRPr/>
              </a:pPr>
              <a:t>11</a:t>
            </a:fld>
            <a:endParaRPr lang="cs-CZ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39CC7C-0CFE-4491-93C2-12BB3DB446AC}" type="slidenum">
              <a:rPr lang="cs-CZ" smtClean="0"/>
              <a:pPr>
                <a:defRPr/>
              </a:pPr>
              <a:t>12</a:t>
            </a:fld>
            <a:endParaRPr 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3563A1-BECA-4AE8-8B39-876F1D1B0FBE}" type="slidenum">
              <a:rPr lang="cs-CZ" smtClean="0"/>
              <a:pPr>
                <a:defRPr/>
              </a:pPr>
              <a:t>15</a:t>
            </a:fld>
            <a:endParaRPr 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75BC33-DA99-47BB-BFC5-F6B5E115BC82}" type="slidenum">
              <a:rPr lang="cs-CZ" smtClean="0"/>
              <a:pPr>
                <a:defRPr/>
              </a:pPr>
              <a:t>16</a:t>
            </a:fld>
            <a:endParaRPr 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17CE6-3A05-4542-B038-F8386F1EC9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5B2F4-F19D-4A80-AB76-86C048164F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AE5FF-DB7C-4D8B-850E-24CFB4D68F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5B02F-D8A6-47B1-8F1E-A408C3537D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40503-9142-4239-A0B0-E2F5CF12BC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FA8B6-9ED3-446C-B3A2-BF43721485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60CC1-FFA7-4A30-AAA5-02FCED75ED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3637A-3398-41E6-9C4E-AE417AC660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0320-EE43-4E7F-A327-28B6FF3FFA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419EF-2929-4877-A8B7-3B5103985E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9FEBA-B5D8-476B-BF1E-5ADC7D6DF4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78F1997-F7E0-42E8-8E9E-AD00C43DA7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b/J._B._S._Haldane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b/J._B._S._Haldane.jpg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tif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7/7a/Conversion_and_crossover.jp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27627" y="361950"/>
            <a:ext cx="7309693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40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MOLEKULÁRNÍ EVOLUCE</a:t>
            </a:r>
            <a:endParaRPr lang="cs-CZ" sz="4000" b="1" dirty="0">
              <a:ln w="3175"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3" name="Picture 64" descr="Kimu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50" y="1358900"/>
            <a:ext cx="2147888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124" name="Picture 65" descr="Drift2"/>
          <p:cNvPicPr>
            <a:picLocks noChangeAspect="1" noChangeArrowheads="1"/>
          </p:cNvPicPr>
          <p:nvPr/>
        </p:nvPicPr>
        <p:blipFill>
          <a:blip r:embed="rId4" cstate="print"/>
          <a:srcRect l="10109" b="65263"/>
          <a:stretch>
            <a:fillRect/>
          </a:stretch>
        </p:blipFill>
        <p:spPr bwMode="auto">
          <a:xfrm>
            <a:off x="3784600" y="1316038"/>
            <a:ext cx="44799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6" descr="skenovat0001"/>
          <p:cNvPicPr>
            <a:picLocks noChangeAspect="1" noChangeArrowheads="1"/>
          </p:cNvPicPr>
          <p:nvPr/>
        </p:nvPicPr>
        <p:blipFill>
          <a:blip r:embed="rId5" cstate="print"/>
          <a:srcRect l="1837" t="66081" r="2928" b="7553"/>
          <a:stretch>
            <a:fillRect/>
          </a:stretch>
        </p:blipFill>
        <p:spPr bwMode="auto">
          <a:xfrm>
            <a:off x="600075" y="4927600"/>
            <a:ext cx="497681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5126" name="Group 91"/>
          <p:cNvGrpSpPr>
            <a:grpSpLocks/>
          </p:cNvGrpSpPr>
          <p:nvPr/>
        </p:nvGrpSpPr>
        <p:grpSpPr bwMode="auto">
          <a:xfrm>
            <a:off x="4953000" y="3765550"/>
            <a:ext cx="3911600" cy="2486025"/>
            <a:chOff x="3120" y="2372"/>
            <a:chExt cx="2464" cy="1566"/>
          </a:xfrm>
        </p:grpSpPr>
        <p:grpSp>
          <p:nvGrpSpPr>
            <p:cNvPr id="5127" name="Group 90"/>
            <p:cNvGrpSpPr>
              <a:grpSpLocks/>
            </p:cNvGrpSpPr>
            <p:nvPr/>
          </p:nvGrpSpPr>
          <p:grpSpPr bwMode="auto">
            <a:xfrm>
              <a:off x="3233" y="2615"/>
              <a:ext cx="2274" cy="1323"/>
              <a:chOff x="3233" y="2703"/>
              <a:chExt cx="2274" cy="1236"/>
            </a:xfrm>
          </p:grpSpPr>
          <p:sp>
            <p:nvSpPr>
              <p:cNvPr id="5136" name="Line 68"/>
              <p:cNvSpPr>
                <a:spLocks noChangeShapeType="1"/>
              </p:cNvSpPr>
              <p:nvPr/>
            </p:nvSpPr>
            <p:spPr bwMode="auto">
              <a:xfrm>
                <a:off x="3233" y="2703"/>
                <a:ext cx="1115" cy="10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37" name="Line 69"/>
              <p:cNvSpPr>
                <a:spLocks noChangeShapeType="1"/>
              </p:cNvSpPr>
              <p:nvPr/>
            </p:nvSpPr>
            <p:spPr bwMode="auto">
              <a:xfrm flipH="1">
                <a:off x="4333" y="2703"/>
                <a:ext cx="1140" cy="10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38" name="Line 70"/>
              <p:cNvSpPr>
                <a:spLocks noChangeShapeType="1"/>
              </p:cNvSpPr>
              <p:nvPr/>
            </p:nvSpPr>
            <p:spPr bwMode="auto">
              <a:xfrm>
                <a:off x="3891" y="2802"/>
                <a:ext cx="155" cy="6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39" name="Line 71"/>
              <p:cNvSpPr>
                <a:spLocks noChangeShapeType="1"/>
              </p:cNvSpPr>
              <p:nvPr/>
            </p:nvSpPr>
            <p:spPr bwMode="auto">
              <a:xfrm>
                <a:off x="3776" y="2703"/>
                <a:ext cx="121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0" name="Line 72"/>
              <p:cNvSpPr>
                <a:spLocks noChangeShapeType="1"/>
              </p:cNvSpPr>
              <p:nvPr/>
            </p:nvSpPr>
            <p:spPr bwMode="auto">
              <a:xfrm flipH="1">
                <a:off x="3898" y="2703"/>
                <a:ext cx="109" cy="11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1" name="Line 73"/>
              <p:cNvSpPr>
                <a:spLocks noChangeShapeType="1"/>
              </p:cNvSpPr>
              <p:nvPr/>
            </p:nvSpPr>
            <p:spPr bwMode="auto">
              <a:xfrm>
                <a:off x="4386" y="2703"/>
                <a:ext cx="565" cy="50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2" name="Line 74"/>
              <p:cNvSpPr>
                <a:spLocks noChangeShapeType="1"/>
              </p:cNvSpPr>
              <p:nvPr/>
            </p:nvSpPr>
            <p:spPr bwMode="auto">
              <a:xfrm flipV="1">
                <a:off x="4672" y="2703"/>
                <a:ext cx="291" cy="2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3" name="Line 75"/>
              <p:cNvSpPr>
                <a:spLocks noChangeShapeType="1"/>
              </p:cNvSpPr>
              <p:nvPr/>
            </p:nvSpPr>
            <p:spPr bwMode="auto">
              <a:xfrm>
                <a:off x="4689" y="2703"/>
                <a:ext cx="142" cy="1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4" name="Line 76"/>
              <p:cNvSpPr>
                <a:spLocks noChangeShapeType="1"/>
              </p:cNvSpPr>
              <p:nvPr/>
            </p:nvSpPr>
            <p:spPr bwMode="auto">
              <a:xfrm>
                <a:off x="5074" y="2703"/>
                <a:ext cx="180" cy="2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5" name="Text Box 77"/>
              <p:cNvSpPr txBox="1">
                <a:spLocks noChangeArrowheads="1"/>
              </p:cNvSpPr>
              <p:nvPr/>
            </p:nvSpPr>
            <p:spPr bwMode="auto">
              <a:xfrm>
                <a:off x="5279" y="2898"/>
                <a:ext cx="228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40</a:t>
                </a:r>
              </a:p>
            </p:txBody>
          </p:sp>
          <p:sp>
            <p:nvSpPr>
              <p:cNvPr id="5146" name="Text Box 78"/>
              <p:cNvSpPr txBox="1">
                <a:spLocks noChangeArrowheads="1"/>
              </p:cNvSpPr>
              <p:nvPr/>
            </p:nvSpPr>
            <p:spPr bwMode="auto">
              <a:xfrm>
                <a:off x="4988" y="3203"/>
                <a:ext cx="284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200</a:t>
                </a:r>
              </a:p>
            </p:txBody>
          </p:sp>
          <p:sp>
            <p:nvSpPr>
              <p:cNvPr id="5147" name="Text Box 79"/>
              <p:cNvSpPr txBox="1">
                <a:spLocks noChangeArrowheads="1"/>
              </p:cNvSpPr>
              <p:nvPr/>
            </p:nvSpPr>
            <p:spPr bwMode="auto">
              <a:xfrm>
                <a:off x="4400" y="2951"/>
                <a:ext cx="284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100</a:t>
                </a:r>
              </a:p>
            </p:txBody>
          </p:sp>
          <p:sp>
            <p:nvSpPr>
              <p:cNvPr id="5148" name="Text Box 80"/>
              <p:cNvSpPr txBox="1">
                <a:spLocks noChangeArrowheads="1"/>
              </p:cNvSpPr>
              <p:nvPr/>
            </p:nvSpPr>
            <p:spPr bwMode="auto">
              <a:xfrm>
                <a:off x="3808" y="3527"/>
                <a:ext cx="284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400</a:t>
                </a:r>
              </a:p>
            </p:txBody>
          </p:sp>
          <p:sp>
            <p:nvSpPr>
              <p:cNvPr id="5149" name="Text Box 81"/>
              <p:cNvSpPr txBox="1">
                <a:spLocks noChangeArrowheads="1"/>
              </p:cNvSpPr>
              <p:nvPr/>
            </p:nvSpPr>
            <p:spPr bwMode="auto">
              <a:xfrm>
                <a:off x="4362" y="3760"/>
                <a:ext cx="284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500</a:t>
                </a:r>
              </a:p>
            </p:txBody>
          </p:sp>
        </p:grpSp>
        <p:sp>
          <p:nvSpPr>
            <p:cNvPr id="5128" name="Text Box 82"/>
            <p:cNvSpPr txBox="1">
              <a:spLocks noChangeArrowheads="1"/>
            </p:cNvSpPr>
            <p:nvPr/>
          </p:nvSpPr>
          <p:spPr bwMode="auto">
            <a:xfrm>
              <a:off x="3630" y="2372"/>
              <a:ext cx="2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</a:t>
              </a:r>
              <a:r>
                <a:rPr lang="cs-CZ" sz="1600" b="1" baseline="-25000" dirty="0">
                  <a:sym typeface="Symbol" pitchFamily="18" charset="2"/>
                </a:rPr>
                <a:t>1</a:t>
              </a:r>
              <a:endParaRPr lang="cs-CZ" sz="1600" b="1" dirty="0">
                <a:sym typeface="Symbol" pitchFamily="18" charset="2"/>
              </a:endParaRPr>
            </a:p>
          </p:txBody>
        </p:sp>
        <p:sp>
          <p:nvSpPr>
            <p:cNvPr id="5129" name="Text Box 83"/>
            <p:cNvSpPr txBox="1">
              <a:spLocks noChangeArrowheads="1"/>
            </p:cNvSpPr>
            <p:nvPr/>
          </p:nvSpPr>
          <p:spPr bwMode="auto">
            <a:xfrm>
              <a:off x="3976" y="2372"/>
              <a:ext cx="2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</a:t>
              </a:r>
              <a:r>
                <a:rPr lang="cs-CZ" sz="1600" b="1" baseline="-25000" dirty="0">
                  <a:sym typeface="Symbol" pitchFamily="18" charset="2"/>
                </a:rPr>
                <a:t>2</a:t>
              </a:r>
              <a:endParaRPr lang="cs-CZ" sz="1600" b="1" dirty="0">
                <a:sym typeface="Symbol" pitchFamily="18" charset="2"/>
              </a:endParaRPr>
            </a:p>
          </p:txBody>
        </p:sp>
        <p:sp>
          <p:nvSpPr>
            <p:cNvPr id="5130" name="Text Box 84"/>
            <p:cNvSpPr txBox="1">
              <a:spLocks noChangeArrowheads="1"/>
            </p:cNvSpPr>
            <p:nvPr/>
          </p:nvSpPr>
          <p:spPr bwMode="auto">
            <a:xfrm>
              <a:off x="3120" y="2372"/>
              <a:ext cx="1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</a:t>
              </a:r>
            </a:p>
          </p:txBody>
        </p:sp>
        <p:sp>
          <p:nvSpPr>
            <p:cNvPr id="5131" name="Text Box 85"/>
            <p:cNvSpPr txBox="1">
              <a:spLocks noChangeArrowheads="1"/>
            </p:cNvSpPr>
            <p:nvPr/>
          </p:nvSpPr>
          <p:spPr bwMode="auto">
            <a:xfrm>
              <a:off x="4279" y="2372"/>
              <a:ext cx="2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</a:t>
              </a:r>
              <a:r>
                <a:rPr lang="cs-CZ" sz="1600" b="1" baseline="-25000" dirty="0">
                  <a:sym typeface="Symbol" pitchFamily="18" charset="2"/>
                </a:rPr>
                <a:t>1</a:t>
              </a:r>
              <a:endParaRPr lang="cs-CZ" sz="1600" b="1" dirty="0">
                <a:sym typeface="Symbol" pitchFamily="18" charset="2"/>
              </a:endParaRPr>
            </a:p>
          </p:txBody>
        </p:sp>
        <p:sp>
          <p:nvSpPr>
            <p:cNvPr id="5132" name="Text Box 86"/>
            <p:cNvSpPr txBox="1">
              <a:spLocks noChangeArrowheads="1"/>
            </p:cNvSpPr>
            <p:nvPr/>
          </p:nvSpPr>
          <p:spPr bwMode="auto">
            <a:xfrm>
              <a:off x="4559" y="2374"/>
              <a:ext cx="2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G</a:t>
              </a:r>
              <a:r>
                <a:rPr lang="cs-CZ" sz="1600" b="1" baseline="-25000" dirty="0">
                  <a:sym typeface="Symbol" pitchFamily="18" charset="2"/>
                </a:rPr>
                <a:t></a:t>
              </a:r>
            </a:p>
          </p:txBody>
        </p:sp>
        <p:sp>
          <p:nvSpPr>
            <p:cNvPr id="5133" name="Text Box 87"/>
            <p:cNvSpPr txBox="1">
              <a:spLocks noChangeArrowheads="1"/>
            </p:cNvSpPr>
            <p:nvPr/>
          </p:nvSpPr>
          <p:spPr bwMode="auto">
            <a:xfrm>
              <a:off x="4839" y="2372"/>
              <a:ext cx="26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2</a:t>
              </a:r>
            </a:p>
          </p:txBody>
        </p:sp>
        <p:sp>
          <p:nvSpPr>
            <p:cNvPr id="5134" name="Text Box 88"/>
            <p:cNvSpPr txBox="1">
              <a:spLocks noChangeArrowheads="1"/>
            </p:cNvSpPr>
            <p:nvPr/>
          </p:nvSpPr>
          <p:spPr bwMode="auto">
            <a:xfrm>
              <a:off x="5031" y="2372"/>
              <a:ext cx="1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</a:t>
              </a:r>
            </a:p>
          </p:txBody>
        </p:sp>
        <p:sp>
          <p:nvSpPr>
            <p:cNvPr id="5135" name="Text Box 89"/>
            <p:cNvSpPr txBox="1">
              <a:spLocks noChangeArrowheads="1"/>
            </p:cNvSpPr>
            <p:nvPr/>
          </p:nvSpPr>
          <p:spPr bwMode="auto">
            <a:xfrm>
              <a:off x="5398" y="2372"/>
              <a:ext cx="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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se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4833" y="577877"/>
            <a:ext cx="4794421" cy="6084361"/>
          </a:xfrm>
          <a:prstGeom prst="rect">
            <a:avLst/>
          </a:prstGeom>
        </p:spPr>
      </p:pic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6642872" y="623544"/>
            <a:ext cx="1838325" cy="788987"/>
          </a:xfrm>
          <a:prstGeom prst="wedgeRectCallout">
            <a:avLst>
              <a:gd name="adj1" fmla="val -95325"/>
              <a:gd name="adj2" fmla="val 29162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rychlá fixace výhodné mutace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4" name="AutoShape 24"/>
          <p:cNvSpPr>
            <a:spLocks noChangeArrowheads="1"/>
          </p:cNvSpPr>
          <p:nvPr/>
        </p:nvSpPr>
        <p:spPr bwMode="auto">
          <a:xfrm>
            <a:off x="7185203" y="3925632"/>
            <a:ext cx="1687041" cy="881191"/>
          </a:xfrm>
          <a:prstGeom prst="wedgeRectCallout">
            <a:avLst>
              <a:gd name="adj1" fmla="val -110238"/>
              <a:gd name="adj2" fmla="val -58722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 smtClean="0">
                <a:latin typeface="Arial" pitchFamily="34" charset="0"/>
              </a:rPr>
              <a:t>neutrální alela se fixuje náhodně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6817026" y="2933571"/>
            <a:ext cx="2084387" cy="788987"/>
          </a:xfrm>
          <a:prstGeom prst="wedgeRectCallout">
            <a:avLst>
              <a:gd name="adj1" fmla="val -67380"/>
              <a:gd name="adj2" fmla="val -5239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rychlá eliminace nevýhodné mutace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446088" y="3472677"/>
            <a:ext cx="2214562" cy="788988"/>
          </a:xfrm>
          <a:prstGeom prst="wedgeRectCallout">
            <a:avLst>
              <a:gd name="adj1" fmla="val 118129"/>
              <a:gd name="adj2" fmla="val 92908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současná existence několika alel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AutoShape 28"/>
          <p:cNvSpPr>
            <a:spLocks noChangeArrowheads="1"/>
          </p:cNvSpPr>
          <p:nvPr/>
        </p:nvSpPr>
        <p:spPr bwMode="auto">
          <a:xfrm>
            <a:off x="1565790" y="132364"/>
            <a:ext cx="1998662" cy="788987"/>
          </a:xfrm>
          <a:prstGeom prst="wedgeRectCallout">
            <a:avLst>
              <a:gd name="adj1" fmla="val 79318"/>
              <a:gd name="adj2" fmla="val 3294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většinou jen 1 alela v populaci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29"/>
          <p:cNvSpPr txBox="1">
            <a:spLocks noChangeArrowheads="1"/>
          </p:cNvSpPr>
          <p:nvPr/>
        </p:nvSpPr>
        <p:spPr bwMode="auto">
          <a:xfrm>
            <a:off x="539750" y="909521"/>
            <a:ext cx="7726795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1. většina </a:t>
            </a:r>
            <a:r>
              <a:rPr lang="cs-CZ" u="sng" dirty="0" smtClean="0">
                <a:solidFill>
                  <a:srgbClr val="E60000"/>
                </a:solidFill>
                <a:latin typeface="Arial" charset="0"/>
              </a:rPr>
              <a:t>substitucí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 alel v populaci je </a:t>
            </a:r>
            <a:r>
              <a:rPr lang="cs-CZ" u="sng" dirty="0">
                <a:solidFill>
                  <a:srgbClr val="E60000"/>
                </a:solidFill>
                <a:latin typeface="Arial" charset="0"/>
              </a:rPr>
              <a:t>neutrální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(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 drift)</a:t>
            </a:r>
            <a:endParaRPr lang="cs-CZ" dirty="0">
              <a:solidFill>
                <a:srgbClr val="E60000"/>
              </a:solidFill>
              <a:latin typeface="Arial" charset="0"/>
            </a:endParaRPr>
          </a:p>
        </p:txBody>
      </p:sp>
      <p:pic>
        <p:nvPicPr>
          <p:cNvPr id="120863" name="Picture 31" descr="skenovat0002"/>
          <p:cNvPicPr>
            <a:picLocks noChangeAspect="1" noChangeArrowheads="1"/>
          </p:cNvPicPr>
          <p:nvPr/>
        </p:nvPicPr>
        <p:blipFill>
          <a:blip r:embed="rId3" cstate="print"/>
          <a:srcRect t="7619"/>
          <a:stretch>
            <a:fillRect/>
          </a:stretch>
        </p:blipFill>
        <p:spPr bwMode="auto">
          <a:xfrm>
            <a:off x="4581758" y="2029947"/>
            <a:ext cx="3844925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Skupina 10"/>
          <p:cNvGrpSpPr>
            <a:grpSpLocks noChangeAspect="1"/>
          </p:cNvGrpSpPr>
          <p:nvPr/>
        </p:nvGrpSpPr>
        <p:grpSpPr>
          <a:xfrm>
            <a:off x="1049059" y="1795843"/>
            <a:ext cx="2843431" cy="4433595"/>
            <a:chOff x="847725" y="2925763"/>
            <a:chExt cx="2344738" cy="3656012"/>
          </a:xfrm>
        </p:grpSpPr>
        <p:pic>
          <p:nvPicPr>
            <p:cNvPr id="9222" name="Picture 30" descr="Neutral"/>
            <p:cNvPicPr>
              <a:picLocks noChangeAspect="1" noChangeArrowheads="1"/>
            </p:cNvPicPr>
            <p:nvPr/>
          </p:nvPicPr>
          <p:blipFill>
            <a:blip r:embed="rId4" cstate="print"/>
            <a:srcRect r="52472"/>
            <a:stretch>
              <a:fillRect/>
            </a:stretch>
          </p:blipFill>
          <p:spPr bwMode="auto">
            <a:xfrm>
              <a:off x="857250" y="2925763"/>
              <a:ext cx="2335213" cy="170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32" descr="Neutral"/>
            <p:cNvPicPr>
              <a:picLocks noChangeAspect="1" noChangeArrowheads="1"/>
            </p:cNvPicPr>
            <p:nvPr/>
          </p:nvPicPr>
          <p:blipFill>
            <a:blip r:embed="rId4" cstate="print"/>
            <a:srcRect l="52925"/>
            <a:stretch>
              <a:fillRect/>
            </a:stretch>
          </p:blipFill>
          <p:spPr bwMode="auto">
            <a:xfrm>
              <a:off x="847725" y="4878388"/>
              <a:ext cx="2312988" cy="170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2007823" y="320675"/>
            <a:ext cx="49087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Základní postuláty neutrální teorie:</a:t>
            </a:r>
            <a:endParaRPr lang="cs-CZ" dirty="0">
              <a:solidFill>
                <a:srgbClr val="E6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Grafika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47430" y="1776442"/>
            <a:ext cx="5047584" cy="395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5513719" y="1045018"/>
            <a:ext cx="3403496" cy="20313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cs-CZ" sz="1800" dirty="0" err="1">
                <a:latin typeface="Arial" charset="0"/>
              </a:rPr>
              <a:t>fibrinopeptidy</a:t>
            </a:r>
            <a:r>
              <a:rPr lang="cs-CZ" sz="1800" dirty="0">
                <a:latin typeface="Arial" charset="0"/>
              </a:rPr>
              <a:t>		8,3</a:t>
            </a:r>
          </a:p>
          <a:p>
            <a:pPr eaLnBrk="0" hangingPunct="0"/>
            <a:r>
              <a:rPr lang="cs-CZ" sz="1800" dirty="0" smtClean="0">
                <a:latin typeface="Arial" charset="0"/>
              </a:rPr>
              <a:t>pankreatická ribonukleáza</a:t>
            </a:r>
            <a:r>
              <a:rPr lang="cs-CZ" sz="1800" dirty="0">
                <a:latin typeface="Arial" charset="0"/>
              </a:rPr>
              <a:t>	2,1</a:t>
            </a:r>
          </a:p>
          <a:p>
            <a:pPr eaLnBrk="0" hangingPunct="0"/>
            <a:r>
              <a:rPr lang="cs-CZ" sz="1800" dirty="0" err="1">
                <a:latin typeface="Arial" charset="0"/>
              </a:rPr>
              <a:t>lyzozym</a:t>
            </a:r>
            <a:r>
              <a:rPr lang="cs-CZ" sz="1800" dirty="0">
                <a:latin typeface="Arial" charset="0"/>
              </a:rPr>
              <a:t>			2,0</a:t>
            </a:r>
          </a:p>
          <a:p>
            <a:pPr eaLnBrk="0" hangingPunct="0"/>
            <a:r>
              <a:rPr lang="cs-CZ" sz="1800" dirty="0">
                <a:latin typeface="Arial" charset="0"/>
              </a:rPr>
              <a:t>alfa-globin		1,2</a:t>
            </a:r>
          </a:p>
          <a:p>
            <a:pPr eaLnBrk="0" hangingPunct="0"/>
            <a:r>
              <a:rPr lang="cs-CZ" sz="1800" dirty="0">
                <a:latin typeface="Arial" charset="0"/>
              </a:rPr>
              <a:t>inzulin			0,44</a:t>
            </a:r>
          </a:p>
          <a:p>
            <a:pPr eaLnBrk="0" hangingPunct="0"/>
            <a:r>
              <a:rPr lang="cs-CZ" sz="1800" dirty="0">
                <a:latin typeface="Arial" charset="0"/>
              </a:rPr>
              <a:t>cytochrom </a:t>
            </a:r>
            <a:r>
              <a:rPr lang="cs-CZ" sz="1800" i="1" dirty="0">
                <a:latin typeface="Arial" charset="0"/>
              </a:rPr>
              <a:t>c</a:t>
            </a:r>
            <a:r>
              <a:rPr lang="cs-CZ" sz="1800" dirty="0">
                <a:latin typeface="Arial" charset="0"/>
              </a:rPr>
              <a:t>		0,3</a:t>
            </a:r>
          </a:p>
          <a:p>
            <a:pPr eaLnBrk="0" hangingPunct="0"/>
            <a:r>
              <a:rPr lang="cs-CZ" sz="1800" dirty="0">
                <a:latin typeface="Arial" charset="0"/>
              </a:rPr>
              <a:t>histon H4		0,01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523875" y="361950"/>
            <a:ext cx="7459093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2.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evoluční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rychlost u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různě důležitých proteinů se liší</a:t>
            </a:r>
            <a:endParaRPr lang="cs-CZ" dirty="0">
              <a:solidFill>
                <a:srgbClr val="E60000"/>
              </a:solidFill>
              <a:latin typeface="Arial" charset="0"/>
            </a:endParaRPr>
          </a:p>
        </p:txBody>
      </p:sp>
      <p:pic>
        <p:nvPicPr>
          <p:cNvPr id="5" name="Picture 11" descr="skenovat0004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638615" y="3103386"/>
            <a:ext cx="3207673" cy="358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1596064"/>
            <a:ext cx="7436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Př.: transient receptor potential vanilloid (TRPV) channel protein: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523875" y="361950"/>
            <a:ext cx="7938392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3. rozdílná evoluční rychlost na různých částech proteinu</a:t>
            </a:r>
            <a:br>
              <a:rPr lang="cs-CZ" dirty="0">
                <a:solidFill>
                  <a:srgbClr val="E60000"/>
                </a:solidFill>
                <a:latin typeface="Arial" charset="0"/>
              </a:rPr>
            </a:br>
            <a:r>
              <a:rPr lang="cs-CZ" dirty="0">
                <a:solidFill>
                  <a:srgbClr val="E60000"/>
                </a:solidFill>
                <a:latin typeface="Arial" charset="0"/>
              </a:rPr>
              <a:t>    (vazebná místa 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 strukturní oblasti)</a:t>
            </a:r>
          </a:p>
        </p:txBody>
      </p:sp>
      <p:pic>
        <p:nvPicPr>
          <p:cNvPr id="12291" name="Picture 3" descr="http://www.epernicus.com/figures/1223/zoomed/1223.jpg?12435386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7027" y="2604814"/>
            <a:ext cx="4572000" cy="3048001"/>
          </a:xfrm>
          <a:prstGeom prst="rect">
            <a:avLst/>
          </a:prstGeom>
          <a:noFill/>
        </p:spPr>
      </p:pic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5515094" y="5177246"/>
            <a:ext cx="2084387" cy="1014192"/>
          </a:xfrm>
          <a:prstGeom prst="wedgeRectCallout">
            <a:avLst>
              <a:gd name="adj1" fmla="val -141749"/>
              <a:gd name="adj2" fmla="val -17310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 smtClean="0">
                <a:latin typeface="Arial" pitchFamily="34" charset="0"/>
              </a:rPr>
              <a:t>vazebné oblasti jsou evolučně konzervativnější</a:t>
            </a:r>
            <a:endParaRPr lang="cs-CZ" sz="1800" i="1" baseline="-25000" dirty="0">
              <a:latin typeface="Arial" pitchFamily="34" charset="0"/>
              <a:sym typeface="Symbol" pitchFamily="18" charset="2"/>
            </a:endParaRPr>
          </a:p>
        </p:txBody>
      </p:sp>
      <p:cxnSp>
        <p:nvCxnSpPr>
          <p:cNvPr id="9" name="Přímá spojovací šipka 8"/>
          <p:cNvCxnSpPr/>
          <p:nvPr/>
        </p:nvCxnSpPr>
        <p:spPr bwMode="auto">
          <a:xfrm flipH="1">
            <a:off x="3518264" y="2821577"/>
            <a:ext cx="2055222" cy="82731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6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ovéPole 9"/>
          <p:cNvSpPr txBox="1"/>
          <p:nvPr/>
        </p:nvSpPr>
        <p:spPr>
          <a:xfrm>
            <a:off x="5608321" y="2560320"/>
            <a:ext cx="159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molekula ATP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34988" y="361950"/>
            <a:ext cx="8384026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4. rozdílná evoluční rychlost na jednotlivých místech kodonu</a:t>
            </a:r>
            <a:endParaRPr lang="cs-CZ" dirty="0">
              <a:solidFill>
                <a:srgbClr val="E60000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5" name="Obrázek 4" descr="Scan2.TIF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rcRect t="20853" r="35855" b="41783"/>
          <a:stretch>
            <a:fillRect/>
          </a:stretch>
        </p:blipFill>
        <p:spPr>
          <a:xfrm rot="5400000">
            <a:off x="1892846" y="1429995"/>
            <a:ext cx="5432733" cy="447630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 bwMode="auto">
          <a:xfrm>
            <a:off x="2608263" y="3508744"/>
            <a:ext cx="4005188" cy="361507"/>
          </a:xfrm>
          <a:prstGeom prst="rect">
            <a:avLst/>
          </a:prstGeom>
          <a:solidFill>
            <a:srgbClr val="66FF33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2608263" y="4533014"/>
            <a:ext cx="4005188" cy="361507"/>
          </a:xfrm>
          <a:prstGeom prst="rect">
            <a:avLst/>
          </a:prstGeom>
          <a:solidFill>
            <a:srgbClr val="66FF33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2608263" y="5543107"/>
            <a:ext cx="4005188" cy="361507"/>
          </a:xfrm>
          <a:prstGeom prst="rect">
            <a:avLst/>
          </a:prstGeom>
          <a:solidFill>
            <a:srgbClr val="66FF33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8" name="Picture 14" descr="Clock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859080" y="2339930"/>
            <a:ext cx="4019106" cy="371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534988" y="361950"/>
            <a:ext cx="7427033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>
                <a:solidFill>
                  <a:srgbClr val="E60000"/>
                </a:solidFill>
                <a:latin typeface="Arial" charset="0"/>
              </a:rPr>
              <a:t>5. rychlost evoluce daného proteinu u různých druhů </a:t>
            </a:r>
            <a:br>
              <a:rPr lang="cs-CZ">
                <a:solidFill>
                  <a:srgbClr val="E60000"/>
                </a:solidFill>
                <a:latin typeface="Arial" charset="0"/>
              </a:rPr>
            </a:br>
            <a:r>
              <a:rPr lang="cs-CZ">
                <a:solidFill>
                  <a:srgbClr val="E60000"/>
                </a:solidFill>
                <a:latin typeface="Arial" charset="0"/>
              </a:rPr>
              <a:t>    přibližně konstantní</a:t>
            </a:r>
            <a:endParaRPr lang="cs-CZ">
              <a:solidFill>
                <a:srgbClr val="E60000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 rot="5400000">
            <a:off x="1046779" y="2178248"/>
            <a:ext cx="2880316" cy="390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4947500" y="1626783"/>
            <a:ext cx="379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Kimura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(1983), obratlovci, </a:t>
            </a:r>
            <a:r>
              <a:rPr lang="cs-CZ" sz="1800" dirty="0" smtClean="0">
                <a:latin typeface="Arial" pitchFamily="34" charset="0"/>
                <a:cs typeface="Arial" pitchFamily="34" charset="0"/>
                <a:sym typeface="Symbol"/>
              </a:rPr>
              <a:t>-globin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: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34988" y="2087526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Wilson (1977), savci, 7 proteinů: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534988" y="361950"/>
            <a:ext cx="824456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/>
            <a:r>
              <a:rPr lang="cs-CZ" sz="2000" dirty="0">
                <a:latin typeface="Arial" charset="0"/>
              </a:rPr>
              <a:t>převážně se netýká morfologických, fyziologických a behaviorálních </a:t>
            </a: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	</a:t>
            </a:r>
            <a:r>
              <a:rPr lang="cs-CZ" sz="2000" dirty="0" smtClean="0">
                <a:latin typeface="Arial" charset="0"/>
              </a:rPr>
              <a:t>znaků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defTabSz="360000" eaLnBrk="0" hangingPunct="0"/>
            <a:r>
              <a:rPr lang="cs-CZ" sz="2000" dirty="0">
                <a:latin typeface="Arial" charset="0"/>
              </a:rPr>
              <a:t>nemůže vysvětlit vznik adaptací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defTabSz="360000" eaLnBrk="0" hangingPunct="0"/>
            <a:r>
              <a:rPr lang="cs-CZ" sz="2000" dirty="0">
                <a:latin typeface="Arial" charset="0"/>
              </a:rPr>
              <a:t>mnoho škodlivých mutací, ty však rychle eliminovány selekcí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defTabSz="360000" eaLnBrk="0" hangingPunct="0"/>
            <a:r>
              <a:rPr lang="cs-CZ" sz="2000" dirty="0">
                <a:latin typeface="Arial" charset="0"/>
              </a:rPr>
              <a:t>selekce působí i na molekulární úrovni, avšak většina mutací </a:t>
            </a:r>
            <a:r>
              <a:rPr lang="cs-CZ" sz="2000" dirty="0" smtClean="0">
                <a:latin typeface="Arial" charset="0"/>
              </a:rPr>
              <a:t>má </a:t>
            </a:r>
            <a:r>
              <a:rPr lang="cs-CZ" sz="2000" dirty="0">
                <a:latin typeface="Arial" charset="0"/>
              </a:rPr>
              <a:t>velmi </a:t>
            </a: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	</a:t>
            </a:r>
            <a:r>
              <a:rPr lang="cs-CZ" sz="2000" dirty="0" smtClean="0">
                <a:latin typeface="Arial" charset="0"/>
              </a:rPr>
              <a:t>malý </a:t>
            </a:r>
            <a:r>
              <a:rPr lang="cs-CZ" sz="2000" dirty="0">
                <a:latin typeface="Arial" charset="0"/>
              </a:rPr>
              <a:t>účinek na fitness </a:t>
            </a:r>
            <a:r>
              <a:rPr lang="cs-CZ" sz="2000" dirty="0">
                <a:latin typeface="Arial" charset="0"/>
                <a:sym typeface="Symbol" pitchFamily="18" charset="2"/>
              </a:rPr>
              <a:t> důležitá role driftu</a:t>
            </a: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534988" y="3713215"/>
            <a:ext cx="782618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 err="1">
                <a:solidFill>
                  <a:srgbClr val="E60000"/>
                </a:solidFill>
                <a:latin typeface="Arial" charset="0"/>
              </a:rPr>
              <a:t>Haldaneův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odhad selekčních nákladů </a:t>
            </a:r>
            <a:r>
              <a:rPr lang="en-US" dirty="0" smtClean="0">
                <a:solidFill>
                  <a:srgbClr val="E60000"/>
                </a:solidFill>
                <a:latin typeface="Arial" charset="0"/>
              </a:rPr>
              <a:t>je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nadhodnocený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:</a:t>
            </a:r>
          </a:p>
          <a:p>
            <a:pPr eaLnBrk="0" hangingPunct="0"/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selekce většinou </a:t>
            </a:r>
            <a:r>
              <a:rPr lang="cs-CZ" sz="2000" u="sng" dirty="0" smtClean="0">
                <a:latin typeface="Arial" charset="0"/>
              </a:rPr>
              <a:t>měkká</a:t>
            </a:r>
            <a:r>
              <a:rPr lang="cs-CZ" sz="2000" dirty="0" smtClean="0">
                <a:latin typeface="Arial" charset="0"/>
              </a:rPr>
              <a:t>, ne tvrdá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u="sng" dirty="0">
                <a:latin typeface="Arial" charset="0"/>
              </a:rPr>
              <a:t>frekvenčně závislá selekce</a:t>
            </a:r>
            <a:r>
              <a:rPr lang="cs-CZ" sz="2000" dirty="0">
                <a:latin typeface="Arial" charset="0"/>
              </a:rPr>
              <a:t> místo superdominance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selekce nepůsobí na jednotlivé </a:t>
            </a:r>
            <a:r>
              <a:rPr lang="cs-CZ" sz="2000" dirty="0" err="1">
                <a:latin typeface="Arial" charset="0"/>
              </a:rPr>
              <a:t>lokusy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smtClean="0">
                <a:latin typeface="Arial" charset="0"/>
              </a:rPr>
              <a:t>odděleně (</a:t>
            </a:r>
            <a:r>
              <a:rPr lang="cs-CZ" sz="2000" dirty="0" err="1" smtClean="0">
                <a:latin typeface="Arial" charset="0"/>
              </a:rPr>
              <a:t>epistáze</a:t>
            </a:r>
            <a:r>
              <a:rPr lang="cs-CZ" sz="2000" dirty="0" smtClean="0">
                <a:latin typeface="Arial" charset="0"/>
              </a:rPr>
              <a:t>)</a:t>
            </a:r>
            <a:endParaRPr lang="cs-CZ" sz="2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drif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584" y="381000"/>
            <a:ext cx="2954425" cy="6218173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74663" y="973438"/>
            <a:ext cx="4370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Průměrná doba </a:t>
            </a:r>
            <a:r>
              <a:rPr lang="cs-CZ" sz="2000" dirty="0">
                <a:latin typeface="Arial" pitchFamily="34" charset="0"/>
                <a:sym typeface="Symbol" pitchFamily="18" charset="2"/>
              </a:rPr>
              <a:t>fixace nové mutace </a:t>
            </a:r>
            <a:r>
              <a:rPr lang="cs-CZ" sz="2000" dirty="0" smtClean="0">
                <a:latin typeface="Arial" pitchFamily="34" charset="0"/>
                <a:sym typeface="Symbol" pitchFamily="18" charset="2"/>
              </a:rPr>
              <a:t/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= 4</a:t>
            </a:r>
            <a:r>
              <a:rPr lang="cs-CZ" sz="2000" i="1" dirty="0" smtClean="0">
                <a:latin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</a:rPr>
              <a:t>e</a:t>
            </a:r>
            <a:endParaRPr lang="cs-CZ" sz="2000" baseline="-25000" dirty="0">
              <a:latin typeface="Arial" pitchFamily="34" charset="0"/>
            </a:endParaRP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3537080" y="2636280"/>
            <a:ext cx="1884362" cy="1131888"/>
          </a:xfrm>
          <a:prstGeom prst="wedgeRectCallout">
            <a:avLst>
              <a:gd name="adj1" fmla="val 71228"/>
              <a:gd name="adj2" fmla="val -20393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středně velká populace:</a:t>
            </a:r>
            <a:br>
              <a:rPr lang="cs-CZ" sz="1600" dirty="0">
                <a:latin typeface="Arial" pitchFamily="34" charset="0"/>
              </a:rPr>
            </a:br>
            <a:r>
              <a:rPr lang="cs-CZ" sz="1600" dirty="0">
                <a:latin typeface="Arial" pitchFamily="34" charset="0"/>
              </a:rPr>
              <a:t>frekventovanější mutace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3954162" y="5641203"/>
            <a:ext cx="1802542" cy="954088"/>
          </a:xfrm>
          <a:prstGeom prst="wedgeRectCallout">
            <a:avLst>
              <a:gd name="adj1" fmla="val 74530"/>
              <a:gd name="adj2" fmla="val 358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malá populace:</a:t>
            </a:r>
            <a:br>
              <a:rPr lang="cs-CZ" sz="1600">
                <a:latin typeface="Arial" pitchFamily="34" charset="0"/>
              </a:rPr>
            </a:br>
            <a:r>
              <a:rPr lang="cs-CZ" sz="1600">
                <a:latin typeface="Arial" pitchFamily="34" charset="0"/>
              </a:rPr>
              <a:t>mutace málo frekventované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74663" y="1859692"/>
            <a:ext cx="38876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Průměrný interval mezi fixacemi </a:t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= 1/</a:t>
            </a:r>
            <a:r>
              <a:rPr lang="cs-CZ" sz="2000" i="1" dirty="0" smtClean="0">
                <a:latin typeface="Arial" pitchFamily="34" charset="0"/>
                <a:sym typeface="Symbol" pitchFamily="18" charset="2"/>
              </a:rPr>
              <a:t></a:t>
            </a:r>
            <a:endParaRPr lang="cs-CZ" sz="2000" dirty="0">
              <a:latin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60388" y="4667083"/>
            <a:ext cx="4246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V malé populaci rychlejší fixace, ale</a:t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delší interval mezi fixacemi:</a:t>
            </a:r>
            <a:endParaRPr lang="cs-CZ" sz="2000" dirty="0">
              <a:latin typeface="Arial" pitchFamily="34" charset="0"/>
            </a:endParaRP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681852" y="320675"/>
            <a:ext cx="49611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dirty="0">
                <a:solidFill>
                  <a:srgbClr val="E80000"/>
                </a:solidFill>
                <a:latin typeface="Arial" charset="0"/>
              </a:rPr>
              <a:t>Teoretické principy neutrální teorie: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drif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584" y="381000"/>
            <a:ext cx="2954425" cy="6218173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74663" y="1014627"/>
            <a:ext cx="45432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Pravděpodobnost </a:t>
            </a:r>
            <a:r>
              <a:rPr lang="cs-CZ" sz="2000" dirty="0">
                <a:latin typeface="Arial" pitchFamily="34" charset="0"/>
                <a:sym typeface="Symbol" pitchFamily="18" charset="2"/>
              </a:rPr>
              <a:t>fixace nové mutace </a:t>
            </a:r>
            <a:r>
              <a:rPr lang="cs-CZ" sz="2000" dirty="0" smtClean="0">
                <a:latin typeface="Arial" pitchFamily="34" charset="0"/>
                <a:sym typeface="Symbol" pitchFamily="18" charset="2"/>
              </a:rPr>
              <a:t/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= </a:t>
            </a:r>
            <a:r>
              <a:rPr lang="cs-CZ" sz="2000" dirty="0">
                <a:latin typeface="Arial" pitchFamily="34" charset="0"/>
              </a:rPr>
              <a:t>1/</a:t>
            </a:r>
            <a:r>
              <a:rPr lang="en-US" sz="2000" dirty="0">
                <a:latin typeface="Arial" pitchFamily="34" charset="0"/>
              </a:rPr>
              <a:t>(</a:t>
            </a:r>
            <a:r>
              <a:rPr lang="cs-CZ" sz="2000" dirty="0" smtClean="0">
                <a:latin typeface="Arial" pitchFamily="34" charset="0"/>
              </a:rPr>
              <a:t>2</a:t>
            </a:r>
            <a:r>
              <a:rPr lang="cs-CZ" sz="2000" i="1" dirty="0" smtClean="0">
                <a:latin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</a:rPr>
              <a:t>e</a:t>
            </a:r>
            <a:r>
              <a:rPr lang="en-US" sz="2000" dirty="0" smtClean="0">
                <a:latin typeface="Arial" pitchFamily="34" charset="0"/>
              </a:rPr>
              <a:t>)</a:t>
            </a:r>
            <a:endParaRPr lang="cs-CZ" sz="2000" dirty="0">
              <a:latin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74663" y="2024449"/>
            <a:ext cx="4382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Průměrný počet neutrálních mutací </a:t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= 2</a:t>
            </a:r>
            <a:r>
              <a:rPr lang="cs-CZ" sz="2000" i="1" dirty="0" smtClean="0">
                <a:latin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</a:rPr>
              <a:t>e</a:t>
            </a:r>
            <a:r>
              <a:rPr lang="cs-CZ" sz="2000" i="1" dirty="0" smtClean="0">
                <a:latin typeface="Arial" pitchFamily="34" charset="0"/>
                <a:sym typeface="Symbol" pitchFamily="18" charset="2"/>
              </a:rPr>
              <a:t></a:t>
            </a:r>
            <a:endParaRPr lang="cs-CZ" sz="2000" dirty="0">
              <a:latin typeface="Arial" pitchFamily="34" charset="0"/>
            </a:endParaRPr>
          </a:p>
        </p:txBody>
      </p:sp>
      <p:grpSp>
        <p:nvGrpSpPr>
          <p:cNvPr id="5" name="Skupina 10"/>
          <p:cNvGrpSpPr/>
          <p:nvPr/>
        </p:nvGrpSpPr>
        <p:grpSpPr>
          <a:xfrm>
            <a:off x="534988" y="3146804"/>
            <a:ext cx="5346335" cy="3046988"/>
            <a:chOff x="593725" y="2339975"/>
            <a:chExt cx="5346335" cy="3046988"/>
          </a:xfrm>
        </p:grpSpPr>
        <p:sp>
          <p:nvSpPr>
            <p:cNvPr id="4" name="Text Box 16"/>
            <p:cNvSpPr txBox="1">
              <a:spLocks noChangeArrowheads="1"/>
            </p:cNvSpPr>
            <p:nvPr/>
          </p:nvSpPr>
          <p:spPr bwMode="auto">
            <a:xfrm>
              <a:off x="593725" y="2339975"/>
              <a:ext cx="5346335" cy="304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540000" eaLnBrk="0" hangingPunct="0"/>
              <a:r>
                <a:rPr lang="cs-CZ" sz="2000" dirty="0" smtClean="0">
                  <a:latin typeface="Arial" pitchFamily="34" charset="0"/>
                </a:rPr>
                <a:t>Frekvence substituce (nahrazení jedné</a:t>
              </a:r>
              <a:br>
                <a:rPr lang="cs-CZ" sz="2000" dirty="0" smtClean="0">
                  <a:latin typeface="Arial" pitchFamily="34" charset="0"/>
                </a:rPr>
              </a:br>
              <a:r>
                <a:rPr lang="cs-CZ" sz="2000" dirty="0" smtClean="0">
                  <a:latin typeface="Arial" pitchFamily="34" charset="0"/>
                </a:rPr>
                <a:t>	alely </a:t>
              </a:r>
              <a:r>
                <a:rPr lang="cs-CZ" sz="2000" dirty="0">
                  <a:latin typeface="Arial" pitchFamily="34" charset="0"/>
                </a:rPr>
                <a:t>za jinou v </a:t>
              </a:r>
              <a:r>
                <a:rPr lang="cs-CZ" sz="2000" dirty="0" smtClean="0">
                  <a:latin typeface="Arial" pitchFamily="34" charset="0"/>
                </a:rPr>
                <a:t>populaci):</a:t>
              </a:r>
              <a:r>
                <a:rPr lang="cs-CZ" sz="2000" dirty="0">
                  <a:latin typeface="Arial" pitchFamily="34" charset="0"/>
                </a:rPr>
                <a:t/>
              </a:r>
              <a:br>
                <a:rPr lang="cs-CZ" sz="2000" dirty="0">
                  <a:latin typeface="Arial" pitchFamily="34" charset="0"/>
                </a:rPr>
              </a:br>
              <a:endParaRPr lang="cs-CZ" sz="2000" dirty="0">
                <a:latin typeface="Arial" pitchFamily="34" charset="0"/>
              </a:endParaRPr>
            </a:p>
            <a:p>
              <a:pPr defTabSz="540000" eaLnBrk="0" hangingPunct="0"/>
              <a:r>
                <a:rPr lang="cs-CZ" sz="1800" dirty="0">
                  <a:latin typeface="Arial" pitchFamily="34" charset="0"/>
                  <a:sym typeface="Symbol" pitchFamily="18" charset="2"/>
                </a:rPr>
                <a:t>	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1/(</a:t>
              </a:r>
              <a:r>
                <a:rPr lang="cs-CZ" sz="2000" dirty="0" smtClean="0">
                  <a:latin typeface="Arial" pitchFamily="34" charset="0"/>
                  <a:sym typeface="Symbol" pitchFamily="18" charset="2"/>
                </a:rPr>
                <a:t>2</a:t>
              </a:r>
              <a:r>
                <a:rPr lang="cs-CZ" sz="2000" i="1" dirty="0" smtClean="0">
                  <a:latin typeface="Arial" pitchFamily="34" charset="0"/>
                </a:rPr>
                <a:t>N</a:t>
              </a:r>
              <a:r>
                <a:rPr lang="cs-CZ" sz="2000" i="1" baseline="-25000" dirty="0" smtClean="0">
                  <a:latin typeface="Arial" pitchFamily="34" charset="0"/>
                </a:rPr>
                <a:t>e</a:t>
              </a:r>
              <a:r>
                <a:rPr lang="cs-CZ" sz="2000" dirty="0" smtClean="0">
                  <a:latin typeface="Arial" pitchFamily="34" charset="0"/>
                  <a:sym typeface="Symbol" pitchFamily="18" charset="2"/>
                </a:rPr>
                <a:t>) 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 </a:t>
              </a:r>
              <a:r>
                <a:rPr lang="cs-CZ" sz="2000" dirty="0" err="1" smtClean="0">
                  <a:latin typeface="Arial" pitchFamily="34" charset="0"/>
                  <a:sym typeface="Symbol" pitchFamily="18" charset="2"/>
                </a:rPr>
                <a:t>2</a:t>
              </a:r>
              <a:r>
                <a:rPr lang="cs-CZ" sz="2000" i="1" dirty="0" err="1" smtClean="0">
                  <a:latin typeface="Arial" pitchFamily="34" charset="0"/>
                </a:rPr>
                <a:t>N</a:t>
              </a:r>
              <a:r>
                <a:rPr lang="cs-CZ" sz="2000" i="1" baseline="-25000" dirty="0" err="1" smtClean="0">
                  <a:latin typeface="Arial" pitchFamily="34" charset="0"/>
                </a:rPr>
                <a:t>e</a:t>
              </a:r>
              <a:r>
                <a:rPr lang="cs-CZ" sz="2000" i="1" dirty="0" smtClean="0">
                  <a:latin typeface="Arial" pitchFamily="34" charset="0"/>
                  <a:sym typeface="Symbol" pitchFamily="18" charset="2"/>
                </a:rPr>
                <a:t></a:t>
              </a:r>
              <a:r>
                <a:rPr lang="cs-CZ" sz="2000" dirty="0" smtClean="0">
                  <a:latin typeface="Arial" pitchFamily="34" charset="0"/>
                  <a:sym typeface="Symbol" pitchFamily="18" charset="2"/>
                </a:rPr>
                <a:t> 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= </a:t>
              </a:r>
              <a:r>
                <a:rPr lang="cs-CZ" sz="2000" i="1" dirty="0">
                  <a:latin typeface="Arial" pitchFamily="34" charset="0"/>
                  <a:sym typeface="Symbol" pitchFamily="18" charset="2"/>
                </a:rPr>
                <a:t></a:t>
              </a:r>
            </a:p>
            <a:p>
              <a:pPr defTabSz="540000" eaLnBrk="0" hangingPunct="0"/>
              <a:endParaRPr lang="cs-CZ" sz="2000" dirty="0" smtClean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endParaRPr lang="cs-CZ" sz="2000" dirty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r>
                <a:rPr lang="cs-CZ" sz="2000" dirty="0" smtClean="0">
                  <a:solidFill>
                    <a:srgbClr val="E60000"/>
                  </a:solidFill>
                  <a:latin typeface="Arial" pitchFamily="34" charset="0"/>
                  <a:sym typeface="Symbol" pitchFamily="18" charset="2"/>
                </a:rPr>
                <a:t></a:t>
              </a:r>
              <a:r>
                <a:rPr lang="cs-CZ" sz="2000" dirty="0" smtClean="0">
                  <a:latin typeface="Arial" pitchFamily="34" charset="0"/>
                  <a:sym typeface="Symbol" pitchFamily="18" charset="2"/>
                </a:rPr>
                <a:t> </a:t>
              </a:r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rychlost </a:t>
              </a:r>
              <a:r>
                <a:rPr lang="cs-CZ" sz="2400" dirty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neutrální </a:t>
              </a:r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evoluce není </a:t>
              </a:r>
            </a:p>
            <a:p>
              <a:pPr defTabSz="540000" eaLnBrk="0" hangingPunct="0"/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	závislá na </a:t>
              </a:r>
              <a:r>
                <a:rPr lang="cs-CZ" sz="2400" i="1" dirty="0" smtClean="0">
                  <a:solidFill>
                    <a:srgbClr val="DE0000"/>
                  </a:solidFill>
                  <a:latin typeface="Arial" pitchFamily="34" charset="0"/>
                </a:rPr>
                <a:t>N</a:t>
              </a:r>
              <a:r>
                <a:rPr lang="cs-CZ" sz="2400" i="1" baseline="-25000" dirty="0" smtClean="0">
                  <a:solidFill>
                    <a:srgbClr val="DE0000"/>
                  </a:solidFill>
                  <a:latin typeface="Arial" pitchFamily="34" charset="0"/>
                </a:rPr>
                <a:t>e</a:t>
              </a:r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</a:rPr>
                <a:t>, </a:t>
              </a:r>
              <a:r>
                <a:rPr lang="cs-CZ" sz="2400" dirty="0">
                  <a:solidFill>
                    <a:srgbClr val="DE0000"/>
                  </a:solidFill>
                  <a:latin typeface="Arial" pitchFamily="34" charset="0"/>
                </a:rPr>
                <a:t>ale jen na </a:t>
              </a:r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</a:rPr>
                <a:t>frekvenci</a:t>
              </a:r>
            </a:p>
            <a:p>
              <a:pPr defTabSz="540000" eaLnBrk="0" hangingPunct="0"/>
              <a:r>
                <a:rPr lang="cs-CZ" i="1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	</a:t>
              </a:r>
              <a:r>
                <a:rPr lang="cs-CZ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neutrálních mutací </a:t>
              </a:r>
              <a:r>
                <a:rPr lang="cs-CZ" sz="2400" i="1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 </a:t>
              </a:r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!</a:t>
              </a:r>
              <a:endParaRPr lang="cs-CZ" sz="2000" dirty="0">
                <a:solidFill>
                  <a:srgbClr val="DE0000"/>
                </a:solidFill>
                <a:latin typeface="Arial" pitchFamily="34" charset="0"/>
                <a:sym typeface="Symbol" pitchFamily="18" charset="2"/>
              </a:endParaRPr>
            </a:p>
          </p:txBody>
        </p:sp>
        <p:cxnSp>
          <p:nvCxnSpPr>
            <p:cNvPr id="9" name="Přímá spojovací čára 8"/>
            <p:cNvCxnSpPr/>
            <p:nvPr/>
          </p:nvCxnSpPr>
          <p:spPr>
            <a:xfrm>
              <a:off x="3089188" y="3624648"/>
              <a:ext cx="297163" cy="0"/>
            </a:xfrm>
            <a:prstGeom prst="line">
              <a:avLst/>
            </a:prstGeom>
            <a:ln w="3810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681852" y="320675"/>
            <a:ext cx="49611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dirty="0">
                <a:solidFill>
                  <a:srgbClr val="E80000"/>
                </a:solidFill>
                <a:latin typeface="Arial" charset="0"/>
              </a:rPr>
              <a:t>Teoretické principy neutrální teorie: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2857200" y="1993643"/>
            <a:ext cx="2559050" cy="1003300"/>
            <a:chOff x="5913438" y="2174875"/>
            <a:chExt cx="2559050" cy="1003300"/>
          </a:xfrm>
        </p:grpSpPr>
        <p:graphicFrame>
          <p:nvGraphicFramePr>
            <p:cNvPr id="100384" name="Object 32"/>
            <p:cNvGraphicFramePr>
              <a:graphicFrameLocks noChangeAspect="1"/>
            </p:cNvGraphicFramePr>
            <p:nvPr/>
          </p:nvGraphicFramePr>
          <p:xfrm>
            <a:off x="5913438" y="2174875"/>
            <a:ext cx="873125" cy="1003300"/>
          </p:xfrm>
          <a:graphic>
            <a:graphicData uri="http://schemas.openxmlformats.org/presentationml/2006/ole">
              <p:oleObj spid="_x0000_s3074" name="Rovnice" r:id="rId4" imgW="342720" imgH="393480" progId="Equation.3">
                <p:embed/>
              </p:oleObj>
            </a:graphicData>
          </a:graphic>
        </p:graphicFrame>
        <p:sp>
          <p:nvSpPr>
            <p:cNvPr id="100385" name="Text Box 33"/>
            <p:cNvSpPr txBox="1">
              <a:spLocks noChangeArrowheads="1"/>
            </p:cNvSpPr>
            <p:nvPr/>
          </p:nvSpPr>
          <p:spPr bwMode="auto">
            <a:xfrm>
              <a:off x="6657975" y="2481263"/>
              <a:ext cx="18145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2000" dirty="0">
                  <a:latin typeface="Arial" charset="0"/>
                </a:rPr>
                <a:t>, kde </a:t>
              </a:r>
              <a:r>
                <a:rPr lang="cs-CZ" sz="2000" i="1" dirty="0">
                  <a:latin typeface="Arial" charset="0"/>
                  <a:sym typeface="Symbol" pitchFamily="18" charset="2"/>
                </a:rPr>
                <a:t></a:t>
              </a:r>
              <a:r>
                <a:rPr lang="cs-CZ" sz="2000" dirty="0">
                  <a:latin typeface="Arial" charset="0"/>
                  <a:sym typeface="Symbol" pitchFamily="18" charset="2"/>
                </a:rPr>
                <a:t> = 4</a:t>
              </a:r>
              <a:r>
                <a:rPr lang="cs-CZ" sz="2000" i="1" dirty="0">
                  <a:latin typeface="Arial" charset="0"/>
                  <a:sym typeface="Symbol" pitchFamily="18" charset="2"/>
                </a:rPr>
                <a:t>N</a:t>
              </a:r>
              <a:r>
                <a:rPr lang="cs-CZ" sz="2000" i="1" baseline="-25000" dirty="0">
                  <a:latin typeface="Arial" charset="0"/>
                  <a:sym typeface="Symbol" pitchFamily="18" charset="2"/>
                </a:rPr>
                <a:t>e</a:t>
              </a:r>
              <a:r>
                <a:rPr lang="cs-CZ" sz="2000" i="1" dirty="0">
                  <a:latin typeface="Arial" charset="0"/>
                  <a:sym typeface="Symbol" pitchFamily="18" charset="2"/>
                </a:rPr>
                <a:t></a:t>
              </a:r>
              <a:endParaRPr lang="cs-CZ" sz="2000" i="1" dirty="0">
                <a:latin typeface="Arial" charset="0"/>
              </a:endParaRPr>
            </a:p>
          </p:txBody>
        </p:sp>
      </p:grpSp>
      <p:sp>
        <p:nvSpPr>
          <p:cNvPr id="100394" name="Text Box 42"/>
          <p:cNvSpPr txBox="1">
            <a:spLocks noChangeArrowheads="1"/>
          </p:cNvSpPr>
          <p:nvPr/>
        </p:nvSpPr>
        <p:spPr bwMode="auto">
          <a:xfrm>
            <a:off x="474663" y="1138496"/>
            <a:ext cx="4669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000" dirty="0" smtClean="0">
                <a:latin typeface="Arial" charset="0"/>
                <a:sym typeface="Symbol" pitchFamily="18" charset="2"/>
              </a:rPr>
              <a:t>Průměrná </a:t>
            </a:r>
            <a:r>
              <a:rPr lang="cs-CZ" sz="2000" dirty="0">
                <a:latin typeface="Arial" charset="0"/>
                <a:sym typeface="Symbol" pitchFamily="18" charset="2"/>
              </a:rPr>
              <a:t>rovnovážná </a:t>
            </a:r>
            <a:r>
              <a:rPr lang="cs-CZ" sz="2000" dirty="0" err="1">
                <a:latin typeface="Arial" charset="0"/>
                <a:sym typeface="Symbol" pitchFamily="18" charset="2"/>
              </a:rPr>
              <a:t>heterozygotnost</a:t>
            </a:r>
            <a:r>
              <a:rPr lang="cs-CZ" sz="2000" dirty="0">
                <a:latin typeface="Arial" charset="0"/>
                <a:sym typeface="Symbol" pitchFamily="18" charset="2"/>
              </a:rPr>
              <a:t>:</a:t>
            </a:r>
            <a:endParaRPr lang="en-US" sz="2000" dirty="0">
              <a:latin typeface="Arial" charset="0"/>
              <a:sym typeface="Symbol" pitchFamily="18" charset="2"/>
            </a:endParaRPr>
          </a:p>
        </p:txBody>
      </p:sp>
      <p:sp>
        <p:nvSpPr>
          <p:cNvPr id="100395" name="Text Box 43"/>
          <p:cNvSpPr txBox="1">
            <a:spLocks noChangeArrowheads="1"/>
          </p:cNvSpPr>
          <p:nvPr/>
        </p:nvSpPr>
        <p:spPr bwMode="auto">
          <a:xfrm>
            <a:off x="474663" y="3334522"/>
            <a:ext cx="6433171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sz="2000" dirty="0" smtClean="0">
                <a:latin typeface="Arial" charset="0"/>
                <a:sym typeface="Symbol" pitchFamily="18" charset="2"/>
              </a:rPr>
              <a:t>neustálý </a:t>
            </a:r>
            <a:r>
              <a:rPr lang="cs-CZ" sz="2000" dirty="0">
                <a:latin typeface="Arial" charset="0"/>
                <a:sym typeface="Symbol" pitchFamily="18" charset="2"/>
              </a:rPr>
              <a:t>vznik nových mutací  zvýšení proměnlivosti </a:t>
            </a:r>
            <a:endParaRPr lang="cs-CZ" sz="2000" dirty="0" smtClean="0">
              <a:latin typeface="Arial" charset="0"/>
              <a:sym typeface="Symbol" pitchFamily="18" charset="2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 smtClean="0">
                <a:latin typeface="Arial" charset="0"/>
                <a:sym typeface="Symbol" pitchFamily="18" charset="2"/>
              </a:rPr>
              <a:t> její </a:t>
            </a:r>
            <a:r>
              <a:rPr lang="cs-CZ" sz="2000" dirty="0">
                <a:latin typeface="Arial" charset="0"/>
                <a:sym typeface="Symbol" pitchFamily="18" charset="2"/>
              </a:rPr>
              <a:t>eroze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driftem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 smtClean="0">
                <a:latin typeface="Arial" charset="0"/>
                <a:sym typeface="Symbol" pitchFamily="18" charset="2"/>
              </a:rPr>
              <a:t> </a:t>
            </a:r>
            <a:r>
              <a:rPr lang="cs-CZ" sz="2000" dirty="0">
                <a:latin typeface="Arial" charset="0"/>
                <a:sym typeface="Symbol" pitchFamily="18" charset="2"/>
              </a:rPr>
              <a:t>neustálé nahrazování jedné alely za druhou</a:t>
            </a:r>
            <a:endParaRPr lang="cs-CZ" dirty="0">
              <a:solidFill>
                <a:srgbClr val="E6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0396" name="Text Box 44"/>
          <p:cNvSpPr txBox="1">
            <a:spLocks noChangeArrowheads="1"/>
          </p:cNvSpPr>
          <p:nvPr/>
        </p:nvSpPr>
        <p:spPr bwMode="auto">
          <a:xfrm>
            <a:off x="534988" y="5178617"/>
            <a:ext cx="7939994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Dochází k rovnováze 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mutace a driftu  </a:t>
            </a:r>
            <a:r>
              <a:rPr lang="cs-CZ" u="sng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polymorfismus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 </a:t>
            </a:r>
            <a:b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</a:b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(na rozdíl od rovnováhy mutace a </a:t>
            </a:r>
            <a:r>
              <a:rPr lang="cs-CZ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selekce) 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je </a:t>
            </a:r>
            <a:r>
              <a:rPr lang="cs-CZ" u="sng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přechodný</a:t>
            </a:r>
            <a:endParaRPr lang="cs-CZ" u="sng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681852" y="320675"/>
            <a:ext cx="49611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dirty="0">
                <a:solidFill>
                  <a:srgbClr val="E80000"/>
                </a:solidFill>
                <a:latin typeface="Arial" charset="0"/>
              </a:rPr>
              <a:t>Teoretické principy neutrální teorie:</a:t>
            </a: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5654204" y="1161706"/>
            <a:ext cx="1884362" cy="1131888"/>
          </a:xfrm>
          <a:prstGeom prst="wedgeRectCallout">
            <a:avLst>
              <a:gd name="adj1" fmla="val -80907"/>
              <a:gd name="adj2" fmla="val 5238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 smtClean="0">
                <a:latin typeface="Arial" charset="0"/>
                <a:sym typeface="Symbol" pitchFamily="18" charset="2"/>
              </a:rPr>
              <a:t>větší populace  vyšší </a:t>
            </a:r>
            <a:r>
              <a:rPr lang="cs-CZ" sz="1800" dirty="0" err="1" smtClean="0">
                <a:latin typeface="Arial" charset="0"/>
                <a:sym typeface="Symbol" pitchFamily="18" charset="2"/>
              </a:rPr>
              <a:t>heterozygotnost</a:t>
            </a:r>
            <a:endParaRPr lang="cs-CZ" sz="1800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96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534988" y="1120346"/>
            <a:ext cx="8345554" cy="3067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substituce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nahrazení jedné alely jinou (tj. fixace nově vzniklé alely)</a:t>
            </a: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charset="0"/>
              </a:rPr>
              <a:t>jestliže se jedinec během svého života nerozmnoží, označujeme to jako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jeho </a:t>
            </a:r>
            <a:r>
              <a:rPr lang="cs-CZ" sz="2000" u="sng" dirty="0" smtClean="0">
                <a:latin typeface="Arial" charset="0"/>
              </a:rPr>
              <a:t>genetickou smrt</a:t>
            </a:r>
            <a:br>
              <a:rPr lang="cs-CZ" sz="2000" u="sng" dirty="0" smtClean="0">
                <a:latin typeface="Arial" charset="0"/>
              </a:rPr>
            </a:br>
            <a:endParaRPr lang="cs-CZ" sz="2000" u="sng" dirty="0" smtClean="0">
              <a:latin typeface="Arial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solidFill>
                  <a:srgbClr val="003399"/>
                </a:solidFill>
                <a:latin typeface="Arial" charset="0"/>
              </a:rPr>
              <a:t>J.B.S. </a:t>
            </a:r>
            <a:r>
              <a:rPr lang="cs-CZ" sz="2000" dirty="0" err="1" smtClean="0">
                <a:solidFill>
                  <a:srgbClr val="003399"/>
                </a:solidFill>
                <a:latin typeface="Arial" charset="0"/>
              </a:rPr>
              <a:t>Haldane</a:t>
            </a:r>
            <a:r>
              <a:rPr lang="cs-CZ" sz="2000" dirty="0" smtClean="0">
                <a:solidFill>
                  <a:srgbClr val="003399"/>
                </a:solidFill>
                <a:latin typeface="Arial" charset="0"/>
              </a:rPr>
              <a:t> (1957): </a:t>
            </a:r>
            <a:endParaRPr lang="cs-CZ" sz="2000" dirty="0">
              <a:solidFill>
                <a:srgbClr val="003399"/>
              </a:solidFill>
              <a:latin typeface="Arial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charset="0"/>
              </a:rPr>
              <a:t>prospěšná mutace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 fixace výhodné alely a nahrazení alely nevýhodné</a:t>
            </a:r>
            <a:endParaRPr lang="cs-CZ" sz="2000" dirty="0">
              <a:latin typeface="Arial" charset="0"/>
              <a:sym typeface="Symbol" pitchFamily="18" charset="2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charset="0"/>
                <a:sym typeface="Symbol" pitchFamily="18" charset="2"/>
              </a:rPr>
              <a:t>dokud původní alela existuje v populaci, průměrná fitness nižší než </a:t>
            </a:r>
            <a:br>
              <a:rPr lang="cs-CZ" sz="2000" dirty="0" smtClean="0">
                <a:latin typeface="Arial" charset="0"/>
                <a:sym typeface="Symbol" pitchFamily="18" charset="2"/>
              </a:rPr>
            </a:br>
            <a:r>
              <a:rPr lang="cs-CZ" sz="2000" dirty="0" smtClean="0">
                <a:latin typeface="Arial" charset="0"/>
                <a:sym typeface="Symbol" pitchFamily="18" charset="2"/>
              </a:rPr>
              <a:t>	fitness maximální</a:t>
            </a:r>
            <a:endParaRPr lang="cs-CZ" sz="2000" dirty="0" smtClean="0">
              <a:latin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053238" y="320675"/>
            <a:ext cx="5147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Substituční 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zátěž a selekční náklady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7" name="Picture 7" descr="File:J. B. S. Halda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3413" y="4058307"/>
            <a:ext cx="1730221" cy="260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881184" y="6080402"/>
            <a:ext cx="1723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800" dirty="0">
                <a:solidFill>
                  <a:srgbClr val="003399"/>
                </a:solidFill>
                <a:latin typeface="Arial" charset="0"/>
              </a:rPr>
              <a:t>J.B.S. </a:t>
            </a:r>
            <a:r>
              <a:rPr lang="cs-CZ" sz="1800" dirty="0" err="1">
                <a:solidFill>
                  <a:srgbClr val="003399"/>
                </a:solidFill>
                <a:latin typeface="Arial" charset="0"/>
              </a:rPr>
              <a:t>Haldane</a:t>
            </a:r>
            <a:endParaRPr lang="cs-CZ" sz="1800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1" descr="mut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5232" y="3333233"/>
            <a:ext cx="49022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9" name="Group 45"/>
          <p:cNvGrpSpPr>
            <a:grpSpLocks/>
          </p:cNvGrpSpPr>
          <p:nvPr/>
        </p:nvGrpSpPr>
        <p:grpSpPr bwMode="auto">
          <a:xfrm>
            <a:off x="2860195" y="3620571"/>
            <a:ext cx="4357687" cy="2784475"/>
            <a:chOff x="1795" y="2207"/>
            <a:chExt cx="2745" cy="1754"/>
          </a:xfrm>
        </p:grpSpPr>
        <p:sp>
          <p:nvSpPr>
            <p:cNvPr id="14350" name="Rectangle 39"/>
            <p:cNvSpPr>
              <a:spLocks noChangeArrowheads="1"/>
            </p:cNvSpPr>
            <p:nvPr/>
          </p:nvSpPr>
          <p:spPr bwMode="auto">
            <a:xfrm>
              <a:off x="1795" y="3033"/>
              <a:ext cx="1566" cy="928"/>
            </a:xfrm>
            <a:prstGeom prst="rect">
              <a:avLst/>
            </a:prstGeom>
            <a:solidFill>
              <a:srgbClr val="E800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4351" name="Rectangle 44"/>
            <p:cNvSpPr>
              <a:spLocks noChangeArrowheads="1"/>
            </p:cNvSpPr>
            <p:nvPr/>
          </p:nvSpPr>
          <p:spPr bwMode="auto">
            <a:xfrm>
              <a:off x="3875" y="2207"/>
              <a:ext cx="665" cy="1748"/>
            </a:xfrm>
            <a:prstGeom prst="rect">
              <a:avLst/>
            </a:prstGeom>
            <a:solidFill>
              <a:srgbClr val="E800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4392131" y="3561837"/>
            <a:ext cx="4394200" cy="2682871"/>
            <a:chOff x="4392131" y="3561837"/>
            <a:chExt cx="4394200" cy="2682871"/>
          </a:xfrm>
        </p:grpSpPr>
        <p:sp>
          <p:nvSpPr>
            <p:cNvPr id="14340" name="Rectangle 33"/>
            <p:cNvSpPr>
              <a:spLocks noChangeArrowheads="1"/>
            </p:cNvSpPr>
            <p:nvPr/>
          </p:nvSpPr>
          <p:spPr bwMode="auto">
            <a:xfrm>
              <a:off x="6400320" y="3725346"/>
              <a:ext cx="128587" cy="2519362"/>
            </a:xfrm>
            <a:prstGeom prst="rect">
              <a:avLst/>
            </a:prstGeom>
            <a:solidFill>
              <a:srgbClr val="66FF33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grpSp>
          <p:nvGrpSpPr>
            <p:cNvPr id="14341" name="Group 46"/>
            <p:cNvGrpSpPr>
              <a:grpSpLocks/>
            </p:cNvGrpSpPr>
            <p:nvPr/>
          </p:nvGrpSpPr>
          <p:grpSpPr bwMode="auto">
            <a:xfrm>
              <a:off x="4392131" y="3561837"/>
              <a:ext cx="4394200" cy="417513"/>
              <a:chOff x="2760" y="2170"/>
              <a:chExt cx="2768" cy="263"/>
            </a:xfrm>
          </p:grpSpPr>
          <p:sp>
            <p:nvSpPr>
              <p:cNvPr id="14346" name="Line 35"/>
              <p:cNvSpPr>
                <a:spLocks noChangeShapeType="1"/>
              </p:cNvSpPr>
              <p:nvPr/>
            </p:nvSpPr>
            <p:spPr bwMode="auto">
              <a:xfrm>
                <a:off x="4176" y="2307"/>
                <a:ext cx="474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47" name="Line 36"/>
              <p:cNvSpPr>
                <a:spLocks noChangeShapeType="1"/>
              </p:cNvSpPr>
              <p:nvPr/>
            </p:nvSpPr>
            <p:spPr bwMode="auto">
              <a:xfrm flipH="1">
                <a:off x="3472" y="2314"/>
                <a:ext cx="474" cy="0"/>
              </a:xfrm>
              <a:prstGeom prst="line">
                <a:avLst/>
              </a:prstGeom>
              <a:noFill/>
              <a:ln w="76200">
                <a:solidFill>
                  <a:srgbClr val="E8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48" name="Text Box 37"/>
              <p:cNvSpPr txBox="1">
                <a:spLocks noChangeArrowheads="1"/>
              </p:cNvSpPr>
              <p:nvPr/>
            </p:nvSpPr>
            <p:spPr bwMode="auto">
              <a:xfrm>
                <a:off x="4657" y="2170"/>
                <a:ext cx="87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2000">
                    <a:solidFill>
                      <a:schemeClr val="accent2"/>
                    </a:solidFill>
                    <a:latin typeface="Arial" charset="0"/>
                  </a:rPr>
                  <a:t>prospěšné</a:t>
                </a:r>
              </a:p>
            </p:txBody>
          </p:sp>
          <p:sp>
            <p:nvSpPr>
              <p:cNvPr id="14349" name="Text Box 38"/>
              <p:cNvSpPr txBox="1">
                <a:spLocks noChangeArrowheads="1"/>
              </p:cNvSpPr>
              <p:nvPr/>
            </p:nvSpPr>
            <p:spPr bwMode="auto">
              <a:xfrm>
                <a:off x="2760" y="2181"/>
                <a:ext cx="70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2000" dirty="0">
                    <a:solidFill>
                      <a:srgbClr val="E80000"/>
                    </a:solidFill>
                    <a:latin typeface="Arial" charset="0"/>
                  </a:rPr>
                  <a:t>škodlivé</a:t>
                </a:r>
              </a:p>
            </p:txBody>
          </p:sp>
        </p:grpSp>
      </p:grpSp>
      <p:pic>
        <p:nvPicPr>
          <p:cNvPr id="14342" name="Picture 40" descr="Neutral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090851" y="964348"/>
            <a:ext cx="3904293" cy="135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41"/>
          <p:cNvSpPr txBox="1">
            <a:spLocks noChangeArrowheads="1"/>
          </p:cNvSpPr>
          <p:nvPr/>
        </p:nvSpPr>
        <p:spPr bwMode="auto">
          <a:xfrm>
            <a:off x="534988" y="361950"/>
            <a:ext cx="4701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Frekvence neutrálních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substitucí:</a:t>
            </a:r>
            <a:endParaRPr lang="cs-CZ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4344" name="Text Box 42"/>
          <p:cNvSpPr txBox="1">
            <a:spLocks noChangeArrowheads="1"/>
          </p:cNvSpPr>
          <p:nvPr/>
        </p:nvSpPr>
        <p:spPr bwMode="auto">
          <a:xfrm>
            <a:off x="534988" y="1003451"/>
            <a:ext cx="830783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1000"/>
              </a:spcAft>
            </a:pPr>
            <a:r>
              <a:rPr lang="en-US" sz="2000" dirty="0" err="1">
                <a:solidFill>
                  <a:srgbClr val="003399"/>
                </a:solidFill>
                <a:latin typeface="Arial" charset="0"/>
              </a:rPr>
              <a:t>Zeyl</a:t>
            </a:r>
            <a:r>
              <a:rPr lang="en-US" sz="2000" dirty="0">
                <a:solidFill>
                  <a:srgbClr val="003399"/>
                </a:solidFill>
                <a:latin typeface="Arial" charset="0"/>
              </a:rPr>
              <a:t> &amp; </a:t>
            </a:r>
            <a:r>
              <a:rPr lang="en-US" sz="2000" dirty="0" err="1">
                <a:solidFill>
                  <a:srgbClr val="003399"/>
                </a:solidFill>
                <a:latin typeface="Arial" charset="0"/>
              </a:rPr>
              <a:t>DeVisser</a:t>
            </a:r>
            <a:r>
              <a:rPr lang="en-US" sz="2000" dirty="0">
                <a:solidFill>
                  <a:srgbClr val="003399"/>
                </a:solidFill>
                <a:latin typeface="Arial" charset="0"/>
              </a:rPr>
              <a:t> (2001)</a:t>
            </a:r>
            <a:r>
              <a:rPr lang="cs-CZ" sz="2000" dirty="0">
                <a:solidFill>
                  <a:srgbClr val="003399"/>
                </a:solidFill>
                <a:latin typeface="Arial" charset="0"/>
              </a:rPr>
              <a:t>: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kvasinka </a:t>
            </a:r>
            <a:r>
              <a:rPr lang="cs-CZ" sz="2000" i="1" dirty="0">
                <a:latin typeface="Arial" charset="0"/>
              </a:rPr>
              <a:t>Saccharomyces cerevisiae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50 replikací </a:t>
            </a:r>
            <a:r>
              <a:rPr lang="cs-CZ" sz="2000" dirty="0" smtClean="0">
                <a:latin typeface="Arial" charset="0"/>
              </a:rPr>
              <a:t>populace, 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1 jedinec v každé generaci</a:t>
            </a:r>
            <a:endParaRPr lang="cs-CZ" sz="2000" dirty="0">
              <a:latin typeface="Arial" charset="0"/>
            </a:endParaRP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experiment nezachycuje extrémně škodlivé </a:t>
            </a:r>
            <a:r>
              <a:rPr lang="cs-CZ" sz="2000" dirty="0" smtClean="0">
                <a:latin typeface="Arial" charset="0"/>
              </a:rPr>
              <a:t>mutace (letalita)</a:t>
            </a:r>
            <a:endParaRPr lang="cs-CZ" sz="2000" dirty="0">
              <a:latin typeface="Arial" charset="0"/>
            </a:endParaRPr>
          </a:p>
        </p:txBody>
      </p:sp>
      <p:sp>
        <p:nvSpPr>
          <p:cNvPr id="14345" name="AutoShape 47"/>
          <p:cNvSpPr>
            <a:spLocks noChangeArrowheads="1"/>
          </p:cNvSpPr>
          <p:nvPr/>
        </p:nvSpPr>
        <p:spPr bwMode="auto">
          <a:xfrm>
            <a:off x="809145" y="3466583"/>
            <a:ext cx="1965325" cy="818338"/>
          </a:xfrm>
          <a:prstGeom prst="wedgeRectCallout">
            <a:avLst>
              <a:gd name="adj1" fmla="val 169546"/>
              <a:gd name="adj2" fmla="val 10223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>
                <a:latin typeface="Arial" charset="0"/>
              </a:rPr>
              <a:t>bimodální rozdělení mutací</a:t>
            </a:r>
            <a:endParaRPr lang="cs-CZ" sz="1800" i="1" baseline="-2500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Hetero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392523" y="1658983"/>
            <a:ext cx="620181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952408" y="5438453"/>
            <a:ext cx="7487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latin typeface="Arial" charset="0"/>
              </a:rPr>
              <a:t>Skutečná </a:t>
            </a:r>
            <a:r>
              <a:rPr lang="cs-CZ" u="sng" dirty="0">
                <a:latin typeface="Arial" charset="0"/>
              </a:rPr>
              <a:t>heterozygotnost nižší</a:t>
            </a:r>
            <a:r>
              <a:rPr lang="cs-CZ" dirty="0">
                <a:latin typeface="Arial" charset="0"/>
              </a:rPr>
              <a:t>, než předpokládá NT </a:t>
            </a:r>
          </a:p>
        </p:txBody>
      </p:sp>
      <p:sp>
        <p:nvSpPr>
          <p:cNvPr id="15364" name="Text Box 1041"/>
          <p:cNvSpPr txBox="1">
            <a:spLocks noChangeArrowheads="1"/>
          </p:cNvSpPr>
          <p:nvPr/>
        </p:nvSpPr>
        <p:spPr bwMode="auto">
          <a:xfrm>
            <a:off x="1567361" y="320675"/>
            <a:ext cx="63285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Test neutrální teorie: rozsah heterozygotnosti</a:t>
            </a:r>
          </a:p>
        </p:txBody>
      </p:sp>
      <p:sp>
        <p:nvSpPr>
          <p:cNvPr id="15365" name="AutoShape 1042"/>
          <p:cNvSpPr>
            <a:spLocks noChangeArrowheads="1"/>
          </p:cNvSpPr>
          <p:nvPr/>
        </p:nvSpPr>
        <p:spPr bwMode="auto">
          <a:xfrm>
            <a:off x="3143250" y="1448344"/>
            <a:ext cx="1965325" cy="711200"/>
          </a:xfrm>
          <a:prstGeom prst="wedgeRectCallout">
            <a:avLst>
              <a:gd name="adj1" fmla="val 103310"/>
              <a:gd name="adj2" fmla="val 76338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charset="0"/>
              </a:rPr>
              <a:t>heterozygotnost podle NT</a:t>
            </a:r>
            <a:endParaRPr lang="cs-CZ" sz="1600" i="1" baseline="-2500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eterozygotnost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626931" y="1318053"/>
            <a:ext cx="5650209" cy="360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766536" y="5338264"/>
            <a:ext cx="7737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cs-CZ" dirty="0">
                <a:latin typeface="Arial" charset="0"/>
              </a:rPr>
              <a:t>Vzhledem k obrovskému rozsahu populačních </a:t>
            </a:r>
            <a:r>
              <a:rPr lang="cs-CZ" dirty="0" smtClean="0">
                <a:latin typeface="Arial" charset="0"/>
              </a:rPr>
              <a:t>velikostí je rozsah </a:t>
            </a:r>
            <a:r>
              <a:rPr lang="cs-CZ" dirty="0">
                <a:latin typeface="Arial" charset="0"/>
              </a:rPr>
              <a:t>heterozygotností příliš malý 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606550" y="320675"/>
            <a:ext cx="63285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Test neutrální teorie: rozsah heterozygotnosti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23875" y="320675"/>
            <a:ext cx="82661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 eaLnBrk="0" hangingPunct="0"/>
            <a:r>
              <a:rPr lang="cs-CZ" sz="2000" dirty="0">
                <a:latin typeface="Arial" charset="0"/>
              </a:rPr>
              <a:t>Odchylky měření rozsahu heterozygotnosti od predikcí se snažila </a:t>
            </a:r>
            <a:r>
              <a:rPr lang="cs-CZ" sz="2000" dirty="0" smtClean="0">
                <a:latin typeface="Arial" charset="0"/>
              </a:rPr>
              <a:t>	vysvětlit </a:t>
            </a:r>
            <a:r>
              <a:rPr lang="cs-CZ" sz="2000" dirty="0">
                <a:solidFill>
                  <a:srgbClr val="0033CC"/>
                </a:solidFill>
                <a:latin typeface="Arial" charset="0"/>
              </a:rPr>
              <a:t>Tomoko </a:t>
            </a:r>
            <a:r>
              <a:rPr lang="cs-CZ" sz="2000" dirty="0" err="1">
                <a:solidFill>
                  <a:srgbClr val="0033CC"/>
                </a:solidFill>
                <a:latin typeface="Arial" charset="0"/>
              </a:rPr>
              <a:t>Ohtová</a:t>
            </a:r>
            <a:r>
              <a:rPr lang="cs-CZ" sz="2000" dirty="0" smtClean="0">
                <a:solidFill>
                  <a:srgbClr val="003399"/>
                </a:solidFill>
                <a:latin typeface="Arial" charset="0"/>
              </a:rPr>
              <a:t>:</a:t>
            </a:r>
          </a:p>
          <a:p>
            <a:pPr defTabSz="360000" eaLnBrk="0" hangingPunct="0"/>
            <a:endParaRPr lang="cs-CZ" sz="2000" dirty="0" smtClean="0">
              <a:solidFill>
                <a:srgbClr val="003399"/>
              </a:solidFill>
              <a:latin typeface="Arial" charset="0"/>
            </a:endParaRPr>
          </a:p>
          <a:p>
            <a:pPr defTabSz="360000" eaLnBrk="0" hangingPunct="0"/>
            <a:r>
              <a:rPr lang="cs-CZ" sz="2000" dirty="0" smtClean="0">
                <a:latin typeface="Arial" charset="0"/>
              </a:rPr>
              <a:t>mírně </a:t>
            </a:r>
            <a:r>
              <a:rPr lang="cs-CZ" sz="2000" dirty="0">
                <a:latin typeface="Arial" charset="0"/>
              </a:rPr>
              <a:t>škodlivé mutace </a:t>
            </a:r>
            <a:r>
              <a:rPr lang="cs-CZ" sz="2000" dirty="0" smtClean="0">
                <a:latin typeface="Arial" charset="0"/>
              </a:rPr>
              <a:t/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(</a:t>
            </a:r>
            <a:r>
              <a:rPr lang="cs-CZ" sz="2000" i="1" dirty="0">
                <a:latin typeface="Arial" charset="0"/>
              </a:rPr>
              <a:t>slightly deleterious mutations</a:t>
            </a:r>
            <a:r>
              <a:rPr lang="cs-CZ" sz="2000" dirty="0">
                <a:latin typeface="Arial" charset="0"/>
              </a:rPr>
              <a:t>, SDM</a:t>
            </a:r>
            <a:r>
              <a:rPr lang="cs-CZ" sz="2000" dirty="0" smtClean="0">
                <a:latin typeface="Arial" charset="0"/>
              </a:rPr>
              <a:t>) 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</a:t>
            </a:r>
            <a:endParaRPr lang="cs-CZ" sz="2000" dirty="0">
              <a:latin typeface="Arial" charset="0"/>
            </a:endParaRPr>
          </a:p>
        </p:txBody>
      </p:sp>
      <p:pic>
        <p:nvPicPr>
          <p:cNvPr id="17411" name="Picture 18" descr="Ohta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860712" y="4267203"/>
            <a:ext cx="6060473" cy="20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1042"/>
          <p:cNvSpPr>
            <a:spLocks noChangeArrowheads="1"/>
          </p:cNvSpPr>
          <p:nvPr/>
        </p:nvSpPr>
        <p:spPr bwMode="auto">
          <a:xfrm>
            <a:off x="6498993" y="4847395"/>
            <a:ext cx="2264772" cy="811530"/>
          </a:xfrm>
          <a:prstGeom prst="wedgeRectCallout">
            <a:avLst>
              <a:gd name="adj1" fmla="val -100077"/>
              <a:gd name="adj2" fmla="val -52304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 smtClean="0">
                <a:latin typeface="Arial" charset="0"/>
              </a:rPr>
              <a:t>substituce i mírně škodlivých alel </a:t>
            </a:r>
            <a:endParaRPr lang="cs-CZ" sz="1800" i="1" baseline="-25000" dirty="0">
              <a:latin typeface="Arial" charset="0"/>
              <a:sym typeface="Symbol" pitchFamily="18" charset="2"/>
            </a:endParaRPr>
          </a:p>
        </p:txBody>
      </p:sp>
      <p:pic>
        <p:nvPicPr>
          <p:cNvPr id="79874" name="Picture 2" descr="http://authors.library.caltech.edu/5456/1/hrst.mit.edu/hrs/evolution/public/images/TOhta.JPG"/>
          <p:cNvPicPr>
            <a:picLocks noChangeAspect="1" noChangeArrowheads="1"/>
          </p:cNvPicPr>
          <p:nvPr/>
        </p:nvPicPr>
        <p:blipFill>
          <a:blip r:embed="rId4" cstate="print"/>
          <a:srcRect l="11434" r="5997"/>
          <a:stretch>
            <a:fillRect/>
          </a:stretch>
        </p:blipFill>
        <p:spPr bwMode="auto">
          <a:xfrm flipH="1">
            <a:off x="6073629" y="864065"/>
            <a:ext cx="2702376" cy="245465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Oválný popisek 6"/>
          <p:cNvSpPr/>
          <p:nvPr/>
        </p:nvSpPr>
        <p:spPr bwMode="auto">
          <a:xfrm>
            <a:off x="1293340" y="2141838"/>
            <a:ext cx="4497859" cy="1754659"/>
          </a:xfrm>
          <a:prstGeom prst="wedgeEllipseCallout">
            <a:avLst>
              <a:gd name="adj1" fmla="val 68242"/>
              <a:gd name="adj2" fmla="val -39061"/>
            </a:avLst>
          </a:prstGeom>
          <a:solidFill>
            <a:srgbClr val="FF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000" dirty="0" smtClean="0">
                <a:latin typeface="Arial" charset="0"/>
              </a:rPr>
              <a:t>v malých populacích </a:t>
            </a:r>
          </a:p>
          <a:p>
            <a:pPr algn="ctr" eaLnBrk="0" hangingPunct="0"/>
            <a:r>
              <a:rPr lang="cs-CZ" sz="2000" dirty="0" smtClean="0">
                <a:latin typeface="Arial" charset="0"/>
              </a:rPr>
              <a:t>se chovají jako neutrální </a:t>
            </a:r>
          </a:p>
          <a:p>
            <a:pPr algn="ctr" eaLnBrk="0" hangingPunct="0"/>
            <a:r>
              <a:rPr lang="cs-CZ" sz="2000" dirty="0" smtClean="0">
                <a:latin typeface="Arial" charset="0"/>
              </a:rPr>
              <a:t>(= efektivně neutrální) alely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1914589" y="419553"/>
            <a:ext cx="49439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Pravděpodobnost fixace neutrální, </a:t>
            </a:r>
            <a:endParaRPr lang="cs-CZ" dirty="0" smtClean="0">
              <a:solidFill>
                <a:srgbClr val="E60000"/>
              </a:solidFill>
              <a:latin typeface="Arial" charset="0"/>
            </a:endParaRPr>
          </a:p>
          <a:p>
            <a:pPr algn="ctr" eaLnBrk="0" hangingPunct="0"/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výhodné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a škodlivé mutace: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34988" y="1820203"/>
            <a:ext cx="7962436" cy="245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Př.: Jaká je pravděpodobnost fixace mutace v populaci o </a:t>
            </a:r>
            <a:r>
              <a:rPr lang="cs-CZ" sz="2000" i="1" dirty="0">
                <a:latin typeface="Arial" charset="0"/>
              </a:rPr>
              <a:t>N</a:t>
            </a:r>
            <a:r>
              <a:rPr lang="cs-CZ" sz="2000" i="1" baseline="-25000" dirty="0">
                <a:latin typeface="Arial" charset="0"/>
              </a:rPr>
              <a:t>e</a:t>
            </a:r>
            <a:r>
              <a:rPr lang="cs-CZ" sz="2000" dirty="0">
                <a:latin typeface="Arial" charset="0"/>
              </a:rPr>
              <a:t> = 1000?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neutrální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0):	</a:t>
            </a:r>
            <a:r>
              <a:rPr lang="cs-CZ" sz="2000" i="1" dirty="0" smtClean="0">
                <a:latin typeface="Arial" charset="0"/>
              </a:rPr>
              <a:t>P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= 0,05%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výhodná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0,01):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20%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výhodná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0,001):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2%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škodlivá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-0,001)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0,004%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5968274" y="2575704"/>
            <a:ext cx="1766887" cy="1060632"/>
          </a:xfrm>
          <a:prstGeom prst="wedgeRectCallout">
            <a:avLst>
              <a:gd name="adj1" fmla="val -72819"/>
              <a:gd name="adj2" fmla="val 3542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>
                <a:latin typeface="Arial" charset="0"/>
              </a:rPr>
              <a:t>čím víc </a:t>
            </a:r>
            <a:r>
              <a:rPr lang="cs-CZ" sz="1800" i="1">
                <a:latin typeface="Arial" charset="0"/>
              </a:rPr>
              <a:t>s</a:t>
            </a:r>
            <a:r>
              <a:rPr lang="cs-CZ" sz="1800">
                <a:latin typeface="Arial" charset="0"/>
              </a:rPr>
              <a:t> </a:t>
            </a:r>
            <a:r>
              <a:rPr lang="cs-CZ" sz="1800">
                <a:latin typeface="Arial" charset="0"/>
                <a:sym typeface="Symbol" pitchFamily="18" charset="2"/>
              </a:rPr>
              <a:t> 0, tím vyšší „neutralita“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5"/>
          <p:cNvSpPr txBox="1">
            <a:spLocks noChangeArrowheads="1"/>
          </p:cNvSpPr>
          <p:nvPr/>
        </p:nvSpPr>
        <p:spPr bwMode="auto">
          <a:xfrm>
            <a:off x="534988" y="853398"/>
            <a:ext cx="8187825" cy="243656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Z toho plyne, že</a:t>
            </a:r>
            <a:br>
              <a:rPr lang="cs-CZ" dirty="0">
                <a:solidFill>
                  <a:srgbClr val="E60000"/>
                </a:solidFill>
                <a:latin typeface="Arial" charset="0"/>
              </a:rPr>
            </a:br>
            <a:endParaRPr lang="cs-CZ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1) všechny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výhodné mutace nemusí být v populaci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zafixovány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2) Naopak s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malou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pravděpodobností mohou být </a:t>
            </a:r>
            <a:br>
              <a:rPr lang="cs-CZ" dirty="0" smtClean="0">
                <a:solidFill>
                  <a:srgbClr val="E60000"/>
                </a:solidFill>
                <a:latin typeface="Arial" charset="0"/>
              </a:rPr>
            </a:b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zafixovány i škodlivé mutace </a:t>
            </a:r>
            <a:endParaRPr lang="cs-CZ" dirty="0">
              <a:solidFill>
                <a:srgbClr val="E6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51" name="Text Box 19"/>
          <p:cNvSpPr txBox="1">
            <a:spLocks noChangeArrowheads="1"/>
          </p:cNvSpPr>
          <p:nvPr/>
        </p:nvSpPr>
        <p:spPr bwMode="auto">
          <a:xfrm>
            <a:off x="523875" y="477838"/>
            <a:ext cx="7848623" cy="245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Aft>
                <a:spcPts val="1000"/>
              </a:spcAft>
            </a:pPr>
            <a:r>
              <a:rPr lang="cs-CZ" sz="2000" dirty="0" smtClean="0">
                <a:latin typeface="Arial" charset="0"/>
              </a:rPr>
              <a:t>Jaká </a:t>
            </a:r>
            <a:r>
              <a:rPr lang="cs-CZ" sz="2000" dirty="0">
                <a:latin typeface="Arial" charset="0"/>
              </a:rPr>
              <a:t>je pravděpodobnost fixace mutace v populaci o </a:t>
            </a:r>
            <a:r>
              <a:rPr lang="cs-CZ" sz="2000" i="1" dirty="0">
                <a:latin typeface="Arial" charset="0"/>
              </a:rPr>
              <a:t>N</a:t>
            </a:r>
            <a:r>
              <a:rPr lang="cs-CZ" sz="2000" i="1" baseline="-25000" dirty="0">
                <a:latin typeface="Arial" charset="0"/>
              </a:rPr>
              <a:t>e</a:t>
            </a:r>
            <a:r>
              <a:rPr lang="cs-CZ" sz="2000" dirty="0">
                <a:latin typeface="Arial" charset="0"/>
              </a:rPr>
              <a:t> = 10 000?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neutrální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0):	</a:t>
            </a:r>
            <a:r>
              <a:rPr lang="cs-CZ" sz="2000" i="1" dirty="0" smtClean="0">
                <a:latin typeface="Arial" charset="0"/>
              </a:rPr>
              <a:t>P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= 0,005%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výhodná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0,01):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20%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výhodná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0,001):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2%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škodlivá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-0,001)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2.10</a:t>
            </a:r>
            <a:r>
              <a:rPr lang="cs-CZ" sz="2000" baseline="30000" dirty="0">
                <a:latin typeface="Arial" charset="0"/>
              </a:rPr>
              <a:t>-17</a:t>
            </a:r>
            <a:r>
              <a:rPr lang="cs-CZ" sz="2000" dirty="0">
                <a:latin typeface="Arial" charset="0"/>
              </a:rPr>
              <a:t>%</a:t>
            </a:r>
          </a:p>
        </p:txBody>
      </p:sp>
      <p:sp>
        <p:nvSpPr>
          <p:cNvPr id="146452" name="AutoShape 20"/>
          <p:cNvSpPr>
            <a:spLocks noChangeArrowheads="1"/>
          </p:cNvSpPr>
          <p:nvPr/>
        </p:nvSpPr>
        <p:spPr bwMode="auto">
          <a:xfrm>
            <a:off x="6164217" y="1436915"/>
            <a:ext cx="2703513" cy="1429068"/>
          </a:xfrm>
          <a:prstGeom prst="wedgeRectCallout">
            <a:avLst>
              <a:gd name="adj1" fmla="val -70495"/>
              <a:gd name="adj2" fmla="val -917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>
                <a:latin typeface="Arial" charset="0"/>
              </a:rPr>
              <a:t>ve velké populaci je </a:t>
            </a:r>
            <a:r>
              <a:rPr lang="cs-CZ" sz="1800" i="1" dirty="0">
                <a:latin typeface="Arial" charset="0"/>
              </a:rPr>
              <a:t>P</a:t>
            </a:r>
            <a:r>
              <a:rPr lang="cs-CZ" sz="1800" dirty="0">
                <a:latin typeface="Arial" charset="0"/>
              </a:rPr>
              <a:t> výhodné alely stejná jako v malé, ale pro škodlivou alelu </a:t>
            </a:r>
            <a:r>
              <a:rPr lang="cs-CZ" sz="1800" i="1" dirty="0">
                <a:latin typeface="Arial" charset="0"/>
              </a:rPr>
              <a:t>P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>
                <a:latin typeface="Arial" charset="0"/>
                <a:sym typeface="Symbol" pitchFamily="18" charset="2"/>
              </a:rPr>
              <a:t>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5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523875" y="452412"/>
            <a:ext cx="8218487" cy="563231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 eaLnBrk="0" hangingPunct="0">
              <a:spcAft>
                <a:spcPts val="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Závěr: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/>
            </a:r>
            <a:br>
              <a:rPr lang="cs-CZ" dirty="0">
                <a:solidFill>
                  <a:srgbClr val="E60000"/>
                </a:solidFill>
                <a:latin typeface="Arial" charset="0"/>
              </a:rPr>
            </a:br>
            <a:endParaRPr lang="cs-CZ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1) ve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velkých populacích hraje mnohem větší roli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selekce</a:t>
            </a:r>
            <a:br>
              <a:rPr lang="cs-CZ" dirty="0" smtClean="0">
                <a:solidFill>
                  <a:srgbClr val="E60000"/>
                </a:solidFill>
                <a:latin typeface="Arial" charset="0"/>
              </a:rPr>
            </a:b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a naopak s klesající velikostí roste relativní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význam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driftu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/>
            </a:r>
            <a:br>
              <a:rPr lang="cs-CZ" dirty="0">
                <a:solidFill>
                  <a:srgbClr val="E60000"/>
                </a:solidFill>
                <a:latin typeface="Arial" charset="0"/>
              </a:rPr>
            </a:br>
            <a:endParaRPr lang="cs-CZ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2) existuje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nepřímá úměra mezi škodlivostí mutace a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velikostí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populace: čím se škodlivost alely blíží nule, tím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větší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může být populace, ve které se může fixovat (drift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převýší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negativní selekci) a naopak, čím je selekce proti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škodlivé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mutaci silnější, tím menší musí být populace,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aby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drift hrál určující roli</a:t>
            </a:r>
            <a:br>
              <a:rPr lang="cs-CZ" dirty="0">
                <a:solidFill>
                  <a:srgbClr val="E60000"/>
                </a:solidFill>
                <a:latin typeface="Arial" charset="0"/>
              </a:rPr>
            </a:br>
            <a:endParaRPr lang="cs-CZ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3) To znamená, že v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malých populacích se mírně škodlivé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mutace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chovají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jako </a:t>
            </a:r>
            <a:r>
              <a:rPr lang="cs-CZ" u="sng" dirty="0">
                <a:solidFill>
                  <a:srgbClr val="E60000"/>
                </a:solidFill>
                <a:latin typeface="Arial" charset="0"/>
              </a:rPr>
              <a:t>efektivně neutrální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loc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939" y="2671559"/>
            <a:ext cx="3933419" cy="363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495993" y="361950"/>
            <a:ext cx="4873450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800" b="1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Molekulární hodiny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534988" y="1254863"/>
            <a:ext cx="617061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000" dirty="0">
                <a:solidFill>
                  <a:srgbClr val="003399"/>
                </a:solidFill>
                <a:latin typeface="Arial" charset="0"/>
              </a:rPr>
              <a:t>Zuckerkandl</a:t>
            </a:r>
            <a:r>
              <a:rPr lang="en-US" sz="2000" dirty="0">
                <a:solidFill>
                  <a:srgbClr val="003399"/>
                </a:solidFill>
                <a:latin typeface="Arial" charset="0"/>
              </a:rPr>
              <a:t> &amp; Pauling</a:t>
            </a:r>
            <a:r>
              <a:rPr lang="cs-CZ" sz="2000" dirty="0">
                <a:solidFill>
                  <a:srgbClr val="003399"/>
                </a:solidFill>
                <a:latin typeface="Arial" charset="0"/>
              </a:rPr>
              <a:t> (1962-65)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rychlost substitucí AA nebo nukleotidů je konstantní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efekt generační doby: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 závislost na absolutním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 nebo generačním čase?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059" y="2111156"/>
            <a:ext cx="4794737" cy="451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1194616" y="355101"/>
            <a:ext cx="6614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sekvence AA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-řetězce hemoglobinu 6 druhů obratlovců: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886466" y="6211329"/>
            <a:ext cx="1219198" cy="420131"/>
          </a:xfrm>
          <a:prstGeom prst="wedgeRectCallout">
            <a:avLst>
              <a:gd name="adj1" fmla="val 51389"/>
              <a:gd name="adj2" fmla="val -134379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smtClean="0">
                <a:latin typeface="Arial" pitchFamily="34" charset="0"/>
                <a:cs typeface="Arial" pitchFamily="34" charset="0"/>
              </a:rPr>
              <a:t>XY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XZ</a:t>
            </a:r>
            <a:endParaRPr lang="cs-CZ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030096" y="2549610"/>
            <a:ext cx="2570205" cy="1297461"/>
          </a:xfrm>
          <a:prstGeom prst="wedgeRectCallout">
            <a:avLst>
              <a:gd name="adj1" fmla="val -80662"/>
              <a:gd name="adj2" fmla="val 21811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pitchFamily="34" charset="0"/>
                <a:cs typeface="Arial" pitchFamily="34" charset="0"/>
              </a:rPr>
              <a:t>přestože kapr a žralok morfologicky podobnější, žralok je stejně vzdálen od kapra jako od člověka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493932" y="4071963"/>
            <a:ext cx="3068594" cy="1017374"/>
          </a:xfrm>
          <a:prstGeom prst="wedgeRectCallout">
            <a:avLst>
              <a:gd name="adj1" fmla="val 19285"/>
              <a:gd name="adj2" fmla="val -84824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rozdíly v AA se kumulují konstantně v čase bez ohledu na fenotypovou evoluci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static.squarespace.com/static/5181d5b7e4b07b8c66ed5614/t/528eeee2e4b0fc15797f8ebf/1385098979427/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7404" y="1104911"/>
            <a:ext cx="1011471" cy="995738"/>
          </a:xfrm>
          <a:prstGeom prst="rect">
            <a:avLst/>
          </a:prstGeom>
          <a:noFill/>
        </p:spPr>
      </p:pic>
      <p:pic>
        <p:nvPicPr>
          <p:cNvPr id="1031" name="Picture 7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5601" y="1400433"/>
            <a:ext cx="985273" cy="653364"/>
          </a:xfrm>
          <a:prstGeom prst="rect">
            <a:avLst/>
          </a:prstGeom>
          <a:noFill/>
        </p:spPr>
      </p:pic>
      <p:pic>
        <p:nvPicPr>
          <p:cNvPr id="1033" name="Picture 9" descr="http://www.warrenphotographic.co.uk/photography/bigs/04804-Common-Newt-white-back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7069" y="1616861"/>
            <a:ext cx="1071881" cy="466438"/>
          </a:xfrm>
          <a:prstGeom prst="rect">
            <a:avLst/>
          </a:prstGeom>
          <a:noFill/>
        </p:spPr>
      </p:pic>
      <p:pic>
        <p:nvPicPr>
          <p:cNvPr id="1035" name="Picture 11" descr="http://www.dpi.nsw.gov.au/__data/assets/image/0015/318300/Common-carp-Pat-Tul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6429" y="1186249"/>
            <a:ext cx="1085386" cy="519283"/>
          </a:xfrm>
          <a:prstGeom prst="rect">
            <a:avLst/>
          </a:prstGeom>
          <a:noFill/>
        </p:spPr>
      </p:pic>
      <p:pic>
        <p:nvPicPr>
          <p:cNvPr id="1037" name="Picture 13" descr="http://interactivemedia.seancohen.com/fa2012/Lam_Joan/web2/assignment6/sliding-horizontal-parallax/images/shar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387096" y="1573990"/>
            <a:ext cx="1449982" cy="847935"/>
          </a:xfrm>
          <a:prstGeom prst="rect">
            <a:avLst/>
          </a:prstGeom>
          <a:noFill/>
        </p:spPr>
      </p:pic>
      <p:pic>
        <p:nvPicPr>
          <p:cNvPr id="1039" name="Picture 15" descr="http://pixabay.com/static/uploads/photo/2014/02/20/08/45/man-270415_64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7813" y="1112107"/>
            <a:ext cx="812372" cy="1083163"/>
          </a:xfrm>
          <a:prstGeom prst="rect">
            <a:avLst/>
          </a:prstGeom>
          <a:noFill/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644494" y="5519352"/>
            <a:ext cx="3954867" cy="1188719"/>
          </a:xfrm>
          <a:prstGeom prst="wedgeRectCallout">
            <a:avLst>
              <a:gd name="adj1" fmla="val -57579"/>
              <a:gd name="adj2" fmla="val -1028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dirty="0" smtClean="0">
                <a:latin typeface="Arial" pitchFamily="34" charset="0"/>
                <a:cs typeface="Arial" pitchFamily="34" charset="0"/>
                <a:sym typeface="Symbol"/>
              </a:rPr>
              <a:t>Stejná vzdálenost člověka a myši  </a:t>
            </a:r>
            <a:r>
              <a:rPr lang="cs-CZ" sz="1800" dirty="0" smtClean="0">
                <a:latin typeface="Arial" pitchFamily="34" charset="0"/>
                <a:cs typeface="Arial" pitchFamily="34" charset="0"/>
                <a:sym typeface="Symbol"/>
              </a:rPr>
              <a:t>nebo čolka </a:t>
            </a:r>
            <a:r>
              <a:rPr lang="cs-CZ" sz="1800" dirty="0" smtClean="0">
                <a:latin typeface="Arial" pitchFamily="34" charset="0"/>
                <a:cs typeface="Arial" pitchFamily="34" charset="0"/>
                <a:sym typeface="Symbol"/>
              </a:rPr>
              <a:t>od žraloka  žádný vliv generačního času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0" name="Picture 7" descr="File:J. B. S. Halda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1391" y="320675"/>
            <a:ext cx="1526843" cy="230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14" name="Skupina 13"/>
          <p:cNvGrpSpPr/>
          <p:nvPr/>
        </p:nvGrpSpPr>
        <p:grpSpPr>
          <a:xfrm>
            <a:off x="534988" y="552818"/>
            <a:ext cx="8023350" cy="4996240"/>
            <a:chOff x="539750" y="963827"/>
            <a:chExt cx="8023350" cy="4996240"/>
          </a:xfrm>
        </p:grpSpPr>
        <p:sp>
          <p:nvSpPr>
            <p:cNvPr id="8" name="TextovéPole 7"/>
            <p:cNvSpPr txBox="1"/>
            <p:nvPr/>
          </p:nvSpPr>
          <p:spPr>
            <a:xfrm>
              <a:off x="539750" y="963827"/>
              <a:ext cx="8023350" cy="499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60000">
                <a:spcAft>
                  <a:spcPts val="1000"/>
                </a:spcAft>
              </a:pPr>
              <a:r>
                <a:rPr lang="cs-CZ" sz="2000" dirty="0" smtClean="0">
                  <a:solidFill>
                    <a:srgbClr val="E60000"/>
                  </a:solidFill>
                  <a:latin typeface="Arial" charset="0"/>
                  <a:sym typeface="Symbol" pitchFamily="18" charset="2"/>
                </a:rPr>
                <a:t>substituční zátěž</a:t>
              </a:r>
              <a:r>
                <a:rPr lang="cs-CZ" sz="2000" baseline="30000" dirty="0" smtClean="0">
                  <a:latin typeface="Arial" charset="0"/>
                  <a:sym typeface="Symbol" pitchFamily="18" charset="2"/>
                </a:rPr>
                <a:t>*)</a:t>
              </a:r>
              <a:r>
                <a:rPr lang="cs-CZ" sz="2000" dirty="0" smtClean="0">
                  <a:latin typeface="Arial" charset="0"/>
                  <a:sym typeface="Symbol" pitchFamily="18" charset="2"/>
                </a:rPr>
                <a:t>: 					</a:t>
              </a:r>
              <a:r>
                <a:rPr lang="en-US" sz="2000" dirty="0" smtClean="0">
                  <a:latin typeface="Arial" charset="0"/>
                  <a:sym typeface="Symbol" pitchFamily="18" charset="2"/>
                </a:rPr>
                <a:t>   </a:t>
              </a:r>
              <a:r>
                <a:rPr lang="cs-CZ" sz="2000" dirty="0" smtClean="0">
                  <a:latin typeface="Arial" charset="0"/>
                  <a:sym typeface="Symbol" pitchFamily="18" charset="2"/>
                </a:rPr>
                <a:t>při					</a:t>
              </a:r>
              <a:r>
                <a:rPr lang="cs-CZ" sz="2000" i="1" dirty="0" smtClean="0">
                  <a:latin typeface="Arial" charset="0"/>
                  <a:sym typeface="Symbol" pitchFamily="18" charset="2"/>
                </a:rPr>
                <a:t>L</a:t>
              </a:r>
              <a:r>
                <a:rPr lang="cs-CZ" sz="2000" dirty="0" smtClean="0">
                  <a:latin typeface="Arial" charset="0"/>
                  <a:sym typeface="Symbol" pitchFamily="18" charset="2"/>
                </a:rPr>
                <a:t> = 0</a:t>
              </a:r>
            </a:p>
            <a:p>
              <a:pPr defTabSz="360000">
                <a:spcAft>
                  <a:spcPts val="1000"/>
                </a:spcAft>
              </a:pPr>
              <a:r>
                <a:rPr lang="cs-CZ" sz="2000" dirty="0">
                  <a:latin typeface="Arial" charset="0"/>
                  <a:sym typeface="Symbol" pitchFamily="18" charset="2"/>
                </a:rPr>
                <a:t>	</a:t>
              </a:r>
              <a:r>
                <a:rPr lang="cs-CZ" sz="2000" dirty="0" smtClean="0">
                  <a:latin typeface="Arial" charset="0"/>
                  <a:sym typeface="Symbol" pitchFamily="18" charset="2"/>
                </a:rPr>
                <a:t>obecně</a:t>
              </a:r>
            </a:p>
            <a:p>
              <a:pPr defTabSz="360000">
                <a:spcAft>
                  <a:spcPts val="1000"/>
                </a:spcAft>
              </a:pPr>
              <a:endParaRPr lang="cs-CZ" sz="2000" dirty="0">
                <a:latin typeface="Arial" charset="0"/>
                <a:sym typeface="Symbol" pitchFamily="18" charset="2"/>
              </a:endParaRPr>
            </a:p>
            <a:p>
              <a:pPr defTabSz="360000">
                <a:spcAft>
                  <a:spcPts val="1000"/>
                </a:spcAft>
              </a:pPr>
              <a:endParaRPr lang="cs-CZ" sz="2000" dirty="0" smtClean="0">
                <a:latin typeface="Arial" charset="0"/>
                <a:sym typeface="Symbol" pitchFamily="18" charset="2"/>
              </a:endParaRPr>
            </a:p>
            <a:p>
              <a:pPr defTabSz="360000">
                <a:spcAft>
                  <a:spcPts val="1000"/>
                </a:spcAft>
              </a:pPr>
              <a:r>
                <a:rPr lang="cs-CZ" sz="2000" dirty="0">
                  <a:latin typeface="Arial" charset="0"/>
                  <a:sym typeface="Symbol" pitchFamily="18" charset="2"/>
                </a:rPr>
                <a:t>	</a:t>
              </a:r>
              <a:endParaRPr lang="cs-CZ" sz="2000" dirty="0" smtClean="0">
                <a:latin typeface="Arial" charset="0"/>
                <a:sym typeface="Symbol" pitchFamily="18" charset="2"/>
              </a:endParaRPr>
            </a:p>
            <a:p>
              <a:pPr defTabSz="360000">
                <a:spcAft>
                  <a:spcPts val="1000"/>
                </a:spcAft>
              </a:pPr>
              <a:r>
                <a:rPr lang="cs-CZ" sz="2000" dirty="0" smtClean="0">
                  <a:latin typeface="Arial" charset="0"/>
                </a:rPr>
                <a:t>měří, do jaké míry je průměrný jedinec v populaci méně zdatný než</a:t>
              </a:r>
              <a:r>
                <a:rPr lang="cs-CZ" sz="2000" dirty="0">
                  <a:latin typeface="Arial" charset="0"/>
                </a:rPr>
                <a:t/>
              </a:r>
              <a:br>
                <a:rPr lang="cs-CZ" sz="2000" dirty="0">
                  <a:latin typeface="Arial" charset="0"/>
                </a:rPr>
              </a:br>
              <a:r>
                <a:rPr lang="cs-CZ" sz="2000" dirty="0" smtClean="0">
                  <a:latin typeface="Arial" charset="0"/>
                </a:rPr>
                <a:t>	nejlepší genotyp</a:t>
              </a:r>
            </a:p>
            <a:p>
              <a:pPr defTabSz="360000">
                <a:spcAft>
                  <a:spcPts val="1000"/>
                </a:spcAft>
              </a:pPr>
              <a:r>
                <a:rPr lang="cs-CZ" sz="2000" dirty="0" smtClean="0">
                  <a:latin typeface="Arial" charset="0"/>
                </a:rPr>
                <a:t>vyjadřuje pravděpodobnost, že průměrný jedinec zemře před svou </a:t>
              </a:r>
              <a:br>
                <a:rPr lang="cs-CZ" sz="2000" dirty="0" smtClean="0">
                  <a:latin typeface="Arial" charset="0"/>
                </a:rPr>
              </a:br>
              <a:r>
                <a:rPr lang="cs-CZ" sz="2000" dirty="0">
                  <a:latin typeface="Arial" charset="0"/>
                </a:rPr>
                <a:t>	</a:t>
              </a:r>
              <a:r>
                <a:rPr lang="cs-CZ" sz="2000" dirty="0" smtClean="0">
                  <a:latin typeface="Arial" charset="0"/>
                </a:rPr>
                <a:t>reprodukcí</a:t>
              </a:r>
            </a:p>
            <a:p>
              <a:pPr defTabSz="360000">
                <a:spcAft>
                  <a:spcPts val="1000"/>
                </a:spcAft>
              </a:pPr>
              <a:endParaRPr lang="en-US" sz="2000" dirty="0" smtClean="0">
                <a:solidFill>
                  <a:srgbClr val="003399"/>
                </a:solidFill>
                <a:latin typeface="Arial" charset="0"/>
              </a:endParaRPr>
            </a:p>
            <a:p>
              <a:pPr defTabSz="360000">
                <a:spcAft>
                  <a:spcPts val="1000"/>
                </a:spcAft>
              </a:pPr>
              <a:r>
                <a:rPr lang="cs-CZ" sz="2000" dirty="0">
                  <a:solidFill>
                    <a:srgbClr val="003399"/>
                  </a:solidFill>
                  <a:latin typeface="Arial" charset="0"/>
                </a:rPr>
                <a:t/>
              </a:r>
              <a:br>
                <a:rPr lang="cs-CZ" sz="2000" dirty="0">
                  <a:solidFill>
                    <a:srgbClr val="003399"/>
                  </a:solidFill>
                  <a:latin typeface="Arial" charset="0"/>
                </a:rPr>
              </a:br>
              <a:r>
                <a:rPr lang="cs-CZ" sz="1600" dirty="0" smtClean="0">
                  <a:latin typeface="Arial" charset="0"/>
                </a:rPr>
                <a:t>*) </a:t>
              </a:r>
              <a:r>
                <a:rPr lang="cs-CZ" sz="1600" u="sng" dirty="0" smtClean="0">
                  <a:latin typeface="Arial" charset="0"/>
                </a:rPr>
                <a:t>mutační zátěž</a:t>
              </a:r>
              <a:r>
                <a:rPr lang="cs-CZ" sz="1600" dirty="0" smtClean="0">
                  <a:latin typeface="Arial" charset="0"/>
                </a:rPr>
                <a:t>: vznik nevýhodné alely; </a:t>
              </a:r>
              <a:r>
                <a:rPr lang="cs-CZ" sz="1600" u="sng" dirty="0" smtClean="0">
                  <a:latin typeface="Arial" charset="0"/>
                </a:rPr>
                <a:t>segregační zátěž</a:t>
              </a:r>
              <a:r>
                <a:rPr lang="cs-CZ" sz="1600" dirty="0" smtClean="0">
                  <a:latin typeface="Arial" charset="0"/>
                </a:rPr>
                <a:t>: náklady na homozygoty při</a:t>
              </a:r>
              <a:br>
                <a:rPr lang="cs-CZ" sz="1600" dirty="0" smtClean="0">
                  <a:latin typeface="Arial" charset="0"/>
                </a:rPr>
              </a:br>
              <a:r>
                <a:rPr lang="cs-CZ" sz="1600" dirty="0" smtClean="0">
                  <a:latin typeface="Arial" charset="0"/>
                </a:rPr>
                <a:t>	superdominanci (zvýhodnění heterozygotů)</a:t>
              </a:r>
              <a:endParaRPr lang="cs-CZ" sz="2000" dirty="0" smtClean="0">
                <a:latin typeface="Arial" charset="0"/>
              </a:endParaRPr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49145" y="978539"/>
              <a:ext cx="1337276" cy="413919"/>
            </a:xfrm>
            <a:prstGeom prst="rect">
              <a:avLst/>
            </a:prstGeom>
            <a:noFill/>
          </p:spPr>
        </p:pic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09752" y="988501"/>
              <a:ext cx="1254692" cy="401160"/>
            </a:xfrm>
            <a:prstGeom prst="rect">
              <a:avLst/>
            </a:prstGeom>
            <a:noFill/>
          </p:spPr>
        </p:pic>
        <p:pic>
          <p:nvPicPr>
            <p:cNvPr id="86017" name="Picture 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24541" y="1850698"/>
              <a:ext cx="1905772" cy="82859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16200000">
            <a:off x="3113717" y="-401922"/>
            <a:ext cx="3058085" cy="739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ový popisek 3"/>
          <p:cNvSpPr/>
          <p:nvPr/>
        </p:nvSpPr>
        <p:spPr bwMode="auto">
          <a:xfrm>
            <a:off x="3548745" y="5192485"/>
            <a:ext cx="3243942" cy="1328057"/>
          </a:xfrm>
          <a:prstGeom prst="wedgeRectCallout">
            <a:avLst>
              <a:gd name="adj1" fmla="val -25531"/>
              <a:gd name="adj2" fmla="val -9323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obě datovací metody ukazují téměř konstantní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tempo nezávislé na generačním čase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002971" y="320675"/>
            <a:ext cx="4549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Generační, nebo absolutní čas?</a:t>
            </a:r>
            <a:endParaRPr lang="cs-CZ" dirty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750" y="1158876"/>
            <a:ext cx="6494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Akumulace neutrálních substitucí u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placentáních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savců: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5400000">
            <a:off x="2238302" y="460093"/>
            <a:ext cx="4198904" cy="56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ový popisek 4"/>
          <p:cNvSpPr/>
          <p:nvPr/>
        </p:nvSpPr>
        <p:spPr bwMode="auto">
          <a:xfrm>
            <a:off x="5376532" y="1112622"/>
            <a:ext cx="3243942" cy="1164771"/>
          </a:xfrm>
          <a:prstGeom prst="wedgeRectCallout">
            <a:avLst>
              <a:gd name="adj1" fmla="val -42980"/>
              <a:gd name="adj2" fmla="val 100182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druhy s většími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populacemi mají tendenci mít kratší generační čas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012591" y="361950"/>
            <a:ext cx="4944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Velikost populace a generační čas:</a:t>
            </a:r>
            <a:endParaRPr lang="cs-CZ" dirty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4988" y="5645887"/>
            <a:ext cx="8512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možné vysvětlení závislosti na absolutním čase: v menších populacích</a:t>
            </a:r>
          </a:p>
          <a:p>
            <a:pPr defTabSz="360000"/>
            <a:r>
              <a:rPr lang="cs-CZ" sz="2000" dirty="0" smtClean="0">
                <a:latin typeface="Arial" pitchFamily="34" charset="0"/>
                <a:cs typeface="Arial" pitchFamily="34" charset="0"/>
              </a:rPr>
              <a:t>	dochází k substituci i mírně škodlivých alel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pload.wikimedia.org/wikipedia/commons/thumb/7/7e/SNP_saturation.PNG/300px-SNP_satur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622" y="2527927"/>
            <a:ext cx="3482853" cy="2937207"/>
          </a:xfrm>
          <a:prstGeom prst="rect">
            <a:avLst/>
          </a:prstGeom>
          <a:noFill/>
        </p:spPr>
      </p:pic>
      <p:pic>
        <p:nvPicPr>
          <p:cNvPr id="5" name="Obrázek 4" descr="Scan20001.TIF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6907" t="33721" r="59540" b="30000"/>
          <a:stretch>
            <a:fillRect/>
          </a:stretch>
        </p:blipFill>
        <p:spPr>
          <a:xfrm rot="5400000">
            <a:off x="1218981" y="2242212"/>
            <a:ext cx="2583965" cy="395195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4988" y="361950"/>
            <a:ext cx="78390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Molekulární hodiny ale „netikají“ u různých skupin stejně</a:t>
            </a:r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např. kytovci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 „sudokopytníci“ primáti 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myšovití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hlodavci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u primátů opice Starého světa  „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lidoopi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“  člověk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4988" y="2179674"/>
            <a:ext cx="3983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Problém saturace sekvencí:</a:t>
            </a:r>
            <a:endParaRPr lang="cs-CZ" dirty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4988" y="5709683"/>
            <a:ext cx="696056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použití vhodného evolučního modelu („narovnání“ křivky)</a:t>
            </a:r>
          </a:p>
          <a:p>
            <a:pPr defTabSz="324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metoda relaxovaných molekulárních hodin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1021981" y="361950"/>
            <a:ext cx="7326749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cap="all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Sp</a:t>
            </a:r>
            <a:r>
              <a:rPr lang="en-US" b="1" cap="all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ojen</a:t>
            </a:r>
            <a:r>
              <a:rPr lang="cs-CZ" b="1" cap="all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á evoluce</a:t>
            </a:r>
            <a:r>
              <a:rPr lang="en-US" b="1" cap="all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a molekul</a:t>
            </a:r>
            <a:r>
              <a:rPr lang="cs-CZ" b="1" cap="all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ární tah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515938" y="1214438"/>
            <a:ext cx="19288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cs-CZ" sz="1800">
                <a:latin typeface="Arial" charset="0"/>
              </a:rPr>
              <a:t>ribozomální DNA</a:t>
            </a:r>
          </a:p>
          <a:p>
            <a:pPr eaLnBrk="0" hangingPunct="0"/>
            <a:r>
              <a:rPr lang="cs-CZ" sz="1800">
                <a:latin typeface="Arial" charset="0"/>
              </a:rPr>
              <a:t>globinové geny</a:t>
            </a:r>
          </a:p>
        </p:txBody>
      </p:sp>
      <p:grpSp>
        <p:nvGrpSpPr>
          <p:cNvPr id="26630" name="Group 31"/>
          <p:cNvGrpSpPr>
            <a:grpSpLocks/>
          </p:cNvGrpSpPr>
          <p:nvPr/>
        </p:nvGrpSpPr>
        <p:grpSpPr bwMode="auto">
          <a:xfrm>
            <a:off x="2900363" y="2419350"/>
            <a:ext cx="5005388" cy="3076575"/>
            <a:chOff x="2496" y="849"/>
            <a:chExt cx="2981" cy="1725"/>
          </a:xfrm>
        </p:grpSpPr>
        <p:sp>
          <p:nvSpPr>
            <p:cNvPr id="26635" name="Line 7"/>
            <p:cNvSpPr>
              <a:spLocks noChangeShapeType="1"/>
            </p:cNvSpPr>
            <p:nvPr/>
          </p:nvSpPr>
          <p:spPr bwMode="auto">
            <a:xfrm>
              <a:off x="2636" y="1044"/>
              <a:ext cx="1376" cy="1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6" name="Line 8"/>
            <p:cNvSpPr>
              <a:spLocks noChangeShapeType="1"/>
            </p:cNvSpPr>
            <p:nvPr/>
          </p:nvSpPr>
          <p:spPr bwMode="auto">
            <a:xfrm flipH="1">
              <a:off x="3993" y="1044"/>
              <a:ext cx="1407" cy="13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7" name="Line 9"/>
            <p:cNvSpPr>
              <a:spLocks noChangeShapeType="1"/>
            </p:cNvSpPr>
            <p:nvPr/>
          </p:nvSpPr>
          <p:spPr bwMode="auto">
            <a:xfrm>
              <a:off x="3448" y="1171"/>
              <a:ext cx="191" cy="8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8" name="Line 10"/>
            <p:cNvSpPr>
              <a:spLocks noChangeShapeType="1"/>
            </p:cNvSpPr>
            <p:nvPr/>
          </p:nvSpPr>
          <p:spPr bwMode="auto">
            <a:xfrm>
              <a:off x="3306" y="1044"/>
              <a:ext cx="149" cy="1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9" name="Line 11"/>
            <p:cNvSpPr>
              <a:spLocks noChangeShapeType="1"/>
            </p:cNvSpPr>
            <p:nvPr/>
          </p:nvSpPr>
          <p:spPr bwMode="auto">
            <a:xfrm flipH="1">
              <a:off x="3456" y="1044"/>
              <a:ext cx="135" cy="1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0" name="Line 12"/>
            <p:cNvSpPr>
              <a:spLocks noChangeShapeType="1"/>
            </p:cNvSpPr>
            <p:nvPr/>
          </p:nvSpPr>
          <p:spPr bwMode="auto">
            <a:xfrm>
              <a:off x="4058" y="1044"/>
              <a:ext cx="698" cy="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1" name="Line 13"/>
            <p:cNvSpPr>
              <a:spLocks noChangeShapeType="1"/>
            </p:cNvSpPr>
            <p:nvPr/>
          </p:nvSpPr>
          <p:spPr bwMode="auto">
            <a:xfrm flipV="1">
              <a:off x="4411" y="1044"/>
              <a:ext cx="359" cy="3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2" name="Line 14"/>
            <p:cNvSpPr>
              <a:spLocks noChangeShapeType="1"/>
            </p:cNvSpPr>
            <p:nvPr/>
          </p:nvSpPr>
          <p:spPr bwMode="auto">
            <a:xfrm>
              <a:off x="4432" y="1044"/>
              <a:ext cx="176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3" name="Line 15"/>
            <p:cNvSpPr>
              <a:spLocks noChangeShapeType="1"/>
            </p:cNvSpPr>
            <p:nvPr/>
          </p:nvSpPr>
          <p:spPr bwMode="auto">
            <a:xfrm>
              <a:off x="4907" y="1044"/>
              <a:ext cx="223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4" name="Text Box 16"/>
            <p:cNvSpPr txBox="1">
              <a:spLocks noChangeArrowheads="1"/>
            </p:cNvSpPr>
            <p:nvPr/>
          </p:nvSpPr>
          <p:spPr bwMode="auto">
            <a:xfrm>
              <a:off x="5160" y="1280"/>
              <a:ext cx="24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40</a:t>
              </a:r>
            </a:p>
          </p:txBody>
        </p:sp>
        <p:sp>
          <p:nvSpPr>
            <p:cNvPr id="26645" name="Text Box 17"/>
            <p:cNvSpPr txBox="1">
              <a:spLocks noChangeArrowheads="1"/>
            </p:cNvSpPr>
            <p:nvPr/>
          </p:nvSpPr>
          <p:spPr bwMode="auto">
            <a:xfrm>
              <a:off x="4801" y="1673"/>
              <a:ext cx="31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200</a:t>
              </a:r>
            </a:p>
          </p:txBody>
        </p:sp>
        <p:sp>
          <p:nvSpPr>
            <p:cNvPr id="26646" name="Text Box 18"/>
            <p:cNvSpPr txBox="1">
              <a:spLocks noChangeArrowheads="1"/>
            </p:cNvSpPr>
            <p:nvPr/>
          </p:nvSpPr>
          <p:spPr bwMode="auto">
            <a:xfrm>
              <a:off x="4076" y="1347"/>
              <a:ext cx="31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100</a:t>
              </a:r>
            </a:p>
          </p:txBody>
        </p:sp>
        <p:sp>
          <p:nvSpPr>
            <p:cNvPr id="26647" name="Text Box 19"/>
            <p:cNvSpPr txBox="1">
              <a:spLocks noChangeArrowheads="1"/>
            </p:cNvSpPr>
            <p:nvPr/>
          </p:nvSpPr>
          <p:spPr bwMode="auto">
            <a:xfrm>
              <a:off x="3345" y="2086"/>
              <a:ext cx="31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400</a:t>
              </a:r>
            </a:p>
          </p:txBody>
        </p:sp>
        <p:sp>
          <p:nvSpPr>
            <p:cNvPr id="26648" name="Text Box 20"/>
            <p:cNvSpPr txBox="1">
              <a:spLocks noChangeArrowheads="1"/>
            </p:cNvSpPr>
            <p:nvPr/>
          </p:nvSpPr>
          <p:spPr bwMode="auto">
            <a:xfrm>
              <a:off x="4029" y="2385"/>
              <a:ext cx="31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500</a:t>
              </a:r>
            </a:p>
          </p:txBody>
        </p:sp>
        <p:sp>
          <p:nvSpPr>
            <p:cNvPr id="26649" name="Text Box 21"/>
            <p:cNvSpPr txBox="1">
              <a:spLocks noChangeArrowheads="1"/>
            </p:cNvSpPr>
            <p:nvPr/>
          </p:nvSpPr>
          <p:spPr bwMode="auto">
            <a:xfrm>
              <a:off x="3126" y="849"/>
              <a:ext cx="21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</a:t>
              </a:r>
              <a:r>
                <a:rPr lang="cs-CZ" sz="1400" b="1" baseline="-25000">
                  <a:latin typeface="Arial" charset="0"/>
                  <a:sym typeface="Symbol" pitchFamily="18" charset="2"/>
                </a:rPr>
                <a:t>1</a:t>
              </a:r>
              <a:endParaRPr lang="cs-CZ" sz="14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6650" name="Text Box 22"/>
            <p:cNvSpPr txBox="1">
              <a:spLocks noChangeArrowheads="1"/>
            </p:cNvSpPr>
            <p:nvPr/>
          </p:nvSpPr>
          <p:spPr bwMode="auto">
            <a:xfrm>
              <a:off x="3553" y="849"/>
              <a:ext cx="21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</a:t>
              </a:r>
              <a:r>
                <a:rPr lang="cs-CZ" sz="1400" b="1" baseline="-25000">
                  <a:latin typeface="Arial" charset="0"/>
                  <a:sym typeface="Symbol" pitchFamily="18" charset="2"/>
                </a:rPr>
                <a:t>2</a:t>
              </a:r>
              <a:endParaRPr lang="cs-CZ" sz="14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6651" name="Text Box 23"/>
            <p:cNvSpPr txBox="1">
              <a:spLocks noChangeArrowheads="1"/>
            </p:cNvSpPr>
            <p:nvPr/>
          </p:nvSpPr>
          <p:spPr bwMode="auto">
            <a:xfrm>
              <a:off x="2496" y="849"/>
              <a:ext cx="16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</a:t>
              </a:r>
            </a:p>
          </p:txBody>
        </p:sp>
        <p:sp>
          <p:nvSpPr>
            <p:cNvPr id="26652" name="Text Box 24"/>
            <p:cNvSpPr txBox="1">
              <a:spLocks noChangeArrowheads="1"/>
            </p:cNvSpPr>
            <p:nvPr/>
          </p:nvSpPr>
          <p:spPr bwMode="auto">
            <a:xfrm>
              <a:off x="3926" y="849"/>
              <a:ext cx="156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</a:t>
              </a:r>
            </a:p>
          </p:txBody>
        </p:sp>
        <p:sp>
          <p:nvSpPr>
            <p:cNvPr id="26653" name="Text Box 25"/>
            <p:cNvSpPr txBox="1">
              <a:spLocks noChangeArrowheads="1"/>
            </p:cNvSpPr>
            <p:nvPr/>
          </p:nvSpPr>
          <p:spPr bwMode="auto">
            <a:xfrm>
              <a:off x="4272" y="852"/>
              <a:ext cx="220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G</a:t>
              </a:r>
              <a:r>
                <a:rPr lang="cs-CZ" sz="1400" b="1" baseline="-25000">
                  <a:latin typeface="Arial" charset="0"/>
                  <a:sym typeface="Symbol" pitchFamily="18" charset="2"/>
                </a:rPr>
                <a:t></a:t>
              </a:r>
            </a:p>
          </p:txBody>
        </p:sp>
        <p:sp>
          <p:nvSpPr>
            <p:cNvPr id="26654" name="Text Box 26"/>
            <p:cNvSpPr txBox="1">
              <a:spLocks noChangeArrowheads="1"/>
            </p:cNvSpPr>
            <p:nvPr/>
          </p:nvSpPr>
          <p:spPr bwMode="auto">
            <a:xfrm>
              <a:off x="4617" y="849"/>
              <a:ext cx="2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2</a:t>
              </a:r>
            </a:p>
          </p:txBody>
        </p:sp>
        <p:sp>
          <p:nvSpPr>
            <p:cNvPr id="26655" name="Text Box 27"/>
            <p:cNvSpPr txBox="1">
              <a:spLocks noChangeArrowheads="1"/>
            </p:cNvSpPr>
            <p:nvPr/>
          </p:nvSpPr>
          <p:spPr bwMode="auto">
            <a:xfrm>
              <a:off x="4854" y="849"/>
              <a:ext cx="16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</a:t>
              </a:r>
            </a:p>
          </p:txBody>
        </p:sp>
        <p:sp>
          <p:nvSpPr>
            <p:cNvPr id="26656" name="Text Box 28"/>
            <p:cNvSpPr txBox="1">
              <a:spLocks noChangeArrowheads="1"/>
            </p:cNvSpPr>
            <p:nvPr/>
          </p:nvSpPr>
          <p:spPr bwMode="auto">
            <a:xfrm>
              <a:off x="5308" y="849"/>
              <a:ext cx="16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</a:t>
              </a:r>
            </a:p>
          </p:txBody>
        </p:sp>
      </p:grpSp>
      <p:sp>
        <p:nvSpPr>
          <p:cNvPr id="26631" name="AutoShape 39"/>
          <p:cNvSpPr>
            <a:spLocks noChangeArrowheads="1"/>
          </p:cNvSpPr>
          <p:nvPr/>
        </p:nvSpPr>
        <p:spPr bwMode="auto">
          <a:xfrm>
            <a:off x="6334126" y="4562475"/>
            <a:ext cx="1766888" cy="871537"/>
          </a:xfrm>
          <a:prstGeom prst="wedgeRectCallout">
            <a:avLst>
              <a:gd name="adj1" fmla="val -30861"/>
              <a:gd name="adj2" fmla="val -126139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600" dirty="0">
                <a:latin typeface="Arial" charset="0"/>
              </a:rPr>
              <a:t>současné geny vznikly sérií duplikací</a:t>
            </a:r>
            <a:endParaRPr lang="cs-CZ" sz="1600" dirty="0">
              <a:latin typeface="Arial" charset="0"/>
              <a:sym typeface="Symbol" pitchFamily="18" charset="2"/>
            </a:endParaRPr>
          </a:p>
        </p:txBody>
      </p:sp>
      <p:sp>
        <p:nvSpPr>
          <p:cNvPr id="26632" name="AutoShape 40"/>
          <p:cNvSpPr>
            <a:spLocks noChangeArrowheads="1"/>
          </p:cNvSpPr>
          <p:nvPr/>
        </p:nvSpPr>
        <p:spPr bwMode="auto">
          <a:xfrm>
            <a:off x="5302251" y="1147763"/>
            <a:ext cx="2681288" cy="1103312"/>
          </a:xfrm>
          <a:prstGeom prst="wedgeRectCallout">
            <a:avLst>
              <a:gd name="adj1" fmla="val -78537"/>
              <a:gd name="adj2" fmla="val 7374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600" dirty="0">
                <a:latin typeface="Arial" charset="0"/>
              </a:rPr>
              <a:t>dvojice druhů </a:t>
            </a:r>
            <a:r>
              <a:rPr lang="cs-CZ" sz="1600" dirty="0" err="1">
                <a:latin typeface="Arial" charset="0"/>
              </a:rPr>
              <a:t>lidoopů</a:t>
            </a:r>
            <a:r>
              <a:rPr lang="cs-CZ" sz="1600" dirty="0">
                <a:latin typeface="Arial" charset="0"/>
              </a:rPr>
              <a:t> se vzájemně liší </a:t>
            </a:r>
            <a:r>
              <a:rPr lang="cs-CZ" sz="1600" dirty="0">
                <a:latin typeface="Arial" charset="0"/>
                <a:sym typeface="Symbol" pitchFamily="18" charset="2"/>
              </a:rPr>
              <a:t> 2,5 AA substitucemi v 1 i 2 genu ...</a:t>
            </a:r>
          </a:p>
        </p:txBody>
      </p:sp>
      <p:sp>
        <p:nvSpPr>
          <p:cNvPr id="26633" name="AutoShape 41"/>
          <p:cNvSpPr>
            <a:spLocks noChangeArrowheads="1"/>
          </p:cNvSpPr>
          <p:nvPr/>
        </p:nvSpPr>
        <p:spPr bwMode="auto">
          <a:xfrm>
            <a:off x="785813" y="2984500"/>
            <a:ext cx="2376488" cy="935037"/>
          </a:xfrm>
          <a:prstGeom prst="wedgeRectCallout">
            <a:avLst>
              <a:gd name="adj1" fmla="val 106046"/>
              <a:gd name="adj2" fmla="val -481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600" dirty="0">
                <a:latin typeface="Arial" charset="0"/>
              </a:rPr>
              <a:t>... mezi </a:t>
            </a:r>
            <a:r>
              <a:rPr lang="cs-CZ" sz="1600" dirty="0">
                <a:latin typeface="Arial" charset="0"/>
                <a:sym typeface="Symbol" pitchFamily="18" charset="2"/>
              </a:rPr>
              <a:t>1 a 2 genem je akumulováno velmi málo rozdílů ...</a:t>
            </a:r>
          </a:p>
        </p:txBody>
      </p:sp>
      <p:sp>
        <p:nvSpPr>
          <p:cNvPr id="26634" name="AutoShape 42"/>
          <p:cNvSpPr>
            <a:spLocks noChangeArrowheads="1"/>
          </p:cNvSpPr>
          <p:nvPr/>
        </p:nvSpPr>
        <p:spPr bwMode="auto">
          <a:xfrm>
            <a:off x="1943101" y="4378325"/>
            <a:ext cx="2376488" cy="935037"/>
          </a:xfrm>
          <a:prstGeom prst="wedgeRectCallout">
            <a:avLst>
              <a:gd name="adj1" fmla="val 56278"/>
              <a:gd name="adj2" fmla="val -19176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600" dirty="0">
                <a:latin typeface="Arial" charset="0"/>
              </a:rPr>
              <a:t>... ve skutečnosti je daná duplikace starší než 300 milionů let</a:t>
            </a:r>
            <a:endParaRPr lang="cs-CZ" sz="1600" dirty="0">
              <a:latin typeface="Arial" charset="0"/>
              <a:sym typeface="Symbol" pitchFamily="18" charset="2"/>
            </a:endParaRPr>
          </a:p>
        </p:txBody>
      </p:sp>
      <p:sp>
        <p:nvSpPr>
          <p:cNvPr id="114731" name="Text Box 43"/>
          <p:cNvSpPr txBox="1">
            <a:spLocks noChangeArrowheads="1"/>
          </p:cNvSpPr>
          <p:nvPr/>
        </p:nvSpPr>
        <p:spPr bwMode="auto">
          <a:xfrm>
            <a:off x="738003" y="5764361"/>
            <a:ext cx="77267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Symbol" pitchFamily="18" charset="2"/>
              <a:buChar char="Þ"/>
            </a:pPr>
            <a:r>
              <a:rPr lang="cs-CZ" dirty="0">
                <a:latin typeface="Arial" charset="0"/>
                <a:sym typeface="Symbol" pitchFamily="18" charset="2"/>
              </a:rPr>
              <a:t> molekulární hodiny v tomto případě neplatí, geny se </a:t>
            </a:r>
            <a:br>
              <a:rPr lang="cs-CZ" dirty="0">
                <a:latin typeface="Arial" charset="0"/>
                <a:sym typeface="Symbol" pitchFamily="18" charset="2"/>
              </a:rPr>
            </a:br>
            <a:r>
              <a:rPr lang="cs-CZ" dirty="0">
                <a:latin typeface="Arial" charset="0"/>
                <a:sym typeface="Symbol" pitchFamily="18" charset="2"/>
              </a:rPr>
              <a:t>nevyvíjí nezávisle – evoluce je </a:t>
            </a:r>
            <a:r>
              <a:rPr lang="cs-CZ" u="sng" dirty="0" err="1">
                <a:latin typeface="Arial" charset="0"/>
                <a:sym typeface="Symbol" pitchFamily="18" charset="2"/>
              </a:rPr>
              <a:t>sp</a:t>
            </a:r>
            <a:r>
              <a:rPr lang="en-US" u="sng" dirty="0" err="1">
                <a:latin typeface="Arial" charset="0"/>
                <a:sym typeface="Symbol" pitchFamily="18" charset="2"/>
              </a:rPr>
              <a:t>ojen</a:t>
            </a:r>
            <a:r>
              <a:rPr lang="cs-CZ" u="sng" dirty="0">
                <a:latin typeface="Arial" charset="0"/>
                <a:sym typeface="Symbol" pitchFamily="18" charset="2"/>
              </a:rPr>
              <a:t>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  <p:bldP spid="26632" grpId="0" animBg="1"/>
      <p:bldP spid="26633" grpId="0" animBg="1"/>
      <p:bldP spid="26634" grpId="0" animBg="1"/>
      <p:bldP spid="1147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55" name="Text Box 27"/>
          <p:cNvSpPr txBox="1">
            <a:spLocks noChangeArrowheads="1"/>
          </p:cNvSpPr>
          <p:nvPr/>
        </p:nvSpPr>
        <p:spPr bwMode="auto">
          <a:xfrm>
            <a:off x="1990725" y="1315927"/>
            <a:ext cx="4312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cs-CZ" dirty="0">
                <a:solidFill>
                  <a:srgbClr val="CC0000"/>
                </a:solidFill>
                <a:latin typeface="Arial" charset="0"/>
              </a:rPr>
              <a:t>Mechanismy </a:t>
            </a:r>
            <a:r>
              <a:rPr lang="cs-CZ" dirty="0" err="1">
                <a:solidFill>
                  <a:srgbClr val="CC0000"/>
                </a:solidFill>
                <a:latin typeface="Arial" charset="0"/>
              </a:rPr>
              <a:t>sp</a:t>
            </a:r>
            <a:r>
              <a:rPr lang="en-US" dirty="0" err="1">
                <a:solidFill>
                  <a:srgbClr val="CC0000"/>
                </a:solidFill>
                <a:latin typeface="Arial" charset="0"/>
              </a:rPr>
              <a:t>oj</a:t>
            </a:r>
            <a:r>
              <a:rPr lang="cs-CZ" dirty="0" err="1">
                <a:solidFill>
                  <a:srgbClr val="CC0000"/>
                </a:solidFill>
                <a:latin typeface="Arial" charset="0"/>
              </a:rPr>
              <a:t>ené</a:t>
            </a:r>
            <a:r>
              <a:rPr lang="cs-CZ" dirty="0">
                <a:solidFill>
                  <a:srgbClr val="CC0000"/>
                </a:solidFill>
                <a:latin typeface="Arial" charset="0"/>
              </a:rPr>
              <a:t> evoluce:</a:t>
            </a:r>
            <a:endParaRPr lang="cs-CZ" sz="2000" dirty="0">
              <a:latin typeface="Arial" charset="0"/>
            </a:endParaRPr>
          </a:p>
        </p:txBody>
      </p:sp>
      <p:sp>
        <p:nvSpPr>
          <p:cNvPr id="27651" name="Text Box 28"/>
          <p:cNvSpPr txBox="1">
            <a:spLocks noChangeArrowheads="1"/>
          </p:cNvSpPr>
          <p:nvPr/>
        </p:nvSpPr>
        <p:spPr bwMode="auto">
          <a:xfrm>
            <a:off x="670405" y="361950"/>
            <a:ext cx="720581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000" dirty="0">
                <a:solidFill>
                  <a:srgbClr val="003399"/>
                </a:solidFill>
                <a:latin typeface="Arial" charset="0"/>
              </a:rPr>
              <a:t>Gabriel Dover</a:t>
            </a:r>
            <a:r>
              <a:rPr lang="cs-CZ" sz="2000" dirty="0">
                <a:latin typeface="Arial" charset="0"/>
              </a:rPr>
              <a:t> (1982):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Molekulární tah (</a:t>
            </a:r>
            <a:r>
              <a:rPr lang="cs-CZ" i="1" dirty="0" err="1">
                <a:solidFill>
                  <a:srgbClr val="E60000"/>
                </a:solidFill>
                <a:latin typeface="Arial" charset="0"/>
              </a:rPr>
              <a:t>molecular</a:t>
            </a:r>
            <a:r>
              <a:rPr lang="cs-CZ" i="1" dirty="0">
                <a:solidFill>
                  <a:srgbClr val="E60000"/>
                </a:solidFill>
                <a:latin typeface="Arial" charset="0"/>
              </a:rPr>
              <a:t> drive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)</a:t>
            </a:r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pPr eaLnBrk="0" hangingPunct="0"/>
            <a:r>
              <a:rPr lang="cs-CZ" sz="1800" dirty="0">
                <a:latin typeface="Arial" charset="0"/>
              </a:rPr>
              <a:t>mechanismus odlišný od selekce a driftu</a:t>
            </a:r>
          </a:p>
        </p:txBody>
      </p:sp>
      <p:sp>
        <p:nvSpPr>
          <p:cNvPr id="150596" name="Text Box 68"/>
          <p:cNvSpPr txBox="1">
            <a:spLocks noChangeArrowheads="1"/>
          </p:cNvSpPr>
          <p:nvPr/>
        </p:nvSpPr>
        <p:spPr bwMode="auto">
          <a:xfrm>
            <a:off x="534988" y="2226561"/>
            <a:ext cx="375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cs-CZ" sz="2000" dirty="0">
                <a:solidFill>
                  <a:srgbClr val="CC0000"/>
                </a:solidFill>
                <a:latin typeface="Arial" charset="0"/>
              </a:rPr>
              <a:t>1. nestejnoměrný crossing-over</a:t>
            </a:r>
            <a:endParaRPr lang="cs-CZ" sz="2000" dirty="0">
              <a:latin typeface="Arial" charset="0"/>
            </a:endParaRPr>
          </a:p>
        </p:txBody>
      </p:sp>
      <p:grpSp>
        <p:nvGrpSpPr>
          <p:cNvPr id="2" name="Group 126"/>
          <p:cNvGrpSpPr>
            <a:grpSpLocks/>
          </p:cNvGrpSpPr>
          <p:nvPr/>
        </p:nvGrpSpPr>
        <p:grpSpPr bwMode="auto">
          <a:xfrm>
            <a:off x="471488" y="3124200"/>
            <a:ext cx="4164012" cy="3406775"/>
            <a:chOff x="429" y="2050"/>
            <a:chExt cx="2623" cy="2146"/>
          </a:xfrm>
        </p:grpSpPr>
        <p:grpSp>
          <p:nvGrpSpPr>
            <p:cNvPr id="27709" name="Group 70"/>
            <p:cNvGrpSpPr>
              <a:grpSpLocks/>
            </p:cNvGrpSpPr>
            <p:nvPr/>
          </p:nvGrpSpPr>
          <p:grpSpPr bwMode="auto">
            <a:xfrm>
              <a:off x="429" y="2050"/>
              <a:ext cx="1859" cy="192"/>
              <a:chOff x="429" y="2064"/>
              <a:chExt cx="1859" cy="192"/>
            </a:xfrm>
          </p:grpSpPr>
          <p:sp>
            <p:nvSpPr>
              <p:cNvPr id="27741" name="Oval 32"/>
              <p:cNvSpPr>
                <a:spLocks noChangeAspect="1" noChangeArrowheads="1"/>
              </p:cNvSpPr>
              <p:nvPr/>
            </p:nvSpPr>
            <p:spPr bwMode="auto">
              <a:xfrm>
                <a:off x="429" y="2079"/>
                <a:ext cx="171" cy="16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42" name="Line 33"/>
              <p:cNvSpPr>
                <a:spLocks noChangeShapeType="1"/>
              </p:cNvSpPr>
              <p:nvPr/>
            </p:nvSpPr>
            <p:spPr bwMode="auto">
              <a:xfrm>
                <a:off x="602" y="2160"/>
                <a:ext cx="168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743" name="Rectangle 34"/>
              <p:cNvSpPr>
                <a:spLocks noChangeArrowheads="1"/>
              </p:cNvSpPr>
              <p:nvPr/>
            </p:nvSpPr>
            <p:spPr bwMode="auto">
              <a:xfrm>
                <a:off x="876" y="2077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44" name="Rectangle 35"/>
              <p:cNvSpPr>
                <a:spLocks noChangeArrowheads="1"/>
              </p:cNvSpPr>
              <p:nvPr/>
            </p:nvSpPr>
            <p:spPr bwMode="auto">
              <a:xfrm>
                <a:off x="1123" y="2077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45" name="Rectangle 36"/>
              <p:cNvSpPr>
                <a:spLocks noChangeArrowheads="1"/>
              </p:cNvSpPr>
              <p:nvPr/>
            </p:nvSpPr>
            <p:spPr bwMode="auto">
              <a:xfrm>
                <a:off x="1371" y="2077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46" name="Text Box 37"/>
              <p:cNvSpPr txBox="1">
                <a:spLocks noChangeArrowheads="1"/>
              </p:cNvSpPr>
              <p:nvPr/>
            </p:nvSpPr>
            <p:spPr bwMode="auto">
              <a:xfrm>
                <a:off x="903" y="206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27747" name="Text Box 38"/>
              <p:cNvSpPr txBox="1">
                <a:spLocks noChangeArrowheads="1"/>
              </p:cNvSpPr>
              <p:nvPr/>
            </p:nvSpPr>
            <p:spPr bwMode="auto">
              <a:xfrm>
                <a:off x="1147" y="206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2</a:t>
                </a:r>
              </a:p>
            </p:txBody>
          </p:sp>
          <p:sp>
            <p:nvSpPr>
              <p:cNvPr id="27748" name="Text Box 39"/>
              <p:cNvSpPr txBox="1">
                <a:spLocks noChangeArrowheads="1"/>
              </p:cNvSpPr>
              <p:nvPr/>
            </p:nvSpPr>
            <p:spPr bwMode="auto">
              <a:xfrm>
                <a:off x="1397" y="206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3</a:t>
                </a:r>
              </a:p>
            </p:txBody>
          </p:sp>
        </p:grpSp>
        <p:grpSp>
          <p:nvGrpSpPr>
            <p:cNvPr id="27710" name="Group 69"/>
            <p:cNvGrpSpPr>
              <a:grpSpLocks/>
            </p:cNvGrpSpPr>
            <p:nvPr/>
          </p:nvGrpSpPr>
          <p:grpSpPr bwMode="auto">
            <a:xfrm>
              <a:off x="665" y="2501"/>
              <a:ext cx="1859" cy="192"/>
              <a:chOff x="429" y="2494"/>
              <a:chExt cx="1859" cy="192"/>
            </a:xfrm>
          </p:grpSpPr>
          <p:sp>
            <p:nvSpPr>
              <p:cNvPr id="27733" name="Oval 40"/>
              <p:cNvSpPr>
                <a:spLocks noChangeAspect="1" noChangeArrowheads="1"/>
              </p:cNvSpPr>
              <p:nvPr/>
            </p:nvSpPr>
            <p:spPr bwMode="auto">
              <a:xfrm>
                <a:off x="429" y="2509"/>
                <a:ext cx="171" cy="16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34" name="Line 41"/>
              <p:cNvSpPr>
                <a:spLocks noChangeShapeType="1"/>
              </p:cNvSpPr>
              <p:nvPr/>
            </p:nvSpPr>
            <p:spPr bwMode="auto">
              <a:xfrm>
                <a:off x="602" y="2590"/>
                <a:ext cx="168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735" name="Rectangle 42"/>
              <p:cNvSpPr>
                <a:spLocks noChangeArrowheads="1"/>
              </p:cNvSpPr>
              <p:nvPr/>
            </p:nvSpPr>
            <p:spPr bwMode="auto">
              <a:xfrm>
                <a:off x="876" y="2507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36" name="Rectangle 43"/>
              <p:cNvSpPr>
                <a:spLocks noChangeArrowheads="1"/>
              </p:cNvSpPr>
              <p:nvPr/>
            </p:nvSpPr>
            <p:spPr bwMode="auto">
              <a:xfrm>
                <a:off x="1123" y="2507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37" name="Rectangle 44"/>
              <p:cNvSpPr>
                <a:spLocks noChangeArrowheads="1"/>
              </p:cNvSpPr>
              <p:nvPr/>
            </p:nvSpPr>
            <p:spPr bwMode="auto">
              <a:xfrm>
                <a:off x="1371" y="2507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38" name="Text Box 45"/>
              <p:cNvSpPr txBox="1">
                <a:spLocks noChangeArrowheads="1"/>
              </p:cNvSpPr>
              <p:nvPr/>
            </p:nvSpPr>
            <p:spPr bwMode="auto">
              <a:xfrm>
                <a:off x="903" y="249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27739" name="Text Box 46"/>
              <p:cNvSpPr txBox="1">
                <a:spLocks noChangeArrowheads="1"/>
              </p:cNvSpPr>
              <p:nvPr/>
            </p:nvSpPr>
            <p:spPr bwMode="auto">
              <a:xfrm>
                <a:off x="1147" y="249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2</a:t>
                </a:r>
              </a:p>
            </p:txBody>
          </p:sp>
          <p:sp>
            <p:nvSpPr>
              <p:cNvPr id="27740" name="Text Box 47"/>
              <p:cNvSpPr txBox="1">
                <a:spLocks noChangeArrowheads="1"/>
              </p:cNvSpPr>
              <p:nvPr/>
            </p:nvSpPr>
            <p:spPr bwMode="auto">
              <a:xfrm>
                <a:off x="1397" y="249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3</a:t>
                </a:r>
              </a:p>
            </p:txBody>
          </p:sp>
        </p:grpSp>
        <p:sp>
          <p:nvSpPr>
            <p:cNvPr id="27711" name="Text Box 48"/>
            <p:cNvSpPr txBox="1">
              <a:spLocks noChangeArrowheads="1"/>
            </p:cNvSpPr>
            <p:nvPr/>
          </p:nvSpPr>
          <p:spPr bwMode="auto">
            <a:xfrm>
              <a:off x="1134" y="2194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b="1">
                  <a:sym typeface="Symbol" pitchFamily="18" charset="2"/>
                </a:rPr>
                <a:t></a:t>
              </a:r>
            </a:p>
          </p:txBody>
        </p:sp>
        <p:sp>
          <p:nvSpPr>
            <p:cNvPr id="27712" name="AutoShape 49"/>
            <p:cNvSpPr>
              <a:spLocks noChangeArrowheads="1"/>
            </p:cNvSpPr>
            <p:nvPr/>
          </p:nvSpPr>
          <p:spPr bwMode="auto">
            <a:xfrm rot="5400000">
              <a:off x="1205" y="2819"/>
              <a:ext cx="240" cy="192"/>
            </a:xfrm>
            <a:prstGeom prst="rightArrow">
              <a:avLst>
                <a:gd name="adj1" fmla="val 50000"/>
                <a:gd name="adj2" fmla="val 3125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grpSp>
          <p:nvGrpSpPr>
            <p:cNvPr id="27713" name="Group 50"/>
            <p:cNvGrpSpPr>
              <a:grpSpLocks/>
            </p:cNvGrpSpPr>
            <p:nvPr/>
          </p:nvGrpSpPr>
          <p:grpSpPr bwMode="auto">
            <a:xfrm>
              <a:off x="429" y="3228"/>
              <a:ext cx="1859" cy="624"/>
              <a:chOff x="3351" y="1847"/>
              <a:chExt cx="1859" cy="624"/>
            </a:xfrm>
          </p:grpSpPr>
          <p:sp>
            <p:nvSpPr>
              <p:cNvPr id="27716" name="Oval 51"/>
              <p:cNvSpPr>
                <a:spLocks noChangeAspect="1" noChangeArrowheads="1"/>
              </p:cNvSpPr>
              <p:nvPr/>
            </p:nvSpPr>
            <p:spPr bwMode="auto">
              <a:xfrm>
                <a:off x="3351" y="1862"/>
                <a:ext cx="171" cy="16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17" name="Line 52"/>
              <p:cNvSpPr>
                <a:spLocks noChangeShapeType="1"/>
              </p:cNvSpPr>
              <p:nvPr/>
            </p:nvSpPr>
            <p:spPr bwMode="auto">
              <a:xfrm>
                <a:off x="3524" y="1943"/>
                <a:ext cx="168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718" name="Rectangle 53"/>
              <p:cNvSpPr>
                <a:spLocks noChangeArrowheads="1"/>
              </p:cNvSpPr>
              <p:nvPr/>
            </p:nvSpPr>
            <p:spPr bwMode="auto">
              <a:xfrm>
                <a:off x="4045" y="1860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19" name="Rectangle 54"/>
              <p:cNvSpPr>
                <a:spLocks noChangeArrowheads="1"/>
              </p:cNvSpPr>
              <p:nvPr/>
            </p:nvSpPr>
            <p:spPr bwMode="auto">
              <a:xfrm>
                <a:off x="4293" y="1860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20" name="Text Box 55"/>
              <p:cNvSpPr txBox="1">
                <a:spLocks noChangeArrowheads="1"/>
              </p:cNvSpPr>
              <p:nvPr/>
            </p:nvSpPr>
            <p:spPr bwMode="auto">
              <a:xfrm>
                <a:off x="4069" y="1847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2</a:t>
                </a:r>
              </a:p>
            </p:txBody>
          </p:sp>
          <p:sp>
            <p:nvSpPr>
              <p:cNvPr id="27721" name="Text Box 56"/>
              <p:cNvSpPr txBox="1">
                <a:spLocks noChangeArrowheads="1"/>
              </p:cNvSpPr>
              <p:nvPr/>
            </p:nvSpPr>
            <p:spPr bwMode="auto">
              <a:xfrm>
                <a:off x="4319" y="1847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3</a:t>
                </a:r>
              </a:p>
            </p:txBody>
          </p:sp>
          <p:sp>
            <p:nvSpPr>
              <p:cNvPr id="27722" name="Oval 57"/>
              <p:cNvSpPr>
                <a:spLocks noChangeAspect="1" noChangeArrowheads="1"/>
              </p:cNvSpPr>
              <p:nvPr/>
            </p:nvSpPr>
            <p:spPr bwMode="auto">
              <a:xfrm>
                <a:off x="3351" y="2292"/>
                <a:ext cx="171" cy="16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23" name="Line 58"/>
              <p:cNvSpPr>
                <a:spLocks noChangeShapeType="1"/>
              </p:cNvSpPr>
              <p:nvPr/>
            </p:nvSpPr>
            <p:spPr bwMode="auto">
              <a:xfrm>
                <a:off x="3524" y="2373"/>
                <a:ext cx="168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724" name="Rectangle 59"/>
              <p:cNvSpPr>
                <a:spLocks noChangeArrowheads="1"/>
              </p:cNvSpPr>
              <p:nvPr/>
            </p:nvSpPr>
            <p:spPr bwMode="auto">
              <a:xfrm>
                <a:off x="3798" y="2292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25" name="Rectangle 60"/>
              <p:cNvSpPr>
                <a:spLocks noChangeArrowheads="1"/>
              </p:cNvSpPr>
              <p:nvPr/>
            </p:nvSpPr>
            <p:spPr bwMode="auto">
              <a:xfrm>
                <a:off x="4042" y="2292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26" name="Rectangle 61"/>
              <p:cNvSpPr>
                <a:spLocks noChangeArrowheads="1"/>
              </p:cNvSpPr>
              <p:nvPr/>
            </p:nvSpPr>
            <p:spPr bwMode="auto">
              <a:xfrm>
                <a:off x="4293" y="2292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27" name="Text Box 62"/>
              <p:cNvSpPr txBox="1">
                <a:spLocks noChangeArrowheads="1"/>
              </p:cNvSpPr>
              <p:nvPr/>
            </p:nvSpPr>
            <p:spPr bwMode="auto">
              <a:xfrm>
                <a:off x="3825" y="227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27728" name="Text Box 63"/>
              <p:cNvSpPr txBox="1">
                <a:spLocks noChangeArrowheads="1"/>
              </p:cNvSpPr>
              <p:nvPr/>
            </p:nvSpPr>
            <p:spPr bwMode="auto">
              <a:xfrm>
                <a:off x="4069" y="2277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27729" name="Text Box 64"/>
              <p:cNvSpPr txBox="1">
                <a:spLocks noChangeArrowheads="1"/>
              </p:cNvSpPr>
              <p:nvPr/>
            </p:nvSpPr>
            <p:spPr bwMode="auto">
              <a:xfrm>
                <a:off x="4322" y="227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2</a:t>
                </a:r>
              </a:p>
            </p:txBody>
          </p:sp>
          <p:sp>
            <p:nvSpPr>
              <p:cNvPr id="27730" name="Text Box 65"/>
              <p:cNvSpPr txBox="1">
                <a:spLocks noChangeArrowheads="1"/>
              </p:cNvSpPr>
              <p:nvPr/>
            </p:nvSpPr>
            <p:spPr bwMode="auto">
              <a:xfrm>
                <a:off x="4569" y="227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3</a:t>
                </a:r>
              </a:p>
            </p:txBody>
          </p:sp>
          <p:sp>
            <p:nvSpPr>
              <p:cNvPr id="27731" name="Rectangle 66"/>
              <p:cNvSpPr>
                <a:spLocks noChangeArrowheads="1"/>
              </p:cNvSpPr>
              <p:nvPr/>
            </p:nvSpPr>
            <p:spPr bwMode="auto">
              <a:xfrm>
                <a:off x="4543" y="2292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32" name="Text Box 67"/>
              <p:cNvSpPr txBox="1">
                <a:spLocks noChangeArrowheads="1"/>
              </p:cNvSpPr>
              <p:nvPr/>
            </p:nvSpPr>
            <p:spPr bwMode="auto">
              <a:xfrm>
                <a:off x="4572" y="227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3</a:t>
                </a:r>
              </a:p>
            </p:txBody>
          </p:sp>
        </p:grpSp>
        <p:sp>
          <p:nvSpPr>
            <p:cNvPr id="27714" name="AutoShape 71"/>
            <p:cNvSpPr>
              <a:spLocks noChangeArrowheads="1"/>
            </p:cNvSpPr>
            <p:nvPr/>
          </p:nvSpPr>
          <p:spPr bwMode="auto">
            <a:xfrm>
              <a:off x="2152" y="2769"/>
              <a:ext cx="791" cy="368"/>
            </a:xfrm>
            <a:prstGeom prst="wedgeRectCallout">
              <a:avLst>
                <a:gd name="adj1" fmla="val -98292"/>
                <a:gd name="adj2" fmla="val 72009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800">
                  <a:latin typeface="Arial" charset="0"/>
                </a:rPr>
                <a:t>ztráta kopie</a:t>
              </a:r>
            </a:p>
          </p:txBody>
        </p:sp>
        <p:sp>
          <p:nvSpPr>
            <p:cNvPr id="27715" name="AutoShape 72"/>
            <p:cNvSpPr>
              <a:spLocks noChangeArrowheads="1"/>
            </p:cNvSpPr>
            <p:nvPr/>
          </p:nvSpPr>
          <p:spPr bwMode="auto">
            <a:xfrm>
              <a:off x="2261" y="3828"/>
              <a:ext cx="791" cy="368"/>
            </a:xfrm>
            <a:prstGeom prst="wedgeRectCallout">
              <a:avLst>
                <a:gd name="adj1" fmla="val -79963"/>
                <a:gd name="adj2" fmla="val -48644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800">
                  <a:latin typeface="Arial" charset="0"/>
                </a:rPr>
                <a:t>získání</a:t>
              </a:r>
            </a:p>
            <a:p>
              <a:pPr algn="ctr" eaLnBrk="0" hangingPunct="0"/>
              <a:r>
                <a:rPr lang="cs-CZ" sz="1800">
                  <a:latin typeface="Arial" charset="0"/>
                </a:rPr>
                <a:t>kopie</a:t>
              </a:r>
            </a:p>
          </p:txBody>
        </p:sp>
      </p:grpSp>
      <p:grpSp>
        <p:nvGrpSpPr>
          <p:cNvPr id="6" name="Group 130"/>
          <p:cNvGrpSpPr>
            <a:grpSpLocks/>
          </p:cNvGrpSpPr>
          <p:nvPr/>
        </p:nvGrpSpPr>
        <p:grpSpPr bwMode="auto">
          <a:xfrm>
            <a:off x="4965700" y="2393950"/>
            <a:ext cx="3970338" cy="4206875"/>
            <a:chOff x="3128" y="1576"/>
            <a:chExt cx="2501" cy="2650"/>
          </a:xfrm>
        </p:grpSpPr>
        <p:sp>
          <p:nvSpPr>
            <p:cNvPr id="27655" name="Oval 75"/>
            <p:cNvSpPr>
              <a:spLocks noChangeAspect="1" noChangeArrowheads="1"/>
            </p:cNvSpPr>
            <p:nvPr/>
          </p:nvSpPr>
          <p:spPr bwMode="auto">
            <a:xfrm>
              <a:off x="4197" y="1577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56" name="Line 76"/>
            <p:cNvSpPr>
              <a:spLocks noChangeShapeType="1"/>
            </p:cNvSpPr>
            <p:nvPr/>
          </p:nvSpPr>
          <p:spPr bwMode="auto">
            <a:xfrm>
              <a:off x="4315" y="1632"/>
              <a:ext cx="11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57" name="Rectangle 77"/>
            <p:cNvSpPr>
              <a:spLocks noChangeArrowheads="1"/>
            </p:cNvSpPr>
            <p:nvPr/>
          </p:nvSpPr>
          <p:spPr bwMode="auto">
            <a:xfrm>
              <a:off x="4501" y="1576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58" name="Rectangle 78"/>
            <p:cNvSpPr>
              <a:spLocks noChangeArrowheads="1"/>
            </p:cNvSpPr>
            <p:nvPr/>
          </p:nvSpPr>
          <p:spPr bwMode="auto">
            <a:xfrm>
              <a:off x="4669" y="1576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59" name="Rectangle 79"/>
            <p:cNvSpPr>
              <a:spLocks noChangeArrowheads="1"/>
            </p:cNvSpPr>
            <p:nvPr/>
          </p:nvSpPr>
          <p:spPr bwMode="auto">
            <a:xfrm>
              <a:off x="4838" y="1576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0" name="Oval 80"/>
            <p:cNvSpPr>
              <a:spLocks noChangeAspect="1" noChangeArrowheads="1"/>
            </p:cNvSpPr>
            <p:nvPr/>
          </p:nvSpPr>
          <p:spPr bwMode="auto">
            <a:xfrm>
              <a:off x="4364" y="1866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1" name="Line 81"/>
            <p:cNvSpPr>
              <a:spLocks noChangeShapeType="1"/>
            </p:cNvSpPr>
            <p:nvPr/>
          </p:nvSpPr>
          <p:spPr bwMode="auto">
            <a:xfrm>
              <a:off x="4482" y="1921"/>
              <a:ext cx="11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62" name="Rectangle 82"/>
            <p:cNvSpPr>
              <a:spLocks noChangeArrowheads="1"/>
            </p:cNvSpPr>
            <p:nvPr/>
          </p:nvSpPr>
          <p:spPr bwMode="auto">
            <a:xfrm>
              <a:off x="4668" y="1865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3" name="Rectangle 83"/>
            <p:cNvSpPr>
              <a:spLocks noChangeArrowheads="1"/>
            </p:cNvSpPr>
            <p:nvPr/>
          </p:nvSpPr>
          <p:spPr bwMode="auto">
            <a:xfrm>
              <a:off x="4836" y="1865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4" name="Rectangle 84"/>
            <p:cNvSpPr>
              <a:spLocks noChangeArrowheads="1"/>
            </p:cNvSpPr>
            <p:nvPr/>
          </p:nvSpPr>
          <p:spPr bwMode="auto">
            <a:xfrm>
              <a:off x="5005" y="1865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5" name="Text Box 85"/>
            <p:cNvSpPr txBox="1">
              <a:spLocks noChangeArrowheads="1"/>
            </p:cNvSpPr>
            <p:nvPr/>
          </p:nvSpPr>
          <p:spPr bwMode="auto">
            <a:xfrm>
              <a:off x="4677" y="1626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b="1">
                  <a:sym typeface="Symbol" pitchFamily="18" charset="2"/>
                </a:rPr>
                <a:t></a:t>
              </a:r>
            </a:p>
          </p:txBody>
        </p:sp>
        <p:sp>
          <p:nvSpPr>
            <p:cNvPr id="27666" name="Rectangle 86"/>
            <p:cNvSpPr>
              <a:spLocks noChangeArrowheads="1"/>
            </p:cNvSpPr>
            <p:nvPr/>
          </p:nvSpPr>
          <p:spPr bwMode="auto">
            <a:xfrm>
              <a:off x="5008" y="1576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7" name="Rectangle 87"/>
            <p:cNvSpPr>
              <a:spLocks noChangeArrowheads="1"/>
            </p:cNvSpPr>
            <p:nvPr/>
          </p:nvSpPr>
          <p:spPr bwMode="auto">
            <a:xfrm>
              <a:off x="5174" y="1865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8" name="Oval 88"/>
            <p:cNvSpPr>
              <a:spLocks noChangeAspect="1" noChangeArrowheads="1"/>
            </p:cNvSpPr>
            <p:nvPr/>
          </p:nvSpPr>
          <p:spPr bwMode="auto">
            <a:xfrm>
              <a:off x="4197" y="2340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9" name="Line 89"/>
            <p:cNvSpPr>
              <a:spLocks noChangeShapeType="1"/>
            </p:cNvSpPr>
            <p:nvPr/>
          </p:nvSpPr>
          <p:spPr bwMode="auto">
            <a:xfrm>
              <a:off x="4312" y="2395"/>
              <a:ext cx="11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70" name="Rectangle 90"/>
            <p:cNvSpPr>
              <a:spLocks noChangeArrowheads="1"/>
            </p:cNvSpPr>
            <p:nvPr/>
          </p:nvSpPr>
          <p:spPr bwMode="auto">
            <a:xfrm>
              <a:off x="4501" y="2339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1" name="Rectangle 91"/>
            <p:cNvSpPr>
              <a:spLocks noChangeArrowheads="1"/>
            </p:cNvSpPr>
            <p:nvPr/>
          </p:nvSpPr>
          <p:spPr bwMode="auto">
            <a:xfrm>
              <a:off x="4669" y="2339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2" name="Rectangle 92"/>
            <p:cNvSpPr>
              <a:spLocks noChangeArrowheads="1"/>
            </p:cNvSpPr>
            <p:nvPr/>
          </p:nvSpPr>
          <p:spPr bwMode="auto">
            <a:xfrm>
              <a:off x="4838" y="2339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3" name="Oval 93"/>
            <p:cNvSpPr>
              <a:spLocks noChangeAspect="1" noChangeArrowheads="1"/>
            </p:cNvSpPr>
            <p:nvPr/>
          </p:nvSpPr>
          <p:spPr bwMode="auto">
            <a:xfrm>
              <a:off x="4197" y="2628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4" name="Line 94"/>
            <p:cNvSpPr>
              <a:spLocks noChangeShapeType="1"/>
            </p:cNvSpPr>
            <p:nvPr/>
          </p:nvSpPr>
          <p:spPr bwMode="auto">
            <a:xfrm>
              <a:off x="4315" y="2682"/>
              <a:ext cx="11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75" name="Rectangle 95"/>
            <p:cNvSpPr>
              <a:spLocks noChangeArrowheads="1"/>
            </p:cNvSpPr>
            <p:nvPr/>
          </p:nvSpPr>
          <p:spPr bwMode="auto">
            <a:xfrm>
              <a:off x="4501" y="2627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6" name="Rectangle 96"/>
            <p:cNvSpPr>
              <a:spLocks noChangeArrowheads="1"/>
            </p:cNvSpPr>
            <p:nvPr/>
          </p:nvSpPr>
          <p:spPr bwMode="auto">
            <a:xfrm>
              <a:off x="4669" y="2627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7" name="Rectangle 97"/>
            <p:cNvSpPr>
              <a:spLocks noChangeArrowheads="1"/>
            </p:cNvSpPr>
            <p:nvPr/>
          </p:nvSpPr>
          <p:spPr bwMode="auto">
            <a:xfrm>
              <a:off x="4838" y="2627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8" name="Text Box 98"/>
            <p:cNvSpPr txBox="1">
              <a:spLocks noChangeArrowheads="1"/>
            </p:cNvSpPr>
            <p:nvPr/>
          </p:nvSpPr>
          <p:spPr bwMode="auto">
            <a:xfrm>
              <a:off x="4919" y="2370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b="1">
                  <a:sym typeface="Symbol" pitchFamily="18" charset="2"/>
                </a:rPr>
                <a:t></a:t>
              </a:r>
            </a:p>
          </p:txBody>
        </p:sp>
        <p:sp>
          <p:nvSpPr>
            <p:cNvPr id="27679" name="Rectangle 99"/>
            <p:cNvSpPr>
              <a:spLocks noChangeArrowheads="1"/>
            </p:cNvSpPr>
            <p:nvPr/>
          </p:nvSpPr>
          <p:spPr bwMode="auto">
            <a:xfrm>
              <a:off x="5008" y="2339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0" name="Rectangle 100"/>
            <p:cNvSpPr>
              <a:spLocks noChangeArrowheads="1"/>
            </p:cNvSpPr>
            <p:nvPr/>
          </p:nvSpPr>
          <p:spPr bwMode="auto">
            <a:xfrm>
              <a:off x="5007" y="2627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1" name="Rectangle 101"/>
            <p:cNvSpPr>
              <a:spLocks noChangeArrowheads="1"/>
            </p:cNvSpPr>
            <p:nvPr/>
          </p:nvSpPr>
          <p:spPr bwMode="auto">
            <a:xfrm>
              <a:off x="5174" y="2339"/>
              <a:ext cx="171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2" name="Oval 102"/>
            <p:cNvSpPr>
              <a:spLocks noChangeAspect="1" noChangeArrowheads="1"/>
            </p:cNvSpPr>
            <p:nvPr/>
          </p:nvSpPr>
          <p:spPr bwMode="auto">
            <a:xfrm>
              <a:off x="4197" y="3114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3" name="Line 103"/>
            <p:cNvSpPr>
              <a:spLocks noChangeShapeType="1"/>
            </p:cNvSpPr>
            <p:nvPr/>
          </p:nvSpPr>
          <p:spPr bwMode="auto">
            <a:xfrm>
              <a:off x="4312" y="3168"/>
              <a:ext cx="11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84" name="Rectangle 104"/>
            <p:cNvSpPr>
              <a:spLocks noChangeArrowheads="1"/>
            </p:cNvSpPr>
            <p:nvPr/>
          </p:nvSpPr>
          <p:spPr bwMode="auto">
            <a:xfrm>
              <a:off x="4501" y="3113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5" name="Rectangle 105"/>
            <p:cNvSpPr>
              <a:spLocks noChangeArrowheads="1"/>
            </p:cNvSpPr>
            <p:nvPr/>
          </p:nvSpPr>
          <p:spPr bwMode="auto">
            <a:xfrm>
              <a:off x="4669" y="3113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6" name="Rectangle 106"/>
            <p:cNvSpPr>
              <a:spLocks noChangeArrowheads="1"/>
            </p:cNvSpPr>
            <p:nvPr/>
          </p:nvSpPr>
          <p:spPr bwMode="auto">
            <a:xfrm>
              <a:off x="4838" y="3113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7" name="Oval 107"/>
            <p:cNvSpPr>
              <a:spLocks noChangeAspect="1" noChangeArrowheads="1"/>
            </p:cNvSpPr>
            <p:nvPr/>
          </p:nvSpPr>
          <p:spPr bwMode="auto">
            <a:xfrm>
              <a:off x="4033" y="3399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8" name="Line 108"/>
            <p:cNvSpPr>
              <a:spLocks noChangeShapeType="1"/>
            </p:cNvSpPr>
            <p:nvPr/>
          </p:nvSpPr>
          <p:spPr bwMode="auto">
            <a:xfrm>
              <a:off x="4151" y="3453"/>
              <a:ext cx="11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89" name="Rectangle 109"/>
            <p:cNvSpPr>
              <a:spLocks noChangeArrowheads="1"/>
            </p:cNvSpPr>
            <p:nvPr/>
          </p:nvSpPr>
          <p:spPr bwMode="auto">
            <a:xfrm>
              <a:off x="4337" y="3398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0" name="Rectangle 110"/>
            <p:cNvSpPr>
              <a:spLocks noChangeArrowheads="1"/>
            </p:cNvSpPr>
            <p:nvPr/>
          </p:nvSpPr>
          <p:spPr bwMode="auto">
            <a:xfrm>
              <a:off x="4505" y="3398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1" name="Rectangle 111"/>
            <p:cNvSpPr>
              <a:spLocks noChangeArrowheads="1"/>
            </p:cNvSpPr>
            <p:nvPr/>
          </p:nvSpPr>
          <p:spPr bwMode="auto">
            <a:xfrm>
              <a:off x="4674" y="3398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2" name="Text Box 112"/>
            <p:cNvSpPr txBox="1">
              <a:spLocks noChangeArrowheads="1"/>
            </p:cNvSpPr>
            <p:nvPr/>
          </p:nvSpPr>
          <p:spPr bwMode="auto">
            <a:xfrm>
              <a:off x="4598" y="3153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b="1">
                  <a:sym typeface="Symbol" pitchFamily="18" charset="2"/>
                </a:rPr>
                <a:t></a:t>
              </a:r>
            </a:p>
          </p:txBody>
        </p:sp>
        <p:sp>
          <p:nvSpPr>
            <p:cNvPr id="27693" name="Rectangle 113"/>
            <p:cNvSpPr>
              <a:spLocks noChangeArrowheads="1"/>
            </p:cNvSpPr>
            <p:nvPr/>
          </p:nvSpPr>
          <p:spPr bwMode="auto">
            <a:xfrm>
              <a:off x="5008" y="3113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4" name="Rectangle 114"/>
            <p:cNvSpPr>
              <a:spLocks noChangeArrowheads="1"/>
            </p:cNvSpPr>
            <p:nvPr/>
          </p:nvSpPr>
          <p:spPr bwMode="auto">
            <a:xfrm>
              <a:off x="4843" y="3398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5" name="AutoShape 115"/>
            <p:cNvSpPr>
              <a:spLocks noChangeArrowheads="1"/>
            </p:cNvSpPr>
            <p:nvPr/>
          </p:nvSpPr>
          <p:spPr bwMode="auto">
            <a:xfrm>
              <a:off x="3128" y="1767"/>
              <a:ext cx="743" cy="521"/>
            </a:xfrm>
            <a:prstGeom prst="wedgeRectCallout">
              <a:avLst>
                <a:gd name="adj1" fmla="val 161977"/>
                <a:gd name="adj2" fmla="val 26773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>
                  <a:latin typeface="Arial" charset="0"/>
                </a:rPr>
                <a:t>získání</a:t>
              </a:r>
            </a:p>
            <a:p>
              <a:pPr algn="ctr" eaLnBrk="0" hangingPunct="0"/>
              <a:r>
                <a:rPr lang="cs-CZ" sz="1600">
                  <a:latin typeface="Arial" charset="0"/>
                </a:rPr>
                <a:t>mutantní kopie</a:t>
              </a:r>
            </a:p>
          </p:txBody>
        </p:sp>
        <p:sp>
          <p:nvSpPr>
            <p:cNvPr id="27696" name="AutoShape 116"/>
            <p:cNvSpPr>
              <a:spLocks noChangeArrowheads="1"/>
            </p:cNvSpPr>
            <p:nvPr/>
          </p:nvSpPr>
          <p:spPr bwMode="auto">
            <a:xfrm>
              <a:off x="3139" y="2562"/>
              <a:ext cx="743" cy="521"/>
            </a:xfrm>
            <a:prstGeom prst="wedgeRectCallout">
              <a:avLst>
                <a:gd name="adj1" fmla="val 161977"/>
                <a:gd name="adj2" fmla="val 26773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>
                  <a:latin typeface="Arial" charset="0"/>
                </a:rPr>
                <a:t>ztráta</a:t>
              </a:r>
            </a:p>
            <a:p>
              <a:pPr algn="ctr" eaLnBrk="0" hangingPunct="0"/>
              <a:r>
                <a:rPr lang="cs-CZ" sz="1600">
                  <a:latin typeface="Arial" charset="0"/>
                </a:rPr>
                <a:t>normální kopie</a:t>
              </a:r>
            </a:p>
          </p:txBody>
        </p:sp>
        <p:sp>
          <p:nvSpPr>
            <p:cNvPr id="27697" name="Oval 117"/>
            <p:cNvSpPr>
              <a:spLocks noChangeAspect="1" noChangeArrowheads="1"/>
            </p:cNvSpPr>
            <p:nvPr/>
          </p:nvSpPr>
          <p:spPr bwMode="auto">
            <a:xfrm>
              <a:off x="4236" y="3836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8" name="Line 118"/>
            <p:cNvSpPr>
              <a:spLocks noChangeShapeType="1"/>
            </p:cNvSpPr>
            <p:nvPr/>
          </p:nvSpPr>
          <p:spPr bwMode="auto">
            <a:xfrm>
              <a:off x="4351" y="3891"/>
              <a:ext cx="11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99" name="Rectangle 119"/>
            <p:cNvSpPr>
              <a:spLocks noChangeArrowheads="1"/>
            </p:cNvSpPr>
            <p:nvPr/>
          </p:nvSpPr>
          <p:spPr bwMode="auto">
            <a:xfrm>
              <a:off x="4540" y="3835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700" name="Rectangle 120"/>
            <p:cNvSpPr>
              <a:spLocks noChangeArrowheads="1"/>
            </p:cNvSpPr>
            <p:nvPr/>
          </p:nvSpPr>
          <p:spPr bwMode="auto">
            <a:xfrm>
              <a:off x="4708" y="3835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701" name="Rectangle 121"/>
            <p:cNvSpPr>
              <a:spLocks noChangeArrowheads="1"/>
            </p:cNvSpPr>
            <p:nvPr/>
          </p:nvSpPr>
          <p:spPr bwMode="auto">
            <a:xfrm>
              <a:off x="4877" y="3835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702" name="Rectangle 122"/>
            <p:cNvSpPr>
              <a:spLocks noChangeArrowheads="1"/>
            </p:cNvSpPr>
            <p:nvPr/>
          </p:nvSpPr>
          <p:spPr bwMode="auto">
            <a:xfrm>
              <a:off x="5047" y="3835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703" name="Rectangle 123"/>
            <p:cNvSpPr>
              <a:spLocks noChangeArrowheads="1"/>
            </p:cNvSpPr>
            <p:nvPr/>
          </p:nvSpPr>
          <p:spPr bwMode="auto">
            <a:xfrm>
              <a:off x="5213" y="3835"/>
              <a:ext cx="171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704" name="AutoShape 124"/>
            <p:cNvSpPr>
              <a:spLocks noChangeArrowheads="1"/>
            </p:cNvSpPr>
            <p:nvPr/>
          </p:nvSpPr>
          <p:spPr bwMode="auto">
            <a:xfrm>
              <a:off x="3195" y="3493"/>
              <a:ext cx="743" cy="521"/>
            </a:xfrm>
            <a:prstGeom prst="wedgeRectCallout">
              <a:avLst>
                <a:gd name="adj1" fmla="val 148921"/>
                <a:gd name="adj2" fmla="val -20056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>
                  <a:latin typeface="Arial" charset="0"/>
                </a:rPr>
                <a:t>získání</a:t>
              </a:r>
            </a:p>
            <a:p>
              <a:pPr algn="ctr" eaLnBrk="0" hangingPunct="0"/>
              <a:r>
                <a:rPr lang="cs-CZ" sz="1600">
                  <a:latin typeface="Arial" charset="0"/>
                </a:rPr>
                <a:t>mutantní kopie</a:t>
              </a:r>
            </a:p>
          </p:txBody>
        </p:sp>
        <p:sp>
          <p:nvSpPr>
            <p:cNvPr id="27705" name="Text Box 125"/>
            <p:cNvSpPr txBox="1">
              <a:spLocks noChangeArrowheads="1"/>
            </p:cNvSpPr>
            <p:nvPr/>
          </p:nvSpPr>
          <p:spPr bwMode="auto">
            <a:xfrm>
              <a:off x="4578" y="3995"/>
              <a:ext cx="6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800">
                  <a:latin typeface="Arial" charset="0"/>
                </a:rPr>
                <a:t>... atd. ...</a:t>
              </a:r>
            </a:p>
          </p:txBody>
        </p:sp>
        <p:sp>
          <p:nvSpPr>
            <p:cNvPr id="27706" name="Line 127"/>
            <p:cNvSpPr>
              <a:spLocks noChangeShapeType="1"/>
            </p:cNvSpPr>
            <p:nvPr/>
          </p:nvSpPr>
          <p:spPr bwMode="auto">
            <a:xfrm>
              <a:off x="4871" y="2055"/>
              <a:ext cx="0" cy="2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707" name="Line 128"/>
            <p:cNvSpPr>
              <a:spLocks noChangeShapeType="1"/>
            </p:cNvSpPr>
            <p:nvPr/>
          </p:nvSpPr>
          <p:spPr bwMode="auto">
            <a:xfrm>
              <a:off x="4847" y="2823"/>
              <a:ext cx="0" cy="2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708" name="Line 129"/>
            <p:cNvSpPr>
              <a:spLocks noChangeShapeType="1"/>
            </p:cNvSpPr>
            <p:nvPr/>
          </p:nvSpPr>
          <p:spPr bwMode="auto">
            <a:xfrm>
              <a:off x="4930" y="3579"/>
              <a:ext cx="0" cy="2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5" grpId="0"/>
      <p:bldP spid="15059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534988" y="361950"/>
            <a:ext cx="5527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cs-CZ" sz="2000" dirty="0">
                <a:solidFill>
                  <a:srgbClr val="CC0000"/>
                </a:solidFill>
                <a:latin typeface="Arial" charset="0"/>
              </a:rPr>
              <a:t>2. sklouznutí nukleotidového řetězce (</a:t>
            </a:r>
            <a:r>
              <a:rPr lang="cs-CZ" sz="2000" dirty="0" err="1">
                <a:solidFill>
                  <a:srgbClr val="CC0000"/>
                </a:solidFill>
                <a:latin typeface="Arial" charset="0"/>
              </a:rPr>
              <a:t>slippage</a:t>
            </a:r>
            <a:r>
              <a:rPr lang="cs-CZ" sz="2000" dirty="0">
                <a:solidFill>
                  <a:srgbClr val="CC0000"/>
                </a:solidFill>
                <a:latin typeface="Arial" charset="0"/>
              </a:rPr>
              <a:t>)</a:t>
            </a:r>
            <a:br>
              <a:rPr lang="cs-CZ" sz="2000" dirty="0">
                <a:solidFill>
                  <a:srgbClr val="CC0000"/>
                </a:solidFill>
                <a:latin typeface="Arial" charset="0"/>
              </a:rPr>
            </a:br>
            <a:endParaRPr lang="cs-CZ" sz="2000" dirty="0">
              <a:solidFill>
                <a:srgbClr val="CC0000"/>
              </a:solidFill>
              <a:latin typeface="Arial" charset="0"/>
            </a:endParaRPr>
          </a:p>
          <a:p>
            <a:pPr marL="457200" indent="-457200" eaLnBrk="0" hangingPunct="0"/>
            <a:r>
              <a:rPr lang="cs-CZ" sz="2000" dirty="0">
                <a:solidFill>
                  <a:srgbClr val="CC0000"/>
                </a:solidFill>
                <a:latin typeface="Arial" charset="0"/>
              </a:rPr>
              <a:t>3. genová konverze</a:t>
            </a:r>
            <a:endParaRPr lang="cs-CZ" sz="2000" dirty="0">
              <a:latin typeface="Arial" charset="0"/>
            </a:endParaRPr>
          </a:p>
        </p:txBody>
      </p:sp>
      <p:pic>
        <p:nvPicPr>
          <p:cNvPr id="28675" name="Picture 5" descr="File:Conversion and crossov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3775" y="1773238"/>
            <a:ext cx="3255963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534988" y="4403977"/>
            <a:ext cx="85423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cs-CZ" dirty="0">
                <a:solidFill>
                  <a:srgbClr val="E60000"/>
                </a:solidFill>
                <a:latin typeface="Arial" charset="0"/>
              </a:rPr>
              <a:t>Závěr: </a:t>
            </a:r>
          </a:p>
          <a:p>
            <a:pPr eaLnBrk="0" hangingPunct="0">
              <a:spcAft>
                <a:spcPts val="1200"/>
              </a:spcAft>
            </a:pPr>
            <a:r>
              <a:rPr lang="cs-CZ" dirty="0">
                <a:latin typeface="Arial" charset="0"/>
              </a:rPr>
              <a:t>důsledkem nestejnoměrného crossing-overu a sklouznutí řetězce je </a:t>
            </a:r>
            <a:r>
              <a:rPr lang="cs-CZ" u="sng" dirty="0">
                <a:latin typeface="Arial" charset="0"/>
              </a:rPr>
              <a:t>změna počtu kopií</a:t>
            </a:r>
          </a:p>
          <a:p>
            <a:pPr eaLnBrk="0" hangingPunct="0">
              <a:spcAft>
                <a:spcPts val="1200"/>
              </a:spcAft>
            </a:pPr>
            <a:r>
              <a:rPr lang="cs-CZ" dirty="0">
                <a:latin typeface="Arial" charset="0"/>
              </a:rPr>
              <a:t>důsledkem nestejnoměrného c-o a genové konverze je</a:t>
            </a:r>
            <a:br>
              <a:rPr lang="cs-CZ" dirty="0">
                <a:latin typeface="Arial" charset="0"/>
              </a:rPr>
            </a:br>
            <a:r>
              <a:rPr lang="cs-CZ" u="sng" dirty="0">
                <a:latin typeface="Arial" charset="0"/>
              </a:rPr>
              <a:t>homogenizace sekvencí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 l="45689"/>
          <a:stretch>
            <a:fillRect/>
          </a:stretch>
        </p:blipFill>
        <p:spPr bwMode="auto">
          <a:xfrm>
            <a:off x="4895850" y="1236663"/>
            <a:ext cx="36909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011144" y="320675"/>
            <a:ext cx="2598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80000"/>
                </a:solidFill>
                <a:latin typeface="Arial" charset="0"/>
              </a:rPr>
              <a:t>Selekční náklady:</a:t>
            </a:r>
          </a:p>
        </p:txBody>
      </p:sp>
      <p:sp>
        <p:nvSpPr>
          <p:cNvPr id="2052" name="Text Box 15"/>
          <p:cNvSpPr txBox="1">
            <a:spLocks noChangeArrowheads="1"/>
          </p:cNvSpPr>
          <p:nvPr/>
        </p:nvSpPr>
        <p:spPr bwMode="auto">
          <a:xfrm>
            <a:off x="539750" y="1098338"/>
            <a:ext cx="8488919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0000" eaLnBrk="0" hangingPunct="0">
              <a:spcAft>
                <a:spcPts val="1800"/>
              </a:spcAft>
            </a:pPr>
            <a:r>
              <a:rPr lang="cs-CZ" sz="2000" dirty="0">
                <a:latin typeface="Arial" charset="0"/>
              </a:rPr>
              <a:t>Nahrazení jedné alely v populaci za druhou si můžeme představit jako </a:t>
            </a:r>
            <a:r>
              <a:rPr lang="cs-CZ" sz="2000" dirty="0" smtClean="0">
                <a:latin typeface="Arial" charset="0"/>
              </a:rPr>
              <a:t/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„</a:t>
            </a:r>
            <a:r>
              <a:rPr lang="cs-CZ" sz="2000" dirty="0">
                <a:latin typeface="Arial" charset="0"/>
              </a:rPr>
              <a:t>selektivní smrt“ </a:t>
            </a:r>
            <a:r>
              <a:rPr lang="cs-CZ" sz="2000" dirty="0" smtClean="0">
                <a:latin typeface="Arial" charset="0"/>
              </a:rPr>
              <a:t>původní alely</a:t>
            </a:r>
          </a:p>
          <a:p>
            <a:pPr defTabSz="360000" eaLnBrk="0" hangingPunct="0">
              <a:spcAft>
                <a:spcPts val="1800"/>
              </a:spcAft>
            </a:pPr>
            <a:r>
              <a:rPr lang="cs-CZ" sz="2000" dirty="0" smtClean="0">
                <a:latin typeface="Arial" charset="0"/>
              </a:rPr>
              <a:t>Čím </a:t>
            </a:r>
            <a:r>
              <a:rPr lang="cs-CZ" sz="2000" dirty="0">
                <a:latin typeface="Arial" charset="0"/>
              </a:rPr>
              <a:t>je intenzita selekce vyšší, tím větší množství původní (nevýhodnější) </a:t>
            </a:r>
            <a:r>
              <a:rPr lang="cs-CZ" sz="2000" dirty="0" smtClean="0">
                <a:latin typeface="Arial" charset="0"/>
              </a:rPr>
              <a:t/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alely </a:t>
            </a:r>
            <a:r>
              <a:rPr lang="cs-CZ" sz="2000" dirty="0">
                <a:latin typeface="Arial" charset="0"/>
              </a:rPr>
              <a:t>je v </a:t>
            </a:r>
            <a:r>
              <a:rPr lang="cs-CZ" sz="2000" dirty="0" smtClean="0">
                <a:latin typeface="Arial" charset="0"/>
              </a:rPr>
              <a:t>každé generaci </a:t>
            </a:r>
            <a:r>
              <a:rPr lang="cs-CZ" sz="2000" dirty="0">
                <a:latin typeface="Arial" charset="0"/>
              </a:rPr>
              <a:t>z populace vyřazeno („zemře</a:t>
            </a:r>
            <a:r>
              <a:rPr lang="cs-CZ" sz="2000" dirty="0" smtClean="0">
                <a:latin typeface="Arial" charset="0"/>
              </a:rPr>
              <a:t>“)</a:t>
            </a:r>
            <a:endParaRPr lang="cs-CZ" sz="2000" dirty="0">
              <a:latin typeface="Arial" charset="0"/>
            </a:endParaRPr>
          </a:p>
          <a:p>
            <a:pPr defTabSz="360000" eaLnBrk="0" hangingPunct="0">
              <a:spcAft>
                <a:spcPts val="1800"/>
              </a:spcAft>
            </a:pPr>
            <a:r>
              <a:rPr lang="cs-CZ" sz="2000" dirty="0">
                <a:latin typeface="Arial" charset="0"/>
              </a:rPr>
              <a:t>Pokud by selekce byla příliš silná, mohla by způsobit extinkci celé </a:t>
            </a:r>
            <a:r>
              <a:rPr lang="cs-CZ" sz="2000" dirty="0" smtClean="0">
                <a:latin typeface="Arial" charset="0"/>
              </a:rPr>
              <a:t/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populace </a:t>
            </a:r>
            <a:r>
              <a:rPr lang="cs-CZ" sz="2000" dirty="0" smtClean="0">
                <a:latin typeface="Arial" charset="0"/>
                <a:sym typeface="Symbol"/>
              </a:rPr>
              <a:t> nutná nadprodukce potomstva</a:t>
            </a:r>
            <a:endParaRPr lang="cs-CZ" sz="2000" dirty="0">
              <a:latin typeface="Arial" charset="0"/>
            </a:endParaRPr>
          </a:p>
          <a:p>
            <a:pPr defTabSz="360000" eaLnBrk="0" hangingPunct="0">
              <a:spcAft>
                <a:spcPts val="1800"/>
              </a:spcAft>
            </a:pPr>
            <a:r>
              <a:rPr lang="cs-CZ" sz="2000" dirty="0" smtClean="0">
                <a:latin typeface="Arial" charset="0"/>
                <a:sym typeface="Symbol" pitchFamily="18" charset="2"/>
              </a:rPr>
              <a:t>např</a:t>
            </a:r>
            <a:r>
              <a:rPr lang="cs-CZ" sz="2000" dirty="0">
                <a:latin typeface="Arial" charset="0"/>
                <a:sym typeface="Symbol" pitchFamily="18" charset="2"/>
              </a:rPr>
              <a:t>. jestliže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poměr přeživších a přeživších alel </a:t>
            </a:r>
            <a:r>
              <a:rPr lang="cs-CZ" sz="2000" dirty="0">
                <a:latin typeface="Arial" charset="0"/>
                <a:sym typeface="Symbol" pitchFamily="18" charset="2"/>
              </a:rPr>
              <a:t>0,1/0,9 každý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přeživší</a:t>
            </a:r>
            <a:br>
              <a:rPr lang="cs-CZ" sz="2000" dirty="0" smtClean="0">
                <a:latin typeface="Arial" charset="0"/>
                <a:sym typeface="Symbol" pitchFamily="18" charset="2"/>
              </a:rPr>
            </a:br>
            <a:r>
              <a:rPr lang="cs-CZ" sz="2000" dirty="0" smtClean="0">
                <a:latin typeface="Arial" charset="0"/>
                <a:sym typeface="Symbol" pitchFamily="18" charset="2"/>
              </a:rPr>
              <a:t>	jedinec by musel vyprodukovat </a:t>
            </a:r>
            <a:r>
              <a:rPr lang="cs-CZ" sz="2000" dirty="0">
                <a:latin typeface="Arial" charset="0"/>
                <a:sym typeface="Symbol" pitchFamily="18" charset="2"/>
              </a:rPr>
              <a:t>1 </a:t>
            </a:r>
            <a:r>
              <a:rPr lang="cs-CZ" sz="2000" dirty="0" err="1">
                <a:latin typeface="Arial" charset="0"/>
                <a:sym typeface="Symbol" pitchFamily="18" charset="2"/>
              </a:rPr>
              <a:t>1</a:t>
            </a:r>
            <a:r>
              <a:rPr lang="cs-CZ" sz="2000" dirty="0">
                <a:latin typeface="Arial" charset="0"/>
                <a:sym typeface="Symbol" pitchFamily="18" charset="2"/>
              </a:rPr>
              <a:t>/9 potomstva, </a:t>
            </a:r>
            <a:br>
              <a:rPr lang="cs-CZ" sz="2000" dirty="0">
                <a:latin typeface="Arial" charset="0"/>
                <a:sym typeface="Symbol" pitchFamily="18" charset="2"/>
              </a:rPr>
            </a:br>
            <a:r>
              <a:rPr lang="cs-CZ" sz="2000" dirty="0" smtClean="0">
                <a:latin typeface="Arial" charset="0"/>
                <a:sym typeface="Symbol" pitchFamily="18" charset="2"/>
              </a:rPr>
              <a:t>	ale </a:t>
            </a:r>
            <a:r>
              <a:rPr lang="cs-CZ" sz="2000" dirty="0">
                <a:latin typeface="Arial" charset="0"/>
                <a:sym typeface="Symbol" pitchFamily="18" charset="2"/>
              </a:rPr>
              <a:t>jestliže poměr 0,999/0,001  </a:t>
            </a:r>
            <a:r>
              <a:rPr lang="cs-CZ" sz="2000" dirty="0" smtClean="0">
                <a:latin typeface="Arial" charset="0"/>
                <a:sym typeface="Symbol"/>
              </a:rPr>
              <a:t>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1000 potomků navíc!</a:t>
            </a:r>
          </a:p>
          <a:p>
            <a:pPr defTabSz="360000" eaLnBrk="0" hangingPunct="0">
              <a:spcAft>
                <a:spcPts val="1800"/>
              </a:spcAft>
            </a:pPr>
            <a:r>
              <a:rPr lang="cs-CZ" sz="2000" dirty="0" err="1" smtClean="0">
                <a:latin typeface="Arial" charset="0"/>
                <a:sym typeface="Symbol" pitchFamily="18" charset="2"/>
              </a:rPr>
              <a:t>Haldane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: horní limit selekčních nákladů </a:t>
            </a:r>
            <a:r>
              <a:rPr lang="cs-CZ" sz="2000" dirty="0" smtClean="0">
                <a:latin typeface="Arial" charset="0"/>
                <a:sym typeface="Symbol"/>
              </a:rPr>
              <a:t>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 substituce 1 genu/300 generací</a:t>
            </a:r>
          </a:p>
          <a:p>
            <a:pPr defTabSz="360000" eaLnBrk="0" hangingPunct="0">
              <a:spcAft>
                <a:spcPts val="1800"/>
              </a:spcAft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 evoluce nemůže probíhat moc rychle, selekční náklady by byly příliš</a:t>
            </a:r>
            <a:br>
              <a:rPr lang="cs-CZ" sz="2000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</a:br>
            <a:r>
              <a:rPr lang="cs-CZ" sz="2000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	vysoké</a:t>
            </a:r>
            <a:endParaRPr lang="cs-CZ" sz="2000" dirty="0">
              <a:solidFill>
                <a:srgbClr val="E60000"/>
              </a:solidFill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bio3400.nicerweb.com/Locked/media/ch13/13_07-genetic_c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8514" y="830261"/>
            <a:ext cx="5143500" cy="5257801"/>
          </a:xfrm>
          <a:prstGeom prst="rect">
            <a:avLst/>
          </a:prstGeom>
          <a:noFill/>
        </p:spPr>
      </p:pic>
      <p:sp>
        <p:nvSpPr>
          <p:cNvPr id="3" name="Obdélníkový popisek 2"/>
          <p:cNvSpPr/>
          <p:nvPr/>
        </p:nvSpPr>
        <p:spPr bwMode="auto">
          <a:xfrm>
            <a:off x="646842" y="733168"/>
            <a:ext cx="1326292" cy="593124"/>
          </a:xfrm>
          <a:prstGeom prst="wedgeRectCallout">
            <a:avLst>
              <a:gd name="adj1" fmla="val 81030"/>
              <a:gd name="adj2" fmla="val 38889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64 kodonů</a:t>
            </a:r>
          </a:p>
        </p:txBody>
      </p:sp>
      <p:sp>
        <p:nvSpPr>
          <p:cNvPr id="4" name="Obdélníkový popisek 3"/>
          <p:cNvSpPr/>
          <p:nvPr/>
        </p:nvSpPr>
        <p:spPr bwMode="auto">
          <a:xfrm>
            <a:off x="6821102" y="510145"/>
            <a:ext cx="1845104" cy="593124"/>
          </a:xfrm>
          <a:prstGeom prst="wedgeRectCallout">
            <a:avLst>
              <a:gd name="adj1" fmla="val -64073"/>
              <a:gd name="adj2" fmla="val 123612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20 aminokyselin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4988" y="3916492"/>
            <a:ext cx="7014741" cy="1143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podobně M.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Grunstein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(1976):</a:t>
            </a: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evoluční rychlost histonu H4 u 2 druhů mořských ježovek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84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bp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mtDNA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9 z 10 rozdílů synonymních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images.gizmag.com/hero/nissans-leather-seats-like-human-skin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889" y="2290118"/>
            <a:ext cx="2484388" cy="139219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1508" name="AutoShape 4" descr="data:image/jpeg;base64,/9j/4AAQSkZJRgABAQAAAQABAAD/2wCEAAkGBxQTEhUTExIWFRUXGB8aGRgYGBgYGxkbGh0cHxwaFhwYHCgiHholIBcgIjEhJSkrLi4uFyIzODMvNygtLisBCgoKDg0OGxAQGy8kICQsLCwsNCwsLCwsLCwsLCwsLCwsLCwsLCwsLCwsLCwsLCwsLCwsLCwsLCwsLCwsLCwsLP/AABEIANMA7wMBIgACEQEDEQH/xAAcAAEAAgMBAQEAAAAAAAAAAAAABAUDBgcCAQj/xABBEAABAgQEBAMFBgUDAgcAAAABAhEAAyExBBJBUQUiYXEGgZETMkKhwQdSsdHw8RQjYoLhM3KSFVMWFyRjorLC/8QAGQEBAAMBAQAAAAAAAAAAAAAAAAECAwQF/8QAJREAAgICAgIBBAMAAAAAAAAAAAECEQMhEjFBURMEFDJhIoGh/9oADAMBAAIRAxEAPwDuMIQgBCEIAQhCAEIQgBCEVfH+OysIjPMJJL5UIGZayPuj6lgHvAJWWa1AAkkACpJoANzGieIvtDSgmXhUiYr/ALiv9Mf7Q4KvkO8a5x7juMx3KQmRIcES0kqWpjT2iqD+0CjXNIj4fCmXYJcNcBRLauR+qxhPJ4R048Plor+JYvE4l1T8QtQf3XZI6ZUsn5PG0fZV4jWqavBzFlaQkqllRJUMrOHPwsXG3nGucQm+1SUUSvQpASHGigNKXvE77D+GlWIn4k2QkSx3UXPoEj/lEY7vbLZVHjpHZIQhHQcghCEAIQhACEIQAhCEAIQhACEIQAhCEAIQhACEIQAhCEAIQhAGHF4gS0FR0sNzoB3Mc544szZxzKctXZ9v9odgPO5MbT4lxf8ANlStgZh8qD8TGlLm8xFyTUxz5JW6OvBClZkJb84grW5rEiZNowjyhHR/KMejsSZVrb2yTsY337JOH+y4dLURWaTMPYlk/JI9Y0eXhTNxCJYupwO5BH1vHZcHhkypaJaaJQkJHZIYfhG+E4vqH4M0IQjc5RCEIAQhCAEIQgBCEIAQhCAEIQgBCEIAQhCAEIQgBCEIAQhGseOOOmRLEtAPtJtAdEixPesRJ0rLRi5OkUfEcZ7XHTlJqlCcg/tFQP7ifURrgn3O8e/CquWcoVJf0c3qwqb7NFEcbptHG32z0oapF8ldKxmQsRTSMQVUEWOfIgktbv8AXpGb2baosvBOGEzH5hUS0lRpRzQN5n5R1KNM+zLh2WQueoc040/2i3qY3OO3EqieXnlcxCEI0MRCEIAQhCAEIQgBCEIAQhCAEIQgBCEIAQhCAEIQMAIRRcU8W4WR703Mfuo5j8qabxpnF/H02bSSoSEvds8w7f0gmzVbeKPJFGkcUn4OmYielCSpaglIuSWEcT8TeITi8UtYCxKQ6EAhnHNW2rPqRm6R9x2NmzpiBOxUyYMrgMkJtR9iSGcjTSKr+PISM1yS/Q1YDyaMJ5OXR0Y8XDbLjwqohMxBaoN3Z2u12pTZ41bPzqHX1jaOHJyZy/KAdGte/aKXgUhJecoO6uUfibNFF0b9MsMKUoABIBN31P5RM4ZgZmNnpkpLIuo0YAXNP0YweH+DTMdilgKZKWc6AfXSn7x2Lg3B5WGRklpvVStVHc/lF4Y23ZnlzpKkS8Jhky0JloDJSAAOgjLCEdRwCEIQAhCEAIQhACEIQAhCEAIQhACEIQAhCEAIQjFisSmWkrWoJSLkwBi4njkSJS5qyyUh++wHUmkcn4z4nxWKChnEqU5BsL6N8VCzHp5yPG/ilU4hKeVCVcgoc6tCb1/BzEGbw84eWmfNAKEpdhdSjYJBo5L9PIRy5Mjk6R24sSiv5dmPAcPZBIClObr5cx/pFyPl6x9xElTZZgYAnY5XrsdWpV3q7PFPI+0khQ/kJYH/ALhfy5W+cbbh+P4fFys4CgRRiBQ+UR8bXZb5E+jX5qnZy7VAe5pVxdvWusUnEEkKADsTmBytUHm+Yi5xk1lqooDR6eXZh84rsdIOTM3xOm1E2NdqPX5xPEhyJGExACClQbM7ivxVatdfnGPDzyQ1g7N8oiklga9HDUGprSIf8YA4FSdOobZv0IjiOR137KUjLPLpd00d1WJc9C9+h2jfgY/NKOITJQzBak5qMlRD11ANo2jh/wBo86VhkyJaU5kg/wAw1NSDQb33d+ldI5UlTM54XJ2mdujwqaAWJAOzxwPF+KMVOmCYqcrMKADlCX6JtEZXEVLUVLWc5+JTmobZ9LEtEPP6RK+l9s/Q5UBrHxCwbEHtWPzxNx8wjmWZhIoCqoA0S+wqwNPJ4HGTJYzJWtJZ+VTFtPdNn/CHzv0H9Mq7/wAO7cS8QYaQWmz0JV913V/xS6vlGr8T+1DDS/8ATQuaWBeiUsbVLn1EcdSFZFzFKIzUFTmKtWLVqKisYZMtyBoXq5BAq5DsdPl3g8jZCwxXZ1L/AM3M1Bhgks/NMe9mARHkfadPU5RJk5RclSh5XodqaaxzISgEkMqgqxIBDgjNrlLvQa+stkpypSlI3opw7PXfd6VEVc5ey6xw9HTsL9qaczTcOcp+NCiWv8KgNt6xseB8dYKbacUGzLQtNdgSMpPYmOGFACXISalw+V2dveF7m9OV7xnlyUKD5SBlcEuWKXsQWbW9gWaLLI0VeGL6P0BhOOYaarLLxEpavuhaSfR3iwj8yS1KCQc5oa5CHSKjlSo2GjaRvHAvHc/DhCFqE8FgxJcOzVIFd2eLrL7M3h9M7HCKjgniKTiXShTTBeWqih+Y7fKLeNE0+jFpp0xCEIkgQhCAPi1AAklgKknQRy3xh4hOJWEJ/wBJJJANMxDh1eh8u8bD4843lScOg1I/mHVj8I7ip6HrHM8WsBTuwDeRe9OnlTqY5ss7fFHZhx0ub/oyyk5lpC1ZgK1+Jzf9/vRY/adiCvDykJLMCrK9yGFf7XHnFNh1O2WmXy6MNKuat/iTj+IIUQlSQpY93MKeTmKLRo9mgqmALTMSlRIslSHSdswUGI7xu3gDhypUtU2fRJBCRqSS7/jXrESYAtTmSgGvw1/XrGcBTe8egp9WEaOaejOMHHZm8Q4kk5ZZ5iHZiQG3AEYsNNzSw5UVMcwUyfmKqD9RaPigAoAsVDZiRGSbJUBVRv1B8iC3rEctE8XZHmK5S6WbUOH61NogJwruqyW53cW2o7xNTLIU5QkuzFm2bM30p3iL4jxedOUJINi1GpSwrSvrECikxc8zZhIBCRQDtq1KU/eJBdAv12IB3iXgcCBVJBYgBmqmuZRtQEi+wiUgMMqQXoc1CA+wZviOgZmeIbRdWQJQYuQSFULHKxJ5SWJLO3mYkIwZJdSaDWrPWhIqDp/drSIs+YpK1FgDYgCgZTXJt+jWJhXVKVhy7NQNocz28/vRDRNkmYlKEZvZhHrpShVQgjzvcViGCqYp5imTlBq4TXK27moUdn3j5JUZqmUshA921Wdgb0DHuwapEWUjBqCGKsoI5gTZxRQFkuHfoekR0T2Q501M1+UsHdh92pIdgD+0fJaiACFHKaqcFNCRQXAJ+9StX39z5yiMpISgOFNTMCUlm103LN1jxi2BAANXygAfEbEsNN9R6iDyMQnMal6KUUnKa2zAFrnuGrEpSwFfEfL3qhJUpKvh5hzXLG2kbBIWpRR7MJVMBDkEGgLVIYmvanWtjKStDgu4ADiiQlIqt+gr/iDCRjXKJLBaf6veApypCCNxRt1bX9D3QUKQUuzkqsQKMCEkOXcDyiNLmOvIUZUqBKdGFClayBZ6guTQxNElCACVEykhRBY5XeyCmwZw5qAR5SQQsRhJnKCskDU5CaE8yUgswINCX6mPeJlqZfOkjNQEOTuLEsXFTTdmj4vGPUDIpipYbTZ/MAEuGd9I9KxgJdSHCahTnKo2+67KZiCzmr3hsaPOFK5J905s2YTAnKUquwJUG+vWOs+C/G6J49lPWkTQcqVEpHtPIGiu1DptHIgsqUUFRSFUpzPsTsK2FG9Iy8IR/M1OQENa1iDu4a12i8ZOJnKClo/R0I03wP4sE9KZS8wU3KtZBKtgSwJV1ave+5R0RkmrOWUXF0xCEIkqcb4wVz8RNWXCQalqVsOrWii4iwJyl2ZqHzr1Z/WOl+MOES5SVzkqWMySn2eb+W6iFZgAHzUu9HMc5mSiqzj5t2ePPknGWz1YyU4aPPKqSJiAX1cU0uHf5M0VQTmWaB3Fna1zW1/nF3IPL7MkEK+LZQr8/oIirwxC6F+Zr0BIpsP10i6dmbVMyYPDEkFJOu5t1366g94zzANAQTpt0699fwyYbCkGooavoDeraUver7x7nghLFgKsoM7Uvo1Yii16MeHllOqS++40OmkYJyy5IS1Q9wO5fqQaN9I8YxSmBSagPp8hrTTvHvhuHmFR5qUOrOOnb9GJoi/BhmqCZVXBSxcuDXXY7FrxrsxRVMclgLAH1zNoI2Hi2IC1MQGQSxOtmfRjT0eKWVKUpa6PZIOnM/0V1+sSiJGVMxmBIY2b6tUkD1p5ZsZLZXusUhyxpSoy1dQO9LxgAAQSLpLWaiSdriumw8/UgZ052Jrc73FfKza6RNFbKzGYjUtRr1DaDrv37R44QorWVvlFgDq4uTqzinTpFji8ECHWAokhhuA9gLMBVt4+HKk8vLlBISKMSNtn+kW1RV3ZnwmHYhRyjNTMogNUBw2jKzN0iFOnKCyM5L3fZJagHUUEfcRiQUGqlEhIQxLFnL16UfaPXC8GuaokEp1JrQCpZg5Zn0vWK1W2S3ekYsdiloU6AeXW7dRYZn/Vo+Z1KKA4rzAk+6KWZruddY2T/p8pS0lJVkZ1KUnMx6Ahhb8Y+K4aA+XIeYnOuhY7VvWrbjvEckTxZVonLFAkuCAlPM6lF0kVNEjNboIly5hmBRKiKgEkuybnLqXZ7D6RKJQqZmSAEBswrzPmdIGrvd6UAjHKw6VzlKlKYFJPcAh2JsSnQXrDRNsyjHyE5fZyQ8yigUueUOACdO1jGf2bJQzZBZJ5SMySFLpTMATXp1iDPxSA65Yfo3u5TmBA75knU5Y+jBkpKzMCi7FKjQJJY5Q9aZqdNYULJM72M2rjNRKRsRc2soKNNG8oruJ41K1ElCEVIJFVbWHxM2rU9PXFcIWQmWMySpWUijpdKQVdWJr3GkY1yVoJzy0ktZqjKSAQev8AljEpENsxIngr9qgLCUEi5UUvRySOl69RvYyJnskZSplLuoIzD/YQ7H970iswU0NmS4YZlOL3Hq9n6iLCSlKpSjmKag5SCzagtWhJII+70MTRCYTjlIKTKlhKQh3JLONXblUGtr3jtHg7jn8VJ529qii2sX91Q7j5gxxPCELJlKJSAQ6xdLlrNb0sLxtPgXH/AMNjRLClLQpOQqcZSlxlV5Ejqx2i8HTM8i5ROxQhCNzlIPGeGpxEpUpVHsdiLFte0aSvwNOAIBSrav5x0SEZzxxl2awzShpHNJngOaa0TrQgxWY3gK5ZyFJ9L7djHXo8rlg3ALWcPFPgS6Zp9zJ9o5MOHrUkKSkvWwtrXYXjGeDzFMpix02P7E32EdcTKSHZID3peMYwyACMobt5xPxEfcfo5X/0CoIFRoRd2BPQxi4tiZcgCUgOogg/0sxr5GnaNn43jsiWCWU/oAafKOeYkFcxRVXUnu7N1cRhKkdMbasr54HMWYIBB6ksfzA7QXLU6rC1h/TT8W8ozKw5s9BVWvuuCQOwBI/qjK751Uc5bC/Kwapocp9Iiy1HlOREsjKHeqbn3qlJF9oxcLmoUTLFCA4a9CzB+hHp0iUqUMz+6oOABYg3I+o6RBw872auVIS1nuo2KX87/wBUW8FPJkMkEzBmbINHY5iXFtcr7MYicZWVJf4gEjNbMTt6vGTiSh71eZKk1YG76GwIbtTSIHiDFMpI0Sk5W3NvxFesTFWRJ0iJgppmkpFVe6joSwL6sANNHvG5YfAKSmWEpSChNXAdWVwTT1rs8UvgyQAFTVJGZNA73Vclug9Dca3WNnKJdxarOBRgQjpUiu3SIm90ica1bC5qeYMwYvctQ1DttU1NOzQ8RLSVDMSnMQoh3VlLEIfQtcjfyjNOlBSypS6qBBF6ADKlL3rvv6RETcpNAfZpFTckfEN3I8qRVIs2ZF4KXMHK5sGBOXIlycrdgz7xGn4JaU51LCAkuEmp+IsAbsE6b94yy1mWgpSmpTTKASM1eZ6ZXNukeEIlzMylTOZKWSDfOkFnPUgCLq0UdM+y8WlaUHI3KGUR7xe4bqc39sVs1ZQrOUKGQOyai6jQbVYdokzJagwSRkJdLsqrZSn1dv8AcIyyeJ+0AlrCcxJS4bTmBA1OasSVJqMar3gwBS2VqAuwv/UM3nFTjps0pSFKdzmO9ARV9gpvKLEq9qQ5yqUSCe1Hat8jDrGTieCDASzROZJJN01yjrRIP7wRLtmuyFklDqLJ981sLhwe1xp3i44ecjAkrBo4Dgv7wB2eo6K6xVTOHLzBCUJzWKnZzQ06Vv8ASJs6d7FkJCmFV01ZnDa0ESR1slYcKQVhAGXMAFVJBe7agqYEbkbNH1clTKOZUuYXUkvR7sCLu9CL5dxGBZKprglIVzIWw/B2L09YmYNC1ZSo5nWXTTlc83et3ZwTrZYSs7b4S4p/E4STOd1FLK/3por5h/OLeOafZNxAomYjBqUCx9rL6iiV/wD5PrHS46Iu0cklToQhCJKiEIQAhCEAQOL8LRPSyrix2/xHL+LcDMlSs1Dby3far+Udfis45woT0EWUxAO76GMcuO9rs3w5eOn0caKMoGajguXblFCfNvQxiGHyAHNUkDXWrdCWLekXvFOGmWQhYZi30ipS4mZGdKRTZtHjks7qPE/NmSqimFWajgOW7n8Y+HEob2agzBVaOXJAUNXBNRo3pkJQQRYselwx8tPKK3FTiKkMoFz1BcvX17xotmb0fOIAlQTlt50D/nc7xr3GU84rR9XsAkV9B84tFYt15q5TR3uSGHzbzeKvjLlagwoW7fphF4aZnPaNh8NhRwy8ofnrW7geYAAJ9ImhKVIC9RQJqxTmdLj+oEnsY+8HwQRIQHoqX7Wl3zPU9Q3/ABETEYdLqmg86mTlsAwYt5ln2SIzfZrFaRX4rCu/NWjs1DQAitnHzMYcLKJIlktzBy1hleurZv1aJklGR1CoA11JcfIHN6R4kKzCvvhJA2UmpBFPeo/7xZIq2iLhQpQVmZkgu1+YGu7Oknz7RHXhA+f3UlRJFyCGDK9X8ossLg0khS1UJYfeypKQDQ1a7C/d4zLwwIWsqTlUFHJqCBUu1yzU3i5QqDPShiUEJD1AoWNV0FDUW29K+el5gWEgkXTo4JN9BX5xf4rESwgSpaGL5XNlA1psSXHn6R8SrIEoKatRgKpoBm8nPdoEMgoxIVPSwyOQ5HUOCNKHSJeHmAoDkpTM01HKUkjvXzHpjk4RKljOWzsxHwEl9b0byePfEeIpmKyhPs3OUEVAvp/y7uIEmYShkTlIVMEwkvZIJZmrXK//ABiCWUlJKq6mvKQaEgaMgRPOHlSkkrChRxd6Eco65VN3eKuTIot3LnqWCt+mv7wRDJOKRdCjykl0vRNTVLdXp+0Y8BxBYKiLFgxoTlJF9VUat6dwlpcKBUxQu9Kg2zC2UnbZ49ygBlVkIZJKgWYnlqnu/wA4ULLTw5xBUniWFnEAe0IRMrQiY6XD7KL+kd7j82T8XmrV5Sc3MNUkUp2fz84/SEmYFJSoWIBHnGuPowyrdnuEIRoZCEIQAhCEAIQhAELiXDJc5JStIcih1G342jmvHfDa5EwqSCzEPodvrHV4xYnDpWnKoOP1aMsmJS2uzbFmcNPo42rDpCSSGyinRm/X90QcfhhMlZtSSH7Uf8D5x0bi/hKjyqvca3p3jVcXwdcpKkqSQ5zB+zHypHM4uPZ2KUZ9Gjy8KPZbqS460dj8/WKviIYmpqTzfjTVvpG1yJLhaSGOgs+apF3igxGFIrUsCz+X1J9OsTGWyJR0bbh0/wAqRynKUpKib2FH3JDekfZmcEBnVSlwMx0Ozv6w4Koqw8oqYBHKS9ABUBt2+faK/F4ypqb2fuHbS4A84hdky/GzGuaoglmDgF3smlALmwfoYhYniISSFDKVAb8ti3m3zMMRNUXZJa9fk3z9BGbhmHcqSaq3UKAjT9bxqYELFFKlrKFMzatZxT0+ceOH4JebmW6iKPvWldiw84n4jhIVLITRiRRg+U0b+lyR5d4pp3DpkshRUVJCtL0LFosirLyd7TMhZlBjQEmmla6uQfKJM/HAAe0ImKUymH3QyQmmnOr0iCicFy2VmII5a2Lmg9BGDChK0h0hOU6u71LP1zfpohosmScvMtaxlFFOxLtUAeThukVeLnXISaAEUcO4b8CPIxNw0wKdMxTJRZ9WenzNIkYpYyKCSAC4zb6+jqIh0Ks+TMU4T7QEggAdSWdm6fjHxeKAQh7ZmfUoIS3YNvGEgpCAtWZYGYJblOxHXKKnpGFKCpWeoAL8zB3Huja3llMKJtnjDTPZLz+9ze6auOoPZvOJePxLkJSORQBB3SDYncPX+qPeEw6ElS1gZ2BBrZLkj/cyb6M3WMUn/ULimY20YAqGXbX1h5I6R6xGGcTMzFa5bp2I1JG9/n0juvg/FCZgsOoF/wCWlJ1qkMX60jiMkGYkuzEsDqkEfkD8946f9lPFUzMOqQDzSSNrK2a4cGvWL4zPKtG8QhCNTAQhCAEIQgBCEIAQhCAERcdgJc0MtL9dYlQiGr7JTa2jnvHvBykK9pK5gBYX1u1/8xpMzCZiym9oKKFvX0D9o7licWiWHmLSgbqIH4xyPxahH8eZslYWhaAtWWoBsp/R/OObJjS2jsxZXLTRX8C/l50Kql6XsbecR/EuAEuahSR7wdxbSo6ggRbKlArCgQ5T+1rUesSPF+E/9Micz5Rl2YXf5fhGUU+Vm0q40aJPxBzEBRNBlNKhgLaM3n5xJl4ksEipd8/xOpzUX1aJeGlIHs1GzAghruaEXehYdPXzMxCJahRJdJHSj1P9IY/8S2ja2Y8WfCFJSpQWQtJLOXCn7UtGEzFqmFJAchujWLbVcxcT8OEIlFndAJ6A1cbMCD3V0rDmSUhJOWug2y5S9LBz+niyZVowSZo9mlA5S7g2IDKY9qA+kYjOdWdJSKuX91xcn1IFYzYjDgMFMAUhJId0UtTt6NvHlMxBKhkOQNyt8Xw/tEkCRlmgKWgctSwbMSlirpVL94guKSwXGR6AkXZ+mpfcCJa1MalqAdgKedj3N4gYrifs0FEpIUqmZTuyWIFdhmFYgM+4WaMpUtfMghST95RdgOl6dI+Tpi5qQwZHw2q1ObqfrEEYTETDmSkqpRQokivxGzN3pGVfD8RLc5S427WDsC24eLURZLlzFiWhy6XobkOOYHyf0iWFFBScmetSdaXLVIIHy6NFFw0UzZiGPMH1ymord1U84upIVQ1XQ63S9W7bdYhko9zRkT7MOCH5rVIf1p/8jG//AGQ4MsZnMmjGnKrq5+m3SNMwyQQXJAUxDtUnQta7dH6V639n4H8NR2zNo1AHiY9pET/Fs2aEIRscwhCEAIQhACEIQAhCEAIw4vEploUtRokP/gdYzRE4pgROllBUU6gjQ/WId1omNXs5nPxisXilTVp/lo0JcDYdzF9InA0MsjyP5Rhx3D0y0ploIZKsylCjmte+0a7O4krO4mMGejilGHU1dvWOB2memuLWujYcdwZCuZIGbpSPGJxSfZGXNp1ZhFJN8Q5PfUoHqAx7UrHscVChcqfYA+ekTzI4fsop2ASkqTLmBUtVTahrUbBzFPjMOWUk10cD8OgYiu8X07GBMxjLDKo9Hr2iPjeYOAaG9K10/F9xE36IquyLJ4ig5payw9kwNXzIVmqC51buYnYGQpSgSR90gVokOB1d29I17FYFwWDVNPMMPkIsfDmMKSUq5iDmT5MKdqekXiykkTlymXY3q+7MT8z+hEDFy2qCDWvVmNPQV6xsRwwJWVGxem6hUflFNxDDBDkGgJpSgNuxpfrFzOiJ4d4GcZixKBGX3pqgCyUjRw3MSekdb/8ACOHAyy0ITRjy3H5xrX2bSAMPnSAkrXqOYpSGZyKh9ekdClGm8aRSMZyaeiDw/gcqUGSmgox5qbDNYdBSIXE+CpLOlKgHYkB0uGOVv16RsSTHhSPSLUZqTODeJOCnDzlES1ezme6ouaE1DmrjLQ0vq0fJQzkSpYYkDOD3cs2to6x4s4embhVgh8ozCjkNf9o5Zg5PsgZqiyjY7ZixN4ykqOmDtE/AynWAKgC25a7/AKv3jo/gnFBKTKoKkjSrfl+Ec04VPqSkMCT1bW/qfIRvngbhS1qOIWTkdkA0zUZ+3XWKRb5aNJpKFM3uEIR1HCIQhACEIQAhCEAIQhACMGOz5D7Ns3X6dYzwiGrRKdOznONkzkuVoYb8xP4UjX5cxJQACkkLOosNSdKR2aIWP4TJnBpksH1B9UsY53gfhnUvqV5RxXjcoBiGe27Df/F6daR+EcQAdKmyqtYEE79flS0dMx32Z4Kaa+1S2gWD/wDdJiBO+yTCMyJ+IQbvmQqu5BRX1h8LrYedXaNFQtGZRNdq26x8kzAyiDQaaVfeNjxn2X4pJAlYiUtI+/nQR1YBX4xScQ8HY6Q+fDmYj/2T7Qa1YDN8tIjg0W+VM1jiGNe29f0fKMCp5SKA2yv0P7RMOEIU3sZpL8wEqYW2pkoB11iFOlrUcplTUMKvLmHN0919adoVZKdGx8H8R5jkmf5JoPp84geIuK52QgMVEjsGF+4LfoxR4DDqRicswLQw+NCkmrNRQEbJwfhSVKzTA/MScpBKWq25v+jFzM33wUZicJLTMZIQLlVx6kt0ppG2YaeVDp51jWcLJSCEpSGDUAuSKu9+94vv4gJS9mHYRZMzmi0lzrCMyliKCRxHN6/ryjNLxmcnLVvnFrM3BnviuJSlEwk+6kv2Y/nHH+J8QTNXlSAoK90AO9mAG7v6+nX/APw4ifzzwp6gDMQ6ToRvQ+R9LXhnBMPh/wDQkS5fVKQCe5uYhxsupKJofg7whMVlVPRklhjlUGUroU3Ce9WjpQDUEfYRaMVHorObk9iEIRYoIQhACEIQAhCEAIQhACEIQAhCEAIQhACEIQAhCEAeZksKBCgCDcGoMR5nDpSk5TKQUszMGalO1B6QhAGP/o8hwRJQGY0DWfQUN/00ZZWAlpOZMtIO7W7bQhEUTbPZwqPuJ9BrePcuUlNkgdhCESQe4QhACEI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510" name="AutoShape 6" descr="data:image/jpeg;base64,/9j/4AAQSkZJRgABAQAAAQABAAD/2wCEAAkGBxQTEhUTExIWFRUXGB8aGRgYGBgYGxkbGh0cHxwaFhwYHCgiHholIBcgIjEhJSkrLi4uFyIzODMvNygtLisBCgoKDg0OGxAQGy8kICQsLCwsNCwsLCwsLCwsLCwsLCwsLCwsLCwsLCwsLCwsLCwsLCwsLCwsLCwsLCwsLCwsLP/AABEIANMA7wMBIgACEQEDEQH/xAAcAAEAAgMBAQEAAAAAAAAAAAAABAUDBgcCAQj/xABBEAABAgQEBAMFBgUDAgcAAAABAhEAAyExBBJBUQUiYXEGgZETMkKhwQdSsdHw8RQjYoLhM3KSFVMWFyRjorLC/8QAGQEBAAMBAQAAAAAAAAAAAAAAAAECAwQF/8QAJREAAgICAgIBBAMAAAAAAAAAAAECEQMhEjFBURMEFDJhIoGh/9oADAMBAAIRAxEAPwDuMIQgBCEIAQhCAEIQgBCEVfH+OysIjPMJJL5UIGZayPuj6lgHvAJWWa1AAkkACpJoANzGieIvtDSgmXhUiYr/ALiv9Mf7Q4KvkO8a5x7juMx3KQmRIcES0kqWpjT2iqD+0CjXNIj4fCmXYJcNcBRLauR+qxhPJ4R048Plor+JYvE4l1T8QtQf3XZI6ZUsn5PG0fZV4jWqavBzFlaQkqllRJUMrOHPwsXG3nGucQm+1SUUSvQpASHGigNKXvE77D+GlWIn4k2QkSx3UXPoEj/lEY7vbLZVHjpHZIQhHQcghCEAIQhACEIQAhCEAIQhACEIQAhCEAIQhACEIQAhCEAIQhAGHF4gS0FR0sNzoB3Mc544szZxzKctXZ9v9odgPO5MbT4lxf8ANlStgZh8qD8TGlLm8xFyTUxz5JW6OvBClZkJb84grW5rEiZNowjyhHR/KMejsSZVrb2yTsY337JOH+y4dLURWaTMPYlk/JI9Y0eXhTNxCJYupwO5BH1vHZcHhkypaJaaJQkJHZIYfhG+E4vqH4M0IQjc5RCEIAQhCAEIQgBCEIAQhCAEIQgBCEIAQhCAEIQgBCEIAQhGseOOOmRLEtAPtJtAdEixPesRJ0rLRi5OkUfEcZ7XHTlJqlCcg/tFQP7ifURrgn3O8e/CquWcoVJf0c3qwqb7NFEcbptHG32z0oapF8ldKxmQsRTSMQVUEWOfIgktbv8AXpGb2baosvBOGEzH5hUS0lRpRzQN5n5R1KNM+zLh2WQueoc040/2i3qY3OO3EqieXnlcxCEI0MRCEIAQhCAEIQgBCEIAQhCAEIQgBCEIAQhCAEIQMAIRRcU8W4WR703Mfuo5j8qabxpnF/H02bSSoSEvds8w7f0gmzVbeKPJFGkcUn4OmYielCSpaglIuSWEcT8TeITi8UtYCxKQ6EAhnHNW2rPqRm6R9x2NmzpiBOxUyYMrgMkJtR9iSGcjTSKr+PISM1yS/Q1YDyaMJ5OXR0Y8XDbLjwqohMxBaoN3Z2u12pTZ41bPzqHX1jaOHJyZy/KAdGte/aKXgUhJecoO6uUfibNFF0b9MsMKUoABIBN31P5RM4ZgZmNnpkpLIuo0YAXNP0YweH+DTMdilgKZKWc6AfXSn7x2Lg3B5WGRklpvVStVHc/lF4Y23ZnlzpKkS8Jhky0JloDJSAAOgjLCEdRwCEIQAhCEAIQhACEIQAhCEAIQhACEIQAhCEAIQjFisSmWkrWoJSLkwBi4njkSJS5qyyUh++wHUmkcn4z4nxWKChnEqU5BsL6N8VCzHp5yPG/ilU4hKeVCVcgoc6tCb1/BzEGbw84eWmfNAKEpdhdSjYJBo5L9PIRy5Mjk6R24sSiv5dmPAcPZBIClObr5cx/pFyPl6x9xElTZZgYAnY5XrsdWpV3q7PFPI+0khQ/kJYH/ALhfy5W+cbbh+P4fFys4CgRRiBQ+UR8bXZb5E+jX5qnZy7VAe5pVxdvWusUnEEkKADsTmBytUHm+Yi5xk1lqooDR6eXZh84rsdIOTM3xOm1E2NdqPX5xPEhyJGExACClQbM7ivxVatdfnGPDzyQ1g7N8oiklga9HDUGprSIf8YA4FSdOobZv0IjiOR137KUjLPLpd00d1WJc9C9+h2jfgY/NKOITJQzBak5qMlRD11ANo2jh/wBo86VhkyJaU5kg/wAw1NSDQb33d+ldI5UlTM54XJ2mdujwqaAWJAOzxwPF+KMVOmCYqcrMKADlCX6JtEZXEVLUVLWc5+JTmobZ9LEtEPP6RK+l9s/Q5UBrHxCwbEHtWPzxNx8wjmWZhIoCqoA0S+wqwNPJ4HGTJYzJWtJZ+VTFtPdNn/CHzv0H9Mq7/wAO7cS8QYaQWmz0JV913V/xS6vlGr8T+1DDS/8ATQuaWBeiUsbVLn1EcdSFZFzFKIzUFTmKtWLVqKisYZMtyBoXq5BAq5DsdPl3g8jZCwxXZ1L/AM3M1Bhgks/NMe9mARHkfadPU5RJk5RclSh5XodqaaxzISgEkMqgqxIBDgjNrlLvQa+stkpypSlI3opw7PXfd6VEVc5ey6xw9HTsL9qaczTcOcp+NCiWv8KgNt6xseB8dYKbacUGzLQtNdgSMpPYmOGFACXISalw+V2dveF7m9OV7xnlyUKD5SBlcEuWKXsQWbW9gWaLLI0VeGL6P0BhOOYaarLLxEpavuhaSfR3iwj8yS1KCQc5oa5CHSKjlSo2GjaRvHAvHc/DhCFqE8FgxJcOzVIFd2eLrL7M3h9M7HCKjgniKTiXShTTBeWqih+Y7fKLeNE0+jFpp0xCEIkgQhCAPi1AAklgKknQRy3xh4hOJWEJ/wBJJJANMxDh1eh8u8bD4843lScOg1I/mHVj8I7ip6HrHM8WsBTuwDeRe9OnlTqY5ss7fFHZhx0ub/oyyk5lpC1ZgK1+Jzf9/vRY/adiCvDykJLMCrK9yGFf7XHnFNh1O2WmXy6MNKuat/iTj+IIUQlSQpY93MKeTmKLRo9mgqmALTMSlRIslSHSdswUGI7xu3gDhypUtU2fRJBCRqSS7/jXrESYAtTmSgGvw1/XrGcBTe8egp9WEaOaejOMHHZm8Q4kk5ZZ5iHZiQG3AEYsNNzSw5UVMcwUyfmKqD9RaPigAoAsVDZiRGSbJUBVRv1B8iC3rEctE8XZHmK5S6WbUOH61NogJwruqyW53cW2o7xNTLIU5QkuzFm2bM30p3iL4jxedOUJINi1GpSwrSvrECikxc8zZhIBCRQDtq1KU/eJBdAv12IB3iXgcCBVJBYgBmqmuZRtQEi+wiUgMMqQXoc1CA+wZviOgZmeIbRdWQJQYuQSFULHKxJ5SWJLO3mYkIwZJdSaDWrPWhIqDp/drSIs+YpK1FgDYgCgZTXJt+jWJhXVKVhy7NQNocz28/vRDRNkmYlKEZvZhHrpShVQgjzvcViGCqYp5imTlBq4TXK27moUdn3j5JUZqmUshA921Wdgb0DHuwapEWUjBqCGKsoI5gTZxRQFkuHfoekR0T2Q501M1+UsHdh92pIdgD+0fJaiACFHKaqcFNCRQXAJ+9StX39z5yiMpISgOFNTMCUlm103LN1jxi2BAANXygAfEbEsNN9R6iDyMQnMal6KUUnKa2zAFrnuGrEpSwFfEfL3qhJUpKvh5hzXLG2kbBIWpRR7MJVMBDkEGgLVIYmvanWtjKStDgu4ADiiQlIqt+gr/iDCRjXKJLBaf6veApypCCNxRt1bX9D3QUKQUuzkqsQKMCEkOXcDyiNLmOvIUZUqBKdGFClayBZ6guTQxNElCACVEykhRBY5XeyCmwZw5qAR5SQQsRhJnKCskDU5CaE8yUgswINCX6mPeJlqZfOkjNQEOTuLEsXFTTdmj4vGPUDIpipYbTZ/MAEuGd9I9KxgJdSHCahTnKo2+67KZiCzmr3hsaPOFK5J905s2YTAnKUquwJUG+vWOs+C/G6J49lPWkTQcqVEpHtPIGiu1DptHIgsqUUFRSFUpzPsTsK2FG9Iy8IR/M1OQENa1iDu4a12i8ZOJnKClo/R0I03wP4sE9KZS8wU3KtZBKtgSwJV1ave+5R0RkmrOWUXF0xCEIkqcb4wVz8RNWXCQalqVsOrWii4iwJyl2ZqHzr1Z/WOl+MOES5SVzkqWMySn2eb+W6iFZgAHzUu9HMc5mSiqzj5t2ePPknGWz1YyU4aPPKqSJiAX1cU0uHf5M0VQTmWaB3Fna1zW1/nF3IPL7MkEK+LZQr8/oIirwxC6F+Zr0BIpsP10i6dmbVMyYPDEkFJOu5t1366g94zzANAQTpt0699fwyYbCkGooavoDeraUver7x7nghLFgKsoM7Uvo1Yii16MeHllOqS++40OmkYJyy5IS1Q9wO5fqQaN9I8YxSmBSagPp8hrTTvHvhuHmFR5qUOrOOnb9GJoi/BhmqCZVXBSxcuDXXY7FrxrsxRVMclgLAH1zNoI2Hi2IC1MQGQSxOtmfRjT0eKWVKUpa6PZIOnM/0V1+sSiJGVMxmBIY2b6tUkD1p5ZsZLZXusUhyxpSoy1dQO9LxgAAQSLpLWaiSdriumw8/UgZ052Jrc73FfKza6RNFbKzGYjUtRr1DaDrv37R44QorWVvlFgDq4uTqzinTpFji8ECHWAokhhuA9gLMBVt4+HKk8vLlBISKMSNtn+kW1RV3ZnwmHYhRyjNTMogNUBw2jKzN0iFOnKCyM5L3fZJagHUUEfcRiQUGqlEhIQxLFnL16UfaPXC8GuaokEp1JrQCpZg5Zn0vWK1W2S3ekYsdiloU6AeXW7dRYZn/Vo+Z1KKA4rzAk+6KWZruddY2T/p8pS0lJVkZ1KUnMx6Ahhb8Y+K4aA+XIeYnOuhY7VvWrbjvEckTxZVonLFAkuCAlPM6lF0kVNEjNboIly5hmBRKiKgEkuybnLqXZ7D6RKJQqZmSAEBswrzPmdIGrvd6UAjHKw6VzlKlKYFJPcAh2JsSnQXrDRNsyjHyE5fZyQ8yigUueUOACdO1jGf2bJQzZBZJ5SMySFLpTMATXp1iDPxSA65Yfo3u5TmBA75knU5Y+jBkpKzMCi7FKjQJJY5Q9aZqdNYULJM72M2rjNRKRsRc2soKNNG8oruJ41K1ElCEVIJFVbWHxM2rU9PXFcIWQmWMySpWUijpdKQVdWJr3GkY1yVoJzy0ktZqjKSAQev8AljEpENsxIngr9qgLCUEi5UUvRySOl69RvYyJnskZSplLuoIzD/YQ7H970iswU0NmS4YZlOL3Hq9n6iLCSlKpSjmKag5SCzagtWhJII+70MTRCYTjlIKTKlhKQh3JLONXblUGtr3jtHg7jn8VJ529qii2sX91Q7j5gxxPCELJlKJSAQ6xdLlrNb0sLxtPgXH/AMNjRLClLQpOQqcZSlxlV5Ejqx2i8HTM8i5ROxQhCNzlIPGeGpxEpUpVHsdiLFte0aSvwNOAIBSrav5x0SEZzxxl2awzShpHNJngOaa0TrQgxWY3gK5ZyFJ9L7djHXo8rlg3ALWcPFPgS6Zp9zJ9o5MOHrUkKSkvWwtrXYXjGeDzFMpix02P7E32EdcTKSHZID3peMYwyACMobt5xPxEfcfo5X/0CoIFRoRd2BPQxi4tiZcgCUgOogg/0sxr5GnaNn43jsiWCWU/oAafKOeYkFcxRVXUnu7N1cRhKkdMbasr54HMWYIBB6ksfzA7QXLU6rC1h/TT8W8ozKw5s9BVWvuuCQOwBI/qjK751Uc5bC/Kwapocp9Iiy1HlOREsjKHeqbn3qlJF9oxcLmoUTLFCA4a9CzB+hHp0iUqUMz+6oOABYg3I+o6RBw872auVIS1nuo2KX87/wBUW8FPJkMkEzBmbINHY5iXFtcr7MYicZWVJf4gEjNbMTt6vGTiSh71eZKk1YG76GwIbtTSIHiDFMpI0Sk5W3NvxFesTFWRJ0iJgppmkpFVe6joSwL6sANNHvG5YfAKSmWEpSChNXAdWVwTT1rs8UvgyQAFTVJGZNA73Vclug9Dca3WNnKJdxarOBRgQjpUiu3SIm90ica1bC5qeYMwYvctQ1DttU1NOzQ8RLSVDMSnMQoh3VlLEIfQtcjfyjNOlBSypS6qBBF6ADKlL3rvv6RETcpNAfZpFTckfEN3I8qRVIs2ZF4KXMHK5sGBOXIlycrdgz7xGn4JaU51LCAkuEmp+IsAbsE6b94yy1mWgpSmpTTKASM1eZ6ZXNukeEIlzMylTOZKWSDfOkFnPUgCLq0UdM+y8WlaUHI3KGUR7xe4bqc39sVs1ZQrOUKGQOyai6jQbVYdokzJagwSRkJdLsqrZSn1dv8AcIyyeJ+0AlrCcxJS4bTmBA1OasSVJqMar3gwBS2VqAuwv/UM3nFTjps0pSFKdzmO9ARV9gpvKLEq9qQ5yqUSCe1Hat8jDrGTieCDASzROZJJN01yjrRIP7wRLtmuyFklDqLJ981sLhwe1xp3i44ecjAkrBo4Dgv7wB2eo6K6xVTOHLzBCUJzWKnZzQ06Vv8ASJs6d7FkJCmFV01ZnDa0ESR1slYcKQVhAGXMAFVJBe7agqYEbkbNH1clTKOZUuYXUkvR7sCLu9CL5dxGBZKprglIVzIWw/B2L09YmYNC1ZSo5nWXTTlc83et3ZwTrZYSs7b4S4p/E4STOd1FLK/3por5h/OLeOafZNxAomYjBqUCx9rL6iiV/wD5PrHS46Iu0cklToQhCJKiEIQAhCEAQOL8LRPSyrix2/xHL+LcDMlSs1Dby3far+Udfis45woT0EWUxAO76GMcuO9rs3w5eOn0caKMoGajguXblFCfNvQxiGHyAHNUkDXWrdCWLekXvFOGmWQhYZi30ipS4mZGdKRTZtHjks7qPE/NmSqimFWajgOW7n8Y+HEob2agzBVaOXJAUNXBNRo3pkJQQRYselwx8tPKK3FTiKkMoFz1BcvX17xotmb0fOIAlQTlt50D/nc7xr3GU84rR9XsAkV9B84tFYt15q5TR3uSGHzbzeKvjLlagwoW7fphF4aZnPaNh8NhRwy8ofnrW7geYAAJ9ImhKVIC9RQJqxTmdLj+oEnsY+8HwQRIQHoqX7Wl3zPU9Q3/ABETEYdLqmg86mTlsAwYt5ln2SIzfZrFaRX4rCu/NWjs1DQAitnHzMYcLKJIlktzBy1hleurZv1aJklGR1CoA11JcfIHN6R4kKzCvvhJA2UmpBFPeo/7xZIq2iLhQpQVmZkgu1+YGu7Oknz7RHXhA+f3UlRJFyCGDK9X8ossLg0khS1UJYfeypKQDQ1a7C/d4zLwwIWsqTlUFHJqCBUu1yzU3i5QqDPShiUEJD1AoWNV0FDUW29K+el5gWEgkXTo4JN9BX5xf4rESwgSpaGL5XNlA1psSXHn6R8SrIEoKatRgKpoBm8nPdoEMgoxIVPSwyOQ5HUOCNKHSJeHmAoDkpTM01HKUkjvXzHpjk4RKljOWzsxHwEl9b0byePfEeIpmKyhPs3OUEVAvp/y7uIEmYShkTlIVMEwkvZIJZmrXK//ABiCWUlJKq6mvKQaEgaMgRPOHlSkkrChRxd6Eco65VN3eKuTIot3LnqWCt+mv7wRDJOKRdCjykl0vRNTVLdXp+0Y8BxBYKiLFgxoTlJF9VUat6dwlpcKBUxQu9Kg2zC2UnbZ49ygBlVkIZJKgWYnlqnu/wA4ULLTw5xBUniWFnEAe0IRMrQiY6XD7KL+kd7j82T8XmrV5Sc3MNUkUp2fz84/SEmYFJSoWIBHnGuPowyrdnuEIRoZCEIQAhCEAIQhAELiXDJc5JStIcih1G342jmvHfDa5EwqSCzEPodvrHV4xYnDpWnKoOP1aMsmJS2uzbFmcNPo42rDpCSSGyinRm/X90QcfhhMlZtSSH7Uf8D5x0bi/hKjyqvca3p3jVcXwdcpKkqSQ5zB+zHypHM4uPZ2KUZ9Gjy8KPZbqS460dj8/WKviIYmpqTzfjTVvpG1yJLhaSGOgs+apF3igxGFIrUsCz+X1J9OsTGWyJR0bbh0/wAqRynKUpKib2FH3JDekfZmcEBnVSlwMx0Ozv6w4Koqw8oqYBHKS9ABUBt2+faK/F4ypqb2fuHbS4A84hdky/GzGuaoglmDgF3smlALmwfoYhYniISSFDKVAb8ti3m3zMMRNUXZJa9fk3z9BGbhmHcqSaq3UKAjT9bxqYELFFKlrKFMzatZxT0+ceOH4JebmW6iKPvWldiw84n4jhIVLITRiRRg+U0b+lyR5d4pp3DpkshRUVJCtL0LFosirLyd7TMhZlBjQEmmla6uQfKJM/HAAe0ImKUymH3QyQmmnOr0iCicFy2VmII5a2Lmg9BGDChK0h0hOU6u71LP1zfpohosmScvMtaxlFFOxLtUAeThukVeLnXISaAEUcO4b8CPIxNw0wKdMxTJRZ9WenzNIkYpYyKCSAC4zb6+jqIh0Ks+TMU4T7QEggAdSWdm6fjHxeKAQh7ZmfUoIS3YNvGEgpCAtWZYGYJblOxHXKKnpGFKCpWeoAL8zB3Huja3llMKJtnjDTPZLz+9ze6auOoPZvOJePxLkJSORQBB3SDYncPX+qPeEw6ElS1gZ2BBrZLkj/cyb6M3WMUn/ULimY20YAqGXbX1h5I6R6xGGcTMzFa5bp2I1JG9/n0juvg/FCZgsOoF/wCWlJ1qkMX60jiMkGYkuzEsDqkEfkD8946f9lPFUzMOqQDzSSNrK2a4cGvWL4zPKtG8QhCNTAQhCAEIQgBCEIAQhCAERcdgJc0MtL9dYlQiGr7JTa2jnvHvBykK9pK5gBYX1u1/8xpMzCZiym9oKKFvX0D9o7licWiWHmLSgbqIH4xyPxahH8eZslYWhaAtWWoBsp/R/OObJjS2jsxZXLTRX8C/l50Kql6XsbecR/EuAEuahSR7wdxbSo6ggRbKlArCgQ5T+1rUesSPF+E/9Micz5Rl2YXf5fhGUU+Vm0q40aJPxBzEBRNBlNKhgLaM3n5xJl4ksEipd8/xOpzUX1aJeGlIHs1GzAghruaEXehYdPXzMxCJahRJdJHSj1P9IY/8S2ja2Y8WfCFJSpQWQtJLOXCn7UtGEzFqmFJAchujWLbVcxcT8OEIlFndAJ6A1cbMCD3V0rDmSUhJOWug2y5S9LBz+niyZVowSZo9mlA5S7g2IDKY9qA+kYjOdWdJSKuX91xcn1IFYzYjDgMFMAUhJId0UtTt6NvHlMxBKhkOQNyt8Xw/tEkCRlmgKWgctSwbMSlirpVL94guKSwXGR6AkXZ+mpfcCJa1MalqAdgKedj3N4gYrifs0FEpIUqmZTuyWIFdhmFYgM+4WaMpUtfMghST95RdgOl6dI+Tpi5qQwZHw2q1ObqfrEEYTETDmSkqpRQokivxGzN3pGVfD8RLc5S427WDsC24eLURZLlzFiWhy6XobkOOYHyf0iWFFBScmetSdaXLVIIHy6NFFw0UzZiGPMH1ymord1U84upIVQ1XQ63S9W7bdYhko9zRkT7MOCH5rVIf1p/8jG//AGQ4MsZnMmjGnKrq5+m3SNMwyQQXJAUxDtUnQta7dH6V639n4H8NR2zNo1AHiY9pET/Fs2aEIRscwhCEAIQhACEIQAhCEAIw4vEploUtRokP/gdYzRE4pgROllBUU6gjQ/WId1omNXs5nPxisXilTVp/lo0JcDYdzF9InA0MsjyP5Rhx3D0y0ploIZKsylCjmte+0a7O4krO4mMGejilGHU1dvWOB2memuLWujYcdwZCuZIGbpSPGJxSfZGXNp1ZhFJN8Q5PfUoHqAx7UrHscVChcqfYA+ekTzI4fsop2ASkqTLmBUtVTahrUbBzFPjMOWUk10cD8OgYiu8X07GBMxjLDKo9Hr2iPjeYOAaG9K10/F9xE36IquyLJ4ig5payw9kwNXzIVmqC51buYnYGQpSgSR90gVokOB1d29I17FYFwWDVNPMMPkIsfDmMKSUq5iDmT5MKdqekXiykkTlymXY3q+7MT8z+hEDFy2qCDWvVmNPQV6xsRwwJWVGxem6hUflFNxDDBDkGgJpSgNuxpfrFzOiJ4d4GcZixKBGX3pqgCyUjRw3MSekdb/8ACOHAyy0ITRjy3H5xrX2bSAMPnSAkrXqOYpSGZyKh9ekdClGm8aRSMZyaeiDw/gcqUGSmgox5qbDNYdBSIXE+CpLOlKgHYkB0uGOVv16RsSTHhSPSLUZqTODeJOCnDzlES1ezme6ouaE1DmrjLQ0vq0fJQzkSpYYkDOD3cs2to6x4s4embhVgh8ozCjkNf9o5Zg5PsgZqiyjY7ZixN4ykqOmDtE/AynWAKgC25a7/AKv3jo/gnFBKTKoKkjSrfl+Ec04VPqSkMCT1bW/qfIRvngbhS1qOIWTkdkA0zUZ+3XWKRb5aNJpKFM3uEIR1HCIQhACEIQAhCEAIQhACMGOz5D7Ns3X6dYzwiGrRKdOznONkzkuVoYb8xP4UjX5cxJQACkkLOosNSdKR2aIWP4TJnBpksH1B9UsY53gfhnUvqV5RxXjcoBiGe27Df/F6daR+EcQAdKmyqtYEE79flS0dMx32Z4Kaa+1S2gWD/wDdJiBO+yTCMyJ+IQbvmQqu5BRX1h8LrYedXaNFQtGZRNdq26x8kzAyiDQaaVfeNjxn2X4pJAlYiUtI+/nQR1YBX4xScQ8HY6Q+fDmYj/2T7Qa1YDN8tIjg0W+VM1jiGNe29f0fKMCp5SKA2yv0P7RMOEIU3sZpL8wEqYW2pkoB11iFOlrUcplTUMKvLmHN0919adoVZKdGx8H8R5jkmf5JoPp84geIuK52QgMVEjsGF+4LfoxR4DDqRicswLQw+NCkmrNRQEbJwfhSVKzTA/MScpBKWq25v+jFzM33wUZicJLTMZIQLlVx6kt0ppG2YaeVDp51jWcLJSCEpSGDUAuSKu9+94vv4gJS9mHYRZMzmi0lzrCMyliKCRxHN6/ryjNLxmcnLVvnFrM3BnviuJSlEwk+6kv2Y/nHH+J8QTNXlSAoK90AO9mAG7v6+nX/APw4ifzzwp6gDMQ6ToRvQ+R9LXhnBMPh/wDQkS5fVKQCe5uYhxsupKJofg7whMVlVPRklhjlUGUroU3Ce9WjpQDUEfYRaMVHorObk9iEIRYoIQhACEIQAhCEAIQhACEIQAhCEAIQhACEIQAhCEAeZksKBCgCDcGoMR5nDpSk5TKQUszMGalO1B6QhAGP/o8hwRJQGY0DWfQUN/00ZZWAlpOZMtIO7W7bQhEUTbPZwqPuJ9BrePcuUlNkgdhCESQe4QhACEI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1512" name="Picture 8" descr="https://encrypted-tbn1.gstatic.com/images?q=tbn:ANd9GcSbEXZJ3IFYe5I4_F2mBefY6k4YNaQg7mLIpCn9-5A0Je4uQK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186" y="2101248"/>
            <a:ext cx="2085117" cy="1669755"/>
          </a:xfrm>
          <a:prstGeom prst="rect">
            <a:avLst/>
          </a:prstGeom>
          <a:noFill/>
        </p:spPr>
      </p:pic>
      <p:pic>
        <p:nvPicPr>
          <p:cNvPr id="21514" name="Picture 10" descr="http://eatsomethingsexy.com/wordpress/wp-content/uploads/2010/10/seaurch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2032" y="4821083"/>
            <a:ext cx="2100649" cy="181496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516" name="Picture 12" descr="http://www.365daysofdining.com/wp-content/uploads/sea-urch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3588" y="4905768"/>
            <a:ext cx="1985320" cy="19522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ovéPole 2"/>
          <p:cNvSpPr txBox="1"/>
          <p:nvPr/>
        </p:nvSpPr>
        <p:spPr>
          <a:xfrm>
            <a:off x="534988" y="320675"/>
            <a:ext cx="7931980" cy="1887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nadbytek synonymních nukleotidových záměn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hlavně na 3. pozici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M.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Kimura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(1977): sekvence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mRNA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člověka a králíka 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z 53 nukleotidových pozic 6 rozdílů, z nich jen 1 nesynonymní</a:t>
            </a: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 teoreticky by pouze 24 % rozdílů mělo být synonymních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1959318" y="320675"/>
            <a:ext cx="5170903" cy="95410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2800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NEUTRÁLNÍ </a:t>
            </a:r>
            <a:r>
              <a:rPr lang="cs-CZ" sz="2800" b="1" dirty="0" smtClean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TEORIE</a:t>
            </a:r>
          </a:p>
          <a:p>
            <a:pPr algn="ctr" eaLnBrk="0" hangingPunct="0"/>
            <a:r>
              <a:rPr lang="cs-CZ" sz="2800" b="1" dirty="0" smtClean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MOLEKULÁRNÍ </a:t>
            </a:r>
            <a:r>
              <a:rPr lang="cs-CZ" sz="2800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EVOLUCE</a:t>
            </a: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539750" y="1745820"/>
            <a:ext cx="7574189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Moderní syntéza: debata selekce </a:t>
            </a:r>
            <a:r>
              <a:rPr lang="cs-CZ" sz="2000" i="1" dirty="0">
                <a:latin typeface="Arial" charset="0"/>
              </a:rPr>
              <a:t>vs</a:t>
            </a:r>
            <a:r>
              <a:rPr lang="cs-CZ" sz="2000" dirty="0">
                <a:latin typeface="Arial" charset="0"/>
              </a:rPr>
              <a:t>. </a:t>
            </a:r>
            <a:r>
              <a:rPr lang="cs-CZ" sz="2000" dirty="0" smtClean="0">
                <a:latin typeface="Arial" charset="0"/>
              </a:rPr>
              <a:t>drift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/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začátek </a:t>
            </a:r>
            <a:r>
              <a:rPr lang="cs-CZ" sz="2000" dirty="0">
                <a:latin typeface="Arial" charset="0"/>
              </a:rPr>
              <a:t>60. let 20. stol. </a:t>
            </a:r>
            <a:r>
              <a:rPr lang="cs-CZ" sz="2000" dirty="0">
                <a:latin typeface="Arial" charset="0"/>
                <a:sym typeface="Symbol" pitchFamily="18" charset="2"/>
              </a:rPr>
              <a:t> sekvence aminokyselin v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proteinech</a:t>
            </a:r>
            <a:br>
              <a:rPr lang="cs-CZ" sz="2000" dirty="0" smtClean="0">
                <a:latin typeface="Arial" charset="0"/>
                <a:sym typeface="Symbol" pitchFamily="18" charset="2"/>
              </a:rPr>
            </a:br>
            <a:r>
              <a:rPr lang="cs-CZ" sz="2000" dirty="0" smtClean="0">
                <a:latin typeface="Arial" charset="0"/>
                <a:sym typeface="Symbol" pitchFamily="18" charset="2"/>
              </a:rPr>
              <a:t/>
            </a:r>
            <a:br>
              <a:rPr lang="cs-CZ" sz="2000" dirty="0" smtClean="0">
                <a:latin typeface="Arial" charset="0"/>
                <a:sym typeface="Symbol" pitchFamily="18" charset="2"/>
              </a:rPr>
            </a:br>
            <a:r>
              <a:rPr lang="cs-CZ" sz="2000" dirty="0" smtClean="0">
                <a:latin typeface="Arial" charset="0"/>
              </a:rPr>
              <a:t>1966: elektroforéza proteinů 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>
                <a:solidFill>
                  <a:srgbClr val="003399"/>
                </a:solidFill>
                <a:latin typeface="Arial" charset="0"/>
              </a:rPr>
              <a:t>	</a:t>
            </a:r>
            <a:r>
              <a:rPr lang="cs-CZ" sz="2000" dirty="0" smtClean="0">
                <a:solidFill>
                  <a:srgbClr val="003399"/>
                </a:solidFill>
                <a:latin typeface="Arial" charset="0"/>
              </a:rPr>
              <a:t>Richard </a:t>
            </a:r>
            <a:r>
              <a:rPr lang="cs-CZ" sz="2000" dirty="0" err="1" smtClean="0">
                <a:solidFill>
                  <a:srgbClr val="003399"/>
                </a:solidFill>
                <a:latin typeface="Arial" charset="0"/>
              </a:rPr>
              <a:t>Lewontin</a:t>
            </a:r>
            <a:r>
              <a:rPr lang="cs-CZ" sz="2000" dirty="0" smtClean="0">
                <a:solidFill>
                  <a:srgbClr val="003399"/>
                </a:solidFill>
                <a:latin typeface="Arial" charset="0"/>
              </a:rPr>
              <a:t> a Jack</a:t>
            </a:r>
            <a:r>
              <a:rPr lang="en-US" sz="2000" dirty="0" smtClean="0">
                <a:solidFill>
                  <a:srgbClr val="003399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3399"/>
                </a:solidFill>
                <a:latin typeface="Arial" charset="0"/>
              </a:rPr>
              <a:t>Hubby</a:t>
            </a:r>
            <a:r>
              <a:rPr lang="en-US" sz="2000" dirty="0">
                <a:latin typeface="Arial" charset="0"/>
              </a:rPr>
              <a:t> - </a:t>
            </a:r>
            <a:r>
              <a:rPr lang="cs-CZ" sz="2000" i="1" dirty="0" smtClean="0">
                <a:latin typeface="Arial" charset="0"/>
              </a:rPr>
              <a:t>D</a:t>
            </a:r>
            <a:r>
              <a:rPr lang="en-US" sz="2000" i="1" dirty="0" err="1" smtClean="0">
                <a:latin typeface="Arial" charset="0"/>
              </a:rPr>
              <a:t>rosophila</a:t>
            </a:r>
            <a:r>
              <a:rPr lang="cs-CZ" sz="2000" i="1" dirty="0" smtClean="0">
                <a:latin typeface="Arial" charset="0"/>
              </a:rPr>
              <a:t> </a:t>
            </a:r>
            <a:r>
              <a:rPr lang="cs-CZ" sz="2000" i="1" dirty="0">
                <a:latin typeface="Arial" charset="0"/>
              </a:rPr>
              <a:t>pseudoobscura</a:t>
            </a:r>
            <a:r>
              <a:rPr lang="cs-CZ" sz="2000" dirty="0">
                <a:latin typeface="Arial" charset="0"/>
              </a:rPr>
              <a:t>; 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 smtClean="0">
                <a:solidFill>
                  <a:srgbClr val="003399"/>
                </a:solidFill>
                <a:latin typeface="Arial" charset="0"/>
              </a:rPr>
              <a:t>	Harry Harris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- člověk </a:t>
            </a:r>
            <a:endParaRPr lang="en-US" sz="2000" dirty="0" smtClean="0"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 smtClean="0">
                <a:latin typeface="Arial" charset="0"/>
                <a:sym typeface="Symbol" pitchFamily="18" charset="2"/>
              </a:rPr>
              <a:t> vysoká úroveň polymorfismu</a:t>
            </a:r>
            <a:endParaRPr lang="cs-CZ" sz="2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05" name="Text Box 37"/>
          <p:cNvSpPr txBox="1">
            <a:spLocks noChangeArrowheads="1"/>
          </p:cNvSpPr>
          <p:nvPr/>
        </p:nvSpPr>
        <p:spPr bwMode="auto">
          <a:xfrm>
            <a:off x="523875" y="521438"/>
            <a:ext cx="8521885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Data získaná do konce 60. let naznačovala, že:</a:t>
            </a:r>
          </a:p>
          <a:p>
            <a:pPr defTabSz="360000" eaLnBrk="0" hangingPunct="0">
              <a:spcAft>
                <a:spcPts val="1000"/>
              </a:spcAft>
            </a:pPr>
            <a:endParaRPr lang="cs-CZ" dirty="0" smtClean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dirty="0" smtClean="0">
                <a:latin typeface="Arial" charset="0"/>
              </a:rPr>
              <a:t>Rychlost </a:t>
            </a:r>
            <a:r>
              <a:rPr lang="cs-CZ" dirty="0">
                <a:latin typeface="Arial" charset="0"/>
              </a:rPr>
              <a:t>molekulární evoluce </a:t>
            </a:r>
            <a:r>
              <a:rPr lang="cs-CZ" dirty="0" smtClean="0">
                <a:latin typeface="Arial" charset="0"/>
              </a:rPr>
              <a:t>je příliš </a:t>
            </a:r>
            <a:r>
              <a:rPr lang="cs-CZ" dirty="0">
                <a:latin typeface="Arial" charset="0"/>
              </a:rPr>
              <a:t>vysoká </a:t>
            </a:r>
            <a:r>
              <a:rPr lang="cs-CZ" dirty="0" smtClean="0">
                <a:latin typeface="Arial" charset="0"/>
              </a:rPr>
              <a:t/>
            </a:r>
            <a:br>
              <a:rPr lang="cs-CZ" dirty="0" smtClean="0">
                <a:latin typeface="Arial" charset="0"/>
              </a:rPr>
            </a:br>
            <a:r>
              <a:rPr lang="cs-CZ" dirty="0" smtClean="0">
                <a:latin typeface="Arial" charset="0"/>
              </a:rPr>
              <a:t>	</a:t>
            </a:r>
            <a:endParaRPr lang="cs-CZ" dirty="0"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dirty="0">
                <a:latin typeface="Arial" charset="0"/>
              </a:rPr>
              <a:t>Rozsah genetické proměnlivosti v populacích </a:t>
            </a:r>
            <a:r>
              <a:rPr lang="cs-CZ" dirty="0" smtClean="0">
                <a:latin typeface="Arial" charset="0"/>
              </a:rPr>
              <a:t>je příliš </a:t>
            </a:r>
            <a:r>
              <a:rPr lang="cs-CZ" dirty="0">
                <a:latin typeface="Arial" charset="0"/>
              </a:rPr>
              <a:t>vysoký </a:t>
            </a:r>
            <a:endParaRPr lang="cs-CZ" dirty="0" smtClean="0"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dirty="0" smtClean="0">
                <a:latin typeface="Arial" charset="0"/>
              </a:rPr>
              <a:t>... obojí by vyžadovalo vysoké selekční náklady </a:t>
            </a:r>
            <a:r>
              <a:rPr lang="cs-CZ" dirty="0" smtClean="0">
                <a:latin typeface="Arial" charset="0"/>
                <a:sym typeface="Symbol" pitchFamily="18" charset="2"/>
              </a:rPr>
              <a:t> </a:t>
            </a:r>
            <a:br>
              <a:rPr lang="cs-CZ" dirty="0" smtClean="0">
                <a:latin typeface="Arial" charset="0"/>
                <a:sym typeface="Symbol" pitchFamily="18" charset="2"/>
              </a:rPr>
            </a:br>
            <a:r>
              <a:rPr lang="cs-CZ" dirty="0" smtClean="0">
                <a:latin typeface="Arial" charset="0"/>
                <a:sym typeface="Symbol" pitchFamily="18" charset="2"/>
              </a:rPr>
              <a:t>	polymorfismus nemůže být udržován selekcí</a:t>
            </a:r>
            <a:r>
              <a:rPr lang="cs-CZ" dirty="0">
                <a:solidFill>
                  <a:srgbClr val="E80000"/>
                </a:solidFill>
                <a:latin typeface="Arial" charset="0"/>
                <a:sym typeface="Symbol" pitchFamily="18" charset="2"/>
              </a:rPr>
              <a:t/>
            </a:r>
            <a:br>
              <a:rPr lang="cs-CZ" dirty="0">
                <a:solidFill>
                  <a:srgbClr val="E80000"/>
                </a:solidFill>
                <a:latin typeface="Arial" charset="0"/>
                <a:sym typeface="Symbol" pitchFamily="18" charset="2"/>
              </a:rPr>
            </a:br>
            <a:endParaRPr lang="cs-CZ" dirty="0">
              <a:solidFill>
                <a:srgbClr val="E80000"/>
              </a:solidFill>
              <a:latin typeface="Arial" charset="0"/>
              <a:sym typeface="Symbol" pitchFamily="18" charset="2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dirty="0" smtClean="0">
                <a:latin typeface="Arial" charset="0"/>
                <a:sym typeface="Symbol" pitchFamily="18" charset="2"/>
              </a:rPr>
              <a:t>Evoluce na molekulární úrovni probíhá konstantním tempem</a:t>
            </a:r>
            <a:r>
              <a:rPr lang="cs-CZ" dirty="0">
                <a:latin typeface="Arial" charset="0"/>
                <a:sym typeface="Symbol" pitchFamily="18" charset="2"/>
              </a:rPr>
              <a:t/>
            </a:r>
            <a:br>
              <a:rPr lang="cs-CZ" dirty="0">
                <a:latin typeface="Arial" charset="0"/>
                <a:sym typeface="Symbol" pitchFamily="18" charset="2"/>
              </a:rPr>
            </a:br>
            <a:endParaRPr lang="cs-CZ" dirty="0">
              <a:latin typeface="Arial" charset="0"/>
              <a:sym typeface="Symbol" pitchFamily="18" charset="2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dirty="0">
                <a:latin typeface="Arial" charset="0"/>
                <a:sym typeface="Symbol" pitchFamily="18" charset="2"/>
              </a:rPr>
              <a:t>Vyšší evoluční rychlost u funkčně méně důležitých částí </a:t>
            </a:r>
            <a:r>
              <a:rPr lang="cs-CZ" dirty="0" smtClean="0">
                <a:latin typeface="Arial" charset="0"/>
                <a:sym typeface="Symbol" pitchFamily="18" charset="2"/>
              </a:rPr>
              <a:t/>
            </a:r>
            <a:br>
              <a:rPr lang="cs-CZ" dirty="0" smtClean="0">
                <a:latin typeface="Arial" charset="0"/>
                <a:sym typeface="Symbol" pitchFamily="18" charset="2"/>
              </a:rPr>
            </a:br>
            <a:r>
              <a:rPr lang="cs-CZ" dirty="0" smtClean="0">
                <a:latin typeface="Arial" charset="0"/>
                <a:sym typeface="Symbol" pitchFamily="18" charset="2"/>
              </a:rPr>
              <a:t>	molekuly, v nekódujících oblastech a v </a:t>
            </a:r>
            <a:r>
              <a:rPr lang="cs-CZ" dirty="0" err="1" smtClean="0">
                <a:latin typeface="Arial" charset="0"/>
                <a:sym typeface="Symbol" pitchFamily="18" charset="2"/>
              </a:rPr>
              <a:t>pseudogenech</a:t>
            </a:r>
            <a:endParaRPr lang="cs-CZ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0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23875" y="361950"/>
            <a:ext cx="8028160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Proč v populacích tak velký polymorfismus?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Motoo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Kimura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protože jsou alely neutrální, trvá mnoho generací než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nová mutace dospěje k fixaci – během té doby je populace nutně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polymorfní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cs-CZ" sz="2000" u="sng" dirty="0" smtClean="0">
                <a:latin typeface="Arial" pitchFamily="34" charset="0"/>
                <a:cs typeface="Arial" pitchFamily="34" charset="0"/>
                <a:sym typeface="Symbol"/>
              </a:rPr>
              <a:t>přechodný polymorfismus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Často během přechodu k fixaci dojde v dané alele k další mutaci 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v dostatečně velké populaci bude v každém okamžiku velké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množství variability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Populace je v rovnováze driftu a mutace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523875" y="5362832"/>
            <a:ext cx="7826144" cy="849766"/>
            <a:chOff x="539750" y="4522573"/>
            <a:chExt cx="7826144" cy="849766"/>
          </a:xfrm>
        </p:grpSpPr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539750" y="4536213"/>
              <a:ext cx="3497111" cy="836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Aft>
                  <a:spcPts val="1000"/>
                </a:spcAft>
              </a:pPr>
              <a:r>
                <a:rPr lang="cs-CZ" sz="2000" dirty="0" smtClean="0">
                  <a:solidFill>
                    <a:srgbClr val="003399"/>
                  </a:solidFill>
                  <a:latin typeface="Arial" charset="0"/>
                </a:rPr>
                <a:t>M. </a:t>
              </a:r>
              <a:r>
                <a:rPr lang="cs-CZ" sz="2000" dirty="0" err="1">
                  <a:solidFill>
                    <a:srgbClr val="003399"/>
                  </a:solidFill>
                  <a:latin typeface="Arial" charset="0"/>
                </a:rPr>
                <a:t>Kimura</a:t>
              </a:r>
              <a:r>
                <a:rPr lang="cs-CZ" sz="2000" dirty="0">
                  <a:latin typeface="Arial" charset="0"/>
                </a:rPr>
                <a:t> (1968)</a:t>
              </a:r>
            </a:p>
            <a:p>
              <a:pPr eaLnBrk="0" hangingPunct="0">
                <a:spcAft>
                  <a:spcPts val="1000"/>
                </a:spcAft>
              </a:pPr>
              <a:r>
                <a:rPr lang="cs-CZ" sz="2000" dirty="0">
                  <a:solidFill>
                    <a:srgbClr val="003399"/>
                  </a:solidFill>
                  <a:latin typeface="Arial" charset="0"/>
                </a:rPr>
                <a:t>J.L. King</a:t>
              </a:r>
              <a:r>
                <a:rPr lang="en-US" sz="2000" dirty="0">
                  <a:solidFill>
                    <a:srgbClr val="003399"/>
                  </a:solidFill>
                  <a:latin typeface="Arial" charset="0"/>
                </a:rPr>
                <a:t> &amp; T.H. </a:t>
              </a:r>
              <a:r>
                <a:rPr lang="cs-CZ" sz="2000" dirty="0" err="1">
                  <a:solidFill>
                    <a:srgbClr val="003399"/>
                  </a:solidFill>
                  <a:latin typeface="Arial" charset="0"/>
                </a:rPr>
                <a:t>Jukes</a:t>
              </a:r>
              <a:r>
                <a:rPr lang="cs-CZ" sz="2000" dirty="0">
                  <a:latin typeface="Arial" charset="0"/>
                </a:rPr>
                <a:t> (1969</a:t>
              </a:r>
              <a:r>
                <a:rPr lang="cs-CZ" sz="2000" dirty="0" smtClean="0">
                  <a:latin typeface="Arial" charset="0"/>
                </a:rPr>
                <a:t>)</a:t>
              </a:r>
              <a:endParaRPr lang="cs-CZ" sz="2000" dirty="0">
                <a:solidFill>
                  <a:srgbClr val="E60000"/>
                </a:solidFill>
                <a:latin typeface="Arial" charset="0"/>
              </a:endParaRPr>
            </a:p>
          </p:txBody>
        </p:sp>
        <p:cxnSp>
          <p:nvCxnSpPr>
            <p:cNvPr id="7" name="Přímá spojovací šipka 6"/>
            <p:cNvCxnSpPr/>
            <p:nvPr/>
          </p:nvCxnSpPr>
          <p:spPr bwMode="auto">
            <a:xfrm>
              <a:off x="3991404" y="4992130"/>
              <a:ext cx="943061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E6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TextovéPole 7"/>
            <p:cNvSpPr txBox="1"/>
            <p:nvPr/>
          </p:nvSpPr>
          <p:spPr>
            <a:xfrm>
              <a:off x="5440093" y="4522573"/>
              <a:ext cx="2925801" cy="83099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neutrální teorie</a:t>
              </a:r>
            </a:p>
            <a:p>
              <a:pPr algn="ctr"/>
              <a:r>
                <a:rPr lang="cs-CZ" dirty="0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molekulární evoluce</a:t>
              </a:r>
              <a:endParaRPr lang="cs-CZ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Picture 16" descr="Kimura"/>
          <p:cNvPicPr>
            <a:picLocks noChangeAspect="1" noChangeArrowheads="1"/>
          </p:cNvPicPr>
          <p:nvPr/>
        </p:nvPicPr>
        <p:blipFill>
          <a:blip r:embed="rId2" cstate="print"/>
          <a:srcRect b="7863"/>
          <a:stretch>
            <a:fillRect/>
          </a:stretch>
        </p:blipFill>
        <p:spPr bwMode="auto">
          <a:xfrm>
            <a:off x="7310700" y="2948859"/>
            <a:ext cx="1620364" cy="213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253078" y="4703419"/>
            <a:ext cx="11208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dirty="0">
                <a:solidFill>
                  <a:srgbClr val="003399"/>
                </a:solidFill>
                <a:latin typeface="Arial" charset="0"/>
              </a:rPr>
              <a:t>M. </a:t>
            </a:r>
            <a:r>
              <a:rPr lang="cs-CZ" sz="1600" dirty="0" err="1">
                <a:solidFill>
                  <a:srgbClr val="003399"/>
                </a:solidFill>
                <a:latin typeface="Arial" charset="0"/>
              </a:rPr>
              <a:t>Kimura</a:t>
            </a:r>
            <a:endParaRPr lang="cs-CZ" sz="1600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3921</TotalTime>
  <Words>947</Words>
  <Application>Microsoft Office PowerPoint</Application>
  <PresentationFormat>Předvádění na obrazovce (4:3)</PresentationFormat>
  <Paragraphs>268</Paragraphs>
  <Slides>35</Slides>
  <Notes>23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7" baseType="lpstr">
      <vt:lpstr>Výchozí návrh</vt:lpstr>
      <vt:lpstr>Rovnice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</vt:vector>
  </TitlesOfParts>
  <Company>LGE ÚŽFG AV ČR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Miloš Macholán</dc:creator>
  <cp:lastModifiedBy>Miloš Macholán</cp:lastModifiedBy>
  <cp:revision>159</cp:revision>
  <dcterms:created xsi:type="dcterms:W3CDTF">2002-02-28T16:27:36Z</dcterms:created>
  <dcterms:modified xsi:type="dcterms:W3CDTF">2015-03-18T14:08:43Z</dcterms:modified>
</cp:coreProperties>
</file>