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sldIdLst>
    <p:sldId id="257" r:id="rId2"/>
    <p:sldId id="281" r:id="rId3"/>
    <p:sldId id="280" r:id="rId4"/>
    <p:sldId id="277" r:id="rId5"/>
    <p:sldId id="292" r:id="rId6"/>
    <p:sldId id="293" r:id="rId7"/>
    <p:sldId id="294" r:id="rId8"/>
    <p:sldId id="295" r:id="rId9"/>
    <p:sldId id="258" r:id="rId10"/>
    <p:sldId id="282" r:id="rId11"/>
    <p:sldId id="279" r:id="rId12"/>
    <p:sldId id="291" r:id="rId13"/>
    <p:sldId id="259" r:id="rId14"/>
    <p:sldId id="261" r:id="rId15"/>
    <p:sldId id="283" r:id="rId16"/>
    <p:sldId id="297" r:id="rId17"/>
    <p:sldId id="260" r:id="rId18"/>
    <p:sldId id="284" r:id="rId19"/>
    <p:sldId id="262" r:id="rId20"/>
    <p:sldId id="298" r:id="rId21"/>
    <p:sldId id="299" r:id="rId22"/>
    <p:sldId id="286" r:id="rId23"/>
    <p:sldId id="263" r:id="rId24"/>
    <p:sldId id="302" r:id="rId25"/>
    <p:sldId id="300" r:id="rId26"/>
    <p:sldId id="285" r:id="rId27"/>
    <p:sldId id="264" r:id="rId28"/>
    <p:sldId id="289" r:id="rId29"/>
    <p:sldId id="303" r:id="rId30"/>
    <p:sldId id="288" r:id="rId31"/>
    <p:sldId id="265" r:id="rId32"/>
    <p:sldId id="287" r:id="rId33"/>
    <p:sldId id="304" r:id="rId34"/>
    <p:sldId id="290" r:id="rId3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80000"/>
    <a:srgbClr val="CCFFFF"/>
    <a:srgbClr val="FFFF99"/>
    <a:srgbClr val="FFFF66"/>
    <a:srgbClr val="FF3300"/>
    <a:srgbClr val="009900"/>
    <a:srgbClr val="00CC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086" y="-114"/>
      </p:cViewPr>
      <p:guideLst>
        <p:guide orient="horz" pos="190"/>
        <p:guide pos="2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5D642E1-97BF-4BAC-9F65-EF83F4F5BA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94671-1207-4D17-B195-3D48DBAF0537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814BD-EDE3-41E2-99BE-A7C1FCA4C3D9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8E8EFB-A6B3-4112-96DD-80CF91C51C3C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FDC863-E219-472C-9A81-EAD60D084B8E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C3E6F-170E-42EE-9940-CEE33FCAC2C9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EE699-1B11-4D91-AD7D-2BE3AFA2F900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8EAD6-5FA2-4F7F-B789-DBBD60FF0593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09831-B51C-448F-97AB-49B0A13A4EC2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2497CC-34F2-4838-80C9-B7A763AE3050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9E0AB-009C-4D0A-9AAC-B9FDA8E8E027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F0275-C698-40AB-ACB5-FDF47DF6920A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36A122-04C3-43CE-BAF9-02DBDBA3A14F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A7A5B-BD16-42A7-903E-3B9E4192EA33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AF87BB-63A9-4EBF-B9BE-739D5670F5BC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6D215-FB41-4944-9190-92FDB71F955B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70F9F-0BF3-43E3-BFCA-91AFA04C5E7B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D11ED-D1E7-422E-A99F-1A418F03B681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A7745-41DC-4A6B-AE43-C41E973E57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D6C6E-D686-4DBD-9908-696FFA16EC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29F6-B3E4-4014-A747-D41805CF99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1E36B-98E2-48C6-93B8-9735A0AC8F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057D3-4871-4CF7-BE8C-6E91E61F35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6CB0-6202-4F70-A515-711AD77DB6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F568A-6CD2-4CE5-B069-D342EA66FB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37CB-2047-4F4D-B34E-644EB007D1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20B2E-6313-4AEE-A8C4-F72BA03167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861D0-22BA-410C-A9D4-D9DCA44533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E815-8684-4ADD-87B5-9DD19BCDD3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BAE2C8FD-A4C3-48D7-8C74-46535C7E3D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0/Haeckel_Sacculina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6/66/Scanning_Electron_Micrograph_of_a_Flea.jpg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upload.wikimedia.org/wikipedia/commons/b/ba/Isotoma_Habitus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hyperlink" Target="http://upload.wikimedia.org/wikipedia/en/f/f8/Blind_Watchmaker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6/Diagram_of_eye_evolution.sv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://upload.wikimedia.org/wikipedia/commons/8/86/Vertebrate_n_octopus_eyes.png" TargetMode="Externa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://upload.wikimedia.org/wikipedia/commons/a/a3/Tyrannosaurus_BW.jpg" TargetMode="External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hyperlink" Target="http://upload.wikimedia.org/wikipedia/commons/2/22/Albatros_ceja_negra_-_paso_drake_-_noviembre_2005.jpg" TargetMode="Externa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://upload.wikimedia.org/wikipedia/commons/3/3d/Panderichthys_BW.jpg" TargetMode="External"/><Relationship Id="rId7" Type="http://schemas.openxmlformats.org/officeDocument/2006/relationships/hyperlink" Target="http://upload.wikimedia.org/wikipedia/commons/a/a6/Acanthostega_BW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http://upload.wikimedia.org/wikipedia/commons/7/7d/Tiktaalik_BW.jpg" TargetMode="Externa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hyperlink" Target="http://upload.wikimedia.org/wikipedia/commons/2/2e/Atta_colombica_workers_cutting_whole_plant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hyperlink" Target="http://upload.wikimedia.org/wikipedia/en/9/92/Acromyrmex_octospinosus.jpg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hyperlink" Target="http://upload.wikimedia.org/wikipedia/commons/d/de/Polarfuchs_1_2004-11-17.jpg" TargetMode="External"/><Relationship Id="rId7" Type="http://schemas.openxmlformats.org/officeDocument/2006/relationships/hyperlink" Target="http://upload.wikimedia.org/wikipedia/en/4/45/Phylogeny_Star_vs_Hierarchical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hyperlink" Target="http://upload.wikimedia.org/wikipedia/commons/0/07/TAzooAnimal3.jpg" TargetMode="Externa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8.jpeg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hyperlink" Target="http://upload.wikimedia.org/wikipedia/commons/6/63/Striped_skunk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hyperlink" Target="http://upload.wikimedia.org/wikipedia/commons/1/1d/AntsStitchingLeave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hyperlink" Target="http://pick5.pick.uga.edu/mp/20p?act=zoom&amp;img=/home/IM/I_ALW/0000/mx/Oecophylla_smaragdina,I_ALW1.jpg" TargetMode="External"/><Relationship Id="rId9" Type="http://schemas.openxmlformats.org/officeDocument/2006/relationships/hyperlink" Target="http://upload.wikimedia.org/wikipedia/commons/a/aa/SSL11903p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67" descr="Flying_fish"/>
          <p:cNvPicPr>
            <a:picLocks noChangeAspect="1" noChangeArrowheads="1"/>
          </p:cNvPicPr>
          <p:nvPr/>
        </p:nvPicPr>
        <p:blipFill>
          <a:blip r:embed="rId3" cstate="print"/>
          <a:srcRect r="25833" b="11591"/>
          <a:stretch>
            <a:fillRect/>
          </a:stretch>
        </p:blipFill>
        <p:spPr bwMode="auto">
          <a:xfrm>
            <a:off x="6205538" y="1751013"/>
            <a:ext cx="276225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1" name="Picture 2072" descr="Eagle Owl Eyes - Picture 1 of 4 in Vision"/>
          <p:cNvPicPr>
            <a:picLocks noChangeAspect="1" noChangeArrowheads="1"/>
          </p:cNvPicPr>
          <p:nvPr/>
        </p:nvPicPr>
        <p:blipFill>
          <a:blip r:embed="rId4" cstate="print"/>
          <a:srcRect l="17891" t="10104" r="53516" b="51805"/>
          <a:stretch>
            <a:fillRect/>
          </a:stretch>
        </p:blipFill>
        <p:spPr bwMode="auto">
          <a:xfrm>
            <a:off x="3165475" y="1219200"/>
            <a:ext cx="174307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487363" y="346075"/>
            <a:ext cx="80327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ADAPTACE A PŘÍRODNÍ VÝBĚR</a:t>
            </a:r>
            <a:endParaRPr lang="cs-CZ" sz="360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3" name="Picture 2061" descr="23900-004-B66A6F45"/>
          <p:cNvPicPr>
            <a:picLocks noChangeAspect="1" noChangeArrowheads="1"/>
          </p:cNvPicPr>
          <p:nvPr/>
        </p:nvPicPr>
        <p:blipFill>
          <a:blip r:embed="rId5" cstate="print"/>
          <a:srcRect l="20570"/>
          <a:stretch>
            <a:fillRect/>
          </a:stretch>
        </p:blipFill>
        <p:spPr bwMode="auto">
          <a:xfrm>
            <a:off x="5918200" y="4003675"/>
            <a:ext cx="28575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4" name="Picture 2063" descr="Trypanosoma%20brucei%20rhodesiense%20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3825" y="1244600"/>
            <a:ext cx="1833563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5" name="Picture 2065" descr="img3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9300" y="2924175"/>
            <a:ext cx="21272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6" name="Picture 2069" descr="File:Haeckel Sacculin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125" y="1497013"/>
            <a:ext cx="266065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7" name="Picture 2070" descr="Optim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8113" y="5175250"/>
            <a:ext cx="572452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1334814" y="752311"/>
            <a:ext cx="18738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</a:rPr>
              <a:t>ADAPTACE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398838" y="388939"/>
            <a:ext cx="3835400" cy="582612"/>
            <a:chOff x="1504" y="2521"/>
            <a:chExt cx="2416" cy="367"/>
          </a:xfrm>
        </p:grpSpPr>
        <p:sp>
          <p:nvSpPr>
            <p:cNvPr id="12299" name="Text Box 10"/>
            <p:cNvSpPr txBox="1">
              <a:spLocks noChangeArrowheads="1"/>
            </p:cNvSpPr>
            <p:nvPr/>
          </p:nvSpPr>
          <p:spPr bwMode="auto">
            <a:xfrm>
              <a:off x="1949" y="2521"/>
              <a:ext cx="19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latin typeface="Arial" pitchFamily="34" charset="0"/>
                </a:rPr>
                <a:t>proces adaptování se</a:t>
              </a:r>
            </a:p>
          </p:txBody>
        </p:sp>
        <p:sp>
          <p:nvSpPr>
            <p:cNvPr id="12300" name="Line 11"/>
            <p:cNvSpPr>
              <a:spLocks noChangeShapeType="1"/>
            </p:cNvSpPr>
            <p:nvPr/>
          </p:nvSpPr>
          <p:spPr bwMode="auto">
            <a:xfrm flipV="1">
              <a:off x="1504" y="2768"/>
              <a:ext cx="379" cy="12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411538" y="1073152"/>
            <a:ext cx="3997325" cy="641351"/>
            <a:chOff x="1512" y="2952"/>
            <a:chExt cx="2518" cy="404"/>
          </a:xfrm>
        </p:grpSpPr>
        <p:sp>
          <p:nvSpPr>
            <p:cNvPr id="12297" name="Text Box 13"/>
            <p:cNvSpPr txBox="1">
              <a:spLocks noChangeArrowheads="1"/>
            </p:cNvSpPr>
            <p:nvPr/>
          </p:nvSpPr>
          <p:spPr bwMode="auto">
            <a:xfrm>
              <a:off x="1929" y="3065"/>
              <a:ext cx="210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latin typeface="Arial" pitchFamily="34" charset="0"/>
                </a:rPr>
                <a:t>vlastní </a:t>
              </a:r>
              <a:r>
                <a:rPr lang="cs-CZ" b="0" u="sng" dirty="0">
                  <a:latin typeface="Arial" pitchFamily="34" charset="0"/>
                </a:rPr>
                <a:t>znak organismu</a:t>
              </a:r>
            </a:p>
          </p:txBody>
        </p:sp>
        <p:sp>
          <p:nvSpPr>
            <p:cNvPr id="12298" name="Line 14"/>
            <p:cNvSpPr>
              <a:spLocks noChangeShapeType="1"/>
            </p:cNvSpPr>
            <p:nvPr/>
          </p:nvSpPr>
          <p:spPr bwMode="auto">
            <a:xfrm>
              <a:off x="1512" y="2952"/>
              <a:ext cx="371" cy="16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449263" y="2214891"/>
            <a:ext cx="87414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>
                <a:latin typeface="Arial" pitchFamily="34" charset="0"/>
              </a:rPr>
              <a:t>znak, který svému nositeli umožňuje lépe přežít a rozmnožit </a:t>
            </a:r>
            <a:r>
              <a:rPr lang="cs-CZ" b="0" dirty="0" smtClean="0">
                <a:latin typeface="Arial" pitchFamily="34" charset="0"/>
              </a:rPr>
              <a:t>se</a:t>
            </a:r>
          </a:p>
          <a:p>
            <a:pPr defTabSz="360000"/>
            <a:endParaRPr lang="cs-CZ" b="0" dirty="0" smtClean="0">
              <a:latin typeface="Arial" pitchFamily="34" charset="0"/>
            </a:endParaRPr>
          </a:p>
          <a:p>
            <a:pPr defTabSz="360000"/>
            <a:r>
              <a:rPr lang="cs-CZ" b="0" dirty="0" smtClean="0">
                <a:latin typeface="Arial" pitchFamily="34" charset="0"/>
              </a:rPr>
              <a:t>podmínkou přírodní výběr, ohled na historii </a:t>
            </a:r>
          </a:p>
          <a:p>
            <a:pPr defTabSz="360000"/>
            <a:r>
              <a:rPr lang="cs-CZ" b="0" dirty="0" smtClean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(bezkřídlost blech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 err="1" smtClean="0">
                <a:latin typeface="Arial" pitchFamily="34" charset="0"/>
                <a:sym typeface="Symbol" pitchFamily="18" charset="2"/>
              </a:rPr>
              <a:t>Collembola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)</a:t>
            </a:r>
            <a:endParaRPr lang="cs-CZ" b="0" dirty="0" smtClean="0">
              <a:latin typeface="Arial" pitchFamily="34" charset="0"/>
            </a:endParaRPr>
          </a:p>
        </p:txBody>
      </p:sp>
      <p:sp>
        <p:nvSpPr>
          <p:cNvPr id="160786" name="Text Box 18"/>
          <p:cNvSpPr txBox="1">
            <a:spLocks noChangeArrowheads="1"/>
          </p:cNvSpPr>
          <p:nvPr/>
        </p:nvSpPr>
        <p:spPr bwMode="auto">
          <a:xfrm>
            <a:off x="936625" y="2414588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nature06614-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315913"/>
            <a:ext cx="4587875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5" name="Group 32"/>
          <p:cNvGrpSpPr>
            <a:grpSpLocks/>
          </p:cNvGrpSpPr>
          <p:nvPr/>
        </p:nvGrpSpPr>
        <p:grpSpPr bwMode="auto">
          <a:xfrm>
            <a:off x="5495926" y="2757487"/>
            <a:ext cx="2706688" cy="1565274"/>
            <a:chOff x="3462" y="1737"/>
            <a:chExt cx="1705" cy="986"/>
          </a:xfrm>
        </p:grpSpPr>
        <p:grpSp>
          <p:nvGrpSpPr>
            <p:cNvPr id="13321" name="Group 23"/>
            <p:cNvGrpSpPr>
              <a:grpSpLocks/>
            </p:cNvGrpSpPr>
            <p:nvPr/>
          </p:nvGrpSpPr>
          <p:grpSpPr bwMode="auto">
            <a:xfrm>
              <a:off x="3462" y="1837"/>
              <a:ext cx="834" cy="759"/>
              <a:chOff x="3706" y="414"/>
              <a:chExt cx="949" cy="942"/>
            </a:xfrm>
          </p:grpSpPr>
          <p:grpSp>
            <p:nvGrpSpPr>
              <p:cNvPr id="13325" name="Group 16"/>
              <p:cNvGrpSpPr>
                <a:grpSpLocks/>
              </p:cNvGrpSpPr>
              <p:nvPr/>
            </p:nvGrpSpPr>
            <p:grpSpPr bwMode="auto">
              <a:xfrm>
                <a:off x="4188" y="414"/>
                <a:ext cx="461" cy="461"/>
                <a:chOff x="278" y="0"/>
                <a:chExt cx="461" cy="461"/>
              </a:xfrm>
            </p:grpSpPr>
            <p:sp>
              <p:nvSpPr>
                <p:cNvPr id="1332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78" y="0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78" y="46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1" name="Line 15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48" y="23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3326" name="Line 19"/>
              <p:cNvSpPr>
                <a:spLocks noChangeShapeType="1"/>
              </p:cNvSpPr>
              <p:nvPr/>
            </p:nvSpPr>
            <p:spPr bwMode="auto">
              <a:xfrm flipH="1">
                <a:off x="3715" y="645"/>
                <a:ext cx="46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7" name="Line 21"/>
              <p:cNvSpPr>
                <a:spLocks noChangeShapeType="1"/>
              </p:cNvSpPr>
              <p:nvPr/>
            </p:nvSpPr>
            <p:spPr bwMode="auto">
              <a:xfrm rot="16200000" flipH="1">
                <a:off x="3360" y="1001"/>
                <a:ext cx="7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8" name="Line 22"/>
              <p:cNvSpPr>
                <a:spLocks noChangeShapeType="1"/>
              </p:cNvSpPr>
              <p:nvPr/>
            </p:nvSpPr>
            <p:spPr bwMode="auto">
              <a:xfrm>
                <a:off x="3706" y="1355"/>
                <a:ext cx="94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3322" name="Text Box 24"/>
            <p:cNvSpPr txBox="1">
              <a:spLocks noChangeArrowheads="1"/>
            </p:cNvSpPr>
            <p:nvPr/>
          </p:nvSpPr>
          <p:spPr bwMode="auto">
            <a:xfrm>
              <a:off x="4324" y="1737"/>
              <a:ext cx="8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 dirty="0" err="1">
                  <a:latin typeface="Arial" pitchFamily="34" charset="0"/>
                </a:rPr>
                <a:t>Collembola</a:t>
              </a:r>
              <a:endParaRPr lang="cs-CZ" sz="1800" b="0" i="1" dirty="0">
                <a:latin typeface="Arial" pitchFamily="34" charset="0"/>
              </a:endParaRPr>
            </a:p>
          </p:txBody>
        </p:sp>
        <p:sp>
          <p:nvSpPr>
            <p:cNvPr id="13323" name="Text Box 25"/>
            <p:cNvSpPr txBox="1">
              <a:spLocks noChangeArrowheads="1"/>
            </p:cNvSpPr>
            <p:nvPr/>
          </p:nvSpPr>
          <p:spPr bwMode="auto">
            <a:xfrm>
              <a:off x="4324" y="2096"/>
              <a:ext cx="5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Protura</a:t>
              </a:r>
            </a:p>
          </p:txBody>
        </p:sp>
        <p:sp>
          <p:nvSpPr>
            <p:cNvPr id="13324" name="Text Box 26"/>
            <p:cNvSpPr txBox="1">
              <a:spLocks noChangeArrowheads="1"/>
            </p:cNvSpPr>
            <p:nvPr/>
          </p:nvSpPr>
          <p:spPr bwMode="auto">
            <a:xfrm>
              <a:off x="4324" y="2490"/>
              <a:ext cx="5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Insecta</a:t>
              </a:r>
            </a:p>
          </p:txBody>
        </p:sp>
      </p:grpSp>
      <p:pic>
        <p:nvPicPr>
          <p:cNvPr id="13316" name="Picture 27" descr="File:Isotoma Habit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6900" y="1387366"/>
            <a:ext cx="1958816" cy="13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317" name="Picture 28" descr="File:Scanning Electron Micrograph of a Fle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9037" y="4151586"/>
            <a:ext cx="1458927" cy="18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3318" name="AutoShape 30"/>
          <p:cNvSpPr>
            <a:spLocks noChangeArrowheads="1"/>
          </p:cNvSpPr>
          <p:nvPr/>
        </p:nvSpPr>
        <p:spPr bwMode="auto">
          <a:xfrm>
            <a:off x="5109889" y="304800"/>
            <a:ext cx="2528888" cy="1079500"/>
          </a:xfrm>
          <a:prstGeom prst="wedgeRectCallout">
            <a:avLst>
              <a:gd name="adj1" fmla="val 29171"/>
              <a:gd name="adj2" fmla="val 864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</a:rPr>
              <a:t>chvostoskok nemá křídla, protože jeho předci je nikdy neměli</a:t>
            </a:r>
          </a:p>
        </p:txBody>
      </p:sp>
      <p:sp>
        <p:nvSpPr>
          <p:cNvPr id="13319" name="AutoShape 31"/>
          <p:cNvSpPr>
            <a:spLocks noChangeArrowheads="1"/>
          </p:cNvSpPr>
          <p:nvPr/>
        </p:nvSpPr>
        <p:spPr bwMode="auto">
          <a:xfrm>
            <a:off x="5111750" y="4677103"/>
            <a:ext cx="2078038" cy="988685"/>
          </a:xfrm>
          <a:prstGeom prst="wedgeRectCallout">
            <a:avLst>
              <a:gd name="adj1" fmla="val 76653"/>
              <a:gd name="adj2" fmla="val -3766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</a:rPr>
              <a:t>blecha křídla ztratila sekundárně</a:t>
            </a:r>
          </a:p>
        </p:txBody>
      </p:sp>
      <p:sp>
        <p:nvSpPr>
          <p:cNvPr id="13320" name="Text Box 33"/>
          <p:cNvSpPr txBox="1">
            <a:spLocks noChangeArrowheads="1"/>
          </p:cNvSpPr>
          <p:nvPr/>
        </p:nvSpPr>
        <p:spPr bwMode="auto">
          <a:xfrm>
            <a:off x="4349750" y="6272213"/>
            <a:ext cx="4506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latin typeface="Arial" pitchFamily="34" charset="0"/>
              </a:rPr>
              <a:t>… podobně bezkřídlé druhy octomilek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GLABER"/>
          <p:cNvPicPr>
            <a:picLocks noChangeAspect="1" noChangeArrowheads="1"/>
          </p:cNvPicPr>
          <p:nvPr/>
        </p:nvPicPr>
        <p:blipFill>
          <a:blip r:embed="rId3" cstate="print"/>
          <a:srcRect l="10336" t="12140" r="9636" b="7881"/>
          <a:stretch>
            <a:fillRect/>
          </a:stretch>
        </p:blipFill>
        <p:spPr bwMode="auto">
          <a:xfrm>
            <a:off x="890134" y="567872"/>
            <a:ext cx="5844448" cy="25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998256" y="3187474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 smtClean="0">
                <a:latin typeface="Arial" pitchFamily="34" charset="0"/>
                <a:cs typeface="Arial" pitchFamily="34" charset="0"/>
              </a:rPr>
              <a:t>Heterocephalus</a:t>
            </a:r>
            <a:r>
              <a:rPr lang="cs-CZ" sz="1800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glaber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854575" y="6051778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 smtClean="0">
                <a:latin typeface="Arial" pitchFamily="34" charset="0"/>
                <a:cs typeface="Arial" pitchFamily="34" charset="0"/>
              </a:rPr>
              <a:t>Fukomys</a:t>
            </a:r>
            <a:r>
              <a:rPr lang="cs-CZ" sz="1800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 smtClean="0">
                <a:latin typeface="Arial" pitchFamily="34" charset="0"/>
                <a:cs typeface="Arial" pitchFamily="34" charset="0"/>
              </a:rPr>
              <a:t>sp</a:t>
            </a:r>
            <a:r>
              <a:rPr lang="cs-CZ" sz="1800" b="0" i="1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print"/>
          <a:srcRect t="12288" b="7059"/>
          <a:stretch>
            <a:fillRect/>
          </a:stretch>
        </p:blipFill>
        <p:spPr bwMode="auto">
          <a:xfrm>
            <a:off x="2046968" y="3325813"/>
            <a:ext cx="2699204" cy="326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449263" y="304800"/>
            <a:ext cx="6604693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adaptace známy již dříve - filozofové, přírodní teologové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(</a:t>
            </a:r>
            <a:r>
              <a:rPr lang="cs-CZ" sz="2000" b="0" dirty="0">
                <a:latin typeface="Arial" pitchFamily="34" charset="0"/>
              </a:rPr>
              <a:t>sv. Augustin, sv. Tomáš </a:t>
            </a:r>
            <a:r>
              <a:rPr lang="cs-CZ" sz="2000" b="0" dirty="0" err="1">
                <a:latin typeface="Arial" pitchFamily="34" charset="0"/>
              </a:rPr>
              <a:t>Akvinský</a:t>
            </a:r>
            <a:r>
              <a:rPr lang="cs-CZ" sz="2000" b="0" dirty="0">
                <a:latin typeface="Arial" pitchFamily="34" charset="0"/>
              </a:rPr>
              <a:t>, William </a:t>
            </a:r>
            <a:r>
              <a:rPr lang="cs-CZ" sz="2000" b="0" dirty="0" err="1">
                <a:latin typeface="Arial" pitchFamily="34" charset="0"/>
              </a:rPr>
              <a:t>Paley</a:t>
            </a:r>
            <a:r>
              <a:rPr lang="cs-CZ" sz="2000" b="0" dirty="0">
                <a:latin typeface="Arial" pitchFamily="34" charset="0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přirovnání k hodináři, dnes </a:t>
            </a:r>
            <a:r>
              <a:rPr lang="cs-CZ" sz="2000" b="0" dirty="0">
                <a:latin typeface="Arial" pitchFamily="34" charset="0"/>
              </a:rPr>
              <a:t>„</a:t>
            </a:r>
            <a:r>
              <a:rPr lang="cs-CZ" sz="2000" b="0" i="1" dirty="0">
                <a:latin typeface="Arial" pitchFamily="34" charset="0"/>
              </a:rPr>
              <a:t>argument </a:t>
            </a:r>
            <a:r>
              <a:rPr lang="cs-CZ" sz="2000" b="0" i="1" dirty="0" err="1">
                <a:latin typeface="Arial" pitchFamily="34" charset="0"/>
              </a:rPr>
              <a:t>from</a:t>
            </a:r>
            <a:r>
              <a:rPr lang="cs-CZ" sz="2000" b="0" i="1" dirty="0">
                <a:latin typeface="Arial" pitchFamily="34" charset="0"/>
              </a:rPr>
              <a:t> design</a:t>
            </a:r>
            <a:r>
              <a:rPr lang="cs-CZ" sz="2000" b="0" dirty="0">
                <a:latin typeface="Arial" pitchFamily="34" charset="0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David Hume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Richard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Dawkins</a:t>
            </a:r>
            <a:r>
              <a:rPr lang="cs-CZ" sz="2000" b="0" dirty="0">
                <a:latin typeface="Arial" pitchFamily="34" charset="0"/>
              </a:rPr>
              <a:t>: „Slepý hodinář“ (</a:t>
            </a:r>
            <a:r>
              <a:rPr lang="cs-CZ" sz="2000" b="0" i="1" dirty="0">
                <a:latin typeface="Arial" pitchFamily="34" charset="0"/>
              </a:rPr>
              <a:t>Blind </a:t>
            </a:r>
            <a:r>
              <a:rPr lang="cs-CZ" sz="2000" b="0" i="1" dirty="0" err="1">
                <a:latin typeface="Arial" pitchFamily="34" charset="0"/>
              </a:rPr>
              <a:t>Watchmaker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49263" y="3202864"/>
            <a:ext cx="6998711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Vysvětlení adaptací: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nadpřirozená </a:t>
            </a:r>
            <a:r>
              <a:rPr lang="cs-CZ" sz="2000" b="0" dirty="0" smtClean="0">
                <a:latin typeface="Arial" pitchFamily="34" charset="0"/>
              </a:rPr>
              <a:t>bytost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 smtClean="0">
                <a:latin typeface="Arial" pitchFamily="34" charset="0"/>
              </a:rPr>
              <a:t>lamarckismus</a:t>
            </a:r>
            <a:r>
              <a:rPr lang="cs-CZ" sz="2000" b="0" dirty="0">
                <a:latin typeface="Arial" pitchFamily="34" charset="0"/>
              </a:rPr>
              <a:t>, adaptivní mutace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1800" b="0" dirty="0" smtClean="0">
                <a:latin typeface="Arial" pitchFamily="34" charset="0"/>
              </a:rPr>
              <a:t>zebra </a:t>
            </a:r>
            <a:r>
              <a:rPr lang="cs-CZ" sz="1800" b="0" dirty="0">
                <a:latin typeface="Arial" pitchFamily="34" charset="0"/>
              </a:rPr>
              <a:t>a lev: schopnost zesílení svalstva sama o sobě </a:t>
            </a:r>
            <a:r>
              <a:rPr lang="cs-CZ" sz="1800" b="0" dirty="0" smtClean="0">
                <a:latin typeface="Arial" pitchFamily="34" charset="0"/>
              </a:rPr>
              <a:t>adaptivní</a:t>
            </a: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ortogeneze ... </a:t>
            </a:r>
            <a:r>
              <a:rPr lang="cs-CZ" sz="1800" b="0" dirty="0" smtClean="0">
                <a:latin typeface="Arial" pitchFamily="34" charset="0"/>
              </a:rPr>
              <a:t>mechanismus?</a:t>
            </a:r>
          </a:p>
          <a:p>
            <a:pPr defTabSz="360000">
              <a:spcAft>
                <a:spcPts val="1000"/>
              </a:spcAft>
            </a:pPr>
            <a:r>
              <a:rPr lang="cs-CZ" sz="2000" b="0" u="sng" dirty="0" smtClean="0">
                <a:latin typeface="Arial" pitchFamily="34" charset="0"/>
              </a:rPr>
              <a:t>přírodní </a:t>
            </a:r>
            <a:r>
              <a:rPr lang="cs-CZ" sz="2000" b="0" u="sng" dirty="0">
                <a:latin typeface="Arial" pitchFamily="34" charset="0"/>
              </a:rPr>
              <a:t>výběr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7265988" y="404813"/>
            <a:ext cx="1371600" cy="4149725"/>
            <a:chOff x="4577" y="255"/>
            <a:chExt cx="864" cy="2614"/>
          </a:xfrm>
        </p:grpSpPr>
        <p:pic>
          <p:nvPicPr>
            <p:cNvPr id="14342" name="Picture 17" descr="Obálka: Slepý hodinář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6" y="1702"/>
              <a:ext cx="748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3" name="Picture 19" descr="File:Blind Watchmaker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7" y="255"/>
              <a:ext cx="864" cy="1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604939" y="304800"/>
            <a:ext cx="1829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E80000"/>
                </a:solidFill>
                <a:latin typeface="Arial" pitchFamily="34" charset="0"/>
              </a:rPr>
              <a:t>Koadaptace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49263" y="1021420"/>
            <a:ext cx="775404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= složité adaptace, vyžadující vzájemně koordinované změny více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 smtClean="0">
                <a:latin typeface="Arial" pitchFamily="34" charset="0"/>
              </a:rPr>
              <a:t>	než </a:t>
            </a:r>
            <a:r>
              <a:rPr lang="cs-CZ" sz="2000" b="0" dirty="0">
                <a:latin typeface="Arial" pitchFamily="34" charset="0"/>
              </a:rPr>
              <a:t>1 části</a:t>
            </a:r>
            <a:br>
              <a:rPr lang="cs-CZ" sz="2000" b="0" dirty="0">
                <a:latin typeface="Arial" pitchFamily="34" charset="0"/>
              </a:rPr>
            </a:b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Herbert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Spencer</a:t>
            </a:r>
            <a:r>
              <a:rPr lang="cs-CZ" sz="2000" b="0" dirty="0">
                <a:latin typeface="Arial" pitchFamily="34" charset="0"/>
              </a:rPr>
              <a:t>: krk žirafy – současné změny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kostí</a:t>
            </a:r>
            <a:r>
              <a:rPr lang="cs-CZ" sz="2000" b="0" dirty="0">
                <a:latin typeface="Arial" pitchFamily="34" charset="0"/>
              </a:rPr>
              <a:t>, svalů a cév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 neovlivňují samostatné geny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genů</a:t>
            </a:r>
            <a:r>
              <a:rPr lang="cs-CZ" sz="2000" b="0" dirty="0">
                <a:latin typeface="Arial" pitchFamily="34" charset="0"/>
              </a:rPr>
              <a:t> (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dirty="0">
                <a:latin typeface="Arial" pitchFamily="34" charset="0"/>
              </a:rPr>
              <a:t>genové komplexy, „</a:t>
            </a:r>
            <a:r>
              <a:rPr lang="cs-CZ" sz="2000" b="0" dirty="0" err="1">
                <a:latin typeface="Arial" pitchFamily="34" charset="0"/>
              </a:rPr>
              <a:t>supergeny</a:t>
            </a:r>
            <a:r>
              <a:rPr lang="cs-CZ" sz="2000" b="0" dirty="0">
                <a:latin typeface="Arial" pitchFamily="34" charset="0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orgánů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úroveň 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druhů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... viz také Vznik pohlavního </a:t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rozmnožování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5364" name="Picture 1043" descr="giraf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779" y="1448731"/>
            <a:ext cx="2568959" cy="52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7"/>
          <p:cNvSpPr txBox="1">
            <a:spLocks noChangeArrowheads="1"/>
          </p:cNvSpPr>
          <p:nvPr/>
        </p:nvSpPr>
        <p:spPr bwMode="auto">
          <a:xfrm>
            <a:off x="1279580" y="1020764"/>
            <a:ext cx="3230372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1. Funkční mezičlánky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  <p:pic>
        <p:nvPicPr>
          <p:cNvPr id="1029" name="Picture 22" descr="File:Diagram of eye evolution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7213" y="1114117"/>
            <a:ext cx="3447394" cy="48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7" descr="File:Vertebrate n octopus eyes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4573"/>
          <a:stretch>
            <a:fillRect/>
          </a:stretch>
        </p:blipFill>
        <p:spPr bwMode="auto">
          <a:xfrm>
            <a:off x="760892" y="2099552"/>
            <a:ext cx="2991301" cy="175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AutoShape 28"/>
          <p:cNvSpPr>
            <a:spLocks noChangeArrowheads="1"/>
          </p:cNvSpPr>
          <p:nvPr/>
        </p:nvSpPr>
        <p:spPr bwMode="auto">
          <a:xfrm>
            <a:off x="880187" y="3954988"/>
            <a:ext cx="1080794" cy="338435"/>
          </a:xfrm>
          <a:prstGeom prst="wedgeRectCallout">
            <a:avLst>
              <a:gd name="adj1" fmla="val 13400"/>
              <a:gd name="adj2" fmla="val -1377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obratlovci</a:t>
            </a:r>
          </a:p>
        </p:txBody>
      </p:sp>
      <p:sp>
        <p:nvSpPr>
          <p:cNvPr id="1035" name="AutoShape 29"/>
          <p:cNvSpPr>
            <a:spLocks noChangeArrowheads="1"/>
          </p:cNvSpPr>
          <p:nvPr/>
        </p:nvSpPr>
        <p:spPr bwMode="auto">
          <a:xfrm>
            <a:off x="3231688" y="1916235"/>
            <a:ext cx="1214188" cy="338435"/>
          </a:xfrm>
          <a:prstGeom prst="wedgeRectCallout">
            <a:avLst>
              <a:gd name="adj1" fmla="val -38395"/>
              <a:gd name="adj2" fmla="val 12809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chobotnice</a:t>
            </a:r>
          </a:p>
        </p:txBody>
      </p:sp>
      <p:sp>
        <p:nvSpPr>
          <p:cNvPr id="162841" name="AutoShape 25"/>
          <p:cNvSpPr>
            <a:spLocks noChangeArrowheads="1"/>
          </p:cNvSpPr>
          <p:nvPr/>
        </p:nvSpPr>
        <p:spPr bwMode="auto">
          <a:xfrm>
            <a:off x="6965733" y="6008251"/>
            <a:ext cx="1433513" cy="657225"/>
          </a:xfrm>
          <a:prstGeom prst="wedgeRectCallout">
            <a:avLst>
              <a:gd name="adj1" fmla="val 18287"/>
              <a:gd name="adj2" fmla="val -877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</a:rPr>
              <a:t>hlavonožci, obratlovci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039006" y="304800"/>
            <a:ext cx="5220212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EVOLUCE SLOŽITÝCH ZNAKŮ</a:t>
            </a:r>
            <a:endParaRPr lang="cs-CZ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2839" name="AutoShape 23"/>
          <p:cNvSpPr>
            <a:spLocks noChangeArrowheads="1"/>
          </p:cNvSpPr>
          <p:nvPr/>
        </p:nvSpPr>
        <p:spPr bwMode="auto">
          <a:xfrm>
            <a:off x="4050423" y="3855928"/>
            <a:ext cx="1139825" cy="473075"/>
          </a:xfrm>
          <a:prstGeom prst="wedgeRectCallout">
            <a:avLst>
              <a:gd name="adj1" fmla="val 75575"/>
              <a:gd name="adj2" fmla="val -315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>
                <a:latin typeface="Arial" pitchFamily="34" charset="0"/>
              </a:rPr>
              <a:t>Nautilus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33042" y="5061992"/>
            <a:ext cx="3728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Evoluce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oka: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49263" y="6006499"/>
            <a:ext cx="4299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Jak může být funkční poloviční </a:t>
            </a:r>
            <a:r>
              <a:rPr lang="cs-CZ" sz="2000" b="0" dirty="0" smtClean="0">
                <a:latin typeface="Arial" pitchFamily="34" charset="0"/>
              </a:rPr>
              <a:t>oko?</a:t>
            </a:r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62841" grpId="0" animBg="1"/>
      <p:bldP spid="1628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1795115" y="472964"/>
            <a:ext cx="6014235" cy="605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17429" y="304800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smtClean="0">
                <a:latin typeface="Arial" pitchFamily="34" charset="0"/>
                <a:cs typeface="Arial" pitchFamily="34" charset="0"/>
              </a:rPr>
              <a:t>hlavonožci: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449263" y="1167634"/>
            <a:ext cx="8616461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000" b="0" dirty="0" smtClean="0">
                <a:latin typeface="Arial" pitchFamily="34" charset="0"/>
              </a:rPr>
              <a:t>s</a:t>
            </a:r>
            <a:r>
              <a:rPr lang="cs-CZ" sz="2000" b="0" dirty="0" err="1">
                <a:latin typeface="Arial" pitchFamily="34" charset="0"/>
              </a:rPr>
              <a:t>větločivné</a:t>
            </a:r>
            <a:r>
              <a:rPr lang="cs-CZ" sz="2000" b="0" dirty="0">
                <a:latin typeface="Arial" pitchFamily="34" charset="0"/>
              </a:rPr>
              <a:t> orgány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nezávislý vznik </a:t>
            </a:r>
            <a:r>
              <a:rPr lang="en-US" sz="2000" b="0" dirty="0">
                <a:latin typeface="Arial" pitchFamily="34" charset="0"/>
                <a:sym typeface="Symbol" pitchFamily="18" charset="2"/>
              </a:rPr>
              <a:t>5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0-</a:t>
            </a:r>
            <a:r>
              <a:rPr lang="en-US" sz="2000" b="0" dirty="0">
                <a:latin typeface="Arial" pitchFamily="34" charset="0"/>
                <a:sym typeface="Symbol" pitchFamily="18" charset="2"/>
              </a:rPr>
              <a:t>10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0 u různých skupin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bezobratlých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 smtClean="0">
                <a:solidFill>
                  <a:srgbClr val="003399"/>
                </a:solidFill>
                <a:latin typeface="Arial" pitchFamily="34" charset="0"/>
              </a:rPr>
              <a:t>Nilsson</a:t>
            </a:r>
            <a:r>
              <a:rPr lang="cs-CZ" sz="2000" b="0" dirty="0" smtClean="0">
                <a:solidFill>
                  <a:srgbClr val="003399"/>
                </a:solidFill>
                <a:latin typeface="Arial" pitchFamily="34" charset="0"/>
              </a:rPr>
              <a:t> </a:t>
            </a:r>
            <a:r>
              <a:rPr lang="en-US" sz="2000" b="0" dirty="0">
                <a:solidFill>
                  <a:srgbClr val="003399"/>
                </a:solidFill>
                <a:latin typeface="Arial" pitchFamily="34" charset="0"/>
              </a:rPr>
              <a:t>&amp; </a:t>
            </a:r>
            <a:r>
              <a:rPr lang="en-US" sz="2000" b="0" dirty="0" err="1">
                <a:solidFill>
                  <a:srgbClr val="003399"/>
                </a:solidFill>
                <a:latin typeface="Arial" pitchFamily="34" charset="0"/>
              </a:rPr>
              <a:t>Pelger</a:t>
            </a:r>
            <a:r>
              <a:rPr lang="en-US" sz="2000" b="0" dirty="0">
                <a:latin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</a:rPr>
              <a:t>(1994):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vrstva </a:t>
            </a:r>
            <a:r>
              <a:rPr lang="cs-CZ" sz="2000" b="0" dirty="0">
                <a:latin typeface="Arial" pitchFamily="34" charset="0"/>
              </a:rPr>
              <a:t>světločivných buněk mezi tmavou vrstvou buněk dole a průhlednou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 smtClean="0">
                <a:latin typeface="Arial" pitchFamily="34" charset="0"/>
              </a:rPr>
              <a:t>	ochrannou </a:t>
            </a:r>
            <a:r>
              <a:rPr lang="cs-CZ" sz="2000" b="0" dirty="0">
                <a:latin typeface="Arial" pitchFamily="34" charset="0"/>
              </a:rPr>
              <a:t>vrstvou nahoře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náhodné </a:t>
            </a:r>
            <a:r>
              <a:rPr lang="cs-CZ" sz="2000" b="0" dirty="0">
                <a:latin typeface="Arial" pitchFamily="34" charset="0"/>
              </a:rPr>
              <a:t>změny </a:t>
            </a:r>
            <a:r>
              <a:rPr lang="en-US" sz="2000" b="0" dirty="0">
                <a:latin typeface="Arial" pitchFamily="34" charset="0"/>
              </a:rPr>
              <a:t>&lt;</a:t>
            </a:r>
            <a:r>
              <a:rPr lang="cs-CZ" sz="2000" b="0" dirty="0">
                <a:latin typeface="Arial" pitchFamily="34" charset="0"/>
              </a:rPr>
              <a:t>1%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změny k horšímu zavrhnuty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kritérium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= schopnost rozlišovat objekty v prostoru</a:t>
            </a:r>
            <a:r>
              <a:rPr lang="cs-CZ" sz="2000" b="0" dirty="0">
                <a:latin typeface="Arial" pitchFamily="34" charset="0"/>
              </a:rPr>
              <a:t> (optická fyzika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možnost kvantifikace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42642" y="304800"/>
            <a:ext cx="68611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Evoluce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oka – počítačová simulace: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2248" y="2244725"/>
          <a:ext cx="8696490" cy="2843291"/>
        </p:xfrm>
        <a:graphic>
          <a:graphicData uri="http://schemas.openxmlformats.org/presentationml/2006/ole">
            <p:oleObj spid="_x0000_s3074" name="CorelPhotoPaint.Image.9" r:id="rId4" imgW="5533333" imgH="1809524" progId="">
              <p:embed/>
            </p:oleObj>
          </a:graphicData>
        </a:graphic>
      </p:graphicFrame>
      <p:sp>
        <p:nvSpPr>
          <p:cNvPr id="164879" name="AutoShape 15"/>
          <p:cNvSpPr>
            <a:spLocks noChangeArrowheads="1"/>
          </p:cNvSpPr>
          <p:nvPr/>
        </p:nvSpPr>
        <p:spPr bwMode="auto">
          <a:xfrm>
            <a:off x="4810125" y="1222375"/>
            <a:ext cx="2011363" cy="719138"/>
          </a:xfrm>
          <a:prstGeom prst="wedgeRectCallout">
            <a:avLst>
              <a:gd name="adj1" fmla="val 69495"/>
              <a:gd name="adj2" fmla="val 10298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1000 kroků: váčkové oko</a:t>
            </a:r>
          </a:p>
        </p:txBody>
      </p:sp>
      <p:sp>
        <p:nvSpPr>
          <p:cNvPr id="164880" name="AutoShape 16"/>
          <p:cNvSpPr>
            <a:spLocks noChangeArrowheads="1"/>
          </p:cNvSpPr>
          <p:nvPr/>
        </p:nvSpPr>
        <p:spPr bwMode="auto">
          <a:xfrm>
            <a:off x="3724275" y="5492750"/>
            <a:ext cx="2011363" cy="719138"/>
          </a:xfrm>
          <a:prstGeom prst="wedgeRectCallout">
            <a:avLst>
              <a:gd name="adj1" fmla="val 111722"/>
              <a:gd name="adj2" fmla="val -1557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2000 kroků: komorové oko</a:t>
            </a:r>
          </a:p>
        </p:txBody>
      </p:sp>
      <p:sp>
        <p:nvSpPr>
          <p:cNvPr id="164881" name="AutoShape 17"/>
          <p:cNvSpPr>
            <a:spLocks noChangeArrowheads="1"/>
          </p:cNvSpPr>
          <p:nvPr/>
        </p:nvSpPr>
        <p:spPr bwMode="auto">
          <a:xfrm>
            <a:off x="7016750" y="5621338"/>
            <a:ext cx="1408113" cy="719137"/>
          </a:xfrm>
          <a:prstGeom prst="wedgeRectCallout">
            <a:avLst>
              <a:gd name="adj1" fmla="val -9190"/>
              <a:gd name="adj2" fmla="val -1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 400 000 generací</a:t>
            </a:r>
          </a:p>
        </p:txBody>
      </p:sp>
      <p:sp>
        <p:nvSpPr>
          <p:cNvPr id="164882" name="AutoShape 18"/>
          <p:cNvSpPr>
            <a:spLocks noChangeArrowheads="1"/>
          </p:cNvSpPr>
          <p:nvPr/>
        </p:nvSpPr>
        <p:spPr bwMode="auto">
          <a:xfrm>
            <a:off x="1873250" y="1492250"/>
            <a:ext cx="1287463" cy="474663"/>
          </a:xfrm>
          <a:prstGeom prst="wedgeRectCallout">
            <a:avLst>
              <a:gd name="adj1" fmla="val 36190"/>
              <a:gd name="adj2" fmla="val 1285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>
                <a:latin typeface="Arial" pitchFamily="34" charset="0"/>
                <a:sym typeface="Symbol" pitchFamily="18" charset="2"/>
              </a:rPr>
              <a:t>d</a:t>
            </a:r>
            <a:r>
              <a:rPr lang="en-US" sz="1600" b="0" dirty="0">
                <a:latin typeface="Arial" pitchFamily="34" charset="0"/>
                <a:sym typeface="Symbol" pitchFamily="18" charset="2"/>
              </a:rPr>
              <a:t> = 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průměr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42642" y="304800"/>
            <a:ext cx="68611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Evoluce </a:t>
            </a:r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komorového</a:t>
            </a:r>
            <a:r>
              <a:rPr lang="en-US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oka – počítačová simulace: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4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4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9" grpId="0" animBg="1"/>
      <p:bldP spid="164880" grpId="0" animBg="1"/>
      <p:bldP spid="164881" grpId="0" animBg="1"/>
      <p:bldP spid="1648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2987511"/>
            <a:ext cx="4910960" cy="356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preadaptace</a:t>
            </a:r>
            <a:r>
              <a:rPr lang="cs-CZ" sz="2000" b="0" dirty="0">
                <a:latin typeface="Arial" pitchFamily="34" charset="0"/>
              </a:rPr>
              <a:t> = posun funkce, </a:t>
            </a:r>
            <a:r>
              <a:rPr lang="cs-CZ" sz="2000" b="0" dirty="0" smtClean="0">
                <a:latin typeface="Arial" pitchFamily="34" charset="0"/>
              </a:rPr>
              <a:t/>
            </a:r>
            <a:br>
              <a:rPr lang="cs-CZ" sz="2000" b="0" dirty="0" smtClean="0">
                <a:latin typeface="Arial" pitchFamily="34" charset="0"/>
              </a:rPr>
            </a:br>
            <a:r>
              <a:rPr lang="cs-CZ" sz="2000" b="0" dirty="0" smtClean="0">
                <a:latin typeface="Arial" pitchFamily="34" charset="0"/>
              </a:rPr>
              <a:t>	tj</a:t>
            </a:r>
            <a:r>
              <a:rPr lang="cs-CZ" sz="2000" b="0" dirty="0">
                <a:latin typeface="Arial" pitchFamily="34" charset="0"/>
              </a:rPr>
              <a:t>. použití znaku k jinému účelu</a:t>
            </a:r>
            <a:br>
              <a:rPr lang="cs-CZ" sz="20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1800" b="0" dirty="0">
                <a:latin typeface="Arial" pitchFamily="34" charset="0"/>
                <a:sym typeface="Symbol" pitchFamily="18" charset="2"/>
              </a:rPr>
              <a:t>Př.: </a:t>
            </a:r>
            <a:r>
              <a:rPr lang="cs-CZ" sz="1800" b="0" dirty="0" smtClean="0">
                <a:latin typeface="Arial" pitchFamily="34" charset="0"/>
                <a:sym typeface="Symbol" pitchFamily="18" charset="2"/>
              </a:rPr>
              <a:t>švy na lebce savců (pomoc při narození) </a:t>
            </a:r>
            <a:r>
              <a:rPr lang="cs-CZ" sz="1800" b="0" dirty="0" smtClean="0">
                <a:latin typeface="Arial" pitchFamily="34" charset="0"/>
                <a:sym typeface="Symbol"/>
              </a:rPr>
              <a:t>	</a:t>
            </a:r>
            <a:br>
              <a:rPr lang="cs-CZ" sz="1800" b="0" dirty="0" smtClean="0">
                <a:latin typeface="Arial" pitchFamily="34" charset="0"/>
                <a:sym typeface="Symbol"/>
              </a:rPr>
            </a:br>
            <a:endParaRPr lang="cs-CZ" sz="1800" b="0" dirty="0" smtClean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 smtClean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 smtClean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cs-CZ" sz="1800" b="0" dirty="0" smtClean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sz="1800" b="0" dirty="0" smtClean="0">
                <a:latin typeface="Arial" pitchFamily="34" charset="0"/>
                <a:sym typeface="Symbol"/>
              </a:rPr>
              <a:t/>
            </a:r>
            <a:br>
              <a:rPr lang="cs-CZ" sz="1800" b="0" dirty="0" smtClean="0">
                <a:latin typeface="Arial" pitchFamily="34" charset="0"/>
                <a:sym typeface="Symbol"/>
              </a:rPr>
            </a:br>
            <a:r>
              <a:rPr lang="cs-CZ" sz="1800" b="0" dirty="0" smtClean="0">
                <a:latin typeface="Arial" pitchFamily="34" charset="0"/>
                <a:sym typeface="Symbol"/>
              </a:rPr>
              <a:t>švy pravděpodobně umožňovaly růst mozku</a:t>
            </a:r>
            <a:endParaRPr lang="cs-CZ" sz="18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2774621" y="304800"/>
            <a:ext cx="3813865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2. Preadaptace (</a:t>
            </a:r>
            <a:r>
              <a:rPr lang="cs-CZ" b="0" dirty="0" err="1" smtClean="0">
                <a:solidFill>
                  <a:srgbClr val="E80000"/>
                </a:solidFill>
                <a:latin typeface="Arial" pitchFamily="34" charset="0"/>
              </a:rPr>
              <a:t>exaptace</a:t>
            </a:r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)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449263" y="1051118"/>
            <a:ext cx="8295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Složité znaky zřídka vznikají </a:t>
            </a:r>
            <a:r>
              <a:rPr lang="cs-CZ" sz="2000" b="0" i="1" dirty="0" smtClean="0">
                <a:latin typeface="Arial" pitchFamily="34" charset="0"/>
                <a:sym typeface="Symbol" pitchFamily="18" charset="2"/>
              </a:rPr>
              <a:t>de novo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, spíše modifikace existujících</a:t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struktur</a:t>
            </a:r>
          </a:p>
          <a:p>
            <a:pPr defTabSz="360000"/>
            <a:endParaRPr lang="cs-CZ" sz="2000" b="0" dirty="0" smtClean="0">
              <a:latin typeface="Arial" pitchFamily="34" charset="0"/>
              <a:sym typeface="Symbol" pitchFamily="18" charset="2"/>
            </a:endParaRPr>
          </a:p>
          <a:p>
            <a:pPr defTabSz="360000"/>
            <a:r>
              <a:rPr lang="cs-CZ" sz="2000" b="0" dirty="0" err="1" smtClean="0">
                <a:latin typeface="Arial" charset="0"/>
              </a:rPr>
              <a:t>François</a:t>
            </a:r>
            <a:r>
              <a:rPr lang="cs-CZ" sz="2000" b="0" dirty="0" smtClean="0">
                <a:latin typeface="Arial" charset="0"/>
              </a:rPr>
              <a:t> </a:t>
            </a:r>
            <a:r>
              <a:rPr lang="cs-CZ" sz="2000" b="0" dirty="0" err="1" smtClean="0">
                <a:latin typeface="Arial" charset="0"/>
              </a:rPr>
              <a:t>Jacob</a:t>
            </a:r>
            <a:r>
              <a:rPr lang="cs-CZ" sz="2000" b="0" dirty="0" smtClean="0">
                <a:latin typeface="Arial" charset="0"/>
              </a:rPr>
              <a:t> (1977): evoluční </a:t>
            </a:r>
            <a:r>
              <a:rPr lang="cs-CZ" sz="2000" b="0" dirty="0" err="1" smtClean="0">
                <a:latin typeface="Arial" charset="0"/>
              </a:rPr>
              <a:t>dráteničina</a:t>
            </a:r>
            <a:r>
              <a:rPr lang="cs-CZ" sz="2000" b="0" dirty="0" smtClean="0">
                <a:latin typeface="Arial" charset="0"/>
              </a:rPr>
              <a:t> (fušeřina) </a:t>
            </a:r>
            <a:br>
              <a:rPr lang="cs-CZ" sz="2000" b="0" dirty="0" smtClean="0">
                <a:latin typeface="Arial" charset="0"/>
              </a:rPr>
            </a:br>
            <a:r>
              <a:rPr lang="cs-CZ" sz="2000" b="0" dirty="0" smtClean="0">
                <a:latin typeface="Arial" charset="0"/>
              </a:rPr>
              <a:t>	= „</a:t>
            </a:r>
            <a:r>
              <a:rPr lang="cs-CZ" sz="2000" b="0" i="1" dirty="0" err="1" smtClean="0">
                <a:latin typeface="Arial" charset="0"/>
              </a:rPr>
              <a:t>evolutionary</a:t>
            </a:r>
            <a:r>
              <a:rPr lang="cs-CZ" sz="2000" b="0" i="1" dirty="0" smtClean="0">
                <a:latin typeface="Arial" charset="0"/>
              </a:rPr>
              <a:t> </a:t>
            </a:r>
            <a:r>
              <a:rPr lang="cs-CZ" sz="2000" b="0" i="1" dirty="0" err="1" smtClean="0">
                <a:latin typeface="Arial" charset="0"/>
              </a:rPr>
              <a:t>tinkering</a:t>
            </a:r>
            <a:r>
              <a:rPr lang="cs-CZ" sz="2000" b="0" dirty="0" smtClean="0">
                <a:latin typeface="Arial" charset="0"/>
              </a:rPr>
              <a:t>“</a:t>
            </a:r>
            <a:endParaRPr lang="cs-CZ" sz="2000" b="0" dirty="0" smtClean="0">
              <a:latin typeface="Arial" pitchFamily="34" charset="0"/>
            </a:endParaRPr>
          </a:p>
        </p:txBody>
      </p:sp>
      <p:pic>
        <p:nvPicPr>
          <p:cNvPr id="45058" name="Picture 2" descr="http://www.sebiology.org/membership/images/Darwin2.jpg"/>
          <p:cNvPicPr>
            <a:picLocks noChangeAspect="1" noChangeArrowheads="1"/>
          </p:cNvPicPr>
          <p:nvPr/>
        </p:nvPicPr>
        <p:blipFill>
          <a:blip r:embed="rId3" cstate="print"/>
          <a:srcRect l="9424" r="14476"/>
          <a:stretch>
            <a:fillRect/>
          </a:stretch>
        </p:blipFill>
        <p:spPr bwMode="auto">
          <a:xfrm>
            <a:off x="903890" y="4382811"/>
            <a:ext cx="1597572" cy="1703950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5575005" y="2517959"/>
            <a:ext cx="3279180" cy="35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álný popisek 19"/>
          <p:cNvSpPr/>
          <p:nvPr/>
        </p:nvSpPr>
        <p:spPr bwMode="auto">
          <a:xfrm>
            <a:off x="2522483" y="4582510"/>
            <a:ext cx="3100551" cy="1103586"/>
          </a:xfrm>
          <a:prstGeom prst="wedgeEllipseCallout">
            <a:avLst>
              <a:gd name="adj1" fmla="val -63884"/>
              <a:gd name="adj2" fmla="val 7262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800" b="0" dirty="0" smtClean="0">
                <a:latin typeface="Arial" pitchFamily="34" charset="0"/>
                <a:sym typeface="Symbol"/>
              </a:rPr>
              <a:t>musel být jiný účel!</a:t>
            </a:r>
            <a:endParaRPr kumimoji="0" lang="cs-CZ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6" grpId="0" uiExpand="1" build="allAtOnce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RCHIDEJ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16873"/>
          <a:stretch>
            <a:fillRect/>
          </a:stretch>
        </p:blipFill>
        <p:spPr bwMode="auto">
          <a:xfrm>
            <a:off x="541338" y="204788"/>
            <a:ext cx="3527425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497263" y="281305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Catasetum saccatum</a:t>
            </a:r>
          </a:p>
        </p:txBody>
      </p:sp>
      <p:pic>
        <p:nvPicPr>
          <p:cNvPr id="8196" name="Picture 8" descr="Chiloglottis formicifera #2"/>
          <p:cNvPicPr>
            <a:picLocks noChangeAspect="1" noChangeArrowheads="1"/>
          </p:cNvPicPr>
          <p:nvPr/>
        </p:nvPicPr>
        <p:blipFill>
          <a:blip r:embed="rId4" cstate="print"/>
          <a:srcRect b="17111"/>
          <a:stretch>
            <a:fillRect/>
          </a:stretch>
        </p:blipFill>
        <p:spPr bwMode="auto">
          <a:xfrm>
            <a:off x="3213100" y="3549650"/>
            <a:ext cx="27352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0" descr="Catasetum saccat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227013"/>
            <a:ext cx="263048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12"/>
          <p:cNvSpPr txBox="1">
            <a:spLocks noChangeArrowheads="1"/>
          </p:cNvSpPr>
          <p:nvPr/>
        </p:nvSpPr>
        <p:spPr bwMode="auto">
          <a:xfrm>
            <a:off x="6092825" y="5848350"/>
            <a:ext cx="245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Chiloglottis formicifera</a:t>
            </a:r>
          </a:p>
        </p:txBody>
      </p:sp>
      <p:pic>
        <p:nvPicPr>
          <p:cNvPr id="8199" name="Picture 14" descr="Chiloglottis formicifera #1"/>
          <p:cNvPicPr>
            <a:picLocks noChangeAspect="1" noChangeArrowheads="1"/>
          </p:cNvPicPr>
          <p:nvPr/>
        </p:nvPicPr>
        <p:blipFill>
          <a:blip r:embed="rId6" cstate="print"/>
          <a:srcRect l="7051" r="16959"/>
          <a:stretch>
            <a:fillRect/>
          </a:stretch>
        </p:blipFill>
        <p:spPr bwMode="auto">
          <a:xfrm>
            <a:off x="401638" y="4013200"/>
            <a:ext cx="26177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80280" y="129204"/>
            <a:ext cx="3959224" cy="658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558252"/>
            <a:ext cx="4477444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Př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.: peří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ptáků</a:t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jediný původ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</a:t>
            </a:r>
            <a:r>
              <a:rPr lang="cs-CZ" sz="2000" b="0" dirty="0" err="1" smtClean="0">
                <a:latin typeface="Arial" pitchFamily="34" charset="0"/>
                <a:sym typeface="Symbol" pitchFamily="18" charset="2"/>
              </a:rPr>
              <a:t>teropodní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 dinosauři</a:t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endParaRPr lang="cs-CZ" sz="2000" b="0" dirty="0" smtClean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 smtClean="0">
                <a:latin typeface="Arial" pitchFamily="34" charset="0"/>
                <a:sym typeface="Symbol" pitchFamily="18" charset="2"/>
              </a:rPr>
              <a:t>Prum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 smtClean="0">
                <a:latin typeface="Arial" pitchFamily="34" charset="0"/>
                <a:sym typeface="Symbol" pitchFamily="18" charset="2"/>
              </a:rPr>
              <a:t>and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 smtClean="0">
                <a:latin typeface="Arial" pitchFamily="34" charset="0"/>
                <a:sym typeface="Symbol" pitchFamily="18" charset="2"/>
              </a:rPr>
              <a:t>Brush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 (2002):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„Závěr, že peří vzniklo kvůli létání, </a:t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je jako tvrdit, že prsty vznikly kvůli</a:t>
            </a:r>
            <a:br>
              <a:rPr lang="cs-CZ" sz="2000" b="0" dirty="0" smtClean="0">
                <a:latin typeface="Arial" pitchFamily="34" charset="0"/>
                <a:sym typeface="Symbol" pitchFamily="18" charset="2"/>
              </a:rPr>
            </a:b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	hře na piano.“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327025"/>
            <a:ext cx="4213013" cy="314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Peří ptáků: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1. termoregulace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2. ochrana před slunečním zářením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3. signalizace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4. hmat (podobně jako </a:t>
            </a:r>
            <a:r>
              <a:rPr lang="cs-CZ" sz="2000" b="0" dirty="0" err="1" smtClean="0">
                <a:latin typeface="Arial" pitchFamily="34" charset="0"/>
                <a:sym typeface="Symbol" pitchFamily="18" charset="2"/>
              </a:rPr>
              <a:t>vibrisy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)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5. chytání kořisti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6. obrana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7. ochrana před vodou</a:t>
            </a:r>
          </a:p>
        </p:txBody>
      </p:sp>
      <p:pic>
        <p:nvPicPr>
          <p:cNvPr id="108568" name="Picture 24" descr="File:Tyrannosaurus 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5887" y="327025"/>
            <a:ext cx="3063642" cy="169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78" name="Picture 34" descr="Soubor:Albatros ceja negra - paso drake - noviembre 2005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5344" y="4692978"/>
            <a:ext cx="1889125" cy="182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8580" name="Picture 36" descr="microrapt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062" y="4758558"/>
            <a:ext cx="2679584" cy="176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8581" name="AutoShape 37"/>
          <p:cNvSpPr>
            <a:spLocks noChangeArrowheads="1"/>
          </p:cNvSpPr>
          <p:nvPr/>
        </p:nvSpPr>
        <p:spPr bwMode="auto">
          <a:xfrm>
            <a:off x="6627868" y="3797684"/>
            <a:ext cx="1976438" cy="719137"/>
          </a:xfrm>
          <a:prstGeom prst="wedgeRectCallout">
            <a:avLst>
              <a:gd name="adj1" fmla="val -75787"/>
              <a:gd name="adj2" fmla="val -31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Dilong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 smtClean="0">
                <a:latin typeface="Arial" pitchFamily="34" charset="0"/>
                <a:sym typeface="Symbol" pitchFamily="18" charset="2"/>
              </a:rPr>
              <a:t>paradoxus</a:t>
            </a:r>
            <a:r>
              <a:rPr lang="cs-CZ" sz="1600" b="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termoregulace</a:t>
            </a:r>
          </a:p>
        </p:txBody>
      </p:sp>
      <p:sp>
        <p:nvSpPr>
          <p:cNvPr id="108582" name="AutoShape 38"/>
          <p:cNvSpPr>
            <a:spLocks noChangeArrowheads="1"/>
          </p:cNvSpPr>
          <p:nvPr/>
        </p:nvSpPr>
        <p:spPr bwMode="auto">
          <a:xfrm>
            <a:off x="1158712" y="3887294"/>
            <a:ext cx="1816100" cy="719138"/>
          </a:xfrm>
          <a:prstGeom prst="wedgeRectCallout">
            <a:avLst>
              <a:gd name="adj1" fmla="val -21847"/>
              <a:gd name="adj2" fmla="val 9805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Microraptor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gui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: klouzavý pohyb</a:t>
            </a:r>
          </a:p>
        </p:txBody>
      </p:sp>
      <p:sp>
        <p:nvSpPr>
          <p:cNvPr id="108583" name="AutoShape 39"/>
          <p:cNvSpPr>
            <a:spLocks noChangeArrowheads="1"/>
          </p:cNvSpPr>
          <p:nvPr/>
        </p:nvSpPr>
        <p:spPr bwMode="auto">
          <a:xfrm>
            <a:off x="6350931" y="5485032"/>
            <a:ext cx="1257300" cy="717550"/>
          </a:xfrm>
          <a:prstGeom prst="wedgeRectCallout">
            <a:avLst>
              <a:gd name="adj1" fmla="val -94665"/>
              <a:gd name="adj2" fmla="val 20255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ptáci: </a:t>
            </a:r>
          </a:p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aktivní let</a:t>
            </a:r>
          </a:p>
        </p:txBody>
      </p:sp>
      <p:pic>
        <p:nvPicPr>
          <p:cNvPr id="108585" name="Picture 41" descr="dilong_paradoxu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0406" y="2175641"/>
            <a:ext cx="3389451" cy="225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86" name="AutoShape 42"/>
          <p:cNvSpPr>
            <a:spLocks noChangeArrowheads="1"/>
          </p:cNvSpPr>
          <p:nvPr/>
        </p:nvSpPr>
        <p:spPr bwMode="auto">
          <a:xfrm>
            <a:off x="8045450" y="1891534"/>
            <a:ext cx="890588" cy="477838"/>
          </a:xfrm>
          <a:prstGeom prst="wedgeRectCallout">
            <a:avLst>
              <a:gd name="adj1" fmla="val -35236"/>
              <a:gd name="adj2" fmla="val -7965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>
                <a:latin typeface="Arial" pitchFamily="34" charset="0"/>
                <a:sym typeface="Symbol" pitchFamily="18" charset="2"/>
              </a:rPr>
              <a:t>T. rex</a:t>
            </a:r>
            <a:endParaRPr lang="cs-CZ" sz="1600" b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449263" y="327025"/>
            <a:ext cx="780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  <a:sym typeface="Symbol" pitchFamily="18" charset="2"/>
              </a:rPr>
              <a:t>Př.: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ploutve lalokoploutvých ryb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- pohyb po dně  šplhání na břeh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449263" y="4897985"/>
            <a:ext cx="8519961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Stephen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 J.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Gould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, Elizabeth Vrba (1982):</a:t>
            </a:r>
            <a:r>
              <a:rPr lang="cs-CZ" sz="2000" b="0" dirty="0">
                <a:latin typeface="Arial" pitchFamily="34" charset="0"/>
              </a:rPr>
              <a:t>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snaha vyhnout se teleologii termínu „preadaptace“ </a:t>
            </a:r>
            <a:r>
              <a:rPr lang="cs-CZ" sz="2000" b="0" dirty="0" smtClean="0">
                <a:latin typeface="Arial" pitchFamily="34" charset="0"/>
                <a:sym typeface="Symbol"/>
              </a:rPr>
              <a:t> </a:t>
            </a:r>
            <a:r>
              <a:rPr lang="cs-CZ" sz="2000" b="0" dirty="0" smtClean="0">
                <a:latin typeface="Arial" pitchFamily="34" charset="0"/>
              </a:rPr>
              <a:t>pojem </a:t>
            </a: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</a:rPr>
              <a:t>exaptace</a:t>
            </a:r>
            <a:r>
              <a:rPr lang="cs-CZ" sz="2000" b="0" dirty="0">
                <a:latin typeface="Arial" pitchFamily="34" charset="0"/>
              </a:rPr>
              <a:t> </a:t>
            </a:r>
            <a:endParaRPr lang="cs-CZ" sz="2000" b="0" dirty="0" smtClean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	= </a:t>
            </a:r>
            <a:r>
              <a:rPr lang="cs-CZ" sz="2000" b="0" dirty="0">
                <a:latin typeface="Arial" pitchFamily="34" charset="0"/>
              </a:rPr>
              <a:t>širší smysl - včetně původně neutrálních </a:t>
            </a:r>
            <a:r>
              <a:rPr lang="cs-CZ" sz="2000" b="0" dirty="0" smtClean="0">
                <a:latin typeface="Arial" pitchFamily="34" charset="0"/>
              </a:rPr>
              <a:t>znaků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podobně termín „kooptace“ (</a:t>
            </a:r>
            <a:r>
              <a:rPr lang="cs-CZ" sz="2000" b="0" i="1" dirty="0" smtClean="0">
                <a:latin typeface="Arial" pitchFamily="34" charset="0"/>
              </a:rPr>
              <a:t>co-</a:t>
            </a:r>
            <a:r>
              <a:rPr lang="cs-CZ" sz="2000" b="0" i="1" dirty="0" err="1" smtClean="0">
                <a:latin typeface="Arial" pitchFamily="34" charset="0"/>
              </a:rPr>
              <a:t>option</a:t>
            </a:r>
            <a:r>
              <a:rPr lang="cs-CZ" sz="2000" b="0" dirty="0" smtClean="0">
                <a:latin typeface="Arial" pitchFamily="34" charset="0"/>
              </a:rPr>
              <a:t>)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17413" name="Picture 13" descr="File:Panderichthys 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935421"/>
            <a:ext cx="4157860" cy="14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5" descr="File:Tiktaalik B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4167" y="777765"/>
            <a:ext cx="4124048" cy="125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6" descr="File:Acanthostega BW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199" y="2123090"/>
            <a:ext cx="3999517" cy="151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17"/>
          <p:cNvSpPr txBox="1">
            <a:spLocks noChangeArrowheads="1"/>
          </p:cNvSpPr>
          <p:nvPr/>
        </p:nvSpPr>
        <p:spPr bwMode="auto">
          <a:xfrm>
            <a:off x="449263" y="3899011"/>
            <a:ext cx="84497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  <a:sym typeface="Symbol" pitchFamily="18" charset="2"/>
              </a:rPr>
              <a:t>Př.: kutikula hmyzu (integument  kostra); mléčné žlázy savců (potní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žl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.)</a:t>
            </a:r>
          </a:p>
        </p:txBody>
      </p:sp>
      <p:sp>
        <p:nvSpPr>
          <p:cNvPr id="17417" name="Text Box 18"/>
          <p:cNvSpPr txBox="1">
            <a:spLocks noChangeArrowheads="1"/>
          </p:cNvSpPr>
          <p:nvPr/>
        </p:nvSpPr>
        <p:spPr bwMode="auto">
          <a:xfrm>
            <a:off x="449263" y="2224252"/>
            <a:ext cx="292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Panderichthys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 (</a:t>
            </a:r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Rhipidistia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7418" name="Text Box 19"/>
          <p:cNvSpPr txBox="1">
            <a:spLocks noChangeArrowheads="1"/>
          </p:cNvSpPr>
          <p:nvPr/>
        </p:nvSpPr>
        <p:spPr bwMode="auto">
          <a:xfrm>
            <a:off x="7653010" y="1928375"/>
            <a:ext cx="10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Tiktaalik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419" name="Text Box 20"/>
          <p:cNvSpPr txBox="1">
            <a:spLocks noChangeArrowheads="1"/>
          </p:cNvSpPr>
          <p:nvPr/>
        </p:nvSpPr>
        <p:spPr bwMode="auto">
          <a:xfrm>
            <a:off x="6603890" y="3035793"/>
            <a:ext cx="1595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Acanthostega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947714" y="327025"/>
            <a:ext cx="26324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</a:rPr>
              <a:t>Evoluční omezení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49263" y="1751067"/>
            <a:ext cx="671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časové zpoždění</a:t>
            </a:r>
            <a:r>
              <a:rPr lang="cs-CZ" sz="2000" b="0" dirty="0">
                <a:latin typeface="Arial" pitchFamily="34" charset="0"/>
              </a:rPr>
              <a:t> (</a:t>
            </a:r>
            <a:r>
              <a:rPr lang="cs-CZ" sz="2000" b="0" i="1" dirty="0" err="1">
                <a:latin typeface="Arial" pitchFamily="34" charset="0"/>
              </a:rPr>
              <a:t>time</a:t>
            </a:r>
            <a:r>
              <a:rPr lang="cs-CZ" sz="2000" b="0" i="1" dirty="0">
                <a:latin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</a:rPr>
              <a:t>lag</a:t>
            </a:r>
            <a:r>
              <a:rPr lang="cs-CZ" sz="2000" b="0" dirty="0">
                <a:latin typeface="Arial" pitchFamily="34" charset="0"/>
              </a:rPr>
              <a:t>): „neotropické anachronismy“</a:t>
            </a:r>
          </a:p>
        </p:txBody>
      </p:sp>
      <p:sp>
        <p:nvSpPr>
          <p:cNvPr id="18438" name="Rectangle 1034"/>
          <p:cNvSpPr>
            <a:spLocks noChangeArrowheads="1"/>
          </p:cNvSpPr>
          <p:nvPr/>
        </p:nvSpPr>
        <p:spPr bwMode="auto">
          <a:xfrm>
            <a:off x="7140575" y="2940872"/>
            <a:ext cx="1620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600" b="0" i="1" dirty="0" err="1">
                <a:latin typeface="Arial" pitchFamily="34" charset="0"/>
              </a:rPr>
              <a:t>Cresentia</a:t>
            </a:r>
            <a:r>
              <a:rPr lang="cs-CZ" sz="1600" b="0" i="1" dirty="0">
                <a:latin typeface="Arial" pitchFamily="34" charset="0"/>
              </a:rPr>
              <a:t> </a:t>
            </a:r>
            <a:r>
              <a:rPr lang="cs-CZ" sz="1600" b="0" i="1" dirty="0" err="1">
                <a:latin typeface="Arial" pitchFamily="34" charset="0"/>
              </a:rPr>
              <a:t>alata</a:t>
            </a:r>
            <a:r>
              <a:rPr lang="cs-CZ" sz="1600" b="0" i="1" dirty="0">
                <a:latin typeface="Arial" pitchFamily="34" charset="0"/>
              </a:rPr>
              <a:t> </a:t>
            </a:r>
          </a:p>
        </p:txBody>
      </p:sp>
      <p:pic>
        <p:nvPicPr>
          <p:cNvPr id="18439" name="Picture 1037" descr="old_frui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4483" y="327025"/>
            <a:ext cx="1779042" cy="26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49263" y="3047818"/>
            <a:ext cx="62070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genetická omezení</a:t>
            </a:r>
            <a:r>
              <a:rPr lang="cs-CZ" sz="2000" b="0" dirty="0">
                <a:latin typeface="Arial" pitchFamily="34" charset="0"/>
              </a:rPr>
              <a:t>: superdominance </a:t>
            </a:r>
            <a:br>
              <a:rPr lang="cs-CZ" sz="2000" b="0" dirty="0">
                <a:latin typeface="Arial" pitchFamily="34" charset="0"/>
              </a:rPr>
            </a:br>
            <a:r>
              <a:rPr lang="en-US" sz="2000" b="0" dirty="0" smtClean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(</a:t>
            </a:r>
            <a:r>
              <a:rPr lang="cs-CZ" sz="2000" b="0" dirty="0">
                <a:latin typeface="Arial" pitchFamily="34" charset="0"/>
              </a:rPr>
              <a:t>letální systém chromozomu 1 u </a:t>
            </a:r>
            <a:r>
              <a:rPr lang="cs-CZ" sz="2000" b="0" i="1" dirty="0" err="1">
                <a:latin typeface="Arial" pitchFamily="34" charset="0"/>
              </a:rPr>
              <a:t>Triturus</a:t>
            </a:r>
            <a:r>
              <a:rPr lang="cs-CZ" sz="2000" b="0" i="1" dirty="0">
                <a:latin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</a:rPr>
              <a:t>cristatus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49263" y="931370"/>
            <a:ext cx="44133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smtClean="0">
                <a:latin typeface="Arial" pitchFamily="34" charset="0"/>
              </a:rPr>
              <a:t>Jsou adaptace vždy optimální?</a:t>
            </a:r>
            <a:endParaRPr lang="cs-CZ" b="0" dirty="0">
              <a:latin typeface="Arial" pitchFamily="34" charset="0"/>
            </a:endParaRPr>
          </a:p>
        </p:txBody>
      </p:sp>
      <p:pic>
        <p:nvPicPr>
          <p:cNvPr id="40964" name="Picture 4" descr="http://www.hlasek.com/foto/triturus_cristatus_ha7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5669" y="3967655"/>
            <a:ext cx="4342962" cy="23784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16200000">
            <a:off x="827229" y="115315"/>
            <a:ext cx="3787219" cy="45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9263" y="327025"/>
            <a:ext cx="2319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smtClean="0">
                <a:solidFill>
                  <a:srgbClr val="E80000"/>
                </a:solidFill>
                <a:latin typeface="Arial" pitchFamily="34" charset="0"/>
              </a:rPr>
              <a:t>fyzikální omezení</a:t>
            </a:r>
            <a:r>
              <a:rPr lang="cs-CZ" sz="2000" b="0" dirty="0" smtClean="0">
                <a:latin typeface="Arial" pitchFamily="34" charset="0"/>
              </a:rPr>
              <a:t>: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5400000">
            <a:off x="4349804" y="3719465"/>
            <a:ext cx="1951968" cy="388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9"/>
          <p:cNvSpPr>
            <a:spLocks noChangeArrowheads="1"/>
          </p:cNvSpPr>
          <p:nvPr/>
        </p:nvSpPr>
        <p:spPr bwMode="auto">
          <a:xfrm>
            <a:off x="633303" y="4183118"/>
            <a:ext cx="1784076" cy="758223"/>
          </a:xfrm>
          <a:prstGeom prst="wedgeRectCallout">
            <a:avLst>
              <a:gd name="adj1" fmla="val 34941"/>
              <a:gd name="adj2" fmla="val -80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>
                <a:latin typeface="Arial" pitchFamily="34" charset="0"/>
                <a:sym typeface="Symbol" pitchFamily="18" charset="2"/>
              </a:rPr>
              <a:t>hmotnost roste s 3. mocninou</a:t>
            </a:r>
            <a:endParaRPr lang="cs-CZ" sz="18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39"/>
          <p:cNvSpPr>
            <a:spLocks noChangeArrowheads="1"/>
          </p:cNvSpPr>
          <p:nvPr/>
        </p:nvSpPr>
        <p:spPr bwMode="auto">
          <a:xfrm>
            <a:off x="1027440" y="5286704"/>
            <a:ext cx="2262298" cy="1026237"/>
          </a:xfrm>
          <a:prstGeom prst="wedgeRectCallout">
            <a:avLst>
              <a:gd name="adj1" fmla="val 103349"/>
              <a:gd name="adj2" fmla="val 9032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>
                <a:latin typeface="Arial" pitchFamily="34" charset="0"/>
                <a:sym typeface="Symbol" pitchFamily="18" charset="2"/>
              </a:rPr>
              <a:t>pevnost kosti roste s druhou mocninou (průřez kosti)</a:t>
            </a:r>
            <a:endParaRPr lang="cs-CZ" sz="18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68610" name="Picture 2" descr="http://theactionelite.com/site/wp-content/uploads/2015/01/423b13dfbe5f7401dfa0f2110d348d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3825" y="327025"/>
            <a:ext cx="3830438" cy="21546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8612" name="Picture 4" descr="http://room226.weebly.com/uploads/5/3/4/4/5344580/3275028_orig.jpg?3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042" y="2448909"/>
            <a:ext cx="2699736" cy="186904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49263" y="327025"/>
            <a:ext cx="7540526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ontogenetická omezení</a:t>
            </a:r>
            <a:r>
              <a:rPr lang="cs-CZ" sz="2000" b="0" dirty="0" smtClean="0">
                <a:latin typeface="Arial" pitchFamily="34" charset="0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</a:rPr>
              <a:t>	vychýlení </a:t>
            </a:r>
            <a:r>
              <a:rPr lang="cs-CZ" sz="2000" b="0" dirty="0">
                <a:latin typeface="Arial" pitchFamily="34" charset="0"/>
              </a:rPr>
              <a:t>produkce různých fenotypů, nebo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omezení </a:t>
            </a:r>
            <a:r>
              <a:rPr lang="cs-CZ" sz="2000" b="0" dirty="0">
                <a:latin typeface="Arial" pitchFamily="34" charset="0"/>
              </a:rPr>
              <a:t>fenotypové variability způsobené strukturou,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smtClean="0">
                <a:latin typeface="Arial" pitchFamily="34" charset="0"/>
              </a:rPr>
              <a:t>charakterem</a:t>
            </a:r>
            <a:r>
              <a:rPr lang="cs-CZ" sz="2000" b="0" dirty="0">
                <a:latin typeface="Arial" pitchFamily="34" charset="0"/>
              </a:rPr>
              <a:t>, složením nebo dynamikou </a:t>
            </a:r>
            <a:r>
              <a:rPr lang="cs-CZ" sz="2000" b="0" dirty="0" smtClean="0">
                <a:latin typeface="Arial" pitchFamily="34" charset="0"/>
              </a:rPr>
              <a:t>vývojového systému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110607" name="Picture 1039" descr="pegas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0" y="2085646"/>
            <a:ext cx="3021286" cy="411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3783875" y="2053323"/>
            <a:ext cx="2663825" cy="719138"/>
          </a:xfrm>
          <a:prstGeom prst="wedgeRectCallout">
            <a:avLst>
              <a:gd name="adj1" fmla="val -62284"/>
              <a:gd name="adj2" fmla="val 112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>
                <a:latin typeface="Arial" pitchFamily="34" charset="0"/>
                <a:sym typeface="Symbol" pitchFamily="18" charset="2"/>
              </a:rPr>
              <a:t>Pegasovi nemůžou vyrůst křídla 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de novo</a:t>
            </a:r>
          </a:p>
        </p:txBody>
      </p:sp>
      <p:pic>
        <p:nvPicPr>
          <p:cNvPr id="48130" name="Picture 2" descr="http://plato.stanford.edu/entries/innate-acquired/figure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35" y="3039762"/>
            <a:ext cx="3952998" cy="2668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4644730" y="5813897"/>
            <a:ext cx="2382146" cy="719138"/>
          </a:xfrm>
          <a:prstGeom prst="wedgeRectCallout">
            <a:avLst>
              <a:gd name="adj1" fmla="val 18637"/>
              <a:gd name="adj2" fmla="val -1147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b="0" dirty="0" err="1" smtClean="0">
                <a:latin typeface="Arial" pitchFamily="34" charset="0"/>
                <a:sym typeface="Symbol" pitchFamily="18" charset="2"/>
              </a:rPr>
              <a:t>ontogenetick</a:t>
            </a:r>
            <a:r>
              <a:rPr lang="cs-CZ" sz="1800" b="0" dirty="0" smtClean="0">
                <a:latin typeface="Arial" pitchFamily="34" charset="0"/>
                <a:sym typeface="Symbol" pitchFamily="18" charset="2"/>
              </a:rPr>
              <a:t>ý vývoj je „kanalizován“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8"/>
          <p:cNvGraphicFramePr>
            <a:graphicFrameLocks noChangeAspect="1"/>
          </p:cNvGraphicFramePr>
          <p:nvPr/>
        </p:nvGraphicFramePr>
        <p:xfrm>
          <a:off x="3663950" y="288925"/>
          <a:ext cx="2600325" cy="1754188"/>
        </p:xfrm>
        <a:graphic>
          <a:graphicData uri="http://schemas.openxmlformats.org/presentationml/2006/ole">
            <p:oleObj spid="_x0000_s4098" name="CorelPhotoPaint.Image.9" r:id="rId4" imgW="5752381" imgH="2085714" progId="">
              <p:embed/>
            </p:oleObj>
          </a:graphicData>
        </a:graphic>
      </p:graphicFrame>
      <p:graphicFrame>
        <p:nvGraphicFramePr>
          <p:cNvPr id="166931" name="Object 19"/>
          <p:cNvGraphicFramePr>
            <a:graphicFrameLocks noChangeAspect="1"/>
          </p:cNvGraphicFramePr>
          <p:nvPr/>
        </p:nvGraphicFramePr>
        <p:xfrm>
          <a:off x="1366838" y="2524125"/>
          <a:ext cx="5724525" cy="4133850"/>
        </p:xfrm>
        <a:graphic>
          <a:graphicData uri="http://schemas.openxmlformats.org/presentationml/2006/ole">
            <p:oleObj spid="_x0000_s4099" name="CorelPhotoPaint.Image.9" r:id="rId5" imgW="5723810" imgH="4133333" progId="">
              <p:embed/>
            </p:oleObj>
          </a:graphicData>
        </a:graphic>
      </p:graphicFrame>
      <p:sp>
        <p:nvSpPr>
          <p:cNvPr id="4100" name="Text Box 20"/>
          <p:cNvSpPr txBox="1">
            <a:spLocks noChangeArrowheads="1"/>
          </p:cNvSpPr>
          <p:nvPr/>
        </p:nvSpPr>
        <p:spPr bwMode="auto">
          <a:xfrm>
            <a:off x="555625" y="317500"/>
            <a:ext cx="249237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>
                <a:solidFill>
                  <a:srgbClr val="003399"/>
                </a:solidFill>
                <a:latin typeface="Arial" pitchFamily="34" charset="0"/>
              </a:rPr>
              <a:t>David Raup (1966):</a:t>
            </a:r>
            <a:br>
              <a:rPr lang="cs-CZ" sz="2000" b="0">
                <a:solidFill>
                  <a:srgbClr val="003399"/>
                </a:solidFill>
                <a:latin typeface="Arial" pitchFamily="34" charset="0"/>
              </a:rPr>
            </a:br>
            <a:endParaRPr lang="cs-CZ" sz="2000" b="0">
              <a:solidFill>
                <a:srgbClr val="003399"/>
              </a:solidFill>
              <a:latin typeface="Arial" pitchFamily="34" charset="0"/>
            </a:endParaRPr>
          </a:p>
          <a:p>
            <a:r>
              <a:rPr lang="cs-CZ" sz="1800" b="0">
                <a:latin typeface="Arial" pitchFamily="34" charset="0"/>
              </a:rPr>
              <a:t>morfoprostor popsaný </a:t>
            </a:r>
            <a:br>
              <a:rPr lang="cs-CZ" sz="1800" b="0">
                <a:latin typeface="Arial" pitchFamily="34" charset="0"/>
              </a:rPr>
            </a:br>
            <a:r>
              <a:rPr lang="cs-CZ" sz="1800" b="0">
                <a:latin typeface="Arial" pitchFamily="34" charset="0"/>
              </a:rPr>
              <a:t>  3 proměnnými</a:t>
            </a:r>
          </a:p>
        </p:txBody>
      </p:sp>
      <p:sp>
        <p:nvSpPr>
          <p:cNvPr id="4101" name="AutoShape 21"/>
          <p:cNvSpPr>
            <a:spLocks noChangeArrowheads="1"/>
          </p:cNvSpPr>
          <p:nvPr/>
        </p:nvSpPr>
        <p:spPr bwMode="auto">
          <a:xfrm>
            <a:off x="6673850" y="1933575"/>
            <a:ext cx="2157413" cy="611188"/>
          </a:xfrm>
          <a:prstGeom prst="wedgeRectCallout">
            <a:avLst>
              <a:gd name="adj1" fmla="val -117198"/>
              <a:gd name="adj2" fmla="val -1053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W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expansion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růst velikosti</a:t>
            </a:r>
          </a:p>
        </p:txBody>
      </p:sp>
      <p:sp>
        <p:nvSpPr>
          <p:cNvPr id="4102" name="AutoShape 22"/>
          <p:cNvSpPr>
            <a:spLocks noChangeArrowheads="1"/>
          </p:cNvSpPr>
          <p:nvPr/>
        </p:nvSpPr>
        <p:spPr bwMode="auto">
          <a:xfrm>
            <a:off x="6565900" y="417513"/>
            <a:ext cx="2403475" cy="681037"/>
          </a:xfrm>
          <a:prstGeom prst="wedgeRectCallout">
            <a:avLst>
              <a:gd name="adj1" fmla="val -115361"/>
              <a:gd name="adj2" fmla="val 613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D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tightness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coil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vzdálenost od osy</a:t>
            </a:r>
          </a:p>
        </p:txBody>
      </p:sp>
      <p:sp>
        <p:nvSpPr>
          <p:cNvPr id="4103" name="AutoShape 23"/>
          <p:cNvSpPr>
            <a:spLocks noChangeArrowheads="1"/>
          </p:cNvSpPr>
          <p:nvPr/>
        </p:nvSpPr>
        <p:spPr bwMode="auto">
          <a:xfrm>
            <a:off x="682625" y="1771135"/>
            <a:ext cx="2014538" cy="939113"/>
          </a:xfrm>
          <a:prstGeom prst="wedgeRectCallout">
            <a:avLst>
              <a:gd name="adj1" fmla="val 127120"/>
              <a:gd name="adj2" fmla="val -755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T =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translation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rozsah pohybu podél osy</a:t>
            </a:r>
          </a:p>
        </p:txBody>
      </p:sp>
      <p:sp>
        <p:nvSpPr>
          <p:cNvPr id="166936" name="Freeform 24"/>
          <p:cNvSpPr>
            <a:spLocks/>
          </p:cNvSpPr>
          <p:nvPr/>
        </p:nvSpPr>
        <p:spPr bwMode="auto">
          <a:xfrm>
            <a:off x="2786063" y="3786188"/>
            <a:ext cx="2452687" cy="1851025"/>
          </a:xfrm>
          <a:custGeom>
            <a:avLst/>
            <a:gdLst>
              <a:gd name="T0" fmla="*/ 2147483647 w 1545"/>
              <a:gd name="T1" fmla="*/ 2147483647 h 1166"/>
              <a:gd name="T2" fmla="*/ 0 w 1545"/>
              <a:gd name="T3" fmla="*/ 2147483647 h 1166"/>
              <a:gd name="T4" fmla="*/ 2147483647 w 1545"/>
              <a:gd name="T5" fmla="*/ 2147483647 h 1166"/>
              <a:gd name="T6" fmla="*/ 2147483647 w 1545"/>
              <a:gd name="T7" fmla="*/ 2147483647 h 1166"/>
              <a:gd name="T8" fmla="*/ 2147483647 w 1545"/>
              <a:gd name="T9" fmla="*/ 2147483647 h 1166"/>
              <a:gd name="T10" fmla="*/ 2147483647 w 1545"/>
              <a:gd name="T11" fmla="*/ 2147483647 h 1166"/>
              <a:gd name="T12" fmla="*/ 2147483647 w 1545"/>
              <a:gd name="T13" fmla="*/ 2147483647 h 1166"/>
              <a:gd name="T14" fmla="*/ 2147483647 w 1545"/>
              <a:gd name="T15" fmla="*/ 2147483647 h 1166"/>
              <a:gd name="T16" fmla="*/ 2147483647 w 1545"/>
              <a:gd name="T17" fmla="*/ 2147483647 h 1166"/>
              <a:gd name="T18" fmla="*/ 2147483647 w 1545"/>
              <a:gd name="T19" fmla="*/ 2147483647 h 1166"/>
              <a:gd name="T20" fmla="*/ 2147483647 w 1545"/>
              <a:gd name="T21" fmla="*/ 2147483647 h 1166"/>
              <a:gd name="T22" fmla="*/ 2147483647 w 1545"/>
              <a:gd name="T23" fmla="*/ 2147483647 h 11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45"/>
              <a:gd name="T37" fmla="*/ 0 h 1166"/>
              <a:gd name="T38" fmla="*/ 1545 w 1545"/>
              <a:gd name="T39" fmla="*/ 1166 h 11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45" h="1166">
                <a:moveTo>
                  <a:pt x="1464" y="34"/>
                </a:moveTo>
                <a:cubicBezTo>
                  <a:pt x="996" y="0"/>
                  <a:pt x="352" y="21"/>
                  <a:pt x="0" y="244"/>
                </a:cubicBezTo>
                <a:cubicBezTo>
                  <a:pt x="3" y="274"/>
                  <a:pt x="7" y="305"/>
                  <a:pt x="7" y="305"/>
                </a:cubicBezTo>
                <a:cubicBezTo>
                  <a:pt x="7" y="305"/>
                  <a:pt x="390" y="345"/>
                  <a:pt x="725" y="393"/>
                </a:cubicBezTo>
                <a:cubicBezTo>
                  <a:pt x="725" y="393"/>
                  <a:pt x="732" y="495"/>
                  <a:pt x="867" y="651"/>
                </a:cubicBezTo>
                <a:cubicBezTo>
                  <a:pt x="960" y="807"/>
                  <a:pt x="983" y="1166"/>
                  <a:pt x="983" y="1166"/>
                </a:cubicBezTo>
                <a:lnTo>
                  <a:pt x="1227" y="1166"/>
                </a:lnTo>
                <a:lnTo>
                  <a:pt x="1362" y="1010"/>
                </a:lnTo>
                <a:cubicBezTo>
                  <a:pt x="1362" y="1010"/>
                  <a:pt x="1404" y="570"/>
                  <a:pt x="1254" y="448"/>
                </a:cubicBezTo>
                <a:cubicBezTo>
                  <a:pt x="1275" y="276"/>
                  <a:pt x="1311" y="255"/>
                  <a:pt x="1545" y="18"/>
                </a:cubicBezTo>
                <a:cubicBezTo>
                  <a:pt x="1381" y="145"/>
                  <a:pt x="1218" y="273"/>
                  <a:pt x="1218" y="273"/>
                </a:cubicBezTo>
                <a:cubicBezTo>
                  <a:pt x="1205" y="276"/>
                  <a:pt x="1413" y="84"/>
                  <a:pt x="1464" y="34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mpd="sng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6937" name="AutoShape 25"/>
          <p:cNvSpPr>
            <a:spLocks noChangeArrowheads="1"/>
          </p:cNvSpPr>
          <p:nvPr/>
        </p:nvSpPr>
        <p:spPr bwMode="auto">
          <a:xfrm>
            <a:off x="7072313" y="4870450"/>
            <a:ext cx="1816100" cy="998538"/>
          </a:xfrm>
          <a:prstGeom prst="wedgeRectCallout">
            <a:avLst>
              <a:gd name="adj1" fmla="val -170630"/>
              <a:gd name="adj2" fmla="val -722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>
                <a:latin typeface="Arial" pitchFamily="34" charset="0"/>
                <a:sym typeface="Symbol" pitchFamily="18" charset="2"/>
              </a:rPr>
              <a:t>jen některé tvary skutečně realizovány</a:t>
            </a:r>
          </a:p>
        </p:txBody>
      </p:sp>
      <p:cxnSp>
        <p:nvCxnSpPr>
          <p:cNvPr id="4106" name="Přímá spojovací šipka 10"/>
          <p:cNvCxnSpPr>
            <a:cxnSpLocks noChangeShapeType="1"/>
          </p:cNvCxnSpPr>
          <p:nvPr/>
        </p:nvCxnSpPr>
        <p:spPr bwMode="auto">
          <a:xfrm>
            <a:off x="4284663" y="1397000"/>
            <a:ext cx="0" cy="534988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7" name="Přímá spojovací šipka 11"/>
          <p:cNvCxnSpPr>
            <a:cxnSpLocks noChangeShapeType="1"/>
          </p:cNvCxnSpPr>
          <p:nvPr/>
        </p:nvCxnSpPr>
        <p:spPr bwMode="auto">
          <a:xfrm rot="-5400000">
            <a:off x="4755357" y="973931"/>
            <a:ext cx="0" cy="534987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8" name="Přímá spojovací šipka 14"/>
          <p:cNvCxnSpPr>
            <a:cxnSpLocks noChangeShapeType="1"/>
          </p:cNvCxnSpPr>
          <p:nvPr/>
        </p:nvCxnSpPr>
        <p:spPr bwMode="auto">
          <a:xfrm>
            <a:off x="4730149" y="1526532"/>
            <a:ext cx="574675" cy="0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6" grpId="0" animBg="1"/>
      <p:bldP spid="1669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7" descr="III.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03" y="2311893"/>
            <a:ext cx="86423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49263" y="327025"/>
            <a:ext cx="2462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historická omezení</a:t>
            </a:r>
            <a:r>
              <a:rPr lang="cs-CZ" sz="2000" b="0" dirty="0">
                <a:latin typeface="Arial" pitchFamily="34" charset="0"/>
              </a:rPr>
              <a:t>  </a:t>
            </a:r>
          </a:p>
        </p:txBody>
      </p:sp>
      <p:sp>
        <p:nvSpPr>
          <p:cNvPr id="19461" name="AutoShape 15"/>
          <p:cNvSpPr>
            <a:spLocks noChangeArrowheads="1"/>
          </p:cNvSpPr>
          <p:nvPr/>
        </p:nvSpPr>
        <p:spPr bwMode="auto">
          <a:xfrm>
            <a:off x="4477406" y="966953"/>
            <a:ext cx="1397877" cy="984578"/>
          </a:xfrm>
          <a:prstGeom prst="wedgeRectCallout">
            <a:avLst>
              <a:gd name="adj1" fmla="val 4236"/>
              <a:gd name="adj2" fmla="val 1324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>
                <a:latin typeface="Arial" pitchFamily="34" charset="0"/>
                <a:sym typeface="Symbol" pitchFamily="18" charset="2"/>
              </a:rPr>
              <a:t>změna adaptivní krajiny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6"/>
          <p:cNvSpPr txBox="1">
            <a:spLocks noChangeArrowheads="1"/>
          </p:cNvSpPr>
          <p:nvPr/>
        </p:nvSpPr>
        <p:spPr bwMode="auto">
          <a:xfrm>
            <a:off x="449262" y="327025"/>
            <a:ext cx="82007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Př.: hrtanový </a:t>
            </a:r>
            <a:r>
              <a:rPr lang="cs-CZ" sz="2000" b="0" dirty="0" smtClean="0">
                <a:latin typeface="Arial" pitchFamily="34" charset="0"/>
              </a:rPr>
              <a:t>nerv - </a:t>
            </a:r>
            <a:r>
              <a:rPr lang="cs-CZ" sz="2000" b="0" dirty="0">
                <a:latin typeface="Arial" pitchFamily="34" charset="0"/>
              </a:rPr>
              <a:t>jedna z větví bloudivého </a:t>
            </a:r>
            <a:r>
              <a:rPr lang="cs-CZ" sz="2000" b="0" dirty="0" smtClean="0">
                <a:latin typeface="Arial" pitchFamily="34" charset="0"/>
              </a:rPr>
              <a:t>nervu </a:t>
            </a:r>
            <a:r>
              <a:rPr lang="cs-CZ" sz="2000" b="0" dirty="0">
                <a:latin typeface="Arial" pitchFamily="34" charset="0"/>
              </a:rPr>
              <a:t>(</a:t>
            </a:r>
            <a:r>
              <a:rPr lang="cs-CZ" sz="2000" b="0" i="1" dirty="0" err="1">
                <a:latin typeface="Arial" pitchFamily="34" charset="0"/>
              </a:rPr>
              <a:t>nervus</a:t>
            </a:r>
            <a:r>
              <a:rPr lang="cs-CZ" sz="2000" b="0" i="1" dirty="0">
                <a:latin typeface="Arial" pitchFamily="34" charset="0"/>
              </a:rPr>
              <a:t> vagus</a:t>
            </a:r>
            <a:r>
              <a:rPr lang="cs-CZ" sz="2000" b="0" dirty="0">
                <a:latin typeface="Arial" pitchFamily="34" charset="0"/>
              </a:rPr>
              <a:t>)</a:t>
            </a:r>
          </a:p>
        </p:txBody>
      </p:sp>
      <p:pic>
        <p:nvPicPr>
          <p:cNvPr id="20485" name="Obrázek 8" descr="ner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0" y="935038"/>
            <a:ext cx="3683000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684432"/>
            <a:ext cx="3594100" cy="210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9" name="Obdélník 11"/>
          <p:cNvSpPr>
            <a:spLocks noChangeArrowheads="1"/>
          </p:cNvSpPr>
          <p:nvPr/>
        </p:nvSpPr>
        <p:spPr bwMode="auto">
          <a:xfrm>
            <a:off x="657609" y="2647349"/>
            <a:ext cx="3153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 i="1" dirty="0" err="1" smtClean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Myllokunmingia</a:t>
            </a:r>
            <a:r>
              <a:rPr lang="cs-CZ" sz="1800" b="0" i="1" dirty="0" smtClean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 </a:t>
            </a:r>
            <a:r>
              <a:rPr lang="en-US" sz="1800" b="0" dirty="0" smtClean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&gt; </a:t>
            </a:r>
            <a:r>
              <a:rPr lang="en-US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530 mil. let</a:t>
            </a:r>
            <a:endParaRPr lang="cs-CZ" sz="1800" b="0" i="1" dirty="0"/>
          </a:p>
        </p:txBody>
      </p:sp>
      <p:pic>
        <p:nvPicPr>
          <p:cNvPr id="53250" name="Picture 2" descr="http://faculty.baruch.cuny.edu/jwahlert/bio1003/images/amphioxus_w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3727274"/>
            <a:ext cx="4543151" cy="938918"/>
          </a:xfrm>
          <a:prstGeom prst="rect">
            <a:avLst/>
          </a:prstGeom>
          <a:noFill/>
        </p:spPr>
      </p:pic>
      <p:pic>
        <p:nvPicPr>
          <p:cNvPr id="53252" name="Picture 4" descr="http://upload.wikimedia.org/wikipedia/commons/thumb/e/eb/Lancelet's_circulatory_system_scheme.png/640px-Lancelet's_circulatory_system_schem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429" y="4740841"/>
            <a:ext cx="4255703" cy="1416352"/>
          </a:xfrm>
          <a:prstGeom prst="rect">
            <a:avLst/>
          </a:prstGeom>
          <a:noFill/>
        </p:spPr>
      </p:pic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3237899" y="3367308"/>
            <a:ext cx="1172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dirty="0" smtClean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kopinatec</a:t>
            </a:r>
            <a:endParaRPr lang="cs-CZ" sz="1800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4.bp.blogspot.com/-47RBn97-DF0/TlMl4-Z5xlI/AAAAAAAAMQM/OGI6uBxwqdA/s1600/giraffe+recurrent+laryngeal+ner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00" y="843114"/>
            <a:ext cx="7959013" cy="5397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MRAVEN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3951288"/>
            <a:ext cx="48974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4230688" y="3948113"/>
            <a:ext cx="2454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Zacryptocerus varians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33388" y="288925"/>
            <a:ext cx="7734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0" i="1">
                <a:latin typeface="Arial" pitchFamily="34" charset="0"/>
              </a:rPr>
              <a:t>Atta, Acromyrmex</a:t>
            </a:r>
            <a:r>
              <a:rPr lang="cs-CZ" sz="2000" b="0">
                <a:latin typeface="Arial" pitchFamily="34" charset="0"/>
              </a:rPr>
              <a:t>: </a:t>
            </a:r>
            <a:r>
              <a:rPr lang="cs-CZ" sz="1800" b="0">
                <a:latin typeface="Arial" pitchFamily="34" charset="0"/>
              </a:rPr>
              <a:t>větší dělníci - krájení listů, </a:t>
            </a:r>
          </a:p>
          <a:p>
            <a:r>
              <a:rPr lang="cs-CZ" sz="1800" b="0">
                <a:latin typeface="Arial" pitchFamily="34" charset="0"/>
              </a:rPr>
              <a:t>                                  vojáci - jejich ochrana, </a:t>
            </a:r>
          </a:p>
          <a:p>
            <a:r>
              <a:rPr lang="cs-CZ" sz="1800" b="0">
                <a:latin typeface="Arial" pitchFamily="34" charset="0"/>
              </a:rPr>
              <a:t>                                  malí dělníci - žvýkání listů, pěstování hub</a:t>
            </a:r>
            <a:endParaRPr lang="cs-CZ" sz="2000" b="0" i="1">
              <a:latin typeface="Arial" pitchFamily="34" charset="0"/>
            </a:endParaRPr>
          </a:p>
        </p:txBody>
      </p:sp>
      <p:pic>
        <p:nvPicPr>
          <p:cNvPr id="156683" name="Picture 11" descr="casent0103758_p_1_hi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7550" y="4464050"/>
            <a:ext cx="264001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2" name="Picture 18" descr="File:Acromyrmex octospinosu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0025" y="1395413"/>
            <a:ext cx="27400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3" name="Picture 20" descr="File:Atta colombica workers cutting whole pla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0988" y="1433513"/>
            <a:ext cx="355123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4" name="Picture 22" descr="atta_close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3" y="1766888"/>
            <a:ext cx="254635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449263" y="1696272"/>
            <a:ext cx="8581195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kompromis různých adaptivních </a:t>
            </a:r>
            <a:r>
              <a:rPr lang="cs-CZ" sz="2000" b="0" dirty="0" smtClean="0">
                <a:solidFill>
                  <a:srgbClr val="E80000"/>
                </a:solidFill>
                <a:latin typeface="Arial" pitchFamily="34" charset="0"/>
              </a:rPr>
              <a:t>potřeb:</a:t>
            </a:r>
            <a:br>
              <a:rPr lang="cs-CZ" sz="2000" b="0" dirty="0" smtClean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 smtClean="0">
                <a:solidFill>
                  <a:srgbClr val="E80000"/>
                </a:solidFill>
                <a:latin typeface="Arial" pitchFamily="34" charset="0"/>
              </a:rPr>
              <a:t/>
            </a:r>
            <a:br>
              <a:rPr lang="cs-CZ" sz="2000" b="0" dirty="0" smtClean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 smtClean="0">
                <a:latin typeface="Arial" pitchFamily="34" charset="0"/>
              </a:rPr>
              <a:t>současné </a:t>
            </a:r>
            <a:r>
              <a:rPr lang="cs-CZ" sz="2000" b="0" dirty="0">
                <a:latin typeface="Arial" pitchFamily="34" charset="0"/>
              </a:rPr>
              <a:t>dýchání a příjem potravy při absenci sekundárního patra </a:t>
            </a:r>
            <a:endParaRPr lang="en-US" sz="2000" b="0" dirty="0">
              <a:latin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kompromis </a:t>
            </a:r>
            <a:r>
              <a:rPr lang="cs-CZ" sz="2000" b="0" dirty="0" err="1">
                <a:latin typeface="Arial" pitchFamily="34" charset="0"/>
              </a:rPr>
              <a:t>life</a:t>
            </a:r>
            <a:r>
              <a:rPr lang="cs-CZ" sz="2000" b="0" dirty="0">
                <a:latin typeface="Arial" pitchFamily="34" charset="0"/>
              </a:rPr>
              <a:t>-</a:t>
            </a:r>
            <a:r>
              <a:rPr lang="cs-CZ" sz="2000" b="0" dirty="0" err="1">
                <a:latin typeface="Arial" pitchFamily="34" charset="0"/>
              </a:rPr>
              <a:t>history</a:t>
            </a:r>
            <a:r>
              <a:rPr lang="cs-CZ" sz="2000" b="0" dirty="0">
                <a:latin typeface="Arial" pitchFamily="34" charset="0"/>
              </a:rPr>
              <a:t> parametrů (počet mláďat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věk při první reprodukci)</a:t>
            </a:r>
            <a:endParaRPr lang="en-US" sz="2000" b="0" dirty="0">
              <a:latin typeface="Arial" pitchFamily="34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rozdělení času mezi různé aktivity (příjem potravy, odpočinek, …)</a:t>
            </a:r>
            <a:endParaRPr lang="cs-CZ" sz="2000" b="0" dirty="0">
              <a:latin typeface="Arial" pitchFamily="34" charset="0"/>
            </a:endParaRPr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449263" y="327025"/>
            <a:ext cx="6764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konflikt na různých úrovních</a:t>
            </a:r>
            <a:r>
              <a:rPr lang="cs-CZ" sz="2000" b="0" dirty="0">
                <a:latin typeface="Arial" pitchFamily="34" charset="0"/>
              </a:rPr>
              <a:t>: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  selekce na úrovni genu vs. selekce na úrovni organismu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2734113" y="327025"/>
            <a:ext cx="3453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Metody studia adaptací: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49263" y="897211"/>
            <a:ext cx="412115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strukturní složitost: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cs-CZ" sz="1800" b="0" dirty="0">
                <a:latin typeface="Arial" pitchFamily="34" charset="0"/>
              </a:rPr>
              <a:t>čím složitější, tím pravděpodobnější,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že jde o adaptace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/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účelnost, demonstrace funkce: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cs-CZ" sz="1800" b="0" dirty="0" err="1">
                <a:latin typeface="Arial" pitchFamily="34" charset="0"/>
              </a:rPr>
              <a:t>Bergmannovo</a:t>
            </a:r>
            <a:r>
              <a:rPr lang="cs-CZ" sz="1800" b="0" dirty="0">
                <a:latin typeface="Arial" pitchFamily="34" charset="0"/>
              </a:rPr>
              <a:t> a Allenovo pravidlo,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křídlo sokola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 krahujce atd.</a:t>
            </a:r>
            <a:br>
              <a:rPr lang="cs-CZ" sz="1800" b="0" dirty="0">
                <a:latin typeface="Arial" pitchFamily="34" charset="0"/>
                <a:sym typeface="Symbol" pitchFamily="18" charset="2"/>
              </a:rPr>
            </a:br>
            <a:r>
              <a:rPr lang="cs-CZ" sz="18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</a:t>
            </a: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komparativní metoda:</a:t>
            </a:r>
            <a:b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spojení s fylogenetickou analýzou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/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endParaRPr lang="cs-CZ" sz="2000" b="0" dirty="0">
              <a:solidFill>
                <a:srgbClr val="E80000"/>
              </a:solidFill>
              <a:latin typeface="Arial" pitchFamily="34" charset="0"/>
              <a:sym typeface="Symbol" pitchFamily="18" charset="2"/>
            </a:endParaRPr>
          </a:p>
          <a:p>
            <a:r>
              <a:rPr lang="cs-CZ" sz="2000" b="0" dirty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experiment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449263" y="5356609"/>
            <a:ext cx="849504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000" b="0" dirty="0">
                <a:latin typeface="Arial" pitchFamily="34" charset="0"/>
              </a:rPr>
              <a:t>Někdy nelze ani experimentem jednoznačně určit, zda se </a:t>
            </a:r>
            <a:r>
              <a:rPr lang="cs-CZ" sz="2000" b="0" dirty="0" smtClean="0">
                <a:latin typeface="Arial" pitchFamily="34" charset="0"/>
              </a:rPr>
              <a:t>daná vlastnost vyvinula </a:t>
            </a:r>
            <a:r>
              <a:rPr lang="cs-CZ" sz="2000" b="0" dirty="0">
                <a:latin typeface="Arial" pitchFamily="34" charset="0"/>
              </a:rPr>
              <a:t>k určitému cíli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u="sng" dirty="0">
                <a:latin typeface="Arial" pitchFamily="34" charset="0"/>
                <a:sym typeface="Symbol" pitchFamily="18" charset="2"/>
              </a:rPr>
              <a:t>nebezpečí záměny funkce a </a:t>
            </a:r>
            <a:r>
              <a:rPr lang="cs-CZ" sz="2000" b="0" u="sng" dirty="0" smtClean="0">
                <a:latin typeface="Arial" pitchFamily="34" charset="0"/>
                <a:sym typeface="Symbol" pitchFamily="18" charset="2"/>
              </a:rPr>
              <a:t>účinku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: </a:t>
            </a:r>
            <a:endParaRPr lang="cs-CZ" sz="2000" b="0" dirty="0" smtClean="0">
              <a:latin typeface="Arial" pitchFamily="34" charset="0"/>
              <a:sym typeface="Symbol" pitchFamily="18" charset="2"/>
            </a:endParaRPr>
          </a:p>
          <a:p>
            <a:pPr algn="ctr"/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např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 alkaloidy a terpeny u rostlin (odpuzování hmyzu  </a:t>
            </a:r>
            <a:r>
              <a:rPr lang="cs-CZ" sz="2000" b="0" dirty="0" smtClean="0">
                <a:latin typeface="Arial" pitchFamily="34" charset="0"/>
                <a:sym typeface="Symbol" pitchFamily="18" charset="2"/>
              </a:rPr>
              <a:t>odpadní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produkty metabolismu)</a:t>
            </a:r>
            <a:endParaRPr lang="cs-CZ" sz="2000" b="0" dirty="0">
              <a:latin typeface="Arial" pitchFamily="34" charset="0"/>
            </a:endParaRPr>
          </a:p>
        </p:txBody>
      </p:sp>
      <p:pic>
        <p:nvPicPr>
          <p:cNvPr id="22537" name="Picture 3" descr="File:Polarfuchs 1 2004-11-1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6942" y="987972"/>
            <a:ext cx="2365190" cy="184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5" descr="Plik:TAzooAnimal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9463" y="956442"/>
            <a:ext cx="2148028" cy="187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86038" y="3154363"/>
            <a:ext cx="6311900" cy="2003425"/>
            <a:chOff x="1629" y="1927"/>
            <a:chExt cx="3976" cy="1262"/>
          </a:xfrm>
        </p:grpSpPr>
        <p:pic>
          <p:nvPicPr>
            <p:cNvPr id="22535" name="Picture 7" descr="File:Phylogeny Star vs Hierarchical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3259" y="1927"/>
              <a:ext cx="2346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6" name="AutoShape 8"/>
            <p:cNvSpPr>
              <a:spLocks noChangeArrowheads="1"/>
            </p:cNvSpPr>
            <p:nvPr/>
          </p:nvSpPr>
          <p:spPr bwMode="auto">
            <a:xfrm>
              <a:off x="1629" y="2492"/>
              <a:ext cx="1667" cy="697"/>
            </a:xfrm>
            <a:prstGeom prst="wedgeRectCallout">
              <a:avLst>
                <a:gd name="adj1" fmla="val 64935"/>
                <a:gd name="adj2" fmla="val -3378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>
                  <a:latin typeface="Arial" pitchFamily="34" charset="0"/>
                  <a:sym typeface="Symbol" pitchFamily="18" charset="2"/>
                </a:rPr>
                <a:t>nefylogenetické</a:t>
              </a:r>
              <a:r>
                <a:rPr lang="cs-CZ" sz="1400" b="0" dirty="0">
                  <a:latin typeface="Arial" pitchFamily="34" charset="0"/>
                  <a:sym typeface="Symbol" pitchFamily="18" charset="2"/>
                </a:rPr>
                <a:t> statistické metody předpokládají, že srovnávané druhy jsou všechny stejně příbuzné 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Je každý znak adaptivní?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638315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fyzikální a chemické zákony:</a:t>
            </a:r>
            <a:r>
              <a:rPr lang="cs-CZ" sz="1800" b="0" dirty="0">
                <a:latin typeface="Arial" pitchFamily="34" charset="0"/>
              </a:rPr>
              <a:t/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smtClean="0">
                <a:latin typeface="Arial" pitchFamily="34" charset="0"/>
              </a:rPr>
              <a:t>barva </a:t>
            </a:r>
            <a:r>
              <a:rPr lang="cs-CZ" sz="1800" b="0" dirty="0">
                <a:latin typeface="Arial" pitchFamily="34" charset="0"/>
              </a:rPr>
              <a:t>hemoglobinu, návrat létající ryby do vody</a:t>
            </a:r>
            <a:br>
              <a:rPr lang="cs-CZ" sz="18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kulturní dědičnost některých vzorců chování</a:t>
            </a:r>
            <a:br>
              <a:rPr lang="cs-CZ" sz="1800" b="0" dirty="0">
                <a:solidFill>
                  <a:srgbClr val="E80000"/>
                </a:solidFill>
                <a:latin typeface="Arial" pitchFamily="34" charset="0"/>
              </a:rPr>
            </a:br>
            <a:endParaRPr lang="cs-CZ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drift: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 smtClean="0">
                <a:latin typeface="Arial" pitchFamily="34" charset="0"/>
              </a:rPr>
              <a:t>pseudogeny</a:t>
            </a:r>
            <a:r>
              <a:rPr lang="cs-CZ" sz="1800" b="0" dirty="0">
                <a:latin typeface="Arial" pitchFamily="34" charset="0"/>
              </a:rPr>
              <a:t>; přechod k partenogenezi u </a:t>
            </a:r>
            <a:r>
              <a:rPr lang="cs-CZ" sz="1800" b="0" i="1" dirty="0">
                <a:latin typeface="Arial" pitchFamily="34" charset="0"/>
              </a:rPr>
              <a:t>D. </a:t>
            </a:r>
            <a:r>
              <a:rPr lang="cs-CZ" sz="1800" b="0" i="1" dirty="0" err="1">
                <a:latin typeface="Arial" pitchFamily="34" charset="0"/>
              </a:rPr>
              <a:t>mercatorum</a:t>
            </a:r>
            <a:r>
              <a:rPr lang="cs-CZ" sz="1800" b="0" dirty="0">
                <a:latin typeface="Arial" pitchFamily="34" charset="0"/>
              </a:rPr>
              <a:t>;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smtClean="0">
                <a:latin typeface="Arial" pitchFamily="34" charset="0"/>
              </a:rPr>
              <a:t>ztráta </a:t>
            </a:r>
            <a:r>
              <a:rPr lang="cs-CZ" sz="1800" b="0" dirty="0">
                <a:latin typeface="Arial" pitchFamily="34" charset="0"/>
              </a:rPr>
              <a:t>struktury v důsledku akumulace škodlivých mutací</a:t>
            </a:r>
            <a:br>
              <a:rPr lang="cs-CZ" sz="1800" b="0" dirty="0">
                <a:latin typeface="Arial" pitchFamily="34" charset="0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korelace se selektovaným znakem: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err="1" smtClean="0">
                <a:latin typeface="Arial" pitchFamily="34" charset="0"/>
              </a:rPr>
              <a:t>hitchhiking</a:t>
            </a:r>
            <a:r>
              <a:rPr lang="cs-CZ" sz="1800" b="0" dirty="0">
                <a:latin typeface="Arial" pitchFamily="34" charset="0"/>
              </a:rPr>
              <a:t>, pleiotropie</a:t>
            </a:r>
          </a:p>
          <a:p>
            <a:pPr defTabSz="360000"/>
            <a:endParaRPr lang="cs-CZ" sz="1800" b="0" dirty="0">
              <a:latin typeface="Arial" pitchFamily="34" charset="0"/>
            </a:endParaRPr>
          </a:p>
          <a:p>
            <a:pPr defTabSz="360000"/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v adaptivní krajině mnoho vrcholů</a:t>
            </a:r>
            <a:r>
              <a:rPr lang="cs-CZ" sz="1800" b="0" dirty="0" smtClean="0">
                <a:solidFill>
                  <a:srgbClr val="E80000"/>
                </a:solidFill>
                <a:latin typeface="Arial" pitchFamily="34" charset="0"/>
              </a:rPr>
              <a:t>:</a:t>
            </a:r>
            <a:endParaRPr lang="cs-CZ" sz="1800" b="0" dirty="0">
              <a:latin typeface="Arial" pitchFamily="34" charset="0"/>
            </a:endParaRPr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4618487" y="3994707"/>
          <a:ext cx="3679117" cy="2117767"/>
        </p:xfrm>
        <a:graphic>
          <a:graphicData uri="http://schemas.openxmlformats.org/presentationml/2006/ole">
            <p:oleObj spid="_x0000_s5122" name="CorelPhotoPaint.Image.9" r:id="rId4" imgW="2200000" imgH="1266332" progId="">
              <p:embed/>
            </p:oleObj>
          </a:graphicData>
        </a:graphic>
      </p:graphicFrame>
      <p:pic>
        <p:nvPicPr>
          <p:cNvPr id="173073" name="Picture 17" descr="Flying_fish"/>
          <p:cNvPicPr>
            <a:picLocks noChangeAspect="1" noChangeArrowheads="1"/>
          </p:cNvPicPr>
          <p:nvPr/>
        </p:nvPicPr>
        <p:blipFill>
          <a:blip r:embed="rId5" cstate="print"/>
          <a:srcRect r="25833" b="11591"/>
          <a:stretch>
            <a:fillRect/>
          </a:stretch>
        </p:blipFill>
        <p:spPr bwMode="auto">
          <a:xfrm>
            <a:off x="6467946" y="407019"/>
            <a:ext cx="2124117" cy="185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Je každý znak adaptivní?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453649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1800" b="0" dirty="0" smtClean="0">
                <a:solidFill>
                  <a:srgbClr val="E80000"/>
                </a:solidFill>
                <a:latin typeface="Arial" pitchFamily="34" charset="0"/>
              </a:rPr>
              <a:t>v </a:t>
            </a:r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adaptivní krajině mnoho vrcholů:</a:t>
            </a:r>
            <a:r>
              <a:rPr lang="cs-CZ" sz="1800" b="0" dirty="0">
                <a:latin typeface="Arial" pitchFamily="34" charset="0"/>
              </a:rPr>
              <a:t/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smtClean="0">
                <a:latin typeface="Arial" pitchFamily="34" charset="0"/>
              </a:rPr>
              <a:t>kryptické </a:t>
            </a:r>
            <a:r>
              <a:rPr lang="cs-CZ" sz="1800" b="0" dirty="0">
                <a:latin typeface="Arial" pitchFamily="34" charset="0"/>
              </a:rPr>
              <a:t>nebo aposematické zbarvení;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smtClean="0">
                <a:latin typeface="Arial" pitchFamily="34" charset="0"/>
              </a:rPr>
              <a:t>lokomoce </a:t>
            </a:r>
            <a:r>
              <a:rPr lang="cs-CZ" sz="1800" b="0" dirty="0">
                <a:latin typeface="Arial" pitchFamily="34" charset="0"/>
              </a:rPr>
              <a:t>klokana 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 zebry</a:t>
            </a:r>
            <a:br>
              <a:rPr lang="cs-CZ" sz="1800" b="0" dirty="0">
                <a:latin typeface="Arial" pitchFamily="34" charset="0"/>
                <a:sym typeface="Symbol" pitchFamily="18" charset="2"/>
              </a:rPr>
            </a:br>
            <a:endParaRPr lang="cs-CZ" sz="1800" b="0" dirty="0"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cs-CZ" sz="1800" b="0" dirty="0" smtClean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cs-CZ" sz="1800" b="0" dirty="0" smtClean="0">
                <a:solidFill>
                  <a:srgbClr val="E80000"/>
                </a:solidFill>
                <a:latin typeface="Arial" pitchFamily="34" charset="0"/>
              </a:rPr>
              <a:t>fylogeneze</a:t>
            </a:r>
            <a:r>
              <a:rPr lang="cs-CZ" sz="1800" b="0" dirty="0">
                <a:solidFill>
                  <a:srgbClr val="E80000"/>
                </a:solidFill>
                <a:latin typeface="Arial" pitchFamily="34" charset="0"/>
              </a:rPr>
              <a:t>:</a:t>
            </a:r>
            <a:r>
              <a:rPr lang="cs-CZ" sz="1800" b="0" dirty="0">
                <a:latin typeface="Arial" pitchFamily="34" charset="0"/>
              </a:rPr>
              <a:t/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	</a:t>
            </a:r>
            <a:r>
              <a:rPr lang="cs-CZ" sz="1800" b="0" dirty="0" smtClean="0">
                <a:latin typeface="Arial" pitchFamily="34" charset="0"/>
              </a:rPr>
              <a:t>bezkřídlost</a:t>
            </a:r>
            <a:r>
              <a:rPr lang="cs-CZ" sz="1800" b="0" dirty="0">
                <a:latin typeface="Arial" pitchFamily="34" charset="0"/>
              </a:rPr>
              <a:t>, </a:t>
            </a:r>
            <a:r>
              <a:rPr lang="en-US" sz="1800" b="0" dirty="0">
                <a:latin typeface="Arial" pitchFamily="34" charset="0"/>
              </a:rPr>
              <a:t/>
            </a:r>
            <a:br>
              <a:rPr lang="en-US" sz="1800" b="0" dirty="0">
                <a:latin typeface="Arial" pitchFamily="34" charset="0"/>
              </a:rPr>
            </a:br>
            <a:r>
              <a:rPr lang="cs-CZ" sz="1800" b="0" dirty="0" smtClean="0">
                <a:latin typeface="Arial" pitchFamily="34" charset="0"/>
              </a:rPr>
              <a:t>	</a:t>
            </a:r>
            <a:r>
              <a:rPr lang="cs-CZ" sz="1800" b="0" dirty="0" err="1" smtClean="0">
                <a:latin typeface="Arial" pitchFamily="34" charset="0"/>
              </a:rPr>
              <a:t>eusociální</a:t>
            </a:r>
            <a:r>
              <a:rPr lang="cs-CZ" sz="1800" b="0" dirty="0" smtClean="0">
                <a:latin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</a:rPr>
              <a:t>chování </a:t>
            </a:r>
            <a:r>
              <a:rPr lang="cs-CZ" sz="1800" b="0" dirty="0" err="1" smtClean="0">
                <a:latin typeface="Arial" pitchFamily="34" charset="0"/>
              </a:rPr>
              <a:t>rypošů</a:t>
            </a:r>
            <a:endParaRPr lang="cs-CZ" sz="1800" b="0" dirty="0">
              <a:latin typeface="Arial" pitchFamily="34" charset="0"/>
            </a:endParaRPr>
          </a:p>
        </p:txBody>
      </p:sp>
      <p:pic>
        <p:nvPicPr>
          <p:cNvPr id="5127" name="Picture 11" descr="zori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6592" y="2530861"/>
            <a:ext cx="2453202" cy="18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8" name="Text Box 12"/>
          <p:cNvSpPr txBox="1">
            <a:spLocks noChangeArrowheads="1"/>
          </p:cNvSpPr>
          <p:nvPr/>
        </p:nvSpPr>
        <p:spPr bwMode="auto">
          <a:xfrm>
            <a:off x="3413296" y="4318602"/>
            <a:ext cx="673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>
                <a:latin typeface="Arial" pitchFamily="34" charset="0"/>
              </a:rPr>
              <a:t>zorila</a:t>
            </a:r>
            <a:endParaRPr lang="cs-CZ" sz="1600" b="0" dirty="0">
              <a:latin typeface="Arial" pitchFamily="34" charset="0"/>
            </a:endParaRPr>
          </a:p>
        </p:txBody>
      </p:sp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2122231" y="2122575"/>
            <a:ext cx="720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Arial" pitchFamily="34" charset="0"/>
              </a:rPr>
              <a:t>skunk</a:t>
            </a:r>
          </a:p>
        </p:txBody>
      </p:sp>
      <p:pic>
        <p:nvPicPr>
          <p:cNvPr id="5130" name="Picture 15" descr="File:Striped skun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2038694"/>
            <a:ext cx="1743332" cy="253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31" name="Picture 16"/>
          <p:cNvPicPr>
            <a:picLocks noChangeAspect="1" noChangeArrowheads="1"/>
          </p:cNvPicPr>
          <p:nvPr/>
        </p:nvPicPr>
        <p:blipFill>
          <a:blip r:embed="rId6" cstate="print"/>
          <a:srcRect t="76128"/>
          <a:stretch>
            <a:fillRect/>
          </a:stretch>
        </p:blipFill>
        <p:spPr bwMode="auto">
          <a:xfrm>
            <a:off x="5107459" y="972065"/>
            <a:ext cx="3898202" cy="9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AutoShape 4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2" name="AutoShape 6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4" name="AutoShape 8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5786" name="Picture 10" descr="http://cdn2.arkive.org/media/EB/EB5BC604-FBB2-49E5-AF95-3D1CE7ACE28E/Presentation.Large/Red-kangaroo-hopp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5053" y="4240303"/>
            <a:ext cx="2640363" cy="190512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5788" name="Picture 12" descr="http://rennersafaris.com/wp-content/uploads/2014/06/Impala-Running-054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5630" y="2404920"/>
            <a:ext cx="2686478" cy="18282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851647" y="6039666"/>
            <a:ext cx="776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smtClean="0">
                <a:latin typeface="Arial" pitchFamily="34" charset="0"/>
              </a:rPr>
              <a:t>klokan</a:t>
            </a:r>
            <a:endParaRPr lang="cs-CZ" sz="1600" b="0" dirty="0">
              <a:latin typeface="Arial" pitchFamily="34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248490" y="2513872"/>
            <a:ext cx="901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smtClean="0">
                <a:latin typeface="Arial" pitchFamily="34" charset="0"/>
              </a:rPr>
              <a:t>antilopa</a:t>
            </a:r>
            <a:endParaRPr lang="cs-CZ" sz="16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362075"/>
            <a:ext cx="2857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Obdélník 6"/>
          <p:cNvSpPr>
            <a:spLocks noChangeArrowheads="1"/>
          </p:cNvSpPr>
          <p:nvPr/>
        </p:nvSpPr>
        <p:spPr bwMode="auto">
          <a:xfrm>
            <a:off x="449263" y="301625"/>
            <a:ext cx="8585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Stephen</a:t>
            </a:r>
            <a:r>
              <a:rPr lang="cs-CZ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G</a:t>
            </a:r>
            <a:r>
              <a:rPr lang="en-US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ould</a:t>
            </a:r>
            <a:r>
              <a:rPr lang="en-US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Richard </a:t>
            </a:r>
            <a:r>
              <a:rPr lang="en-US" sz="18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Lewontin</a:t>
            </a:r>
            <a:r>
              <a:rPr lang="cs-CZ" sz="18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(1979):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pandrels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San Marco and the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Panglossian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aradigm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: A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ritique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daptationist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rogramme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Proceedings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f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he Royal Society of London, Series B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, 205</a:t>
            </a:r>
            <a:r>
              <a:rPr lang="cs-CZ" sz="1400" b="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 581-598.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763" y="4186238"/>
            <a:ext cx="3538537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6913" y="1798638"/>
            <a:ext cx="3306762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 cstate="print"/>
          <a:srcRect r="34682"/>
          <a:stretch>
            <a:fillRect/>
          </a:stretch>
        </p:blipFill>
        <p:spPr bwMode="auto">
          <a:xfrm>
            <a:off x="6240463" y="1571625"/>
            <a:ext cx="2641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413" y="4476750"/>
            <a:ext cx="3697287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Oecophy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8" y="1271588"/>
            <a:ext cx="41481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1001713" y="644525"/>
            <a:ext cx="2608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Oecophylla smaragdina</a:t>
            </a:r>
          </a:p>
        </p:txBody>
      </p:sp>
      <p:pic>
        <p:nvPicPr>
          <p:cNvPr id="10244" name="Picture 18" descr="Oecophylla smaragdina, I_ALW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13" y="414338"/>
            <a:ext cx="326866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5" name="Picture 20" descr="OecSm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8075" y="3151188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6" name="Picture 22" descr="File:AntsStitchingLeav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575" y="3260725"/>
            <a:ext cx="2297113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7" name="Picture 24" descr="File:SSL11903p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19375" y="3054350"/>
            <a:ext cx="34925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5433" name="Text Box 25"/>
          <p:cNvSpPr txBox="1">
            <a:spLocks noChangeArrowheads="1"/>
          </p:cNvSpPr>
          <p:nvPr/>
        </p:nvSpPr>
        <p:spPr bwMode="auto">
          <a:xfrm>
            <a:off x="6030913" y="6083300"/>
            <a:ext cx="23342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latin typeface="Arial" pitchFamily="34" charset="0"/>
              </a:rPr>
              <a:t>parazité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hostitelé</a:t>
            </a:r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8535991" cy="5042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life</a:t>
            </a:r>
            <a:r>
              <a:rPr lang="cs-CZ" sz="2000" b="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000" b="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history</a:t>
            </a:r>
            <a:r>
              <a:rPr lang="cs-CZ" sz="2000" b="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strategie 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= časování a způsob investování do přežití a</a:t>
            </a:r>
            <a:br>
              <a:rPr lang="cs-CZ" sz="2000" b="0" dirty="0" smtClean="0">
                <a:latin typeface="Arial" pitchFamily="34" charset="0"/>
                <a:cs typeface="Arial" pitchFamily="34" charset="0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reprodukce po celé období života jedince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např. načasování pohlavní dospělosti, zrání a stárnutí, </a:t>
            </a:r>
            <a:br>
              <a:rPr lang="cs-CZ" sz="2000" b="0" dirty="0" smtClean="0">
                <a:latin typeface="Arial" pitchFamily="34" charset="0"/>
                <a:cs typeface="Arial" pitchFamily="34" charset="0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počet a velikost	potomstva, </a:t>
            </a:r>
            <a:br>
              <a:rPr lang="cs-CZ" sz="2000" b="0" dirty="0" smtClean="0">
                <a:latin typeface="Arial" pitchFamily="34" charset="0"/>
                <a:cs typeface="Arial" pitchFamily="34" charset="0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reprodukce jedenkrát za život (</a:t>
            </a:r>
            <a:r>
              <a:rPr lang="cs-CZ" sz="2000" b="0" i="1" dirty="0" err="1" smtClean="0">
                <a:latin typeface="Arial" pitchFamily="34" charset="0"/>
                <a:cs typeface="Arial" pitchFamily="34" charset="0"/>
              </a:rPr>
              <a:t>semelparity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opakovaně (</a:t>
            </a:r>
            <a:r>
              <a:rPr lang="cs-CZ" sz="2000" b="0" i="1" dirty="0" err="1" smtClean="0">
                <a:latin typeface="Arial" pitchFamily="34" charset="0"/>
                <a:cs typeface="Arial" pitchFamily="34" charset="0"/>
              </a:rPr>
              <a:t>iteroparity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cs-CZ" sz="2000" b="0" dirty="0" smtClean="0">
                <a:latin typeface="Arial" pitchFamily="34" charset="0"/>
                <a:cs typeface="Arial" pitchFamily="34" charset="0"/>
              </a:rPr>
            </a:br>
            <a:endParaRPr lang="cs-CZ" sz="2000" b="0" dirty="0" smtClean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Př.: paví očka (gupky) na severu Trinidadu a Tobaga: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	horní a dolní toky odděleny vodopády 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 bariéra pro gupky i predátory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horní: mírný predační tlak (</a:t>
            </a:r>
            <a:r>
              <a:rPr lang="cs-CZ" sz="2000" b="0" i="1" dirty="0" err="1" smtClean="0">
                <a:latin typeface="Arial" pitchFamily="34" charset="0"/>
                <a:cs typeface="Arial" pitchFamily="34" charset="0"/>
                <a:sym typeface="Symbol"/>
              </a:rPr>
              <a:t>Rivulus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 err="1" smtClean="0">
                <a:latin typeface="Arial" pitchFamily="34" charset="0"/>
                <a:cs typeface="Arial" pitchFamily="34" charset="0"/>
                <a:sym typeface="Symbol"/>
              </a:rPr>
              <a:t>hartii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dolní: silný predační tlak (např. </a:t>
            </a:r>
            <a:r>
              <a:rPr lang="cs-CZ" sz="2000" b="0" i="1" dirty="0" err="1" smtClean="0">
                <a:latin typeface="Arial" pitchFamily="34" charset="0"/>
                <a:cs typeface="Arial" pitchFamily="34" charset="0"/>
                <a:sym typeface="Symbol"/>
              </a:rPr>
              <a:t>Crenicichla</a:t>
            </a:r>
            <a:r>
              <a:rPr lang="cs-CZ" sz="2000" b="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i="1" dirty="0" err="1" smtClean="0">
                <a:latin typeface="Arial" pitchFamily="34" charset="0"/>
                <a:cs typeface="Arial" pitchFamily="34" charset="0"/>
                <a:sym typeface="Symbol"/>
              </a:rPr>
              <a:t>alta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endParaRPr lang="cs-CZ" sz="2000" b="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 odlišné zbarvení, </a:t>
            </a:r>
            <a:r>
              <a:rPr lang="cs-CZ" sz="2000" b="0" dirty="0" err="1" smtClean="0">
                <a:latin typeface="Arial" pitchFamily="34" charset="0"/>
                <a:cs typeface="Arial" pitchFamily="34" charset="0"/>
                <a:sym typeface="Symbol"/>
              </a:rPr>
              <a:t>antipredační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chování, </a:t>
            </a:r>
            <a:r>
              <a:rPr lang="cs-CZ" sz="2000" b="0" dirty="0" err="1" smtClean="0">
                <a:latin typeface="Arial" pitchFamily="34" charset="0"/>
                <a:cs typeface="Arial" pitchFamily="34" charset="0"/>
                <a:sym typeface="Symbol"/>
              </a:rPr>
              <a:t>life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b="0" dirty="0" err="1" smtClean="0">
                <a:latin typeface="Arial" pitchFamily="34" charset="0"/>
                <a:cs typeface="Arial" pitchFamily="34" charset="0"/>
                <a:sym typeface="Symbol"/>
              </a:rPr>
              <a:t>history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 parametry 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(odlišný počet a velikost potomstva, věk první reprodukce, časování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senescence)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66374" y="118950"/>
            <a:ext cx="4126167" cy="480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4"/>
          <p:cNvSpPr txBox="1"/>
          <p:nvPr/>
        </p:nvSpPr>
        <p:spPr>
          <a:xfrm>
            <a:off x="5927834" y="7462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675586" y="573206"/>
            <a:ext cx="2932385" cy="845689"/>
          </a:xfrm>
          <a:prstGeom prst="wedgeRectCallout">
            <a:avLst>
              <a:gd name="adj1" fmla="val -96331"/>
              <a:gd name="adj2" fmla="val 8632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méně většího potomstva, pozdější reprodukce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835573" y="4582903"/>
            <a:ext cx="2932385" cy="845689"/>
          </a:xfrm>
          <a:prstGeom prst="wedgeRectCallout">
            <a:avLst>
              <a:gd name="adj1" fmla="val -6725"/>
              <a:gd name="adj2" fmla="val -13240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více menšího potomstva, dřívější reprodukce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41132" y="5770179"/>
            <a:ext cx="4342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evoluční kompromis (</a:t>
            </a:r>
            <a:r>
              <a:rPr lang="cs-CZ" b="0" i="1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trade</a:t>
            </a:r>
            <a:r>
              <a:rPr lang="cs-CZ" b="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b="0" i="1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off</a:t>
            </a:r>
            <a:r>
              <a:rPr lang="cs-CZ" b="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b="0" i="1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698725" y="3573518"/>
            <a:ext cx="3020598" cy="2914612"/>
            <a:chOff x="5698725" y="3573518"/>
            <a:chExt cx="3020598" cy="2914612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5400000">
              <a:off x="5751718" y="3520525"/>
              <a:ext cx="2914612" cy="3020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Volný tvar 11"/>
            <p:cNvSpPr/>
            <p:nvPr/>
          </p:nvSpPr>
          <p:spPr bwMode="auto">
            <a:xfrm>
              <a:off x="6298406" y="4114800"/>
              <a:ext cx="2052638" cy="1750219"/>
            </a:xfrm>
            <a:custGeom>
              <a:avLst/>
              <a:gdLst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2638" h="1750219">
                  <a:moveTo>
                    <a:pt x="0" y="0"/>
                  </a:moveTo>
                  <a:cubicBezTo>
                    <a:pt x="950912" y="171450"/>
                    <a:pt x="1716088" y="964408"/>
                    <a:pt x="2052638" y="1750219"/>
                  </a:cubicBezTo>
                  <a:lnTo>
                    <a:pt x="2052638" y="1750219"/>
                  </a:lnTo>
                </a:path>
              </a:pathLst>
            </a:custGeom>
            <a:noFill/>
            <a:ln w="28575" cap="flat" cmpd="sng" algn="ctr">
              <a:solidFill>
                <a:srgbClr val="E8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734175" y="4202906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8162925" y="5543550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6970178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David </a:t>
            </a:r>
            <a:r>
              <a:rPr lang="cs-CZ" sz="20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Reznick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John </a:t>
            </a:r>
            <a:r>
              <a:rPr lang="cs-CZ" sz="2000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Endler</a:t>
            </a:r>
            <a:r>
              <a:rPr lang="cs-CZ" sz="2000" b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. (1990):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smtClean="0">
                <a:latin typeface="Arial" pitchFamily="34" charset="0"/>
                <a:cs typeface="Arial" pitchFamily="34" charset="0"/>
              </a:rPr>
              <a:t>transport 100 samců a 100 samic z dolního toku na horní </a:t>
            </a: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po 5 a 12 letech měly samice méně většího potomstva</a:t>
            </a:r>
            <a:b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 smtClean="0">
                <a:latin typeface="Arial" pitchFamily="34" charset="0"/>
                <a:cs typeface="Arial" pitchFamily="34" charset="0"/>
                <a:sym typeface="Symbol"/>
              </a:rPr>
              <a:t>	tato vlastnost dědičná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88009" y="1632579"/>
            <a:ext cx="4145459" cy="512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10800000">
            <a:off x="1615648" y="304800"/>
            <a:ext cx="3750922" cy="624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5801710" y="3978557"/>
            <a:ext cx="2932385" cy="1034877"/>
          </a:xfrm>
          <a:prstGeom prst="wedgeRectCallout">
            <a:avLst>
              <a:gd name="adj1" fmla="val -75184"/>
              <a:gd name="adj2" fmla="val 54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gupky ze silněji </a:t>
            </a: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predovaných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oblastí tvoří větší a těsnější hejna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711271" y="304800"/>
            <a:ext cx="468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latin typeface="Arial" pitchFamily="34" charset="0"/>
              </a:rPr>
              <a:t>Co musí evoluční teorie vysvětlit: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49263" y="1544638"/>
            <a:ext cx="820261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>
                <a:latin typeface="Arial" pitchFamily="34" charset="0"/>
              </a:rPr>
              <a:t>vznik složitých adaptací</a:t>
            </a:r>
            <a:br>
              <a:rPr lang="cs-CZ" sz="2000" b="0">
                <a:latin typeface="Arial" pitchFamily="34" charset="0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vznik znaků, jako rekombinace, pohlavní rozmnožování,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programovaná délka života včetně senescence a smrti, posunutí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segregačního poměru, které nositeli nepřinášejí (nebo zdánlivě </a:t>
            </a:r>
            <a:br>
              <a:rPr lang="cs-CZ" sz="2000" b="0">
                <a:latin typeface="Arial" pitchFamily="34" charset="0"/>
              </a:rPr>
            </a:br>
            <a:r>
              <a:rPr lang="cs-CZ" sz="2000" b="0">
                <a:latin typeface="Arial" pitchFamily="34" charset="0"/>
              </a:rPr>
              <a:t>  nepřinášejí) užitek</a:t>
            </a:r>
            <a:br>
              <a:rPr lang="cs-CZ" sz="2000" b="0">
                <a:latin typeface="Arial" pitchFamily="34" charset="0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kooperace v rámci druhu a mezi druhy </a:t>
            </a:r>
            <a:r>
              <a:rPr lang="cs-CZ" sz="2000" b="0">
                <a:latin typeface="Arial" pitchFamily="34" charset="0"/>
                <a:sym typeface="Symbol" pitchFamily="18" charset="2"/>
              </a:rPr>
              <a:t> antagonismus v rámci druhu</a:t>
            </a:r>
            <a:br>
              <a:rPr lang="cs-CZ" sz="2000" b="0">
                <a:latin typeface="Arial" pitchFamily="34" charset="0"/>
                <a:sym typeface="Symbol" pitchFamily="18" charset="2"/>
              </a:rPr>
            </a:br>
            <a:r>
              <a:rPr lang="cs-CZ" sz="2000" b="0">
                <a:latin typeface="Arial" pitchFamily="34" charset="0"/>
                <a:sym typeface="Symbol" pitchFamily="18" charset="2"/>
              </a:rPr>
              <a:t>  (např. infanticida) a mezi druhy (např. kastrace hostitele parazitem)</a:t>
            </a:r>
            <a:br>
              <a:rPr lang="cs-CZ" sz="2000" b="0">
                <a:latin typeface="Arial" pitchFamily="34" charset="0"/>
                <a:sym typeface="Symbol" pitchFamily="18" charset="2"/>
              </a:rPr>
            </a:br>
            <a:endParaRPr lang="cs-CZ" sz="2000" b="0">
              <a:latin typeface="Arial" pitchFamily="34" charset="0"/>
            </a:endParaRPr>
          </a:p>
          <a:p>
            <a:r>
              <a:rPr lang="cs-CZ" sz="2000" b="0">
                <a:latin typeface="Arial" pitchFamily="34" charset="0"/>
              </a:rPr>
              <a:t>„škodlivé“ adaptace (např. včelí žihadlo)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3739</TotalTime>
  <Words>666</Words>
  <Application>Microsoft Office PowerPoint</Application>
  <PresentationFormat>Předvádění na obrazovce (4:3)</PresentationFormat>
  <Paragraphs>204</Paragraphs>
  <Slides>34</Slides>
  <Notes>26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6" baseType="lpstr">
      <vt:lpstr>Výchozí návrh</vt:lpstr>
      <vt:lpstr>CorelPhotoPaint.Image.9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130</cp:revision>
  <dcterms:created xsi:type="dcterms:W3CDTF">2002-02-28T16:27:36Z</dcterms:created>
  <dcterms:modified xsi:type="dcterms:W3CDTF">2015-03-23T18:25:34Z</dcterms:modified>
</cp:coreProperties>
</file>