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1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08" r:id="rId34"/>
    <p:sldId id="307" r:id="rId35"/>
    <p:sldId id="286" r:id="rId36"/>
    <p:sldId id="304" r:id="rId37"/>
    <p:sldId id="309" r:id="rId38"/>
    <p:sldId id="312" r:id="rId39"/>
    <p:sldId id="318" r:id="rId40"/>
    <p:sldId id="287" r:id="rId41"/>
    <p:sldId id="281" r:id="rId42"/>
    <p:sldId id="290" r:id="rId43"/>
    <p:sldId id="284" r:id="rId44"/>
    <p:sldId id="310" r:id="rId45"/>
    <p:sldId id="282" r:id="rId46"/>
    <p:sldId id="289" r:id="rId47"/>
    <p:sldId id="285" r:id="rId48"/>
    <p:sldId id="311" r:id="rId49"/>
    <p:sldId id="280" r:id="rId50"/>
    <p:sldId id="305" r:id="rId51"/>
    <p:sldId id="313" r:id="rId52"/>
    <p:sldId id="267" r:id="rId53"/>
    <p:sldId id="315" r:id="rId54"/>
    <p:sldId id="314" r:id="rId55"/>
    <p:sldId id="316" r:id="rId56"/>
    <p:sldId id="278" r:id="rId57"/>
    <p:sldId id="317" r:id="rId58"/>
    <p:sldId id="288" r:id="rId59"/>
    <p:sldId id="319" r:id="rId6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960" y="-114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34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42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43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45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</a:t>
            </a:r>
            <a:r>
              <a:rPr lang="cs-CZ" dirty="0" smtClean="0">
                <a:sym typeface="Symbol" pitchFamily="18" charset="2"/>
              </a:rPr>
              <a:t>ploutvonožci: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sice </a:t>
            </a:r>
            <a:r>
              <a:rPr lang="cs-CZ" dirty="0">
                <a:sym typeface="Symbol" pitchFamily="18" charset="2"/>
              </a:rPr>
              <a:t>častá zranění, ale zisk vysoký (harémový systém  vítěz bere </a:t>
            </a:r>
            <a:r>
              <a:rPr lang="cs-CZ" dirty="0" smtClean="0">
                <a:sym typeface="Symbol" pitchFamily="18" charset="2"/>
              </a:rPr>
              <a:t>vše)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proto </a:t>
            </a:r>
            <a:r>
              <a:rPr lang="cs-CZ" dirty="0">
                <a:sym typeface="Symbol" pitchFamily="18" charset="2"/>
              </a:rPr>
              <a:t>se samcům vyplatí být </a:t>
            </a:r>
            <a:r>
              <a:rPr lang="cs-CZ" dirty="0" smtClean="0">
                <a:sym typeface="Symbol" pitchFamily="18" charset="2"/>
              </a:rPr>
              <a:t>agresivní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	někdy </a:t>
            </a:r>
            <a:r>
              <a:rPr lang="cs-CZ" dirty="0">
                <a:sym typeface="Symbol" pitchFamily="18" charset="2"/>
              </a:rPr>
              <a:t>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27502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 smtClean="0"/>
              <a:t>Lze si např. představit tyto alternativní strategie:</a:t>
            </a: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endParaRPr lang="cs-CZ" dirty="0" smtClean="0">
              <a:solidFill>
                <a:srgbClr val="E80000"/>
              </a:solidFill>
            </a:endParaRPr>
          </a:p>
          <a:p>
            <a:pPr defTabSz="360000"/>
            <a:r>
              <a:rPr lang="cs-CZ" dirty="0" err="1" smtClean="0">
                <a:solidFill>
                  <a:srgbClr val="E80000"/>
                </a:solidFill>
              </a:rPr>
              <a:t>odvetník</a:t>
            </a:r>
            <a:r>
              <a:rPr lang="cs-CZ" dirty="0" smtClean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smtClean="0">
                <a:sym typeface="Symbol" pitchFamily="18" charset="2"/>
              </a:rPr>
              <a:t>odplata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setkáš-li </a:t>
            </a:r>
            <a:r>
              <a:rPr lang="cs-CZ" sz="1800" dirty="0">
                <a:sym typeface="Symbol" pitchFamily="18" charset="2"/>
              </a:rPr>
              <a:t>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chovej </a:t>
            </a:r>
            <a:r>
              <a:rPr lang="cs-CZ" sz="1800" dirty="0">
                <a:sym typeface="Symbol" pitchFamily="18" charset="2"/>
              </a:rPr>
              <a:t>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 smtClean="0">
                <a:sym typeface="Symbol" pitchFamily="18" charset="2"/>
              </a:rPr>
              <a:t>– </a:t>
            </a:r>
            <a:r>
              <a:rPr lang="cs-CZ" dirty="0" smtClean="0">
                <a:sym typeface="Symbol" pitchFamily="18" charset="2"/>
              </a:rPr>
              <a:t>útěk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sz="1800" dirty="0" smtClean="0">
                <a:sym typeface="Symbol" pitchFamily="18" charset="2"/>
              </a:rPr>
              <a:t>chovej </a:t>
            </a:r>
            <a:r>
              <a:rPr lang="cs-CZ" sz="1800" dirty="0">
                <a:sym typeface="Symbol" pitchFamily="18" charset="2"/>
              </a:rPr>
              <a:t>se jako jestřáb, setkáš-li se s jestřábem, hraj holubici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ale na agresivitu </a:t>
            </a:r>
            <a:r>
              <a:rPr lang="cs-CZ" sz="2400" dirty="0">
                <a:solidFill>
                  <a:srgbClr val="E80000"/>
                </a:solidFill>
              </a:rPr>
              <a:t>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 smtClean="0"/>
              <a:t>jeden </a:t>
            </a:r>
            <a:r>
              <a:rPr lang="cs-CZ" sz="2400" dirty="0"/>
              <a:t>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</a:t>
            </a:r>
            <a:r>
              <a:rPr lang="cs-CZ" sz="2400" dirty="0" smtClean="0"/>
              <a:t>= </a:t>
            </a:r>
            <a:r>
              <a:rPr lang="cs-CZ" sz="2400" dirty="0" smtClean="0">
                <a:solidFill>
                  <a:srgbClr val="E80000"/>
                </a:solidFill>
              </a:rPr>
              <a:t>princip </a:t>
            </a:r>
            <a:r>
              <a:rPr lang="cs-CZ" sz="2400" dirty="0">
                <a:solidFill>
                  <a:srgbClr val="E80000"/>
                </a:solidFill>
              </a:rPr>
              <a:t>pána </a:t>
            </a:r>
            <a:r>
              <a:rPr lang="cs-CZ" sz="2400" dirty="0" smtClean="0">
                <a:solidFill>
                  <a:srgbClr val="E80000"/>
                </a:solidFill>
              </a:rPr>
              <a:t>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 smtClean="0"/>
              <a:t>strategie </a:t>
            </a:r>
            <a:r>
              <a:rPr lang="cs-CZ" sz="2400" dirty="0" err="1" smtClean="0">
                <a:solidFill>
                  <a:srgbClr val="E80000"/>
                </a:solidFill>
              </a:rPr>
              <a:t>měšťák</a:t>
            </a:r>
            <a:r>
              <a:rPr lang="cs-CZ" sz="2400" dirty="0" smtClean="0"/>
              <a:t> (</a:t>
            </a:r>
            <a:r>
              <a:rPr lang="cs-CZ" sz="2400" i="1" dirty="0" err="1" smtClean="0"/>
              <a:t>burgeois</a:t>
            </a:r>
            <a:r>
              <a:rPr lang="cs-CZ" sz="2400" dirty="0" smtClean="0"/>
              <a:t>): </a:t>
            </a:r>
            <a:br>
              <a:rPr lang="cs-CZ" sz="2400" dirty="0" smtClean="0"/>
            </a:br>
            <a:r>
              <a:rPr lang="cs-CZ" sz="2400" dirty="0" smtClean="0"/>
              <a:t>	jsi-li doma, </a:t>
            </a:r>
            <a:r>
              <a:rPr lang="cs-CZ" sz="2400" dirty="0" err="1" smtClean="0"/>
              <a:t>hrej</a:t>
            </a:r>
            <a:r>
              <a:rPr lang="cs-CZ" sz="2400" dirty="0" smtClean="0"/>
              <a:t> jestřába, jsi-li vetřelec, </a:t>
            </a:r>
            <a:r>
              <a:rPr lang="cs-CZ" sz="2400" dirty="0" err="1" smtClean="0"/>
              <a:t>hrej</a:t>
            </a:r>
            <a:r>
              <a:rPr lang="cs-CZ" sz="2400" dirty="0" smtClean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 smtClean="0"/>
              <a:t>... </a:t>
            </a:r>
            <a:r>
              <a:rPr lang="cs-CZ" dirty="0" smtClean="0"/>
              <a:t>např. obrana teritoria (pěvci, koljušky)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</a:t>
            </a:r>
            <a:r>
              <a:rPr lang="cs-CZ" sz="2400" dirty="0" smtClean="0">
                <a:solidFill>
                  <a:srgbClr val="E80000"/>
                </a:solidFill>
              </a:rPr>
              <a:t>strategie</a:t>
            </a:r>
            <a:r>
              <a:rPr lang="en-US" sz="2400" dirty="0" smtClean="0">
                <a:solidFill>
                  <a:srgbClr val="E80000"/>
                </a:solidFill>
              </a:rPr>
              <a:t> v </a:t>
            </a:r>
            <a:r>
              <a:rPr lang="en-US" sz="2400" dirty="0" err="1" smtClean="0">
                <a:solidFill>
                  <a:srgbClr val="E80000"/>
                </a:solidFill>
              </a:rPr>
              <a:t>populaci</a:t>
            </a:r>
            <a:r>
              <a:rPr lang="cs-CZ" sz="2400" dirty="0" smtClean="0">
                <a:solidFill>
                  <a:srgbClr val="E80000"/>
                </a:solidFill>
              </a:rPr>
              <a:t>:</a:t>
            </a:r>
            <a:br>
              <a:rPr lang="cs-CZ" sz="2400" dirty="0" smtClean="0">
                <a:solidFill>
                  <a:srgbClr val="E80000"/>
                </a:solidFill>
              </a:rPr>
            </a:br>
            <a:r>
              <a:rPr lang="cs-CZ" sz="2400" dirty="0" smtClean="0">
                <a:solidFill>
                  <a:srgbClr val="E80000"/>
                </a:solidFill>
              </a:rPr>
              <a:t/>
            </a:r>
            <a:br>
              <a:rPr lang="cs-CZ" sz="2400" dirty="0" smtClean="0">
                <a:solidFill>
                  <a:srgbClr val="E80000"/>
                </a:solidFill>
              </a:rPr>
            </a:br>
            <a:r>
              <a:rPr lang="cs-CZ" dirty="0" smtClean="0"/>
              <a:t>nemusí </a:t>
            </a:r>
            <a:r>
              <a:rPr lang="cs-CZ" dirty="0"/>
              <a:t>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kámen </a:t>
            </a:r>
            <a:r>
              <a:rPr lang="cs-CZ" dirty="0">
                <a:sym typeface="Symbol" pitchFamily="18" charset="2"/>
              </a:rPr>
              <a:t>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</a:t>
            </a:r>
            <a:r>
              <a:rPr lang="cs-CZ" dirty="0" smtClean="0">
                <a:sym typeface="Symbol" pitchFamily="18" charset="2"/>
              </a:rPr>
              <a:t>kámen</a:t>
            </a:r>
            <a:endParaRPr lang="cs-CZ" dirty="0">
              <a:sym typeface="Symbol" pitchFamily="18" charset="2"/>
            </a:endParaRP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/>
                <a:gridCol w="1139209"/>
                <a:gridCol w="1139209"/>
                <a:gridCol w="1139209"/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 smtClean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 smtClean="0">
                <a:sym typeface="Symbol" pitchFamily="18" charset="2"/>
              </a:rPr>
              <a:t>payoff</a:t>
            </a:r>
            <a:r>
              <a:rPr lang="cs-CZ" i="1" dirty="0" smtClean="0">
                <a:sym typeface="Symbol" pitchFamily="18" charset="2"/>
              </a:rPr>
              <a:t> matrix</a:t>
            </a:r>
            <a:r>
              <a:rPr lang="cs-CZ" dirty="0" smtClean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/>
                <a:gridCol w="729162"/>
                <a:gridCol w="729162"/>
                <a:gridCol w="729162"/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Pokud mírné náklady za hru (</a:t>
            </a:r>
            <a:r>
              <a:rPr lang="cs-CZ" dirty="0" smtClean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	  v populaci stabilní polymorfismus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/>
                <a:gridCol w="729162"/>
                <a:gridCol w="729162"/>
                <a:gridCol w="729162"/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Pokud mírný zisk za hru (</a:t>
            </a:r>
            <a:r>
              <a:rPr lang="cs-CZ" dirty="0" smtClean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	 cyklování strategií,	žádná ESS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</a:t>
            </a:r>
            <a:r>
              <a:rPr lang="cs-CZ" sz="1600" dirty="0" smtClean="0"/>
              <a:t>menší, teritoriální</a:t>
            </a:r>
            <a:r>
              <a:rPr lang="cs-CZ" sz="1600" dirty="0"/>
              <a:t>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</a:t>
            </a:r>
            <a:r>
              <a:rPr lang="cs-CZ" dirty="0"/>
              <a:t>.: leguán</a:t>
            </a:r>
            <a:r>
              <a:rPr lang="en-US" dirty="0" err="1"/>
              <a:t>ek</a:t>
            </a:r>
            <a:r>
              <a:rPr lang="cs-CZ" dirty="0"/>
              <a:t> pestrý </a:t>
            </a:r>
            <a:r>
              <a:rPr lang="cs-CZ" dirty="0" smtClean="0"/>
              <a:t>(</a:t>
            </a:r>
            <a:r>
              <a:rPr lang="cs-CZ" i="1" dirty="0" err="1" smtClean="0"/>
              <a:t>Uta</a:t>
            </a:r>
            <a:r>
              <a:rPr lang="cs-CZ" i="1" dirty="0" smtClean="0"/>
              <a:t> </a:t>
            </a:r>
            <a:r>
              <a:rPr lang="cs-CZ" i="1" dirty="0" err="1" smtClean="0"/>
              <a:t>stansburiana</a:t>
            </a:r>
            <a:r>
              <a:rPr lang="cs-CZ" dirty="0" smtClean="0"/>
              <a:t>):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oranžové </a:t>
            </a:r>
            <a:r>
              <a:rPr lang="cs-CZ" dirty="0"/>
              <a:t>hrdlo: velké teritorium, několik </a:t>
            </a:r>
            <a:r>
              <a:rPr lang="cs-CZ" dirty="0" smtClean="0"/>
              <a:t>samic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modré </a:t>
            </a:r>
            <a:r>
              <a:rPr lang="cs-CZ" dirty="0"/>
              <a:t>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obrana proti </a:t>
            </a:r>
            <a:r>
              <a:rPr lang="cs-CZ" dirty="0">
                <a:sym typeface="Symbol" pitchFamily="18" charset="2"/>
              </a:rPr>
              <a:t>„zlodějům</a:t>
            </a:r>
            <a:r>
              <a:rPr lang="cs-CZ" dirty="0" smtClean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0447" y="148281"/>
            <a:ext cx="2157318" cy="149843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každá strategie převládá 4-5 let,  10-</a:t>
            </a:r>
            <a:r>
              <a:rPr lang="cs-CZ" dirty="0" err="1" smtClean="0">
                <a:sym typeface="Symbol" pitchFamily="18" charset="2"/>
              </a:rPr>
              <a:t>leté</a:t>
            </a:r>
            <a:r>
              <a:rPr lang="cs-CZ" dirty="0" smtClean="0">
                <a:sym typeface="Symbol" pitchFamily="18" charset="2"/>
              </a:rPr>
              <a:t> cykly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 smtClean="0"/>
              <a:t>cyklov</a:t>
            </a:r>
            <a:r>
              <a:rPr lang="cs-CZ" sz="1600" dirty="0" err="1" smtClean="0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3399"/>
                </a:solidFill>
              </a:rPr>
              <a:t>Robert </a:t>
            </a:r>
            <a:r>
              <a:rPr lang="cs-CZ" dirty="0" err="1" smtClean="0">
                <a:solidFill>
                  <a:srgbClr val="003399"/>
                </a:solidFill>
              </a:rPr>
              <a:t>Trivers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smtClean="0"/>
              <a:t>(1971): </a:t>
            </a:r>
            <a:r>
              <a:rPr lang="cs-CZ" sz="2400" dirty="0" smtClean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reciproční </a:t>
            </a:r>
            <a:r>
              <a:rPr lang="cs-CZ" dirty="0"/>
              <a:t>altruismus mezi </a:t>
            </a:r>
            <a:r>
              <a:rPr lang="cs-CZ" dirty="0" smtClean="0"/>
              <a:t>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cs-CZ" dirty="0" smtClean="0"/>
              <a:t>znaky </a:t>
            </a:r>
            <a:r>
              <a:rPr lang="en-US" dirty="0" smtClean="0"/>
              <a:t>d</a:t>
            </a:r>
            <a:r>
              <a:rPr lang="cs-CZ" dirty="0" err="1" smtClean="0"/>
              <a:t>okonale</a:t>
            </a:r>
            <a:r>
              <a:rPr lang="cs-CZ" dirty="0" smtClean="0"/>
              <a:t> </a:t>
            </a:r>
            <a:r>
              <a:rPr lang="cs-CZ" dirty="0"/>
              <a:t>adaptovány Stvořitelem </a:t>
            </a:r>
            <a:r>
              <a:rPr lang="cs-CZ" dirty="0" smtClean="0"/>
              <a:t>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 smtClean="0"/>
              <a:t>“)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cs-CZ" dirty="0" smtClean="0">
                <a:sym typeface="Symbol" pitchFamily="18" charset="2"/>
              </a:rPr>
              <a:t> </a:t>
            </a:r>
            <a:r>
              <a:rPr lang="cs-CZ" dirty="0">
                <a:sym typeface="Symbol" pitchFamily="18" charset="2"/>
              </a:rPr>
              <a:t>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jestliže </a:t>
            </a:r>
            <a:r>
              <a:rPr lang="cs-CZ" dirty="0">
                <a:sym typeface="Symbol" pitchFamily="18" charset="2"/>
              </a:rPr>
              <a:t>fitness závisí na abundanci jiných druhů, interakcích mezi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jedinci nebo </a:t>
            </a:r>
            <a:r>
              <a:rPr lang="cs-CZ" dirty="0">
                <a:sym typeface="Symbol" pitchFamily="18" charset="2"/>
              </a:rPr>
              <a:t>frekvenci různých genotypů, nemusí selekce nutně vést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ke </a:t>
            </a:r>
            <a:r>
              <a:rPr lang="cs-CZ" dirty="0">
                <a:sym typeface="Symbol" pitchFamily="18" charset="2"/>
              </a:rPr>
              <a:t>zvýšení fitness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en-US" dirty="0" err="1" smtClean="0">
                <a:sym typeface="Symbol" pitchFamily="18" charset="2"/>
              </a:rPr>
              <a:t>viz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frekvenčně-závislá selekce</a:t>
            </a:r>
            <a:r>
              <a:rPr lang="cs-CZ" dirty="0" smtClean="0">
                <a:sym typeface="Symbol" pitchFamily="18" charset="2"/>
              </a:rPr>
              <a:t>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 smtClean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 smtClean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 smtClean="0"/>
              <a:t>selekce může vést ke </a:t>
            </a:r>
            <a:r>
              <a:rPr lang="cs-CZ" u="sng" dirty="0" smtClean="0"/>
              <a:t>snížení</a:t>
            </a:r>
            <a:r>
              <a:rPr lang="cs-CZ" dirty="0" smtClean="0"/>
              <a:t> fitness všech organismů – </a:t>
            </a:r>
            <a:br>
              <a:rPr lang="cs-CZ" dirty="0" smtClean="0"/>
            </a:br>
            <a:r>
              <a:rPr lang="cs-CZ" dirty="0" smtClean="0"/>
              <a:t>	rozpor s </a:t>
            </a:r>
            <a:r>
              <a:rPr lang="cs-CZ" dirty="0" err="1" smtClean="0"/>
              <a:t>Fisherovým</a:t>
            </a:r>
            <a:r>
              <a:rPr lang="cs-CZ" dirty="0" smtClean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 </a:t>
            </a:r>
            <a:r>
              <a:rPr lang="cs-CZ" dirty="0" smtClean="0">
                <a:sym typeface="Symbol" pitchFamily="18" charset="2"/>
              </a:rPr>
              <a:t>v této situaci </a:t>
            </a:r>
            <a:r>
              <a:rPr lang="cs-CZ" dirty="0" smtClean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 smtClean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 smtClean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Př. vybírání parazitů </a:t>
            </a:r>
            <a:r>
              <a:rPr lang="cs-CZ" dirty="0" smtClean="0">
                <a:sym typeface="Symbol"/>
              </a:rPr>
              <a:t> </a:t>
            </a:r>
            <a:r>
              <a:rPr lang="cs-CZ" dirty="0" smtClean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hlupák</a:t>
            </a:r>
            <a:r>
              <a:rPr lang="cs-CZ" dirty="0"/>
              <a:t>: vždy </a:t>
            </a:r>
            <a:r>
              <a:rPr lang="cs-CZ" dirty="0" smtClean="0"/>
              <a:t>pomáhá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</a:t>
            </a:r>
            <a:r>
              <a:rPr lang="cs-CZ" dirty="0" smtClean="0"/>
              <a:t>druhých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	</a:t>
            </a:r>
            <a:r>
              <a:rPr lang="cs-CZ" dirty="0" err="1" smtClean="0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</a:t>
            </a:r>
            <a:r>
              <a:rPr lang="cs-CZ" dirty="0" smtClean="0"/>
              <a:t>situací</a:t>
            </a:r>
            <a:endParaRPr lang="cs-CZ" dirty="0"/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dilema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</a:t>
            </a:r>
            <a:r>
              <a:rPr lang="cs-CZ" sz="2400" dirty="0" smtClean="0">
                <a:solidFill>
                  <a:srgbClr val="E80000"/>
                </a:solidFill>
              </a:rPr>
              <a:t>spoluhráče, je </a:t>
            </a:r>
            <a:r>
              <a:rPr lang="cs-CZ" sz="2400" dirty="0">
                <a:solidFill>
                  <a:srgbClr val="E80000"/>
                </a:solidFill>
              </a:rPr>
              <a:t>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</a:t>
            </a:r>
            <a:r>
              <a:rPr lang="cs-CZ" dirty="0" smtClean="0"/>
              <a:t>= stav</a:t>
            </a:r>
            <a:r>
              <a:rPr lang="cs-CZ" dirty="0"/>
              <a:t>, kdy žádný z hráčů nemůže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jednostranným </a:t>
            </a:r>
            <a:r>
              <a:rPr lang="cs-CZ" dirty="0"/>
              <a:t>krokem zlepšit svoji </a:t>
            </a:r>
            <a:r>
              <a:rPr lang="cs-CZ" dirty="0" smtClean="0"/>
              <a:t>situaci (záleží na tom,</a:t>
            </a:r>
            <a:br>
              <a:rPr lang="cs-CZ" dirty="0" smtClean="0"/>
            </a:br>
            <a:r>
              <a:rPr lang="cs-CZ" dirty="0" smtClean="0"/>
              <a:t>	co udělá druhý hráč)</a:t>
            </a:r>
            <a:endParaRPr lang="cs-CZ" dirty="0"/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nevíme, co udělá druhý hráč</a:t>
            </a:r>
            <a:endParaRPr lang="cs-CZ" sz="18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jinými slovy, ve vězňově dilematu je zrada je jedinou </a:t>
            </a:r>
            <a:r>
              <a:rPr lang="cs-CZ" dirty="0" err="1" smtClean="0"/>
              <a:t>Nashovou</a:t>
            </a:r>
            <a:r>
              <a:rPr lang="cs-CZ" dirty="0" smtClean="0"/>
              <a:t> rovnováhou</a:t>
            </a:r>
            <a:endParaRPr lang="cs-CZ" dirty="0"/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Př.: </a:t>
            </a:r>
            <a:r>
              <a:rPr lang="cs-CZ" i="1" dirty="0" err="1" smtClean="0"/>
              <a:t>mobbing</a:t>
            </a:r>
            <a:r>
              <a:rPr lang="cs-CZ" dirty="0" smtClean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pomoc jen těm, kteří dřív pomohli</a:t>
            </a:r>
            <a:endParaRPr lang="cs-CZ" sz="1800" dirty="0"/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oplátku, TFT)</a:t>
            </a:r>
            <a:r>
              <a:rPr lang="cs-CZ" dirty="0" smtClean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>
                <a:solidFill>
                  <a:srgbClr val="E80000"/>
                </a:solidFill>
              </a:rPr>
              <a:t>náhodný </a:t>
            </a:r>
            <a:r>
              <a:rPr lang="cs-CZ" dirty="0">
                <a:solidFill>
                  <a:srgbClr val="E80000"/>
                </a:solidFill>
              </a:rPr>
              <a:t>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smtClean="0">
                <a:solidFill>
                  <a:srgbClr val="E80000"/>
                </a:solidFill>
              </a:rPr>
              <a:t>příbuzenství</a:t>
            </a:r>
            <a:endParaRPr lang="cs-CZ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smtClean="0">
                <a:solidFill>
                  <a:srgbClr val="E80000"/>
                </a:solidFill>
              </a:rPr>
              <a:t>viskozita</a:t>
            </a:r>
            <a:endParaRPr lang="cs-CZ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 smtClean="0">
                <a:sym typeface="Symbol"/>
              </a:rPr>
              <a:t>Axelrodův</a:t>
            </a:r>
            <a:r>
              <a:rPr lang="cs-CZ" dirty="0" smtClean="0">
                <a:sym typeface="Symbol"/>
              </a:rPr>
              <a:t> počítačový turnaj: </a:t>
            </a:r>
            <a:r>
              <a:rPr lang="cs-CZ" dirty="0" smtClean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smtClean="0"/>
              <a:t>konec </a:t>
            </a:r>
            <a:r>
              <a:rPr lang="cs-CZ" dirty="0"/>
              <a:t>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</a:t>
            </a:r>
            <a:r>
              <a:rPr lang="cs-CZ" dirty="0" smtClean="0">
                <a:sym typeface="Symbol" pitchFamily="18" charset="2"/>
              </a:rPr>
              <a:t>zrada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Př.: 1. světová válka – strategie „žít a nechat žít“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</a:t>
            </a:r>
            <a:r>
              <a:rPr lang="cs-CZ" dirty="0" smtClean="0"/>
              <a:t>?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stejného </a:t>
            </a:r>
            <a:r>
              <a:rPr lang="cs-CZ" dirty="0">
                <a:sym typeface="Symbol" pitchFamily="18" charset="2"/>
              </a:rPr>
              <a:t>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nemá zájem </a:t>
            </a:r>
            <a:r>
              <a:rPr lang="cs-CZ" sz="2400" dirty="0">
                <a:solidFill>
                  <a:srgbClr val="E80000"/>
                </a:solidFill>
              </a:rPr>
              <a:t>na přežití nebo reprodukčním úspěchu </a:t>
            </a:r>
            <a:endParaRPr lang="cs-CZ" sz="2400" dirty="0" smtClean="0">
              <a:solidFill>
                <a:srgbClr val="E80000"/>
              </a:solidFill>
            </a:endParaRPr>
          </a:p>
          <a:p>
            <a:pPr algn="ctr"/>
            <a:r>
              <a:rPr lang="cs-CZ" sz="2400" dirty="0" smtClean="0">
                <a:solidFill>
                  <a:srgbClr val="E80000"/>
                </a:solidFill>
              </a:rPr>
              <a:t>toho </a:t>
            </a:r>
            <a:r>
              <a:rPr lang="cs-CZ" sz="2400" dirty="0">
                <a:solidFill>
                  <a:srgbClr val="E80000"/>
                </a:solidFill>
              </a:rPr>
              <a:t>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ym typeface="Symbol" pitchFamily="18" charset="2"/>
              </a:rPr>
              <a:t>1944 </a:t>
            </a:r>
            <a:r>
              <a:rPr lang="cs-CZ" dirty="0">
                <a:sym typeface="Symbol" pitchFamily="18" charset="2"/>
              </a:rPr>
              <a:t>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</a:t>
            </a:r>
            <a:r>
              <a:rPr lang="cs-CZ" dirty="0" smtClean="0">
                <a:sym typeface="Symbol" pitchFamily="18" charset="2"/>
              </a:rPr>
              <a:t>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 smtClean="0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</a:t>
            </a:r>
            <a:r>
              <a:rPr lang="cs-CZ" dirty="0" smtClean="0">
                <a:sym typeface="Symbol" pitchFamily="18" charset="2"/>
              </a:rPr>
              <a:t>cenu</a:t>
            </a:r>
            <a:endParaRPr lang="en-US" dirty="0" smtClean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biologie</a:t>
            </a:r>
            <a:r>
              <a:rPr lang="cs-CZ" dirty="0">
                <a:sym typeface="Symbol" pitchFamily="18" charset="2"/>
              </a:rPr>
              <a:t>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 smtClean="0">
                <a:sym typeface="Symbol" pitchFamily="18" charset="2"/>
              </a:rPr>
              <a:t>Smith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 smtClean="0">
                <a:sym typeface="Symbol" pitchFamily="18" charset="2"/>
              </a:rPr>
              <a:t>Crafoord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 smtClean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 smtClean="0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 smtClean="0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E80000"/>
                </a:solidFill>
              </a:rPr>
              <a:t>Teorie her</a:t>
            </a:r>
            <a:endParaRPr lang="cs-CZ" sz="2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</a:t>
            </a:r>
            <a:r>
              <a:rPr lang="cs-CZ" dirty="0" smtClean="0"/>
              <a:t>příčina </a:t>
            </a:r>
            <a:r>
              <a:rPr lang="cs-CZ" dirty="0"/>
              <a:t>pohlavního </a:t>
            </a:r>
            <a:r>
              <a:rPr lang="cs-CZ" dirty="0" smtClean="0"/>
              <a:t>výběru </a:t>
            </a:r>
            <a:r>
              <a:rPr lang="cs-CZ" sz="2400" dirty="0" smtClean="0">
                <a:solidFill>
                  <a:srgbClr val="E80000"/>
                </a:solidFill>
              </a:rPr>
              <a:t>= rozdílné </a:t>
            </a:r>
            <a:r>
              <a:rPr lang="cs-CZ" sz="2400" dirty="0">
                <a:solidFill>
                  <a:srgbClr val="E80000"/>
                </a:solidFill>
              </a:rPr>
              <a:t>rodičovské </a:t>
            </a:r>
            <a:r>
              <a:rPr lang="cs-CZ" sz="2400" dirty="0" smtClean="0">
                <a:solidFill>
                  <a:srgbClr val="E80000"/>
                </a:solidFill>
              </a:rPr>
              <a:t>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levné </a:t>
            </a:r>
            <a:r>
              <a:rPr lang="cs-CZ" dirty="0">
                <a:sym typeface="Symbol" pitchFamily="18" charset="2"/>
              </a:rPr>
              <a:t>spermie  nákladná </a:t>
            </a:r>
            <a:r>
              <a:rPr lang="cs-CZ" dirty="0" smtClean="0">
                <a:sym typeface="Symbol" pitchFamily="18" charset="2"/>
              </a:rPr>
              <a:t>vajíčka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vychýlený ve prospěch samců, protože samci kopulují častěji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 smtClean="0">
                <a:sym typeface="Symbol" pitchFamily="18" charset="2"/>
              </a:rPr>
              <a:t>Trivers</a:t>
            </a:r>
            <a:r>
              <a:rPr lang="cs-CZ" dirty="0" smtClean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	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 smtClean="0">
                <a:sym typeface="Symbol" pitchFamily="18" charset="2"/>
              </a:rPr>
              <a:t> jsou (většinou) 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kompetitivní</a:t>
            </a:r>
            <a:r>
              <a:rPr lang="cs-CZ" sz="2400" dirty="0" smtClean="0">
                <a:sym typeface="Symbol" pitchFamily="18" charset="2"/>
              </a:rPr>
              <a:t/>
            </a:r>
            <a:br>
              <a:rPr lang="cs-CZ" sz="2400" dirty="0" smtClean="0">
                <a:sym typeface="Symbol" pitchFamily="18" charset="2"/>
              </a:rPr>
            </a:br>
            <a:r>
              <a:rPr lang="cs-CZ" sz="2400" dirty="0" smtClean="0">
                <a:sym typeface="Symbol" pitchFamily="18" charset="2"/>
              </a:rPr>
              <a:t>	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 smtClean="0">
                <a:sym typeface="Symbol" pitchFamily="18" charset="2"/>
              </a:rPr>
              <a:t> jsou (většinou) 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vybíravé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rozpětí rozmnožovací úspěšnosti </a:t>
            </a:r>
            <a:r>
              <a:rPr lang="cs-CZ" sz="2400" u="sng" dirty="0" smtClean="0">
                <a:sym typeface="Symbol" pitchFamily="18" charset="2"/>
              </a:rPr>
              <a:t>u samců</a:t>
            </a:r>
            <a:r>
              <a:rPr lang="cs-CZ" sz="2400" dirty="0" smtClean="0">
                <a:sym typeface="Symbol" pitchFamily="18" charset="2"/>
              </a:rPr>
              <a:t> téměř vždy 	</a:t>
            </a:r>
            <a:r>
              <a:rPr lang="cs-CZ" sz="2400" u="sng" dirty="0" smtClean="0">
                <a:sym typeface="Symbol" pitchFamily="18" charset="2"/>
              </a:rPr>
              <a:t>vyšší</a:t>
            </a:r>
            <a:r>
              <a:rPr lang="cs-CZ" sz="2400" dirty="0" smtClean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monogamní druhy</a:t>
            </a:r>
            <a:r>
              <a:rPr lang="cs-CZ" dirty="0" smtClean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</a:rPr>
              <a:t>polygamní </a:t>
            </a:r>
            <a:r>
              <a:rPr lang="cs-CZ" dirty="0">
                <a:solidFill>
                  <a:srgbClr val="E80000"/>
                </a:solidFill>
              </a:rPr>
              <a:t>druhy</a:t>
            </a:r>
            <a:r>
              <a:rPr lang="cs-CZ" dirty="0"/>
              <a:t>: silná selekce, výrazný </a:t>
            </a:r>
            <a:r>
              <a:rPr lang="cs-CZ" u="sng" dirty="0"/>
              <a:t>pohlavní </a:t>
            </a:r>
            <a:r>
              <a:rPr lang="cs-CZ" u="sng" dirty="0" smtClean="0"/>
              <a:t>dimorfismus</a:t>
            </a: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>
                <a:solidFill>
                  <a:srgbClr val="E80000"/>
                </a:solidFill>
              </a:rPr>
              <a:t/>
            </a:r>
            <a:br>
              <a:rPr lang="cs-CZ" dirty="0" smtClean="0">
                <a:solidFill>
                  <a:srgbClr val="E80000"/>
                </a:solidFill>
              </a:rPr>
            </a:br>
            <a:r>
              <a:rPr lang="cs-CZ" dirty="0" smtClean="0"/>
              <a:t>	polygynie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polyandrie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E80000"/>
                </a:solidFill>
              </a:rPr>
              <a:t>	</a:t>
            </a:r>
            <a:r>
              <a:rPr lang="cs-CZ" dirty="0" smtClean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</a:t>
            </a:r>
            <a:r>
              <a:rPr lang="cs-CZ" dirty="0" err="1" smtClean="0"/>
              <a:t>polygynandrie</a:t>
            </a:r>
            <a:endParaRPr lang="cs-CZ" dirty="0" smtClean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</a:t>
            </a:r>
            <a:r>
              <a:rPr lang="cs-CZ" sz="1600" dirty="0" smtClean="0"/>
              <a:t>polygynní</a:t>
            </a:r>
            <a:endParaRPr lang="cs-CZ" sz="1600" dirty="0"/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šimpanz: promiskuitní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</a:t>
            </a:r>
            <a:r>
              <a:rPr lang="cs-CZ" sz="2400" dirty="0" smtClean="0">
                <a:solidFill>
                  <a:srgbClr val="E80000"/>
                </a:solidFill>
              </a:rPr>
              <a:t>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</a:t>
            </a:r>
            <a:r>
              <a:rPr lang="cs-CZ" sz="2400" b="1" dirty="0" smtClean="0">
                <a:solidFill>
                  <a:srgbClr val="E80000"/>
                </a:solidFill>
              </a:rPr>
              <a:t>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předvádění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 smtClean="0"/>
              <a:t>např</a:t>
            </a:r>
            <a:r>
              <a:rPr lang="cs-CZ" dirty="0"/>
              <a:t>. </a:t>
            </a:r>
            <a:r>
              <a:rPr lang="cs-CZ" dirty="0" smtClean="0"/>
              <a:t>tok, </a:t>
            </a:r>
            <a:r>
              <a:rPr lang="cs-CZ" dirty="0"/>
              <a:t>hromadný tok (</a:t>
            </a:r>
            <a:r>
              <a:rPr lang="cs-CZ" dirty="0" smtClean="0"/>
              <a:t>lek)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	tance </a:t>
            </a:r>
            <a:r>
              <a:rPr lang="cs-CZ" dirty="0" err="1" smtClean="0"/>
              <a:t>pipulek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718" y="3277347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496494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42336" y="2113299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1687" y="4364681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</a:t>
            </a:r>
            <a:r>
              <a:rPr lang="cs-CZ" sz="2400" dirty="0" smtClean="0">
                <a:solidFill>
                  <a:srgbClr val="E80000"/>
                </a:solidFill>
              </a:rPr>
              <a:t>strategie: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leguán </a:t>
            </a:r>
            <a:r>
              <a:rPr lang="cs-CZ" dirty="0"/>
              <a:t>mořský: rychlý přenos zásoby spermatu během krátké kopulace</a:t>
            </a:r>
            <a:br>
              <a:rPr lang="cs-CZ" dirty="0"/>
            </a:br>
            <a:r>
              <a:rPr lang="cs-CZ" dirty="0" smtClean="0"/>
              <a:t>	subordinovaných samců</a:t>
            </a:r>
            <a:endParaRPr lang="cs-CZ" dirty="0"/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 smtClean="0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neteritoriální samci – „kradení“ kopulací („</a:t>
            </a:r>
            <a:r>
              <a:rPr lang="cs-CZ" i="1" dirty="0" err="1" smtClean="0"/>
              <a:t>sneakers</a:t>
            </a:r>
            <a:r>
              <a:rPr lang="cs-CZ" dirty="0" smtClean="0"/>
              <a:t>“): leguánek pestrý 	(</a:t>
            </a:r>
            <a:r>
              <a:rPr lang="cs-CZ" i="1" dirty="0" err="1" smtClean="0"/>
              <a:t>Uta</a:t>
            </a:r>
            <a:r>
              <a:rPr lang="cs-CZ" i="1" dirty="0" smtClean="0"/>
              <a:t> </a:t>
            </a:r>
            <a:r>
              <a:rPr lang="cs-CZ" i="1" dirty="0" err="1" smtClean="0"/>
              <a:t>stansburiana</a:t>
            </a:r>
            <a:r>
              <a:rPr lang="cs-CZ" dirty="0" smtClean="0"/>
              <a:t>), lososi, slunečnice, </a:t>
            </a:r>
            <a:r>
              <a:rPr lang="cs-CZ" dirty="0" err="1" smtClean="0"/>
              <a:t>cichlidy</a:t>
            </a:r>
            <a:r>
              <a:rPr lang="cs-CZ" dirty="0" smtClean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/>
              <a:t>pro </a:t>
            </a:r>
            <a:r>
              <a:rPr lang="cs-CZ" sz="1800" dirty="0"/>
              <a:t>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 smtClean="0"/>
              <a:t>pro </a:t>
            </a:r>
            <a:r>
              <a:rPr lang="cs-CZ" sz="1800" dirty="0"/>
              <a:t>samice negativní (snížení fitness potomstva), ambivalentní, ale i pozitivní</a:t>
            </a:r>
            <a:br>
              <a:rPr lang="cs-CZ" sz="1800" dirty="0"/>
            </a:br>
            <a:r>
              <a:rPr lang="cs-CZ" sz="1800" dirty="0" smtClean="0"/>
              <a:t>	(zvýšení </a:t>
            </a:r>
            <a:r>
              <a:rPr lang="cs-CZ" sz="1800" dirty="0"/>
              <a:t>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smtClean="0"/>
              <a:t>genetické </a:t>
            </a:r>
            <a:r>
              <a:rPr lang="cs-CZ" sz="1800" dirty="0"/>
              <a:t>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 smtClean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často napodobování samic (menší velikost, zbarvení): </a:t>
            </a:r>
            <a:r>
              <a:rPr lang="cs-CZ" dirty="0" err="1" smtClean="0"/>
              <a:t>cichlidy</a:t>
            </a:r>
            <a:r>
              <a:rPr lang="cs-CZ" dirty="0" smtClean="0"/>
              <a:t>, lososi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hlídání </a:t>
            </a:r>
            <a:r>
              <a:rPr lang="cs-CZ" dirty="0"/>
              <a:t>samice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kopulační </a:t>
            </a:r>
            <a:r>
              <a:rPr lang="cs-CZ" dirty="0"/>
              <a:t>zátky (</a:t>
            </a:r>
            <a:r>
              <a:rPr lang="cs-CZ" dirty="0" smtClean="0"/>
              <a:t>hlodavci, hmyz, štíři)</a:t>
            </a:r>
            <a:endParaRPr lang="cs-CZ" dirty="0"/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Vaejovis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zátky se zpětnými háčky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18898" cy="5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zalamování </a:t>
            </a:r>
            <a:r>
              <a:rPr lang="cs-CZ" dirty="0"/>
              <a:t>kopulačního orgánu v traktu samice (pavouci</a:t>
            </a:r>
            <a:r>
              <a:rPr lang="cs-CZ" dirty="0" smtClean="0"/>
              <a:t>):</a:t>
            </a:r>
            <a:br>
              <a:rPr lang="cs-CZ" dirty="0" smtClean="0"/>
            </a:br>
            <a:r>
              <a:rPr lang="cs-CZ" dirty="0" smtClean="0"/>
              <a:t>	např. pavouk </a:t>
            </a:r>
            <a:r>
              <a:rPr lang="cs-CZ" i="1" dirty="0" err="1" smtClean="0"/>
              <a:t>Tindarren</a:t>
            </a:r>
            <a:r>
              <a:rPr lang="cs-CZ" i="1" dirty="0" smtClean="0"/>
              <a:t> </a:t>
            </a:r>
            <a:r>
              <a:rPr lang="cs-CZ" i="1" dirty="0" err="1" smtClean="0"/>
              <a:t>argo</a:t>
            </a:r>
            <a:r>
              <a:rPr lang="cs-CZ" dirty="0" smtClean="0"/>
              <a:t>“ odlomení pedipalpy, přichycení k </a:t>
            </a:r>
            <a:r>
              <a:rPr lang="cs-CZ" dirty="0" err="1" smtClean="0"/>
              <a:t>epigyne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samice </a:t>
            </a:r>
            <a:r>
              <a:rPr lang="cs-CZ" dirty="0" smtClean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chemické </a:t>
            </a:r>
            <a:r>
              <a:rPr lang="cs-CZ" dirty="0"/>
              <a:t>repelenty ve </a:t>
            </a:r>
            <a:r>
              <a:rPr lang="cs-CZ" dirty="0" smtClean="0"/>
              <a:t>spermatu </a:t>
            </a:r>
            <a:r>
              <a:rPr lang="cs-CZ" dirty="0"/>
              <a:t>(</a:t>
            </a:r>
            <a:r>
              <a:rPr lang="cs-CZ" i="1" dirty="0" err="1"/>
              <a:t>Drosophila</a:t>
            </a:r>
            <a:r>
              <a:rPr lang="cs-CZ" dirty="0"/>
              <a:t>, hadi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043" y="4615392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946" y="2624867"/>
            <a:ext cx="3558841" cy="2160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5045253" y="375607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i="1" dirty="0" err="1" smtClean="0"/>
              <a:t>Nephilengys</a:t>
            </a:r>
            <a:r>
              <a:rPr lang="cs-CZ" sz="1800" i="1" dirty="0" smtClean="0"/>
              <a:t> </a:t>
            </a:r>
            <a:r>
              <a:rPr lang="cs-CZ" sz="1800" i="1" dirty="0" err="1" smtClean="0"/>
              <a:t>malabarensis</a:t>
            </a:r>
            <a:endParaRPr lang="cs-CZ" sz="1800" dirty="0" smtClean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3420933" y="2398955"/>
            <a:ext cx="505608" cy="441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4 </a:t>
            </a:r>
            <a:r>
              <a:rPr lang="cs-CZ" sz="1800" dirty="0" err="1" smtClean="0"/>
              <a:t>transgenní</a:t>
            </a:r>
            <a:r>
              <a:rPr lang="cs-CZ" sz="1800" dirty="0" smtClean="0"/>
              <a:t> linie</a:t>
            </a:r>
            <a:endParaRPr lang="cs-CZ" sz="1800" dirty="0"/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1 a 2:</a:t>
            </a:r>
          </a:p>
          <a:p>
            <a:pPr algn="ctr"/>
            <a:r>
              <a:rPr lang="cs-CZ" sz="1600" dirty="0" smtClean="0"/>
              <a:t>žádné sperma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 smtClean="0"/>
              <a:t>Drosophila</a:t>
            </a:r>
            <a:r>
              <a:rPr lang="cs-CZ" dirty="0" smtClean="0"/>
              <a:t>: proteiny přídatných žláz ve spermatu </a:t>
            </a:r>
            <a:r>
              <a:rPr lang="cs-CZ" dirty="0" smtClean="0">
                <a:sym typeface="Symbol"/>
              </a:rPr>
              <a:t> 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3: sperma, kopulace</a:t>
            </a:r>
            <a:endParaRPr lang="cs-CZ" sz="1600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účinek semenných proteinů snižuje přežívání samic</a:t>
            </a:r>
            <a:endParaRPr lang="cs-CZ" sz="1800" dirty="0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Tr</a:t>
            </a:r>
            <a:r>
              <a:rPr lang="cs-CZ" sz="1600" dirty="0" smtClean="0"/>
              <a:t>. 4: sperma, žádná kopulace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</a:rPr>
              <a:t>konflikt reprodukčních zájmů samců a samic!!</a:t>
            </a:r>
            <a:endParaRPr lang="cs-CZ" sz="24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 smtClean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 smtClean="0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teorie her: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fenotyp</a:t>
            </a:r>
            <a:r>
              <a:rPr lang="cs-CZ" dirty="0">
                <a:sym typeface="Symbol" pitchFamily="18" charset="2"/>
              </a:rPr>
              <a:t>, ne příslušné </a:t>
            </a:r>
            <a:r>
              <a:rPr lang="cs-CZ" dirty="0" smtClean="0">
                <a:sym typeface="Symbol" pitchFamily="18" charset="2"/>
              </a:rPr>
              <a:t>geny</a:t>
            </a:r>
            <a:endParaRPr lang="en-US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předpoklad</a:t>
            </a:r>
            <a:r>
              <a:rPr lang="cs-CZ" dirty="0">
                <a:sym typeface="Symbol" pitchFamily="18" charset="2"/>
              </a:rPr>
              <a:t>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ve </a:t>
            </a:r>
            <a:r>
              <a:rPr lang="cs-CZ" dirty="0">
                <a:sym typeface="Symbol" pitchFamily="18" charset="2"/>
              </a:rPr>
              <a:t>formě </a:t>
            </a:r>
            <a:r>
              <a:rPr lang="cs-CZ" dirty="0" smtClean="0">
                <a:sym typeface="Symbol" pitchFamily="18" charset="2"/>
              </a:rPr>
              <a:t>většího </a:t>
            </a:r>
            <a:r>
              <a:rPr lang="cs-CZ" dirty="0">
                <a:sym typeface="Symbol" pitchFamily="18" charset="2"/>
              </a:rPr>
              <a:t>počtu kopií genů v dalších generacích,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tj</a:t>
            </a:r>
            <a:r>
              <a:rPr lang="cs-CZ" dirty="0">
                <a:sym typeface="Symbol" pitchFamily="18" charset="2"/>
              </a:rPr>
              <a:t>. strategie zvyšující fitness </a:t>
            </a:r>
            <a:r>
              <a:rPr lang="cs-CZ" dirty="0" smtClean="0">
                <a:sym typeface="Symbol" pitchFamily="18" charset="2"/>
              </a:rPr>
              <a:t>hráče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se </a:t>
            </a:r>
            <a:r>
              <a:rPr lang="cs-CZ" dirty="0">
                <a:sym typeface="Symbol" pitchFamily="18" charset="2"/>
              </a:rPr>
              <a:t>bude v populaci šířit v důsledku </a:t>
            </a:r>
            <a:r>
              <a:rPr lang="en-US" dirty="0" smtClean="0">
                <a:sym typeface="Symbol" pitchFamily="18" charset="2"/>
              </a:rPr>
              <a:t/>
            </a:r>
            <a:br>
              <a:rPr lang="en-US" dirty="0" smtClean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přírodního </a:t>
            </a:r>
            <a:r>
              <a:rPr lang="cs-CZ" dirty="0">
                <a:sym typeface="Symbol" pitchFamily="18" charset="2"/>
              </a:rPr>
              <a:t>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r>
              <a:rPr lang="cs-CZ" b="1" dirty="0">
                <a:sym typeface="Symbol" pitchFamily="18" charset="2"/>
              </a:rPr>
              <a:t/>
            </a:r>
            <a:br>
              <a:rPr lang="cs-CZ" b="1" dirty="0">
                <a:sym typeface="Symbol" pitchFamily="18" charset="2"/>
              </a:rPr>
            </a:b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např</a:t>
            </a:r>
            <a:r>
              <a:rPr lang="cs-CZ" dirty="0">
                <a:sym typeface="Symbol" pitchFamily="18" charset="2"/>
              </a:rPr>
              <a:t>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 smtClean="0">
                <a:sym typeface="Symbol" pitchFamily="18" charset="2"/>
              </a:rPr>
              <a:t> (</a:t>
            </a:r>
            <a:r>
              <a:rPr lang="cs-CZ" sz="2400" i="1" dirty="0" err="1" smtClean="0">
                <a:sym typeface="Symbol" pitchFamily="18" charset="2"/>
              </a:rPr>
              <a:t>payoff</a:t>
            </a:r>
            <a:r>
              <a:rPr lang="cs-CZ" sz="2400" i="1" dirty="0" smtClean="0">
                <a:sym typeface="Symbol" pitchFamily="18" charset="2"/>
              </a:rPr>
              <a:t> matrix</a:t>
            </a:r>
            <a:r>
              <a:rPr lang="cs-CZ" sz="2400" dirty="0" smtClean="0">
                <a:sym typeface="Symbol" pitchFamily="18" charset="2"/>
              </a:rPr>
              <a:t>)</a:t>
            </a:r>
            <a:r>
              <a:rPr lang="cs-CZ" dirty="0" smtClean="0">
                <a:sym typeface="Symbol" pitchFamily="18" charset="2"/>
              </a:rPr>
              <a:t>, které ze strategie plynou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(zisk = více potomků = vyšší fitness)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sz="2400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prodloužené </a:t>
            </a:r>
            <a:r>
              <a:rPr lang="cs-CZ" dirty="0"/>
              <a:t>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odstranění </a:t>
            </a:r>
            <a:r>
              <a:rPr lang="cs-CZ" dirty="0"/>
              <a:t>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 smtClean="0"/>
                <a:t>kopulační orgán</a:t>
              </a:r>
              <a:br>
                <a:rPr lang="cs-CZ" sz="1800" dirty="0" smtClean="0"/>
              </a:br>
              <a:r>
                <a:rPr lang="cs-CZ" sz="1800" dirty="0" smtClean="0"/>
                <a:t>motýlic </a:t>
              </a:r>
              <a:r>
                <a:rPr lang="cs-CZ" sz="1800" dirty="0"/>
                <a:t>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smtClean="0">
                <a:solidFill>
                  <a:srgbClr val="E80000"/>
                </a:solidFill>
              </a:rPr>
              <a:t>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/>
              <a:t>delší kopulace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 smtClean="0"/>
              <a:t>větší </a:t>
            </a:r>
            <a:r>
              <a:rPr lang="cs-CZ" dirty="0"/>
              <a:t>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 smtClean="0">
                <a:sym typeface="Symbol" pitchFamily="18" charset="2"/>
              </a:rPr>
              <a:t>testes</a:t>
            </a:r>
            <a:r>
              <a:rPr lang="cs-CZ" dirty="0" smtClean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ym typeface="Symbol" pitchFamily="18" charset="2"/>
              </a:rPr>
              <a:t>šimpanz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</a:t>
            </a:r>
            <a:r>
              <a:rPr lang="cs-CZ" sz="2400" b="1" dirty="0" smtClean="0">
                <a:solidFill>
                  <a:srgbClr val="E80000"/>
                </a:solidFill>
              </a:rPr>
              <a:t>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zabíjení </a:t>
            </a:r>
            <a:r>
              <a:rPr lang="cs-CZ" dirty="0"/>
              <a:t>mláďat: kočkovité šelmy (lev, kočka domácí)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hlodavci </a:t>
            </a:r>
            <a:r>
              <a:rPr lang="cs-CZ" dirty="0"/>
              <a:t>(myš, potkan, lumíci, křečci, hraboš pensylvánský): 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 smtClean="0"/>
              <a:t>= </a:t>
            </a:r>
            <a:r>
              <a:rPr lang="cs-CZ" dirty="0"/>
              <a:t>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7154" name="Picture 2" descr="http://fc05.deviantart.net/fs71/f/2011/115/d/a/angry_lemming_5_by_lekkim-d3eu8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8419" y="2108800"/>
            <a:ext cx="2486392" cy="18192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6" name="Picture 4" descr="http://m6.i.pbase.com/o4/07/866907/1/114565276.gdDs0jBJ.MeadowvoleMicrotuspennsylvanic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4238" y="2108887"/>
            <a:ext cx="2911065" cy="18667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 smtClean="0"/>
              <a:t>větší </a:t>
            </a:r>
            <a:r>
              <a:rPr lang="cs-CZ" dirty="0"/>
              <a:t>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přinášení </a:t>
            </a:r>
            <a:r>
              <a:rPr lang="cs-CZ" dirty="0">
                <a:sym typeface="Symbol" pitchFamily="18" charset="2"/>
              </a:rPr>
              <a:t>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 smtClean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  <a:endParaRPr lang="cs-CZ" sz="2800" b="1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ym typeface="Symbol" pitchFamily="18" charset="2"/>
              </a:rPr>
              <a:t>Jak </a:t>
            </a:r>
            <a:r>
              <a:rPr lang="cs-CZ" sz="2400" dirty="0">
                <a:sym typeface="Symbol" pitchFamily="18" charset="2"/>
              </a:rPr>
              <a:t>si zajistit péči o potomstvo ze strany samce</a:t>
            </a:r>
            <a:r>
              <a:rPr lang="cs-CZ" sz="2400" dirty="0" smtClean="0">
                <a:sym typeface="Symbol" pitchFamily="18" charset="2"/>
              </a:rPr>
              <a:t>?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 </a:t>
            </a:r>
            <a:r>
              <a:rPr lang="cs-CZ" dirty="0">
                <a:sym typeface="Symbol" pitchFamily="18" charset="2"/>
              </a:rPr>
              <a:t>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Concord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</a:t>
            </a:r>
            <a:r>
              <a:rPr lang="cs-CZ" dirty="0">
                <a:sym typeface="Symbol" pitchFamily="18" charset="2"/>
              </a:rPr>
              <a:t>u nás = „temelínský princip</a:t>
            </a:r>
            <a:r>
              <a:rPr lang="cs-CZ" dirty="0" smtClean="0">
                <a:sym typeface="Symbol" pitchFamily="18" charset="2"/>
              </a:rPr>
              <a:t>“)</a:t>
            </a: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3 </a:t>
            </a:r>
            <a:r>
              <a:rPr lang="cs-CZ" dirty="0">
                <a:sym typeface="Symbol" pitchFamily="18" charset="2"/>
              </a:rPr>
              <a:t>možné samčí strategie</a:t>
            </a:r>
            <a:r>
              <a:rPr lang="cs-CZ" dirty="0" smtClean="0">
                <a:sym typeface="Symbol" pitchFamily="18" charset="2"/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</a:t>
            </a:r>
            <a:r>
              <a:rPr lang="cs-CZ" dirty="0" smtClean="0">
                <a:sym typeface="Symbol" pitchFamily="18" charset="2"/>
              </a:rPr>
              <a:t>samicí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„není </a:t>
            </a:r>
            <a:r>
              <a:rPr lang="cs-CZ" dirty="0">
                <a:sym typeface="Symbol" pitchFamily="18" charset="2"/>
              </a:rPr>
              <a:t>ta, bude jiná“ – odlétá před kopulací, hledání </a:t>
            </a:r>
            <a:r>
              <a:rPr lang="cs-CZ" dirty="0" smtClean="0">
                <a:sym typeface="Symbol" pitchFamily="18" charset="2"/>
              </a:rPr>
              <a:t>povolnější samice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	„</a:t>
            </a:r>
            <a:r>
              <a:rPr lang="cs-CZ" dirty="0" err="1" smtClean="0">
                <a:sym typeface="Symbol" pitchFamily="18" charset="2"/>
              </a:rPr>
              <a:t>frajer</a:t>
            </a:r>
            <a:r>
              <a:rPr lang="cs-CZ" dirty="0">
                <a:sym typeface="Symbol" pitchFamily="18" charset="2"/>
              </a:rPr>
              <a:t>“ – po </a:t>
            </a:r>
            <a:r>
              <a:rPr lang="cs-CZ" dirty="0" smtClean="0">
                <a:sym typeface="Symbol" pitchFamily="18" charset="2"/>
              </a:rPr>
              <a:t>kopulaci odlétá	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schování vajíček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např</a:t>
            </a:r>
            <a:r>
              <a:rPr lang="cs-CZ" dirty="0">
                <a:sym typeface="Symbol" pitchFamily="18" charset="2"/>
              </a:rPr>
              <a:t>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Př.: mečovky </a:t>
            </a:r>
            <a:r>
              <a:rPr lang="cs-CZ" dirty="0">
                <a:sym typeface="Symbol" pitchFamily="18" charset="2"/>
              </a:rPr>
              <a:t>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samice </a:t>
            </a:r>
            <a:r>
              <a:rPr lang="cs-CZ" dirty="0">
                <a:sym typeface="Symbol" pitchFamily="18" charset="2"/>
              </a:rPr>
              <a:t>„nemečových“ druhů preferují samce s „</a:t>
            </a:r>
            <a:r>
              <a:rPr lang="cs-CZ" dirty="0" smtClean="0">
                <a:sym typeface="Symbol" pitchFamily="18" charset="2"/>
              </a:rPr>
              <a:t>mečíkem</a:t>
            </a:r>
            <a:r>
              <a:rPr lang="cs-CZ" dirty="0">
                <a:sym typeface="Symbol" pitchFamily="18" charset="2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preference </a:t>
            </a:r>
            <a:r>
              <a:rPr lang="cs-CZ" dirty="0">
                <a:sym typeface="Symbol" pitchFamily="18" charset="2"/>
              </a:rPr>
              <a:t>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>
                <a:sym typeface="Symbol" pitchFamily="18" charset="2"/>
              </a:rPr>
              <a:t>Př</a:t>
            </a:r>
            <a:r>
              <a:rPr lang="cs-CZ" dirty="0">
                <a:sym typeface="Symbol" pitchFamily="18" charset="2"/>
              </a:rPr>
              <a:t>. hvízdalky rodu </a:t>
            </a:r>
            <a:r>
              <a:rPr lang="cs-CZ" i="1" dirty="0" err="1" smtClean="0"/>
              <a:t>Engystomops</a:t>
            </a:r>
            <a:r>
              <a:rPr lang="cs-CZ" dirty="0" smtClean="0"/>
              <a:t>:</a:t>
            </a:r>
            <a:r>
              <a:rPr lang="cs-CZ" dirty="0" smtClean="0">
                <a:sym typeface="Symbol" pitchFamily="18" charset="2"/>
              </a:rPr>
              <a:t>  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</a:t>
            </a:r>
            <a:r>
              <a:rPr lang="cs-CZ" dirty="0" smtClean="0">
                <a:sym typeface="Symbol" pitchFamily="18" charset="2"/>
              </a:rPr>
              <a:t>geny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hypotéza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</a:t>
            </a:r>
            <a:r>
              <a:rPr lang="cs-CZ" dirty="0" smtClean="0">
                <a:sym typeface="Symbol" pitchFamily="18" charset="2"/>
              </a:rPr>
              <a:t>):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neřízený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 smtClean="0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)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samčí </a:t>
            </a:r>
            <a:r>
              <a:rPr lang="cs-CZ" dirty="0">
                <a:sym typeface="Symbol" pitchFamily="18" charset="2"/>
              </a:rPr>
              <a:t>znak nemusí přinášet jedinci výhodu, ale je </a:t>
            </a:r>
            <a:r>
              <a:rPr lang="cs-CZ" dirty="0" smtClean="0">
                <a:sym typeface="Symbol" pitchFamily="18" charset="2"/>
              </a:rPr>
              <a:t>z nějakého důvodu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samicemi preferován </a:t>
            </a:r>
            <a:r>
              <a:rPr lang="cs-CZ" dirty="0">
                <a:sym typeface="Symbol" pitchFamily="18" charset="2"/>
              </a:rPr>
              <a:t> </a:t>
            </a:r>
            <a:r>
              <a:rPr lang="cs-CZ" dirty="0" smtClean="0">
                <a:sym typeface="Symbol" pitchFamily="18" charset="2"/>
              </a:rPr>
              <a:t>je </a:t>
            </a:r>
            <a:r>
              <a:rPr lang="cs-CZ" dirty="0">
                <a:sym typeface="Symbol" pitchFamily="18" charset="2"/>
              </a:rPr>
              <a:t>výhodné mít potomky s tímto samcem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(</a:t>
            </a:r>
            <a:r>
              <a:rPr lang="cs-CZ" dirty="0">
                <a:sym typeface="Symbol" pitchFamily="18" charset="2"/>
              </a:rPr>
              <a:t>synové </a:t>
            </a:r>
            <a:r>
              <a:rPr lang="cs-CZ" dirty="0" smtClean="0">
                <a:sym typeface="Symbol" pitchFamily="18" charset="2"/>
              </a:rPr>
              <a:t>sexuálně </a:t>
            </a:r>
            <a:r>
              <a:rPr lang="cs-CZ" dirty="0">
                <a:sym typeface="Symbol" pitchFamily="18" charset="2"/>
              </a:rPr>
              <a:t>přitažliví pro ostatní samice</a:t>
            </a:r>
            <a:r>
              <a:rPr lang="cs-CZ" dirty="0" smtClean="0">
                <a:sym typeface="Symbol" pitchFamily="18" charset="2"/>
              </a:rPr>
              <a:t>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základem silná vazba </a:t>
            </a:r>
            <a:r>
              <a:rPr lang="cs-CZ" dirty="0">
                <a:sym typeface="Symbol" pitchFamily="18" charset="2"/>
              </a:rPr>
              <a:t>mezi genem pro samičí preferenci a genem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pro </a:t>
            </a:r>
            <a:r>
              <a:rPr lang="cs-CZ" dirty="0">
                <a:sym typeface="Symbol" pitchFamily="18" charset="2"/>
              </a:rPr>
              <a:t>samčí </a:t>
            </a:r>
            <a:r>
              <a:rPr lang="cs-CZ" dirty="0" smtClean="0">
                <a:sym typeface="Symbol" pitchFamily="18" charset="2"/>
              </a:rPr>
              <a:t>znak (oba geny u obou pohlaví, odlišná exprese)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„efekt sněhové koule“ – neřízený („</a:t>
            </a:r>
            <a:r>
              <a:rPr lang="cs-CZ" i="1" dirty="0" err="1" smtClean="0">
                <a:sym typeface="Symbol" pitchFamily="18" charset="2"/>
              </a:rPr>
              <a:t>runaway</a:t>
            </a:r>
            <a:r>
              <a:rPr lang="cs-CZ" dirty="0" smtClean="0">
                <a:sym typeface="Symbol" pitchFamily="18" charset="2"/>
              </a:rPr>
              <a:t>“) proces  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tento proces se zastaví ve stavu rovnováhy mezi selekcí 	ze strany samic a normální selekcí ze strany prostředí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korelace intenzity červeného zbarvení a preference červené u koljušky tříostné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</a:t>
            </a:r>
            <a:r>
              <a:rPr lang="cs-CZ" sz="2400" dirty="0" smtClean="0">
                <a:solidFill>
                  <a:srgbClr val="E80000"/>
                </a:solidFill>
              </a:rPr>
              <a:t>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</a:t>
            </a:r>
            <a:r>
              <a:rPr lang="cs-CZ" dirty="0" smtClean="0"/>
              <a:t>kvalitu</a:t>
            </a:r>
            <a:r>
              <a:rPr lang="en-US" dirty="0" smtClean="0"/>
              <a:t> </a:t>
            </a:r>
            <a:r>
              <a:rPr lang="cs-CZ" dirty="0" smtClean="0"/>
              <a:t>potomstva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</a:t>
            </a:r>
            <a:r>
              <a:rPr lang="cs-CZ" dirty="0" smtClean="0"/>
              <a:t>rudý, vlaštovka </a:t>
            </a:r>
            <a:r>
              <a:rPr lang="cs-CZ" dirty="0"/>
              <a:t>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</a:t>
            </a:r>
            <a:r>
              <a:rPr lang="cs-CZ" dirty="0" smtClean="0">
                <a:sym typeface="Symbol" pitchFamily="18" charset="2"/>
              </a:rPr>
              <a:t>chování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</a:t>
            </a:r>
            <a:r>
              <a:rPr lang="cs-CZ" dirty="0" smtClean="0">
                <a:sym typeface="Symbol" pitchFamily="18" charset="2"/>
              </a:rPr>
              <a:t>stejní</a:t>
            </a:r>
            <a:br>
              <a:rPr lang="cs-CZ" dirty="0" smtClean="0">
                <a:sym typeface="Symbol" pitchFamily="18" charset="2"/>
              </a:rPr>
            </a:br>
            <a:r>
              <a:rPr lang="en-US" dirty="0" smtClean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 smtClean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 smtClean="0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 smtClean="0">
                <a:sym typeface="Symbol" pitchFamily="18" charset="2"/>
              </a:rPr>
              <a:t> (1973):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 smtClean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= strategie, která je-li v </a:t>
            </a: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populaci fixována, nemůže do ní vlivem selekce proniknout strategie </a:t>
            </a:r>
            <a:r>
              <a:rPr lang="en-US" dirty="0" smtClean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možná existence více ESS </a:t>
            </a:r>
            <a:r>
              <a:rPr lang="cs-CZ" dirty="0" smtClean="0">
                <a:sym typeface="Symbol"/>
              </a:rPr>
              <a:t> vývoj populace ke konkrétní ESS bude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záviset na počátečních podmínkách</a:t>
            </a:r>
            <a:endParaRPr lang="cs-CZ" dirty="0" smtClean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 smtClean="0"/>
              <a:t>páv (</a:t>
            </a:r>
            <a:r>
              <a:rPr lang="cs-CZ" i="1" dirty="0" err="1" smtClean="0"/>
              <a:t>Pavo</a:t>
            </a:r>
            <a:r>
              <a:rPr lang="cs-CZ" i="1" dirty="0" smtClean="0"/>
              <a:t> </a:t>
            </a:r>
            <a:r>
              <a:rPr lang="cs-CZ" i="1" dirty="0" err="1" smtClean="0"/>
              <a:t>cristatus</a:t>
            </a:r>
            <a:r>
              <a:rPr lang="cs-CZ" dirty="0" smtClean="0"/>
              <a:t>): korelace mezi velikostí a počtem „ok“ a fitness</a:t>
            </a:r>
            <a:br>
              <a:rPr lang="cs-CZ" dirty="0" smtClean="0"/>
            </a:br>
            <a:r>
              <a:rPr lang="cs-CZ" dirty="0" smtClean="0"/>
              <a:t>	potomků </a:t>
            </a:r>
            <a:endParaRPr lang="cs-CZ" dirty="0"/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3399"/>
                </a:solidFill>
              </a:rPr>
              <a:t>Anders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Pape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Møller</a:t>
            </a:r>
            <a:r>
              <a:rPr lang="cs-CZ" dirty="0" smtClean="0"/>
              <a:t>: vlaštovka obecná (</a:t>
            </a:r>
            <a:r>
              <a:rPr lang="cs-CZ" i="1" dirty="0" err="1" smtClean="0"/>
              <a:t>Hirundo</a:t>
            </a:r>
            <a:r>
              <a:rPr lang="cs-CZ" i="1" dirty="0" smtClean="0"/>
              <a:t> </a:t>
            </a:r>
            <a:r>
              <a:rPr lang="cs-CZ" i="1" dirty="0" err="1" smtClean="0"/>
              <a:t>rustica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kratší před-kopulační fáze</a:t>
            </a:r>
            <a:endParaRPr lang="cs-CZ" sz="1800" dirty="0"/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více druhých snůšek</a:t>
            </a:r>
            <a:endParaRPr lang="cs-CZ" sz="1800" dirty="0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více potomstva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sz="1800" dirty="0">
                <a:solidFill>
                  <a:schemeClr val="accent2"/>
                </a:solidFill>
              </a:rPr>
              <a:t/>
            </a: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</a:t>
            </a:r>
            <a:r>
              <a:rPr lang="cs-CZ" dirty="0" smtClean="0"/>
              <a:t>životaschopnost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cs-CZ" dirty="0" smtClean="0"/>
              <a:t>(„dobrých genů“)</a:t>
            </a:r>
            <a:br>
              <a:rPr lang="cs-CZ" dirty="0" smtClean="0"/>
            </a:br>
            <a:r>
              <a:rPr lang="cs-CZ" dirty="0" smtClean="0"/>
              <a:t>	 </a:t>
            </a:r>
            <a:r>
              <a:rPr lang="cs-CZ" dirty="0"/>
              <a:t>navzdory </a:t>
            </a:r>
            <a:r>
              <a:rPr lang="cs-CZ" dirty="0" smtClean="0"/>
              <a:t>handicapu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tj</a:t>
            </a:r>
            <a:r>
              <a:rPr lang="cs-CZ" dirty="0"/>
              <a:t>. aby samec nemohl „lhát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timálie</a:t>
            </a:r>
            <a:endParaRPr lang="cs-CZ" sz="1600" dirty="0"/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</a:t>
            </a:r>
            <a:r>
              <a:rPr lang="cs-CZ" sz="2400" dirty="0" smtClean="0">
                <a:solidFill>
                  <a:srgbClr val="E80000"/>
                </a:solidFill>
              </a:rPr>
              <a:t>model: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pestré </a:t>
            </a:r>
            <a:r>
              <a:rPr lang="cs-CZ" dirty="0"/>
              <a:t>zbarvení, složitá </a:t>
            </a:r>
            <a:r>
              <a:rPr lang="cs-CZ" dirty="0" err="1"/>
              <a:t>ornamentace</a:t>
            </a:r>
            <a:r>
              <a:rPr lang="cs-CZ" dirty="0"/>
              <a:t>, </a:t>
            </a:r>
            <a:r>
              <a:rPr lang="cs-CZ" dirty="0" smtClean="0"/>
              <a:t>prokrvené struktury</a:t>
            </a:r>
            <a:r>
              <a:rPr lang="cs-CZ" dirty="0"/>
              <a:t>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toxická </a:t>
            </a:r>
            <a:r>
              <a:rPr lang="cs-CZ" dirty="0"/>
              <a:t>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003399"/>
                </a:solidFill>
              </a:rPr>
              <a:t>Malte</a:t>
            </a:r>
            <a:r>
              <a:rPr lang="cs-CZ" dirty="0" smtClean="0">
                <a:solidFill>
                  <a:srgbClr val="003399"/>
                </a:solidFill>
              </a:rPr>
              <a:t> </a:t>
            </a:r>
            <a:r>
              <a:rPr lang="cs-CZ" dirty="0" err="1" smtClean="0">
                <a:solidFill>
                  <a:srgbClr val="003399"/>
                </a:solidFill>
              </a:rPr>
              <a:t>Andersson</a:t>
            </a:r>
            <a:r>
              <a:rPr lang="cs-CZ" dirty="0" smtClean="0"/>
              <a:t>: vida kohoutí (</a:t>
            </a:r>
            <a:r>
              <a:rPr lang="cs-CZ" i="1" dirty="0" err="1" smtClean="0"/>
              <a:t>Euplectes</a:t>
            </a:r>
            <a:r>
              <a:rPr lang="cs-CZ" i="1" dirty="0" smtClean="0"/>
              <a:t> </a:t>
            </a:r>
            <a:r>
              <a:rPr lang="cs-CZ" i="1" dirty="0" err="1" smtClean="0"/>
              <a:t>progne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nejvyšší reprodukční úspěšnost samců s prodlouženými ocasními pery</a:t>
            </a:r>
            <a:endParaRPr lang="cs-CZ" sz="1600" dirty="0"/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rostoucí fitness</a:t>
            </a:r>
            <a:endParaRPr lang="cs-CZ" sz="1600" dirty="0"/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relativně nižší zátěž pro geneticky kvalitnější samce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 smtClean="0"/>
              <a:t>problém opakované preference pro určitý znak </a:t>
            </a:r>
            <a:r>
              <a:rPr lang="cs-CZ" dirty="0" smtClean="0">
                <a:sym typeface="Symbol"/>
              </a:rPr>
              <a:t> vyčerpání variability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= „</a:t>
            </a:r>
            <a:r>
              <a:rPr lang="cs-CZ" i="1" dirty="0" smtClean="0">
                <a:sym typeface="Symbol"/>
              </a:rPr>
              <a:t>lek paradox</a:t>
            </a:r>
            <a:r>
              <a:rPr lang="cs-CZ" dirty="0" smtClean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pohlavní výběr bude zvýhodňovat znaky, které „férově“ signalizují</a:t>
            </a:r>
            <a:br>
              <a:rPr lang="cs-CZ" dirty="0" smtClean="0"/>
            </a:br>
            <a:r>
              <a:rPr lang="cs-CZ" dirty="0" smtClean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zvířata </a:t>
            </a:r>
            <a:r>
              <a:rPr lang="cs-CZ" dirty="0"/>
              <a:t>se „špatnými geny“ nemohou účinně bojovat proti </a:t>
            </a:r>
            <a:r>
              <a:rPr lang="cs-CZ" dirty="0" err="1" smtClean="0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hypotéza</a:t>
            </a:r>
            <a:r>
              <a:rPr lang="cs-CZ" dirty="0"/>
              <a:t>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některé druhy </a:t>
            </a:r>
            <a:r>
              <a:rPr lang="cs-CZ" dirty="0" smtClean="0">
                <a:sym typeface="Symbol" pitchFamily="18" charset="2"/>
              </a:rPr>
              <a:t>pěvců</a:t>
            </a:r>
          </a:p>
          <a:p>
            <a:r>
              <a:rPr lang="cs-CZ" dirty="0" smtClean="0">
                <a:sym typeface="Symbol" pitchFamily="18" charset="2"/>
              </a:rPr>
              <a:t>Př.:  </a:t>
            </a:r>
            <a:r>
              <a:rPr lang="cs-CZ" dirty="0" err="1" smtClean="0">
                <a:sym typeface="Symbol" pitchFamily="18" charset="2"/>
              </a:rPr>
              <a:t>uakari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 err="1" smtClean="0">
                <a:sym typeface="Symbol" pitchFamily="18" charset="2"/>
              </a:rPr>
              <a:t>šarlatolící</a:t>
            </a:r>
            <a:r>
              <a:rPr lang="cs-CZ" dirty="0" smtClean="0">
                <a:sym typeface="Symbol" pitchFamily="18" charset="2"/>
              </a:rPr>
              <a:t> (</a:t>
            </a:r>
            <a:r>
              <a:rPr lang="cs-CZ" i="1" dirty="0" err="1" smtClean="0">
                <a:sym typeface="Symbol" pitchFamily="18" charset="2"/>
              </a:rPr>
              <a:t>Cacajao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calvus</a:t>
            </a:r>
            <a:r>
              <a:rPr lang="cs-CZ" dirty="0" smtClean="0">
                <a:sym typeface="Symbol" pitchFamily="18" charset="2"/>
              </a:rPr>
              <a:t>)</a:t>
            </a:r>
            <a:br>
              <a:rPr lang="cs-CZ" dirty="0" smtClean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</a:t>
            </a:r>
            <a:r>
              <a:rPr lang="cs-CZ" sz="1800" dirty="0" smtClean="0"/>
              <a:t>zdravých jedinců červená </a:t>
            </a:r>
            <a:r>
              <a:rPr lang="cs-CZ" sz="1800" dirty="0"/>
              <a:t>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smtClean="0"/>
              <a:t>u druhů z </a:t>
            </a:r>
            <a:r>
              <a:rPr lang="cs-CZ" sz="1800" dirty="0" err="1" smtClean="0"/>
              <a:t>nemalarických</a:t>
            </a:r>
            <a:r>
              <a:rPr lang="cs-CZ" sz="1800" dirty="0" smtClean="0"/>
              <a:t> oblastí tmavé zbarvení</a:t>
            </a:r>
            <a:endParaRPr lang="cs-CZ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801853" y="292100"/>
            <a:ext cx="7234673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Mimopárové</a:t>
            </a:r>
            <a:r>
              <a:rPr lang="cs-CZ" sz="2800" dirty="0">
                <a:solidFill>
                  <a:srgbClr val="E80000"/>
                </a:solidFill>
              </a:rPr>
              <a:t> fertilizace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</a:t>
            </a:r>
            <a:r>
              <a:rPr lang="cs-CZ" sz="2400" i="1" dirty="0" err="1">
                <a:solidFill>
                  <a:srgbClr val="E80000"/>
                </a:solidFill>
              </a:rPr>
              <a:t>fertilizations</a:t>
            </a:r>
            <a:r>
              <a:rPr lang="cs-CZ" sz="2400" dirty="0">
                <a:solidFill>
                  <a:srgbClr val="E80000"/>
                </a:solidFill>
              </a:rPr>
              <a:t>, EPF)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s </a:t>
            </a:r>
            <a:r>
              <a:rPr lang="cs-CZ" dirty="0"/>
              <a:t>lepšími geny než partner </a:t>
            </a:r>
            <a:r>
              <a:rPr lang="cs-CZ" dirty="0">
                <a:sym typeface="Symbol" pitchFamily="18" charset="2"/>
              </a:rPr>
              <a:t> zvýšení fitness </a:t>
            </a:r>
            <a:r>
              <a:rPr lang="cs-CZ" dirty="0" smtClean="0">
                <a:sym typeface="Symbol" pitchFamily="18" charset="2"/>
              </a:rPr>
              <a:t>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Př</a:t>
            </a:r>
            <a:r>
              <a:rPr lang="cs-CZ" dirty="0">
                <a:sym typeface="Symbol" pitchFamily="18" charset="2"/>
              </a:rPr>
              <a:t>.: rákosník velký: šířka zpěvního repertoáru korelována s </a:t>
            </a:r>
            <a:r>
              <a:rPr lang="cs-CZ" dirty="0" smtClean="0">
                <a:sym typeface="Symbol" pitchFamily="18" charset="2"/>
              </a:rPr>
              <a:t>fitness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u všech pozorovaných EPF měli biologičtí otcové širší </a:t>
            </a:r>
            <a:r>
              <a:rPr lang="cs-CZ" dirty="0" smtClean="0">
                <a:sym typeface="Symbol" pitchFamily="18" charset="2"/>
              </a:rPr>
              <a:t>repertoár </a:t>
            </a:r>
            <a:r>
              <a:rPr lang="cs-CZ" dirty="0">
                <a:sym typeface="Symbol" pitchFamily="18" charset="2"/>
              </a:rPr>
              <a:t>zpěvu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získání dobrých, nebo komplementárních genů?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393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/>
              <a:t>Univ</a:t>
            </a:r>
            <a:r>
              <a:rPr lang="cs-CZ" dirty="0" smtClean="0"/>
              <a:t>. </a:t>
            </a:r>
            <a:r>
              <a:rPr lang="cs-CZ" dirty="0" err="1" smtClean="0"/>
              <a:t>of</a:t>
            </a:r>
            <a:r>
              <a:rPr lang="cs-CZ" dirty="0" smtClean="0"/>
              <a:t> Western </a:t>
            </a:r>
            <a:r>
              <a:rPr lang="cs-CZ" dirty="0" err="1" smtClean="0"/>
              <a:t>Australia</a:t>
            </a:r>
            <a:r>
              <a:rPr lang="cs-CZ" dirty="0" smtClean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Francie, Velká Británie, USA: 5–52 %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dirty="0" smtClean="0">
                <a:solidFill>
                  <a:srgbClr val="E80000"/>
                </a:solidFill>
              </a:rPr>
              <a:t>EPF: </a:t>
            </a:r>
            <a:r>
              <a:rPr lang="cs-CZ" dirty="0" smtClean="0"/>
              <a:t>obtížný odhad, </a:t>
            </a:r>
            <a:r>
              <a:rPr lang="cs-CZ" dirty="0" smtClean="0">
                <a:sym typeface="Symbol"/>
              </a:rPr>
              <a:t>2 %, </a:t>
            </a:r>
            <a:r>
              <a:rPr lang="cs-CZ" dirty="0" err="1" smtClean="0">
                <a:sym typeface="Symbol"/>
              </a:rPr>
              <a:t>Janomamové</a:t>
            </a:r>
            <a:r>
              <a:rPr lang="cs-CZ" dirty="0" smtClean="0">
                <a:sym typeface="Symbol"/>
              </a:rPr>
              <a:t> 10 %, </a:t>
            </a:r>
            <a:r>
              <a:rPr lang="cs-CZ" dirty="0" err="1" smtClean="0">
                <a:sym typeface="Symbol"/>
              </a:rPr>
              <a:t>Himba</a:t>
            </a:r>
            <a:r>
              <a:rPr lang="cs-CZ" dirty="0" smtClean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jihoameričtí indiáni (</a:t>
            </a:r>
            <a:r>
              <a:rPr lang="cs-CZ" sz="1800" dirty="0" smtClean="0">
                <a:sym typeface="Symbol"/>
              </a:rPr>
              <a:t>např. </a:t>
            </a:r>
            <a:r>
              <a:rPr lang="cs-CZ" sz="1800" dirty="0" err="1" smtClean="0">
                <a:sym typeface="Symbol"/>
              </a:rPr>
              <a:t>Mehinaku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Kaingang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Araweté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Curripaco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Tapirapé</a:t>
            </a:r>
            <a:r>
              <a:rPr lang="cs-CZ" sz="1800" dirty="0" smtClean="0">
                <a:sym typeface="Symbol"/>
              </a:rPr>
              <a:t>,</a:t>
            </a:r>
            <a:br>
              <a:rPr lang="cs-CZ" sz="1800" dirty="0" smtClean="0">
                <a:sym typeface="Symbol"/>
              </a:rPr>
            </a:br>
            <a:r>
              <a:rPr lang="cs-CZ" sz="1800" dirty="0" smtClean="0">
                <a:sym typeface="Symbol"/>
              </a:rPr>
              <a:t>	</a:t>
            </a:r>
            <a:r>
              <a:rPr lang="cs-CZ" sz="1800" dirty="0" err="1" smtClean="0">
                <a:sym typeface="Symbol"/>
              </a:rPr>
              <a:t>Janomamo</a:t>
            </a:r>
            <a:r>
              <a:rPr lang="cs-CZ" sz="1800" dirty="0" smtClean="0">
                <a:sym typeface="Symbol"/>
              </a:rPr>
              <a:t>, Bari, </a:t>
            </a:r>
            <a:r>
              <a:rPr lang="cs-CZ" sz="1800" dirty="0" err="1" smtClean="0">
                <a:sym typeface="Symbol"/>
              </a:rPr>
              <a:t>Matis</a:t>
            </a:r>
            <a:r>
              <a:rPr lang="cs-CZ" sz="1800" dirty="0" smtClean="0">
                <a:sym typeface="Symbol"/>
              </a:rPr>
              <a:t>, </a:t>
            </a:r>
            <a:r>
              <a:rPr lang="cs-CZ" sz="1800" dirty="0" err="1" smtClean="0">
                <a:sym typeface="Symbol"/>
              </a:rPr>
              <a:t>Aché</a:t>
            </a:r>
            <a:r>
              <a:rPr lang="cs-CZ" dirty="0" smtClean="0">
                <a:sym typeface="Symbol"/>
              </a:rPr>
              <a:t>): rozdělitelná paternita (</a:t>
            </a:r>
            <a:r>
              <a:rPr lang="cs-CZ" i="1" dirty="0" err="1" smtClean="0">
                <a:sym typeface="Symbol"/>
              </a:rPr>
              <a:t>partible</a:t>
            </a:r>
            <a:r>
              <a:rPr lang="cs-CZ" i="1" dirty="0" smtClean="0">
                <a:sym typeface="Symbol"/>
              </a:rPr>
              <a:t> paternity</a:t>
            </a:r>
            <a:r>
              <a:rPr lang="cs-CZ" dirty="0" smtClean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 smtClean="0">
                <a:sym typeface="Symbol"/>
              </a:rPr>
              <a:t>Canelové</a:t>
            </a:r>
            <a:r>
              <a:rPr lang="cs-CZ" dirty="0" smtClean="0">
                <a:sym typeface="Symbol"/>
              </a:rPr>
              <a:t> (střední Brazílie): zpravidla více než 12 potenciálních otců</a:t>
            </a:r>
            <a:br>
              <a:rPr lang="cs-CZ" dirty="0" smtClean="0">
                <a:sym typeface="Symbol"/>
              </a:rPr>
            </a:br>
            <a:r>
              <a:rPr lang="cs-CZ" dirty="0" smtClean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>
          <a:blip r:embed="rId3" cstate="print"/>
          <a:srcRect l="4112" r="6823"/>
          <a:stretch>
            <a:fillRect/>
          </a:stretch>
        </p:blipFill>
        <p:spPr bwMode="auto">
          <a:xfrm>
            <a:off x="6078071" y="4130936"/>
            <a:ext cx="2926080" cy="18472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439738" y="5099125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muži: fyzická nevěra partnerky (riziko EPF)</a:t>
            </a:r>
            <a:br>
              <a:rPr lang="cs-CZ" dirty="0" smtClean="0"/>
            </a:br>
            <a:r>
              <a:rPr lang="cs-CZ" dirty="0" smtClean="0"/>
              <a:t>	</a:t>
            </a:r>
            <a:r>
              <a:rPr lang="cs-CZ" dirty="0" smtClean="0">
                <a:sym typeface="Symbol"/>
              </a:rPr>
              <a:t>ženy: duševní spříznění (riziko odchodu partnera)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 smtClean="0"/>
              <a:t>Ritualizace</a:t>
            </a:r>
            <a:r>
              <a:rPr lang="cs-CZ" sz="2400" dirty="0" smtClean="0"/>
              <a:t>:</a:t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dirty="0" smtClean="0"/>
              <a:t>tradiční </a:t>
            </a:r>
            <a:r>
              <a:rPr lang="cs-CZ" dirty="0"/>
              <a:t>vysvětlení </a:t>
            </a:r>
            <a:r>
              <a:rPr lang="cs-CZ" dirty="0" err="1"/>
              <a:t>ritualizace</a:t>
            </a:r>
            <a:r>
              <a:rPr lang="cs-CZ" dirty="0"/>
              <a:t> </a:t>
            </a:r>
            <a:r>
              <a:rPr lang="cs-CZ" dirty="0" smtClean="0"/>
              <a:t>jako výhoda </a:t>
            </a:r>
            <a:r>
              <a:rPr lang="cs-CZ" dirty="0"/>
              <a:t>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jestřáb</a:t>
            </a:r>
            <a:r>
              <a:rPr lang="cs-CZ" dirty="0"/>
              <a:t>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390650"/>
                <a:gridCol w="139382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zisk, u obou ztráta v podobě rizika zranění)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(</a:t>
            </a:r>
            <a:r>
              <a:rPr lang="cs-CZ" sz="1800" dirty="0"/>
              <a:t>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 smtClean="0"/>
              <a:t>payoff</a:t>
            </a:r>
            <a:r>
              <a:rPr lang="cs-CZ" i="1" dirty="0" smtClean="0"/>
              <a:t> matrix</a:t>
            </a:r>
            <a:r>
              <a:rPr lang="cs-CZ" dirty="0" smtClean="0"/>
              <a:t>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</a:t>
            </a:r>
            <a:r>
              <a:rPr lang="cs-CZ" sz="2400" dirty="0" smtClean="0">
                <a:solidFill>
                  <a:srgbClr val="E80000"/>
                </a:solidFill>
              </a:rPr>
              <a:t>stabilní</a:t>
            </a:r>
            <a:endParaRPr lang="cs-CZ" sz="24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 smtClean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 smtClean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smtClean="0"/>
              <a:t>Př.: V </a:t>
            </a:r>
            <a:r>
              <a:rPr lang="cs-CZ" dirty="0"/>
              <a:t>= 1, C = 2</a:t>
            </a:r>
          </a:p>
          <a:p>
            <a:endParaRPr lang="cs-CZ" i="1" dirty="0" smtClean="0"/>
          </a:p>
          <a:p>
            <a:r>
              <a:rPr lang="cs-CZ" i="1" dirty="0" err="1" smtClean="0"/>
              <a:t>payoff</a:t>
            </a:r>
            <a:r>
              <a:rPr lang="cs-CZ" i="1" dirty="0" smtClean="0"/>
              <a:t> </a:t>
            </a:r>
            <a:r>
              <a:rPr lang="cs-CZ" i="1" dirty="0"/>
              <a:t>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jestliže </a:t>
            </a:r>
            <a:r>
              <a:rPr lang="cs-CZ" dirty="0"/>
              <a:t>k interakci holubic přidáme u obou hráčů penalizaci -1/4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za </a:t>
            </a:r>
            <a:r>
              <a:rPr lang="cs-CZ" dirty="0"/>
              <a:t>prodlení, </a:t>
            </a:r>
            <a:r>
              <a:rPr lang="cs-CZ" dirty="0" smtClean="0"/>
              <a:t>bude </a:t>
            </a:r>
            <a:r>
              <a:rPr lang="cs-CZ" dirty="0"/>
              <a:t>průměrný zisk holubice (1/2 – 0 – 1/4)/2 = </a:t>
            </a:r>
            <a:r>
              <a:rPr lang="cs-CZ" dirty="0" smtClean="0"/>
              <a:t>1/8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 smtClean="0"/>
              <a:t>	</a:t>
            </a: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rovnováha smíšené </a:t>
            </a:r>
            <a:r>
              <a:rPr lang="cs-CZ" dirty="0" smtClean="0">
                <a:sym typeface="Symbol" pitchFamily="18" charset="2"/>
              </a:rPr>
              <a:t>strategie nebo polymorfismus </a:t>
            </a:r>
            <a:r>
              <a:rPr lang="cs-CZ" dirty="0">
                <a:sym typeface="Symbol" pitchFamily="18" charset="2"/>
              </a:rPr>
              <a:t>H : J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by v tomto případě byla 1 </a:t>
            </a:r>
            <a:r>
              <a:rPr lang="cs-CZ" dirty="0">
                <a:sym typeface="Symbol" pitchFamily="18" charset="2"/>
              </a:rPr>
              <a:t>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 smtClean="0"/>
              <a:t>vědomého </a:t>
            </a:r>
            <a:r>
              <a:rPr lang="cs-CZ" u="sng" dirty="0"/>
              <a:t>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cs-CZ" dirty="0"/>
              <a:t>v praxi </a:t>
            </a:r>
            <a:r>
              <a:rPr lang="cs-CZ" dirty="0" smtClean="0"/>
              <a:t>zpravidla</a:t>
            </a:r>
            <a:r>
              <a:rPr lang="en-US" dirty="0" smtClean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</a:t>
            </a:r>
            <a:r>
              <a:rPr lang="cs-CZ" dirty="0" smtClean="0"/>
              <a:t>?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 </a:t>
            </a:r>
            <a:r>
              <a:rPr lang="cs-CZ" dirty="0">
                <a:sym typeface="Symbol" pitchFamily="18" charset="2"/>
              </a:rPr>
              <a:t>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 smtClean="0">
                <a:sym typeface="Symbol" pitchFamily="18" charset="2"/>
              </a:rPr>
              <a:t>C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např</a:t>
            </a:r>
            <a:r>
              <a:rPr lang="cs-CZ" dirty="0">
                <a:sym typeface="Symbol" pitchFamily="18" charset="2"/>
              </a:rPr>
              <a:t>. V = 2, C = 1</a:t>
            </a:r>
          </a:p>
          <a:p>
            <a:pPr defTabSz="360000">
              <a:spcAft>
                <a:spcPts val="1000"/>
              </a:spcAft>
            </a:pPr>
            <a:endParaRPr lang="cs-CZ" i="1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 smtClean="0">
                <a:sym typeface="Symbol" pitchFamily="18" charset="2"/>
              </a:rPr>
              <a:t>payoff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>
                <a:sym typeface="Symbol" pitchFamily="18" charset="2"/>
              </a:rPr>
              <a:t>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/>
                <a:gridCol w="1422400"/>
                <a:gridCol w="1362075"/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6638</TotalTime>
  <Words>1559</Words>
  <Application>Microsoft Office PowerPoint</Application>
  <PresentationFormat>Předvádění na obrazovce (4:3)</PresentationFormat>
  <Paragraphs>495</Paragraphs>
  <Slides>59</Slides>
  <Notes>53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0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267</cp:revision>
  <dcterms:created xsi:type="dcterms:W3CDTF">2002-02-28T16:27:36Z</dcterms:created>
  <dcterms:modified xsi:type="dcterms:W3CDTF">2015-04-07T19:15:57Z</dcterms:modified>
</cp:coreProperties>
</file>