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266" r:id="rId2"/>
    <p:sldId id="341" r:id="rId3"/>
    <p:sldId id="342" r:id="rId4"/>
    <p:sldId id="290" r:id="rId5"/>
    <p:sldId id="291" r:id="rId6"/>
    <p:sldId id="293" r:id="rId7"/>
    <p:sldId id="283" r:id="rId8"/>
    <p:sldId id="343" r:id="rId9"/>
    <p:sldId id="288" r:id="rId10"/>
    <p:sldId id="294" r:id="rId11"/>
    <p:sldId id="295" r:id="rId12"/>
    <p:sldId id="289" r:id="rId13"/>
    <p:sldId id="298" r:id="rId14"/>
    <p:sldId id="287" r:id="rId15"/>
    <p:sldId id="297" r:id="rId16"/>
    <p:sldId id="344" r:id="rId17"/>
    <p:sldId id="353" r:id="rId18"/>
    <p:sldId id="284" r:id="rId19"/>
    <p:sldId id="347" r:id="rId20"/>
    <p:sldId id="348" r:id="rId21"/>
    <p:sldId id="300" r:id="rId22"/>
    <p:sldId id="302" r:id="rId23"/>
    <p:sldId id="346" r:id="rId24"/>
    <p:sldId id="349" r:id="rId25"/>
    <p:sldId id="303" r:id="rId26"/>
    <p:sldId id="351" r:id="rId27"/>
    <p:sldId id="296" r:id="rId28"/>
    <p:sldId id="304" r:id="rId29"/>
    <p:sldId id="370" r:id="rId30"/>
    <p:sldId id="299" r:id="rId31"/>
    <p:sldId id="339" r:id="rId32"/>
    <p:sldId id="306" r:id="rId33"/>
    <p:sldId id="307" r:id="rId34"/>
    <p:sldId id="352" r:id="rId35"/>
    <p:sldId id="355" r:id="rId36"/>
    <p:sldId id="336" r:id="rId37"/>
    <p:sldId id="359" r:id="rId38"/>
    <p:sldId id="365" r:id="rId39"/>
    <p:sldId id="356" r:id="rId40"/>
    <p:sldId id="337" r:id="rId41"/>
    <p:sldId id="362" r:id="rId42"/>
    <p:sldId id="361" r:id="rId43"/>
    <p:sldId id="357" r:id="rId44"/>
    <p:sldId id="360" r:id="rId45"/>
    <p:sldId id="345" r:id="rId46"/>
    <p:sldId id="363" r:id="rId47"/>
    <p:sldId id="364" r:id="rId48"/>
    <p:sldId id="366" r:id="rId49"/>
    <p:sldId id="277" r:id="rId50"/>
    <p:sldId id="367" r:id="rId51"/>
    <p:sldId id="311" r:id="rId52"/>
    <p:sldId id="368" r:id="rId53"/>
    <p:sldId id="369" r:id="rId54"/>
    <p:sldId id="354" r:id="rId55"/>
    <p:sldId id="358" r:id="rId5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DE0000"/>
    <a:srgbClr val="F00000"/>
    <a:srgbClr val="FFFF99"/>
    <a:srgbClr val="FFFF66"/>
    <a:srgbClr val="0033CC"/>
    <a:srgbClr val="0000FF"/>
    <a:srgbClr val="006600"/>
    <a:srgbClr val="6633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062" y="-114"/>
      </p:cViewPr>
      <p:guideLst>
        <p:guide orient="horz" pos="149"/>
        <p:guide pos="29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05" charset="0"/>
              </a:defRPr>
            </a:lvl1pPr>
          </a:lstStyle>
          <a:p>
            <a:pPr>
              <a:defRPr/>
            </a:pPr>
            <a:fld id="{D74190BD-A171-4F48-A350-BC41112637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9C9F-B03D-4608-BC6B-54FD3735716D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0C71C-3C65-4916-ACA9-077D13E20F1C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796D0-97AA-4FC6-A886-CF403D637CF2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A6FA4-6F98-4C90-A49E-9005408EA4B4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3811E5-3714-4E5C-89D2-04BD97E6EE15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6EF21-F6F6-498A-87F7-99152B75D92A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DA2F4-B9C6-47A7-8904-693211CD8EC9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9E52F-3B71-49DE-B041-64897CF6688A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761C82-FA37-4F72-A7F9-68FDCE4A78E7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D99F96-2640-4A9C-B8F4-740215291C40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72EE3-3897-4527-B3F8-CC74E38AE542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A9CBC9-E78D-4E1F-A883-33ED711F12C6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BBEBA4-E952-48FB-A3E6-E765841EB068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58D92D-3B70-4C9A-9542-664B714EE3B3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F2682-6206-43D7-9F90-1C4E5564721A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F41D7-BA06-4FF0-A978-04A21CB098D8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E2965-5E8A-4B39-8118-29B73DA809EB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769AE7-6735-43A8-ABA7-6F4AB783200F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72AF8-CD75-4314-996D-F07214B833BD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57C860-88BE-47C7-B433-B92AE4392E77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4692-2E77-49AD-BFDA-1A624920DC2D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84965-48A0-41AB-BB2D-BA5347978CE5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E3317-5582-4411-AEF8-45E0FAC1B7BD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F509E-2875-4A85-ABD5-37DAD283F458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A3DB3-2292-45FD-9E74-8F36358BDF6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923EB4-F65A-4D1A-9475-4520E11EA02E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383CD-CCB2-409A-BB86-B10A6DB7A227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CE2F9-0F37-4CD6-81DA-89F3196BC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9E78C-C5E1-4DBF-959C-053F5EC74F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652BC-DB15-455C-9483-A6565C283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E409-DCAE-4CBA-869A-539C04D704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8A52-B593-4A00-BDD7-FD842463F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B65AD-68FB-4EA8-BC78-912D1C6B562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DF8C0-A819-4402-BDC4-15860764226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266DB-EBD2-4B0A-AB20-C639A2624B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1D727-572E-4239-B70C-335018E634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EABE2-7855-4BD3-84CA-D7DDB96B0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47B63-FEAF-4CE5-9E9B-7AA75C39BF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-105" charset="0"/>
              </a:defRPr>
            </a:lvl1pPr>
          </a:lstStyle>
          <a:p>
            <a:pPr>
              <a:defRPr/>
            </a:pPr>
            <a:fld id="{5E78D5ED-1A02-4F85-B6E0-56670C32E6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-10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0/08/Tetrahymena_thermophila.p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2/28/Full_length_hammerhead_ribozyme.p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://upload.wikimedia.org/wikipedia/en/1/10/Rebek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f/f2/Thomas_Cavalier-Smith.jp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3/Merezhkovsky_K_S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://upload.wikimedia.org/wikipedia/commons/0/08/Lynn_Margulis.jpg" TargetMode="Externa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6" descr="04_EVOW_CH04"/>
          <p:cNvPicPr>
            <a:picLocks noChangeAspect="1" noChangeArrowheads="1"/>
          </p:cNvPicPr>
          <p:nvPr/>
        </p:nvPicPr>
        <p:blipFill>
          <a:blip r:embed="rId3" cstate="print"/>
          <a:srcRect b="31676"/>
          <a:stretch>
            <a:fillRect/>
          </a:stretch>
        </p:blipFill>
        <p:spPr bwMode="auto">
          <a:xfrm>
            <a:off x="2298700" y="4752975"/>
            <a:ext cx="50165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8"/>
          <p:cNvPicPr>
            <a:picLocks noChangeAspect="1" noChangeArrowheads="1"/>
          </p:cNvPicPr>
          <p:nvPr/>
        </p:nvPicPr>
        <p:blipFill>
          <a:blip r:embed="rId4" cstate="print"/>
          <a:srcRect l="26848"/>
          <a:stretch>
            <a:fillRect/>
          </a:stretch>
        </p:blipFill>
        <p:spPr bwMode="auto">
          <a:xfrm>
            <a:off x="3321050" y="1300163"/>
            <a:ext cx="2689225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8" y="1166813"/>
            <a:ext cx="2227262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8713" y="1120775"/>
            <a:ext cx="26431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41"/>
          <p:cNvSpPr txBox="1">
            <a:spLocks noChangeArrowheads="1"/>
          </p:cNvSpPr>
          <p:nvPr/>
        </p:nvSpPr>
        <p:spPr bwMode="auto">
          <a:xfrm>
            <a:off x="1455738" y="292100"/>
            <a:ext cx="6203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-105" charset="0"/>
              </a:rPr>
              <a:t>VZNIK ŽIVOTA NA ZEMI</a:t>
            </a:r>
            <a:endParaRPr lang="cs-CZ" sz="36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-105" charset="0"/>
            </a:endParaRPr>
          </a:p>
        </p:txBody>
      </p:sp>
      <p:pic>
        <p:nvPicPr>
          <p:cNvPr id="2055" name="Picture 4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37425" y="3968750"/>
            <a:ext cx="15763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338" y="3719513"/>
            <a:ext cx="1855787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5" descr="06_EVOW_CH04"/>
          <p:cNvPicPr>
            <a:picLocks noChangeAspect="1" noChangeArrowheads="1"/>
          </p:cNvPicPr>
          <p:nvPr/>
        </p:nvPicPr>
        <p:blipFill>
          <a:blip r:embed="rId9" cstate="print"/>
          <a:srcRect l="7520" t="9669" r="63466" b="33444"/>
          <a:stretch>
            <a:fillRect/>
          </a:stretch>
        </p:blipFill>
        <p:spPr bwMode="auto">
          <a:xfrm>
            <a:off x="2051050" y="2693988"/>
            <a:ext cx="15478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6725" y="998482"/>
            <a:ext cx="6171561" cy="3990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Alexandr </a:t>
            </a:r>
            <a:r>
              <a:rPr lang="cs-CZ" b="0" dirty="0" err="1">
                <a:solidFill>
                  <a:srgbClr val="003399"/>
                </a:solidFill>
              </a:rPr>
              <a:t>Ivanovič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Oparin</a:t>
            </a:r>
            <a:r>
              <a:rPr lang="cs-CZ" b="0" dirty="0">
                <a:solidFill>
                  <a:srgbClr val="003399"/>
                </a:solidFill>
              </a:rPr>
              <a:t> (1924)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J. B. S. </a:t>
            </a:r>
            <a:r>
              <a:rPr lang="cs-CZ" b="0" dirty="0" err="1">
                <a:solidFill>
                  <a:srgbClr val="003399"/>
                </a:solidFill>
              </a:rPr>
              <a:t>Haldane</a:t>
            </a:r>
            <a:r>
              <a:rPr lang="cs-CZ" b="0" dirty="0">
                <a:solidFill>
                  <a:srgbClr val="003399"/>
                </a:solidFill>
              </a:rPr>
              <a:t> (1928)</a:t>
            </a:r>
            <a:br>
              <a:rPr lang="cs-CZ" b="0" dirty="0">
                <a:solidFill>
                  <a:srgbClr val="003399"/>
                </a:solidFill>
              </a:rPr>
            </a:b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redukující atmosféra: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vodík</a:t>
            </a:r>
            <a:r>
              <a:rPr lang="cs-CZ" b="0" dirty="0"/>
              <a:t>, voda, metan, čpavek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Stanley</a:t>
            </a:r>
            <a:r>
              <a:rPr lang="cs-CZ" b="0" dirty="0">
                <a:solidFill>
                  <a:srgbClr val="003399"/>
                </a:solidFill>
              </a:rPr>
              <a:t> L. Miller</a:t>
            </a:r>
            <a:r>
              <a:rPr lang="cs-CZ" b="0" dirty="0"/>
              <a:t>, </a:t>
            </a:r>
            <a:r>
              <a:rPr lang="cs-CZ" b="0" dirty="0" err="1">
                <a:solidFill>
                  <a:srgbClr val="003399"/>
                </a:solidFill>
              </a:rPr>
              <a:t>Harold</a:t>
            </a:r>
            <a:r>
              <a:rPr lang="cs-CZ" b="0" dirty="0">
                <a:solidFill>
                  <a:srgbClr val="003399"/>
                </a:solidFill>
              </a:rPr>
              <a:t> C. Urey</a:t>
            </a:r>
            <a:r>
              <a:rPr lang="cs-CZ" b="0" dirty="0"/>
              <a:t> (1953):</a:t>
            </a:r>
            <a:br>
              <a:rPr lang="cs-CZ" b="0" dirty="0"/>
            </a:br>
            <a:r>
              <a:rPr lang="cs-CZ" b="0" dirty="0" smtClean="0"/>
              <a:t>	metan </a:t>
            </a:r>
            <a:r>
              <a:rPr lang="cs-CZ" b="0" dirty="0"/>
              <a:t>+ čpavek + H</a:t>
            </a:r>
            <a:r>
              <a:rPr lang="cs-CZ" b="0" baseline="-25000" dirty="0"/>
              <a:t>2</a:t>
            </a:r>
            <a:r>
              <a:rPr lang="cs-CZ" b="0" dirty="0"/>
              <a:t> + H</a:t>
            </a:r>
            <a:r>
              <a:rPr lang="cs-CZ" b="0" baseline="-25000" dirty="0"/>
              <a:t>2</a:t>
            </a:r>
            <a:r>
              <a:rPr lang="cs-CZ" b="0" dirty="0"/>
              <a:t>O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 pitchFamily="-105" charset="2"/>
              </a:rPr>
              <a:t> </a:t>
            </a:r>
            <a:r>
              <a:rPr lang="cs-CZ" b="0" dirty="0">
                <a:sym typeface="Symbol" pitchFamily="-105" charset="2"/>
              </a:rPr>
              <a:t>10-15% uhlíku ve formě organických sloučenin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</a:t>
            </a:r>
            <a:r>
              <a:rPr lang="cs-CZ" b="0" dirty="0" smtClean="0">
                <a:sym typeface="Symbol" pitchFamily="-105" charset="2"/>
              </a:rPr>
              <a:t>	2</a:t>
            </a:r>
            <a:r>
              <a:rPr lang="cs-CZ" b="0" dirty="0">
                <a:sym typeface="Symbol" pitchFamily="-105" charset="2"/>
              </a:rPr>
              <a:t>% uhlíku  aminokyseliny, lipidy, cukry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  </a:t>
            </a:r>
            <a:r>
              <a:rPr lang="cs-CZ" b="0" dirty="0" smtClean="0">
                <a:sym typeface="Symbol" pitchFamily="-105" charset="2"/>
              </a:rPr>
              <a:t>	stavební </a:t>
            </a:r>
            <a:r>
              <a:rPr lang="cs-CZ" b="0" dirty="0">
                <a:sym typeface="Symbol" pitchFamily="-105" charset="2"/>
              </a:rPr>
              <a:t>součásti nukleových kyselin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1050" y="898690"/>
            <a:ext cx="15763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8767" y="3981450"/>
            <a:ext cx="148748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5243" y="898690"/>
            <a:ext cx="14684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89650" y="3012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A.I. </a:t>
            </a:r>
            <a:r>
              <a:rPr lang="cs-CZ" sz="1600" b="0" dirty="0" err="1">
                <a:solidFill>
                  <a:srgbClr val="003399"/>
                </a:solidFill>
              </a:rPr>
              <a:t>Oparin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426668" y="3012125"/>
            <a:ext cx="1552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J.B.S. </a:t>
            </a:r>
            <a:r>
              <a:rPr lang="cs-CZ" sz="1600" b="0" dirty="0" err="1">
                <a:solidFill>
                  <a:srgbClr val="003399"/>
                </a:solidFill>
              </a:rPr>
              <a:t>Haldane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7834" y="4147866"/>
            <a:ext cx="1566044" cy="197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200612" y="6122331"/>
            <a:ext cx="10858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H.C. Urey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7653667" y="6132842"/>
            <a:ext cx="1096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S.L. Miller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100551" y="236538"/>
            <a:ext cx="2702984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Chemická evoluce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06_EVOW_CH04"/>
          <p:cNvPicPr>
            <a:picLocks noChangeAspect="1" noChangeArrowheads="1"/>
          </p:cNvPicPr>
          <p:nvPr/>
        </p:nvPicPr>
        <p:blipFill>
          <a:blip r:embed="rId3" cstate="print"/>
          <a:srcRect b="27615"/>
          <a:stretch>
            <a:fillRect/>
          </a:stretch>
        </p:blipFill>
        <p:spPr bwMode="auto">
          <a:xfrm>
            <a:off x="347191" y="880547"/>
            <a:ext cx="8319014" cy="454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139308" y="5479493"/>
            <a:ext cx="2146300" cy="800100"/>
          </a:xfrm>
          <a:prstGeom prst="wedgeRectCallout">
            <a:avLst>
              <a:gd name="adj1" fmla="val 65696"/>
              <a:gd name="adj2" fmla="val -12727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„oceánská“ část: voda se zahříváním odpařuje; přidáván H</a:t>
            </a:r>
            <a:r>
              <a:rPr lang="cs-CZ" sz="1400" b="0" baseline="-25000"/>
              <a:t>2</a:t>
            </a:r>
            <a:r>
              <a:rPr lang="cs-CZ" sz="1400" b="0"/>
              <a:t>, CH</a:t>
            </a:r>
            <a:r>
              <a:rPr lang="cs-CZ" sz="1400" b="0" baseline="-25000"/>
              <a:t>2</a:t>
            </a:r>
            <a:r>
              <a:rPr lang="cs-CZ" sz="1400" b="0"/>
              <a:t> a NH</a:t>
            </a:r>
            <a:r>
              <a:rPr lang="cs-CZ" sz="1400" b="0" baseline="-25000"/>
              <a:t>3</a:t>
            </a:r>
            <a:endParaRPr lang="cs-CZ" sz="1400" b="0"/>
          </a:p>
        </p:txBody>
      </p:sp>
      <p:sp>
        <p:nvSpPr>
          <p:cNvPr id="9221" name="AutoShape 4"/>
          <p:cNvSpPr>
            <a:spLocks noChangeArrowheads="1"/>
          </p:cNvSpPr>
          <p:nvPr/>
        </p:nvSpPr>
        <p:spPr bwMode="auto">
          <a:xfrm>
            <a:off x="6796175" y="186895"/>
            <a:ext cx="2074863" cy="995363"/>
          </a:xfrm>
          <a:prstGeom prst="wedgeRectCallout">
            <a:avLst>
              <a:gd name="adj1" fmla="val -53287"/>
              <a:gd name="adj2" fmla="val 11292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 dirty="0"/>
              <a:t>„atmosférická“ část: elektrické výboje simulují blesky a dodávají energii</a:t>
            </a:r>
          </a:p>
        </p:txBody>
      </p:sp>
      <p:sp>
        <p:nvSpPr>
          <p:cNvPr id="9222" name="AutoShape 5"/>
          <p:cNvSpPr>
            <a:spLocks noChangeArrowheads="1"/>
          </p:cNvSpPr>
          <p:nvPr/>
        </p:nvSpPr>
        <p:spPr bwMode="auto">
          <a:xfrm>
            <a:off x="7239731" y="4160237"/>
            <a:ext cx="1797050" cy="558800"/>
          </a:xfrm>
          <a:prstGeom prst="wedgeRectCallout">
            <a:avLst>
              <a:gd name="adj1" fmla="val -86500"/>
              <a:gd name="adj2" fmla="val -70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chlazení a kondenzace plynů</a:t>
            </a:r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5840071" y="5684193"/>
            <a:ext cx="1909763" cy="558800"/>
          </a:xfrm>
          <a:prstGeom prst="wedgeRectCallout">
            <a:avLst>
              <a:gd name="adj1" fmla="val -88196"/>
              <a:gd name="adj2" fmla="val -2002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b="0"/>
              <a:t>v „oceánu“ vznikají organické sloučeniny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  <p:bldP spid="9222" grpId="0" animBg="1"/>
      <p:bldP spid="92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14357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b="0" dirty="0">
                <a:solidFill>
                  <a:srgbClr val="F00000"/>
                </a:solidFill>
              </a:rPr>
              <a:t>Problémy:</a:t>
            </a:r>
          </a:p>
          <a:p>
            <a:pPr defTabSz="360000"/>
            <a:endParaRPr lang="cs-CZ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podle současných poznatků tehdejší atmosféra méně redukující: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CO</a:t>
            </a:r>
            <a:r>
              <a:rPr lang="cs-CZ" b="0" baseline="-25000" dirty="0" smtClean="0"/>
              <a:t>2</a:t>
            </a:r>
            <a:r>
              <a:rPr lang="cs-CZ" b="0" dirty="0"/>
              <a:t>, N</a:t>
            </a:r>
            <a:r>
              <a:rPr lang="cs-CZ" b="0" baseline="-25000" dirty="0"/>
              <a:t>2</a:t>
            </a:r>
            <a:r>
              <a:rPr lang="cs-CZ" b="0" dirty="0"/>
              <a:t>, H</a:t>
            </a:r>
            <a:r>
              <a:rPr lang="cs-CZ" b="0" baseline="-25000" dirty="0"/>
              <a:t>2</a:t>
            </a:r>
            <a:r>
              <a:rPr lang="cs-CZ" b="0" dirty="0"/>
              <a:t>O a další </a:t>
            </a:r>
            <a:r>
              <a:rPr lang="cs-CZ" b="0" dirty="0">
                <a:sym typeface="Symbol" pitchFamily="-105" charset="2"/>
              </a:rPr>
              <a:t> výsledkem reakcí mnohem méně molekul</a:t>
            </a:r>
            <a:br>
              <a:rPr lang="cs-CZ" b="0" dirty="0">
                <a:sym typeface="Symbol" pitchFamily="-105" charset="2"/>
              </a:rPr>
            </a:br>
            <a:endParaRPr lang="cs-CZ" b="0" dirty="0">
              <a:sym typeface="Symbol" pitchFamily="-105" charset="2"/>
            </a:endParaRPr>
          </a:p>
          <a:p>
            <a:pPr defTabSz="360000"/>
            <a:r>
              <a:rPr lang="cs-CZ" b="0" dirty="0"/>
              <a:t>nebyly syntetizovány </a:t>
            </a:r>
            <a:r>
              <a:rPr lang="cs-CZ" b="0" dirty="0" smtClean="0"/>
              <a:t>všechny nukleotidy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fosfor v přírodě vzácný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sloučeniny v minimálním množství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některé produkty vysoce nestabilní (např. ribóza: vznik i dalších cukrů,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které </a:t>
            </a:r>
            <a:r>
              <a:rPr lang="cs-CZ" b="0" dirty="0"/>
              <a:t>syntézu ribózy inhibují)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omezená produkce dlouhých polymerů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vznik D i L stereoizomerů AA a NA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/>
              <a:t>samovolný vznik rozvětvených, nikoli lineárních lipidů</a:t>
            </a:r>
          </a:p>
        </p:txBody>
      </p:sp>
      <p:pic>
        <p:nvPicPr>
          <p:cNvPr id="10243" name="Picture 5" descr="18_EVOW_CH04"/>
          <p:cNvPicPr>
            <a:picLocks noChangeAspect="1" noChangeArrowheads="1"/>
          </p:cNvPicPr>
          <p:nvPr/>
        </p:nvPicPr>
        <p:blipFill>
          <a:blip r:embed="rId3" cstate="print"/>
          <a:srcRect l="6689" r="8946" b="32762"/>
          <a:stretch>
            <a:fillRect/>
          </a:stretch>
        </p:blipFill>
        <p:spPr bwMode="auto">
          <a:xfrm>
            <a:off x="5778500" y="4146550"/>
            <a:ext cx="309403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791125" cy="598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Kde vznikl život?</a:t>
            </a:r>
            <a:r>
              <a:rPr lang="cs-CZ" sz="2400" dirty="0">
                <a:solidFill>
                  <a:srgbClr val="F00000"/>
                </a:solidFill>
              </a:rPr>
              <a:t/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/>
              <a:t>Darwin: „</a:t>
            </a:r>
            <a:r>
              <a:rPr lang="cs-CZ" b="0" i="1" dirty="0" err="1"/>
              <a:t>hot</a:t>
            </a:r>
            <a:r>
              <a:rPr lang="cs-CZ" b="0" i="1" dirty="0"/>
              <a:t> </a:t>
            </a:r>
            <a:r>
              <a:rPr lang="cs-CZ" b="0" i="1" dirty="0" err="1"/>
              <a:t>little</a:t>
            </a:r>
            <a:r>
              <a:rPr lang="cs-CZ" b="0" i="1" dirty="0"/>
              <a:t> </a:t>
            </a:r>
            <a:r>
              <a:rPr lang="cs-CZ" b="0" i="1" dirty="0" err="1"/>
              <a:t>pond</a:t>
            </a:r>
            <a:r>
              <a:rPr lang="cs-CZ" b="0" dirty="0"/>
              <a:t>“, </a:t>
            </a:r>
            <a:r>
              <a:rPr lang="cs-CZ" b="0" dirty="0" err="1"/>
              <a:t>prebiotická</a:t>
            </a:r>
            <a:r>
              <a:rPr lang="cs-CZ" b="0" dirty="0"/>
              <a:t> polévka</a:t>
            </a:r>
            <a:br>
              <a:rPr lang="cs-CZ" b="0" dirty="0"/>
            </a:br>
            <a:endParaRPr lang="cs-CZ" b="0" dirty="0"/>
          </a:p>
          <a:p>
            <a:pPr defTabSz="360000"/>
            <a:endParaRPr lang="cs-CZ" b="0" dirty="0" smtClean="0">
              <a:solidFill>
                <a:srgbClr val="F00000"/>
              </a:solidFill>
            </a:endParaRPr>
          </a:p>
          <a:p>
            <a:pPr defTabSz="360000"/>
            <a:endParaRPr lang="cs-CZ" b="0" dirty="0" smtClean="0">
              <a:solidFill>
                <a:srgbClr val="F00000"/>
              </a:solidFill>
            </a:endParaRPr>
          </a:p>
          <a:p>
            <a:pPr defTabSz="360000"/>
            <a:r>
              <a:rPr lang="cs-CZ" b="0" dirty="0" smtClean="0">
                <a:solidFill>
                  <a:srgbClr val="F00000"/>
                </a:solidFill>
              </a:rPr>
              <a:t>alternativy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 err="1"/>
              <a:t>extraterestrický</a:t>
            </a:r>
            <a:r>
              <a:rPr lang="cs-CZ" b="0" dirty="0"/>
              <a:t> původ:</a:t>
            </a:r>
          </a:p>
          <a:p>
            <a:pPr defTabSz="360000">
              <a:spcAft>
                <a:spcPts val="600"/>
              </a:spcAft>
            </a:pPr>
            <a:r>
              <a:rPr lang="cs-CZ" b="0" dirty="0"/>
              <a:t>	</a:t>
            </a:r>
            <a:r>
              <a:rPr lang="cs-CZ" b="0" dirty="0" smtClean="0"/>
              <a:t>panspermie</a:t>
            </a:r>
            <a:r>
              <a:rPr lang="cs-CZ" b="0" dirty="0"/>
              <a:t>: </a:t>
            </a:r>
            <a:r>
              <a:rPr lang="cs-CZ" b="0" dirty="0" err="1">
                <a:solidFill>
                  <a:srgbClr val="003399"/>
                </a:solidFill>
              </a:rPr>
              <a:t>Svante</a:t>
            </a:r>
            <a:r>
              <a:rPr lang="cs-CZ" b="0" dirty="0">
                <a:solidFill>
                  <a:srgbClr val="003399"/>
                </a:solidFill>
              </a:rPr>
              <a:t> August </a:t>
            </a:r>
            <a:r>
              <a:rPr lang="cs-CZ" b="0" dirty="0" err="1">
                <a:solidFill>
                  <a:srgbClr val="003399"/>
                </a:solidFill>
              </a:rPr>
              <a:t>Arrhenius</a:t>
            </a:r>
            <a:endParaRPr lang="cs-CZ" b="0" dirty="0">
              <a:solidFill>
                <a:srgbClr val="003399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b="0" dirty="0"/>
              <a:t>	</a:t>
            </a:r>
            <a:r>
              <a:rPr lang="cs-CZ" b="0" dirty="0" smtClean="0"/>
              <a:t>existence </a:t>
            </a:r>
            <a:r>
              <a:rPr lang="cs-CZ" b="0" dirty="0"/>
              <a:t>organických sloučenin ve </a:t>
            </a:r>
            <a:r>
              <a:rPr lang="cs-CZ" b="0" dirty="0" smtClean="0"/>
              <a:t>vesmíru</a:t>
            </a:r>
            <a:r>
              <a:rPr lang="cs-CZ" b="0" dirty="0"/>
              <a:t> </a:t>
            </a:r>
            <a:r>
              <a:rPr lang="cs-CZ" b="0" dirty="0" smtClean="0"/>
              <a:t>(komety</a:t>
            </a:r>
            <a:r>
              <a:rPr lang="cs-CZ" b="0" dirty="0"/>
              <a:t>, meteority):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např</a:t>
            </a:r>
            <a:r>
              <a:rPr lang="cs-CZ" b="0" dirty="0"/>
              <a:t>. meteorit z </a:t>
            </a:r>
            <a:r>
              <a:rPr lang="cs-CZ" b="0" dirty="0" err="1"/>
              <a:t>Murchisonu</a:t>
            </a:r>
            <a:r>
              <a:rPr lang="cs-CZ" b="0" dirty="0"/>
              <a:t> (1969, Austrálie): 4,6 mld.; </a:t>
            </a:r>
            <a:r>
              <a:rPr lang="cs-CZ" b="0" dirty="0" smtClean="0"/>
              <a:t>mnoho sloučenin</a:t>
            </a:r>
            <a:br>
              <a:rPr lang="cs-CZ" b="0" dirty="0" smtClean="0"/>
            </a:br>
            <a:r>
              <a:rPr lang="cs-CZ" b="0" dirty="0" smtClean="0"/>
              <a:t>	jako </a:t>
            </a:r>
            <a:r>
              <a:rPr lang="cs-CZ" b="0" dirty="0"/>
              <a:t>v </a:t>
            </a:r>
            <a:r>
              <a:rPr lang="cs-CZ" b="0" dirty="0" err="1"/>
              <a:t>Millerově</a:t>
            </a:r>
            <a:r>
              <a:rPr lang="cs-CZ" b="0" dirty="0"/>
              <a:t>-</a:t>
            </a:r>
            <a:r>
              <a:rPr lang="cs-CZ" b="0" dirty="0" err="1"/>
              <a:t>Ureyho</a:t>
            </a:r>
            <a:r>
              <a:rPr lang="cs-CZ" b="0" dirty="0"/>
              <a:t> experimentu</a:t>
            </a:r>
            <a:br>
              <a:rPr lang="cs-CZ" b="0" dirty="0"/>
            </a:br>
            <a:r>
              <a:rPr lang="cs-CZ" b="0" dirty="0"/>
              <a:t> </a:t>
            </a:r>
          </a:p>
          <a:p>
            <a:pPr defTabSz="360000"/>
            <a:r>
              <a:rPr lang="cs-CZ" b="0" dirty="0"/>
              <a:t>bubliny: oblaka, mořská pěna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Thomas </a:t>
            </a:r>
            <a:r>
              <a:rPr lang="cs-CZ" b="0" dirty="0" err="1">
                <a:solidFill>
                  <a:srgbClr val="003399"/>
                </a:solidFill>
              </a:rPr>
              <a:t>Gold</a:t>
            </a:r>
            <a:r>
              <a:rPr lang="cs-CZ" b="0" dirty="0"/>
              <a:t> (1970): život hluboko pod </a:t>
            </a:r>
            <a:r>
              <a:rPr lang="cs-CZ" b="0" dirty="0" smtClean="0"/>
              <a:t>zemí – </a:t>
            </a:r>
            <a:br>
              <a:rPr lang="cs-CZ" b="0" dirty="0" smtClean="0"/>
            </a:br>
            <a:r>
              <a:rPr lang="cs-CZ" b="0" dirty="0" smtClean="0"/>
              <a:t>	existence </a:t>
            </a:r>
            <a:r>
              <a:rPr lang="cs-CZ" b="0" dirty="0" err="1"/>
              <a:t>extremofilních</a:t>
            </a:r>
            <a:r>
              <a:rPr lang="cs-CZ" b="0" dirty="0"/>
              <a:t> </a:t>
            </a:r>
            <a:r>
              <a:rPr lang="cs-CZ" b="0" dirty="0" err="1"/>
              <a:t>archebakterií</a:t>
            </a:r>
            <a:r>
              <a:rPr lang="cs-CZ" b="0" dirty="0"/>
              <a:t> až 5 km pod povrchem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0927" y="1109776"/>
            <a:ext cx="5456949" cy="2273952"/>
            <a:chOff x="3560927" y="1109776"/>
            <a:chExt cx="5456949" cy="2273952"/>
          </a:xfrm>
        </p:grpSpPr>
        <p:pic>
          <p:nvPicPr>
            <p:cNvPr id="11268" name="Picture 3" descr="Image:Arrheniu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5407" y="1109776"/>
              <a:ext cx="1492469" cy="2067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1269" name="Text Box 4"/>
            <p:cNvSpPr txBox="1">
              <a:spLocks noChangeArrowheads="1"/>
            </p:cNvSpPr>
            <p:nvPr/>
          </p:nvSpPr>
          <p:spPr bwMode="auto">
            <a:xfrm>
              <a:off x="7605110" y="3075753"/>
              <a:ext cx="13700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0" dirty="0">
                  <a:solidFill>
                    <a:srgbClr val="003399"/>
                  </a:solidFill>
                </a:rPr>
                <a:t>S. A. </a:t>
              </a:r>
              <a:r>
                <a:rPr lang="cs-CZ" sz="1400" b="0" dirty="0" err="1">
                  <a:solidFill>
                    <a:srgbClr val="003399"/>
                  </a:solidFill>
                </a:rPr>
                <a:t>Arrhenius</a:t>
              </a:r>
              <a:endParaRPr lang="cs-CZ" sz="1400" b="0" dirty="0">
                <a:solidFill>
                  <a:srgbClr val="003399"/>
                </a:solidFill>
              </a:endParaRPr>
            </a:p>
          </p:txBody>
        </p:sp>
        <p:pic>
          <p:nvPicPr>
            <p:cNvPr id="55298" name="Picture 2" descr="http://asusta2.com.ar/wp-content/uploads/2010/11/exogenesi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927" y="1587062"/>
              <a:ext cx="3920855" cy="1474242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6796087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b="0" dirty="0"/>
              <a:t>hlubokomořské vývěry (</a:t>
            </a:r>
            <a:r>
              <a:rPr lang="cs-CZ" b="0" i="1" dirty="0" err="1"/>
              <a:t>hydrotermal</a:t>
            </a:r>
            <a:r>
              <a:rPr lang="cs-CZ" b="0" i="1" dirty="0"/>
              <a:t> </a:t>
            </a:r>
            <a:r>
              <a:rPr lang="cs-CZ" b="0" i="1" dirty="0" err="1"/>
              <a:t>vents</a:t>
            </a:r>
            <a:r>
              <a:rPr lang="cs-CZ" b="0" dirty="0"/>
              <a:t>) = “černí kuřáci“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</a:t>
            </a:r>
            <a:r>
              <a:rPr lang="cs-CZ" b="0" dirty="0" err="1">
                <a:solidFill>
                  <a:srgbClr val="003399"/>
                </a:solidFill>
              </a:rPr>
              <a:t>Günter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endParaRPr lang="cs-CZ" b="0" dirty="0">
              <a:solidFill>
                <a:srgbClr val="003399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/>
              <a:t>   místo Slunce tepelná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chemosyntéza: fixace uhlíku pomocí chemické energie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ochrana před UV zářením a dopady meteoritů</a:t>
            </a:r>
          </a:p>
          <a:p>
            <a:pPr>
              <a:spcAft>
                <a:spcPts val="600"/>
              </a:spcAft>
            </a:pPr>
            <a:r>
              <a:rPr lang="cs-CZ" b="0" dirty="0"/>
              <a:t>   fixace nestabilních molekul při styku s chladnou vodou </a:t>
            </a:r>
            <a:br>
              <a:rPr lang="cs-CZ" b="0" dirty="0"/>
            </a:br>
            <a:r>
              <a:rPr lang="cs-CZ" b="0" dirty="0"/>
              <a:t>    </a:t>
            </a:r>
            <a:r>
              <a:rPr lang="en-US" b="0" dirty="0"/>
              <a:t>   </a:t>
            </a:r>
            <a:r>
              <a:rPr lang="cs-CZ" b="0" dirty="0"/>
              <a:t>v okolí vývěru</a:t>
            </a:r>
          </a:p>
        </p:txBody>
      </p:sp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3" cstate="print"/>
          <a:srcRect l="32224" t="6860" r="30701" b="30794"/>
          <a:stretch>
            <a:fillRect/>
          </a:stretch>
        </p:blipFill>
        <p:spPr bwMode="auto">
          <a:xfrm>
            <a:off x="476250" y="3070225"/>
            <a:ext cx="195738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4450" y="3462338"/>
            <a:ext cx="3201988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3" name="Rectangle 9"/>
          <p:cNvSpPr>
            <a:spLocks noChangeArrowheads="1"/>
          </p:cNvSpPr>
          <p:nvPr/>
        </p:nvSpPr>
        <p:spPr bwMode="auto">
          <a:xfrm>
            <a:off x="476250" y="6243638"/>
            <a:ext cx="8091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0"/>
              <a:t>http://www.amnh.org/nationalcenter/expeditions/blacksmokers/downloads/bsvideo.mov</a:t>
            </a:r>
          </a:p>
        </p:txBody>
      </p:sp>
      <p:sp>
        <p:nvSpPr>
          <p:cNvPr id="12294" name="AutoShape 10"/>
          <p:cNvSpPr>
            <a:spLocks noChangeArrowheads="1"/>
          </p:cNvSpPr>
          <p:nvPr/>
        </p:nvSpPr>
        <p:spPr bwMode="auto">
          <a:xfrm>
            <a:off x="5899150" y="3848100"/>
            <a:ext cx="3011488" cy="1693863"/>
          </a:xfrm>
          <a:prstGeom prst="wedgeRectCallout">
            <a:avLst>
              <a:gd name="adj1" fmla="val -87230"/>
              <a:gd name="adj2" fmla="val 176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1977: termofilní bakterie a archebakterie, třímetroví rournatci (mnohoštětinatci), mlži, hvězdice, svijonožci, přílipky, krabi, kroužkovci, krevety</a:t>
            </a:r>
            <a:endParaRPr lang="cs-CZ" sz="1600" b="0">
              <a:sym typeface="Symbol" pitchFamily="-105" charset="2"/>
            </a:endParaRPr>
          </a:p>
        </p:txBody>
      </p:sp>
      <p:pic>
        <p:nvPicPr>
          <p:cNvPr id="12295" name="Picture 12" descr="Khun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2317" y="486760"/>
            <a:ext cx="1624013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296" name="Text Box 13"/>
          <p:cNvSpPr txBox="1">
            <a:spLocks noChangeArrowheads="1"/>
          </p:cNvSpPr>
          <p:nvPr/>
        </p:nvSpPr>
        <p:spPr bwMode="auto">
          <a:xfrm>
            <a:off x="7281042" y="2614010"/>
            <a:ext cx="1727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>
                <a:solidFill>
                  <a:srgbClr val="003399"/>
                </a:solidFill>
              </a:rPr>
              <a:t>G. Wächtershäuser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8007000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G. </a:t>
            </a:r>
            <a:r>
              <a:rPr lang="cs-CZ" b="0" dirty="0" err="1">
                <a:solidFill>
                  <a:srgbClr val="003399"/>
                </a:solidFill>
              </a:rPr>
              <a:t>Wächtershäuser</a:t>
            </a:r>
            <a:r>
              <a:rPr lang="cs-CZ" b="0" dirty="0"/>
              <a:t>: 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život </a:t>
            </a:r>
            <a:r>
              <a:rPr lang="cs-CZ" b="0" dirty="0"/>
              <a:t>na povrchu pyritu = hypotéza </a:t>
            </a:r>
            <a:r>
              <a:rPr lang="cs-CZ" b="0" dirty="0" err="1"/>
              <a:t>Fe</a:t>
            </a:r>
            <a:r>
              <a:rPr lang="cs-CZ" b="0" dirty="0"/>
              <a:t>-S </a:t>
            </a:r>
            <a:r>
              <a:rPr lang="cs-CZ" b="0" dirty="0" smtClean="0"/>
              <a:t>světa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„</a:t>
            </a:r>
            <a:r>
              <a:rPr lang="cs-CZ" b="0" dirty="0" err="1" smtClean="0"/>
              <a:t>prebiotická</a:t>
            </a:r>
            <a:r>
              <a:rPr lang="cs-CZ" b="0" dirty="0" smtClean="0"/>
              <a:t> pizza“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 </a:t>
            </a:r>
            <a:r>
              <a:rPr lang="cs-CZ" b="0" dirty="0"/>
              <a:t>povrchu pyritu shluky molekul [2Fe-2S] nebo [4Fe-4S]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smtClean="0">
                <a:sym typeface="Symbol" pitchFamily="-105" charset="2"/>
              </a:rPr>
              <a:t>možné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</a:t>
            </a:r>
            <a:r>
              <a:rPr lang="cs-CZ" b="0" dirty="0" err="1" smtClean="0">
                <a:sym typeface="Symbol" pitchFamily="-105" charset="2"/>
              </a:rPr>
              <a:t>prekurzory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ferredoxinů, </a:t>
            </a:r>
            <a:r>
              <a:rPr lang="cs-CZ" b="0" dirty="0" err="1">
                <a:sym typeface="Symbol" pitchFamily="-105" charset="2"/>
              </a:rPr>
              <a:t>pyridoxalfosfátu</a:t>
            </a:r>
            <a:r>
              <a:rPr lang="cs-CZ" b="0" dirty="0">
                <a:sym typeface="Symbol" pitchFamily="-105" charset="2"/>
              </a:rPr>
              <a:t>, </a:t>
            </a:r>
            <a:r>
              <a:rPr lang="cs-CZ" b="0" dirty="0" err="1">
                <a:sym typeface="Symbol" pitchFamily="-105" charset="2"/>
              </a:rPr>
              <a:t>folátů</a:t>
            </a:r>
            <a:r>
              <a:rPr lang="cs-CZ" b="0" dirty="0">
                <a:sym typeface="Symbol" pitchFamily="-105" charset="2"/>
              </a:rPr>
              <a:t>, a </a:t>
            </a:r>
            <a:r>
              <a:rPr lang="cs-CZ" b="0" dirty="0" err="1">
                <a:sym typeface="Symbol" pitchFamily="-105" charset="2"/>
              </a:rPr>
              <a:t>kofaktorů</a:t>
            </a:r>
            <a:r>
              <a:rPr lang="cs-CZ" b="0" dirty="0">
                <a:sym typeface="Symbol" pitchFamily="-105" charset="2"/>
              </a:rPr>
              <a:t> (NAD)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ústřední role acetyl-</a:t>
            </a:r>
            <a:r>
              <a:rPr lang="cs-CZ" b="0" dirty="0" err="1">
                <a:sym typeface="Symbol" pitchFamily="-105" charset="2"/>
              </a:rPr>
              <a:t>CoA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ym typeface="Symbol" pitchFamily="-105" charset="2"/>
              </a:rPr>
              <a:t>chemoautotrofie</a:t>
            </a:r>
            <a:endParaRPr lang="cs-CZ" b="0" dirty="0">
              <a:sym typeface="Symbol" pitchFamily="-105" charset="2"/>
            </a:endParaRPr>
          </a:p>
        </p:txBody>
      </p:sp>
      <p:grpSp>
        <p:nvGrpSpPr>
          <p:cNvPr id="13316" name="Group 17"/>
          <p:cNvGrpSpPr>
            <a:grpSpLocks noChangeAspect="1"/>
          </p:cNvGrpSpPr>
          <p:nvPr/>
        </p:nvGrpSpPr>
        <p:grpSpPr bwMode="auto">
          <a:xfrm>
            <a:off x="4067504" y="2654027"/>
            <a:ext cx="3545435" cy="3934786"/>
            <a:chOff x="1588" y="289"/>
            <a:chExt cx="2775" cy="3079"/>
          </a:xfrm>
        </p:grpSpPr>
        <p:grpSp>
          <p:nvGrpSpPr>
            <p:cNvPr id="13317" name="Group 18"/>
            <p:cNvGrpSpPr>
              <a:grpSpLocks noChangeAspect="1"/>
            </p:cNvGrpSpPr>
            <p:nvPr/>
          </p:nvGrpSpPr>
          <p:grpSpPr bwMode="auto">
            <a:xfrm>
              <a:off x="1588" y="289"/>
              <a:ext cx="2775" cy="3079"/>
              <a:chOff x="1588" y="289"/>
              <a:chExt cx="2775" cy="3079"/>
            </a:xfrm>
          </p:grpSpPr>
          <p:pic>
            <p:nvPicPr>
              <p:cNvPr id="13319" name="Picture 19" descr="origi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88" y="289"/>
                <a:ext cx="2775" cy="30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320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033" y="190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321" y="154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805" y="1551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712" y="1374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28" y="1362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2823" y="121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2709" y="105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496" y="93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21" y="75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238" y="63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2034" y="633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345" y="117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2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555" y="1155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3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780" y="115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4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3960" y="1080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5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131" y="978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6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137" y="759"/>
                <a:ext cx="82" cy="85"/>
              </a:xfrm>
              <a:prstGeom prst="rect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7" name="Oval 37"/>
              <p:cNvSpPr>
                <a:spLocks noChangeAspect="1" noChangeArrowheads="1"/>
              </p:cNvSpPr>
              <p:nvPr/>
            </p:nvSpPr>
            <p:spPr bwMode="auto">
              <a:xfrm>
                <a:off x="1923" y="189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8" name="Oval 38"/>
              <p:cNvSpPr>
                <a:spLocks noChangeAspect="1" noChangeArrowheads="1"/>
              </p:cNvSpPr>
              <p:nvPr/>
            </p:nvSpPr>
            <p:spPr bwMode="auto">
              <a:xfrm>
                <a:off x="1914" y="169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9" name="Oval 39"/>
              <p:cNvSpPr>
                <a:spLocks noChangeAspect="1" noChangeArrowheads="1"/>
              </p:cNvSpPr>
              <p:nvPr/>
            </p:nvSpPr>
            <p:spPr bwMode="auto">
              <a:xfrm>
                <a:off x="1821" y="157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0" name="Oval 40"/>
              <p:cNvSpPr>
                <a:spLocks noChangeAspect="1" noChangeArrowheads="1"/>
              </p:cNvSpPr>
              <p:nvPr/>
            </p:nvSpPr>
            <p:spPr bwMode="auto">
              <a:xfrm>
                <a:off x="1836" y="18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1" name="Oval 41"/>
              <p:cNvSpPr>
                <a:spLocks noChangeAspect="1" noChangeArrowheads="1"/>
              </p:cNvSpPr>
              <p:nvPr/>
            </p:nvSpPr>
            <p:spPr bwMode="auto">
              <a:xfrm>
                <a:off x="1890" y="144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Oval 42"/>
              <p:cNvSpPr>
                <a:spLocks noChangeAspect="1" noChangeArrowheads="1"/>
              </p:cNvSpPr>
              <p:nvPr/>
            </p:nvSpPr>
            <p:spPr bwMode="auto">
              <a:xfrm>
                <a:off x="1986" y="1359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Oval 43"/>
              <p:cNvSpPr>
                <a:spLocks noChangeAspect="1" noChangeArrowheads="1"/>
              </p:cNvSpPr>
              <p:nvPr/>
            </p:nvSpPr>
            <p:spPr bwMode="auto">
              <a:xfrm>
                <a:off x="1983" y="120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Oval 44"/>
              <p:cNvSpPr>
                <a:spLocks noChangeAspect="1" noChangeArrowheads="1"/>
              </p:cNvSpPr>
              <p:nvPr/>
            </p:nvSpPr>
            <p:spPr bwMode="auto">
              <a:xfrm>
                <a:off x="2067" y="109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5" name="Oval 45"/>
              <p:cNvSpPr>
                <a:spLocks noChangeAspect="1" noChangeArrowheads="1"/>
              </p:cNvSpPr>
              <p:nvPr/>
            </p:nvSpPr>
            <p:spPr bwMode="auto">
              <a:xfrm>
                <a:off x="2196" y="157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Oval 46"/>
              <p:cNvSpPr>
                <a:spLocks noChangeAspect="1" noChangeArrowheads="1"/>
              </p:cNvSpPr>
              <p:nvPr/>
            </p:nvSpPr>
            <p:spPr bwMode="auto">
              <a:xfrm>
                <a:off x="2292" y="1650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Oval 47"/>
              <p:cNvSpPr>
                <a:spLocks noChangeAspect="1" noChangeArrowheads="1"/>
              </p:cNvSpPr>
              <p:nvPr/>
            </p:nvSpPr>
            <p:spPr bwMode="auto">
              <a:xfrm>
                <a:off x="2442" y="143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Oval 48"/>
              <p:cNvSpPr>
                <a:spLocks noChangeAspect="1" noChangeArrowheads="1"/>
              </p:cNvSpPr>
              <p:nvPr/>
            </p:nvSpPr>
            <p:spPr bwMode="auto">
              <a:xfrm>
                <a:off x="2271" y="176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Oval 49"/>
              <p:cNvSpPr>
                <a:spLocks noChangeAspect="1" noChangeArrowheads="1"/>
              </p:cNvSpPr>
              <p:nvPr/>
            </p:nvSpPr>
            <p:spPr bwMode="auto">
              <a:xfrm>
                <a:off x="2529" y="151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0" name="Oval 50"/>
              <p:cNvSpPr>
                <a:spLocks noChangeAspect="1" noChangeArrowheads="1"/>
              </p:cNvSpPr>
              <p:nvPr/>
            </p:nvSpPr>
            <p:spPr bwMode="auto">
              <a:xfrm>
                <a:off x="2493" y="1626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1" name="Oval 51"/>
              <p:cNvSpPr>
                <a:spLocks noChangeAspect="1" noChangeArrowheads="1"/>
              </p:cNvSpPr>
              <p:nvPr/>
            </p:nvSpPr>
            <p:spPr bwMode="auto">
              <a:xfrm>
                <a:off x="2586" y="16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2" name="Oval 52"/>
              <p:cNvSpPr>
                <a:spLocks noChangeAspect="1" noChangeArrowheads="1"/>
              </p:cNvSpPr>
              <p:nvPr/>
            </p:nvSpPr>
            <p:spPr bwMode="auto">
              <a:xfrm>
                <a:off x="2346" y="186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3" name="Oval 53"/>
              <p:cNvSpPr>
                <a:spLocks noChangeAspect="1" noChangeArrowheads="1"/>
              </p:cNvSpPr>
              <p:nvPr/>
            </p:nvSpPr>
            <p:spPr bwMode="auto">
              <a:xfrm>
                <a:off x="2340" y="20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4" name="Oval 54"/>
              <p:cNvSpPr>
                <a:spLocks noChangeAspect="1" noChangeArrowheads="1"/>
              </p:cNvSpPr>
              <p:nvPr/>
            </p:nvSpPr>
            <p:spPr bwMode="auto">
              <a:xfrm>
                <a:off x="2460" y="200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5" name="Oval 55"/>
              <p:cNvSpPr>
                <a:spLocks noChangeAspect="1" noChangeArrowheads="1"/>
              </p:cNvSpPr>
              <p:nvPr/>
            </p:nvSpPr>
            <p:spPr bwMode="auto">
              <a:xfrm>
                <a:off x="2598" y="205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Oval 56"/>
              <p:cNvSpPr>
                <a:spLocks noChangeAspect="1" noChangeArrowheads="1"/>
              </p:cNvSpPr>
              <p:nvPr/>
            </p:nvSpPr>
            <p:spPr bwMode="auto">
              <a:xfrm>
                <a:off x="2289" y="1974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Oval 57"/>
              <p:cNvSpPr>
                <a:spLocks noChangeAspect="1" noChangeArrowheads="1"/>
              </p:cNvSpPr>
              <p:nvPr/>
            </p:nvSpPr>
            <p:spPr bwMode="auto">
              <a:xfrm>
                <a:off x="2550" y="1905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Oval 58"/>
              <p:cNvSpPr>
                <a:spLocks noChangeAspect="1" noChangeArrowheads="1"/>
              </p:cNvSpPr>
              <p:nvPr/>
            </p:nvSpPr>
            <p:spPr bwMode="auto">
              <a:xfrm>
                <a:off x="2583" y="1788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Oval 59"/>
              <p:cNvSpPr>
                <a:spLocks noChangeAspect="1" noChangeArrowheads="1"/>
              </p:cNvSpPr>
              <p:nvPr/>
            </p:nvSpPr>
            <p:spPr bwMode="auto">
              <a:xfrm>
                <a:off x="2751" y="266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Oval 60"/>
              <p:cNvSpPr>
                <a:spLocks noChangeAspect="1" noChangeArrowheads="1"/>
              </p:cNvSpPr>
              <p:nvPr/>
            </p:nvSpPr>
            <p:spPr bwMode="auto">
              <a:xfrm>
                <a:off x="2874" y="2511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Oval 61"/>
              <p:cNvSpPr>
                <a:spLocks noChangeAspect="1" noChangeArrowheads="1"/>
              </p:cNvSpPr>
              <p:nvPr/>
            </p:nvSpPr>
            <p:spPr bwMode="auto">
              <a:xfrm>
                <a:off x="2448" y="2403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Oval 62"/>
              <p:cNvSpPr>
                <a:spLocks noChangeAspect="1" noChangeArrowheads="1"/>
              </p:cNvSpPr>
              <p:nvPr/>
            </p:nvSpPr>
            <p:spPr bwMode="auto">
              <a:xfrm>
                <a:off x="2454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Oval 63"/>
              <p:cNvSpPr>
                <a:spLocks noChangeAspect="1" noChangeArrowheads="1"/>
              </p:cNvSpPr>
              <p:nvPr/>
            </p:nvSpPr>
            <p:spPr bwMode="auto">
              <a:xfrm>
                <a:off x="2361" y="220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Oval 64"/>
              <p:cNvSpPr>
                <a:spLocks noChangeAspect="1" noChangeArrowheads="1"/>
              </p:cNvSpPr>
              <p:nvPr/>
            </p:nvSpPr>
            <p:spPr bwMode="auto">
              <a:xfrm>
                <a:off x="2712" y="235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5" name="Oval 65"/>
              <p:cNvSpPr>
                <a:spLocks noChangeAspect="1" noChangeArrowheads="1"/>
              </p:cNvSpPr>
              <p:nvPr/>
            </p:nvSpPr>
            <p:spPr bwMode="auto">
              <a:xfrm>
                <a:off x="2613" y="227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6" name="Oval 66"/>
              <p:cNvSpPr>
                <a:spLocks noChangeAspect="1" noChangeArrowheads="1"/>
              </p:cNvSpPr>
              <p:nvPr/>
            </p:nvSpPr>
            <p:spPr bwMode="auto">
              <a:xfrm>
                <a:off x="2631" y="2172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7" name="Oval 67"/>
              <p:cNvSpPr>
                <a:spLocks noChangeAspect="1" noChangeArrowheads="1"/>
              </p:cNvSpPr>
              <p:nvPr/>
            </p:nvSpPr>
            <p:spPr bwMode="auto">
              <a:xfrm>
                <a:off x="2925" y="2667"/>
                <a:ext cx="87" cy="87"/>
              </a:xfrm>
              <a:prstGeom prst="ellipse">
                <a:avLst/>
              </a:prstGeom>
              <a:solidFill>
                <a:srgbClr val="66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8" name="Oval 68"/>
              <p:cNvSpPr>
                <a:spLocks noChangeAspect="1" noChangeArrowheads="1"/>
              </p:cNvSpPr>
              <p:nvPr/>
            </p:nvSpPr>
            <p:spPr bwMode="auto">
              <a:xfrm>
                <a:off x="1899" y="202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9" name="Oval 69"/>
              <p:cNvSpPr>
                <a:spLocks noChangeAspect="1" noChangeArrowheads="1"/>
              </p:cNvSpPr>
              <p:nvPr/>
            </p:nvSpPr>
            <p:spPr bwMode="auto">
              <a:xfrm>
                <a:off x="2451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0" name="Oval 70"/>
              <p:cNvSpPr>
                <a:spLocks noChangeAspect="1" noChangeArrowheads="1"/>
              </p:cNvSpPr>
              <p:nvPr/>
            </p:nvSpPr>
            <p:spPr bwMode="auto">
              <a:xfrm>
                <a:off x="2721" y="24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1" name="Oval 71"/>
              <p:cNvSpPr>
                <a:spLocks noChangeAspect="1" noChangeArrowheads="1"/>
              </p:cNvSpPr>
              <p:nvPr/>
            </p:nvSpPr>
            <p:spPr bwMode="auto">
              <a:xfrm>
                <a:off x="2889" y="2613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2" name="Oval 72"/>
              <p:cNvSpPr>
                <a:spLocks noChangeAspect="1" noChangeArrowheads="1"/>
              </p:cNvSpPr>
              <p:nvPr/>
            </p:nvSpPr>
            <p:spPr bwMode="auto">
              <a:xfrm>
                <a:off x="2769" y="276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3" name="Oval 73"/>
              <p:cNvSpPr>
                <a:spLocks noChangeAspect="1" noChangeArrowheads="1"/>
              </p:cNvSpPr>
              <p:nvPr/>
            </p:nvSpPr>
            <p:spPr bwMode="auto">
              <a:xfrm>
                <a:off x="1785" y="239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4" name="Oval 74"/>
              <p:cNvSpPr>
                <a:spLocks noChangeAspect="1" noChangeArrowheads="1"/>
              </p:cNvSpPr>
              <p:nvPr/>
            </p:nvSpPr>
            <p:spPr bwMode="auto">
              <a:xfrm>
                <a:off x="3351" y="250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5" name="Oval 75"/>
              <p:cNvSpPr>
                <a:spLocks noChangeAspect="1" noChangeArrowheads="1"/>
              </p:cNvSpPr>
              <p:nvPr/>
            </p:nvSpPr>
            <p:spPr bwMode="auto">
              <a:xfrm>
                <a:off x="2958" y="2862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6" name="Oval 76"/>
              <p:cNvSpPr>
                <a:spLocks noChangeAspect="1" noChangeArrowheads="1"/>
              </p:cNvSpPr>
              <p:nvPr/>
            </p:nvSpPr>
            <p:spPr bwMode="auto">
              <a:xfrm>
                <a:off x="2547" y="2934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7" name="Oval 77"/>
              <p:cNvSpPr>
                <a:spLocks noChangeAspect="1" noChangeArrowheads="1"/>
              </p:cNvSpPr>
              <p:nvPr/>
            </p:nvSpPr>
            <p:spPr bwMode="auto">
              <a:xfrm>
                <a:off x="2943" y="276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8" name="Oval 78"/>
              <p:cNvSpPr>
                <a:spLocks noChangeAspect="1" noChangeArrowheads="1"/>
              </p:cNvSpPr>
              <p:nvPr/>
            </p:nvSpPr>
            <p:spPr bwMode="auto">
              <a:xfrm>
                <a:off x="2640" y="2859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9" name="Oval 79"/>
              <p:cNvSpPr>
                <a:spLocks noChangeAspect="1" noChangeArrowheads="1"/>
              </p:cNvSpPr>
              <p:nvPr/>
            </p:nvSpPr>
            <p:spPr bwMode="auto">
              <a:xfrm>
                <a:off x="3159" y="294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0" name="Oval 80"/>
              <p:cNvSpPr>
                <a:spLocks noChangeAspect="1" noChangeArrowheads="1"/>
              </p:cNvSpPr>
              <p:nvPr/>
            </p:nvSpPr>
            <p:spPr bwMode="auto">
              <a:xfrm>
                <a:off x="3570" y="2877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1" name="Oval 81"/>
              <p:cNvSpPr>
                <a:spLocks noChangeAspect="1" noChangeArrowheads="1"/>
              </p:cNvSpPr>
              <p:nvPr/>
            </p:nvSpPr>
            <p:spPr bwMode="auto">
              <a:xfrm>
                <a:off x="3591" y="2889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2" name="Oval 82"/>
              <p:cNvSpPr>
                <a:spLocks noChangeAspect="1" noChangeArrowheads="1"/>
              </p:cNvSpPr>
              <p:nvPr/>
            </p:nvSpPr>
            <p:spPr bwMode="auto">
              <a:xfrm>
                <a:off x="3474" y="2808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3" name="Oval 83"/>
              <p:cNvSpPr>
                <a:spLocks noChangeAspect="1" noChangeArrowheads="1"/>
              </p:cNvSpPr>
              <p:nvPr/>
            </p:nvSpPr>
            <p:spPr bwMode="auto">
              <a:xfrm>
                <a:off x="3342" y="2820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84"/>
              <p:cNvSpPr>
                <a:spLocks noChangeAspect="1" noChangeArrowheads="1"/>
              </p:cNvSpPr>
              <p:nvPr/>
            </p:nvSpPr>
            <p:spPr bwMode="auto">
              <a:xfrm>
                <a:off x="4065" y="2526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85"/>
              <p:cNvSpPr>
                <a:spLocks noChangeAspect="1" noChangeArrowheads="1"/>
              </p:cNvSpPr>
              <p:nvPr/>
            </p:nvSpPr>
            <p:spPr bwMode="auto">
              <a:xfrm>
                <a:off x="3624" y="2535"/>
                <a:ext cx="66" cy="66"/>
              </a:xfrm>
              <a:prstGeom prst="ellipse">
                <a:avLst/>
              </a:prstGeom>
              <a:solidFill>
                <a:srgbClr val="66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86"/>
              <p:cNvSpPr>
                <a:spLocks noChangeAspect="1" noChangeArrowheads="1"/>
              </p:cNvSpPr>
              <p:nvPr/>
            </p:nvSpPr>
            <p:spPr bwMode="auto">
              <a:xfrm>
                <a:off x="2862" y="293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87"/>
              <p:cNvSpPr>
                <a:spLocks noChangeAspect="1" noChangeArrowheads="1"/>
              </p:cNvSpPr>
              <p:nvPr/>
            </p:nvSpPr>
            <p:spPr bwMode="auto">
              <a:xfrm>
                <a:off x="3477" y="2952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88"/>
              <p:cNvSpPr>
                <a:spLocks noChangeAspect="1" noChangeArrowheads="1"/>
              </p:cNvSpPr>
              <p:nvPr/>
            </p:nvSpPr>
            <p:spPr bwMode="auto">
              <a:xfrm>
                <a:off x="3255" y="2877"/>
                <a:ext cx="66" cy="6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AutoShape 89"/>
              <p:cNvSpPr>
                <a:spLocks noChangeAspect="1" noChangeArrowheads="1"/>
              </p:cNvSpPr>
              <p:nvPr/>
            </p:nvSpPr>
            <p:spPr bwMode="auto">
              <a:xfrm>
                <a:off x="3159" y="2181"/>
                <a:ext cx="129" cy="117"/>
              </a:xfrm>
              <a:prstGeom prst="triangle">
                <a:avLst>
                  <a:gd name="adj" fmla="val 50000"/>
                </a:avLst>
              </a:prstGeom>
              <a:solidFill>
                <a:srgbClr val="E8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18" name="Oval 90"/>
            <p:cNvSpPr>
              <a:spLocks noChangeAspect="1" noChangeArrowheads="1"/>
            </p:cNvSpPr>
            <p:nvPr/>
          </p:nvSpPr>
          <p:spPr bwMode="auto">
            <a:xfrm>
              <a:off x="2361" y="2784"/>
              <a:ext cx="1473" cy="5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16"/>
          <p:cNvSpPr txBox="1">
            <a:spLocks noChangeArrowheads="1"/>
          </p:cNvSpPr>
          <p:nvPr/>
        </p:nvSpPr>
        <p:spPr bwMode="auto">
          <a:xfrm>
            <a:off x="466725" y="4545778"/>
            <a:ext cx="7099700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alternativy: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katalyzátorem </a:t>
            </a:r>
            <a:r>
              <a:rPr lang="cs-CZ" b="0" dirty="0">
                <a:sym typeface="Symbol" pitchFamily="-105" charset="2"/>
              </a:rPr>
              <a:t>krystalická </a:t>
            </a:r>
            <a:r>
              <a:rPr lang="cs-CZ" b="0" dirty="0" smtClean="0">
                <a:sym typeface="Symbol" pitchFamily="-105" charset="2"/>
              </a:rPr>
              <a:t>voda v </a:t>
            </a:r>
            <a:r>
              <a:rPr lang="cs-CZ" b="0" dirty="0">
                <a:sym typeface="Symbol" pitchFamily="-105" charset="2"/>
              </a:rPr>
              <a:t>tenké vrstvě na povrchu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hydrogenovaných </a:t>
            </a:r>
            <a:r>
              <a:rPr lang="cs-CZ" b="0" dirty="0" err="1" smtClean="0">
                <a:sym typeface="Symbol" pitchFamily="-105" charset="2"/>
              </a:rPr>
              <a:t>nanokrystalů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diamantu  snadný </a:t>
            </a:r>
            <a:r>
              <a:rPr lang="cs-CZ" b="0" dirty="0" smtClean="0">
                <a:sym typeface="Symbol" pitchFamily="-105" charset="2"/>
              </a:rPr>
              <a:t>vznik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organizovaných </a:t>
            </a:r>
            <a:r>
              <a:rPr lang="cs-CZ" b="0" dirty="0">
                <a:sym typeface="Symbol" pitchFamily="-105" charset="2"/>
              </a:rPr>
              <a:t>struktur (i pod vodou</a:t>
            </a:r>
            <a:r>
              <a:rPr lang="cs-CZ" b="0" dirty="0" smtClean="0">
                <a:sym typeface="Symbol" pitchFamily="-105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štěrbiny jílu</a:t>
            </a:r>
            <a:endParaRPr lang="cs-CZ" b="0" dirty="0"/>
          </a:p>
        </p:txBody>
      </p:sp>
      <p:sp>
        <p:nvSpPr>
          <p:cNvPr id="78" name="Text Box 16"/>
          <p:cNvSpPr txBox="1">
            <a:spLocks noChangeArrowheads="1"/>
          </p:cNvSpPr>
          <p:nvPr/>
        </p:nvSpPr>
        <p:spPr bwMode="auto">
          <a:xfrm>
            <a:off x="466725" y="236538"/>
            <a:ext cx="5598007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Výhody </a:t>
            </a:r>
            <a:r>
              <a:rPr lang="cs-CZ" sz="2400" b="0" dirty="0">
                <a:solidFill>
                  <a:srgbClr val="F00000"/>
                </a:solidFill>
              </a:rPr>
              <a:t>plochého </a:t>
            </a:r>
            <a:r>
              <a:rPr lang="cs-CZ" sz="2400" b="0" dirty="0" smtClean="0">
                <a:solidFill>
                  <a:srgbClr val="F00000"/>
                </a:solidFill>
              </a:rPr>
              <a:t>povrchu:</a:t>
            </a:r>
            <a:r>
              <a:rPr lang="cs-CZ" b="0" dirty="0" smtClean="0">
                <a:solidFill>
                  <a:srgbClr val="DE0000"/>
                </a:solidFill>
              </a:rPr>
              <a:t/>
            </a:r>
            <a:br>
              <a:rPr lang="cs-CZ" b="0" dirty="0" smtClean="0">
                <a:solidFill>
                  <a:srgbClr val="DE0000"/>
                </a:solidFill>
              </a:rPr>
            </a:br>
            <a:r>
              <a:rPr lang="cs-CZ" b="0" dirty="0" smtClean="0">
                <a:solidFill>
                  <a:srgbClr val="DE0000"/>
                </a:solidFill>
              </a:rPr>
              <a:t/>
            </a:r>
            <a:br>
              <a:rPr lang="cs-CZ" b="0" dirty="0" smtClean="0">
                <a:solidFill>
                  <a:srgbClr val="DE0000"/>
                </a:solidFill>
              </a:rPr>
            </a:br>
            <a:r>
              <a:rPr lang="cs-CZ" b="0" u="sng" dirty="0" smtClean="0"/>
              <a:t>termodynamika</a:t>
            </a:r>
            <a:r>
              <a:rPr lang="cs-CZ" b="0" dirty="0"/>
              <a:t>: na povrchu nižší </a:t>
            </a:r>
            <a:r>
              <a:rPr lang="cs-CZ" b="0" dirty="0" smtClean="0"/>
              <a:t>entropie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u="sng" dirty="0" smtClean="0"/>
              <a:t>kinetika</a:t>
            </a:r>
            <a:r>
              <a:rPr lang="cs-CZ" b="0" dirty="0"/>
              <a:t>: vyšší pravděpodobnost </a:t>
            </a:r>
            <a:r>
              <a:rPr lang="cs-CZ" b="0" dirty="0" smtClean="0"/>
              <a:t>srážky molekul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dodávání </a:t>
            </a:r>
            <a:r>
              <a:rPr lang="cs-CZ" b="0" u="sng" dirty="0"/>
              <a:t>iontů</a:t>
            </a:r>
            <a:r>
              <a:rPr lang="cs-CZ" b="0" dirty="0"/>
              <a:t> do reakcí (ne jíl</a:t>
            </a:r>
            <a:r>
              <a:rPr lang="cs-CZ" b="0" dirty="0" smtClean="0"/>
              <a:t>!)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vnik </a:t>
            </a:r>
            <a:r>
              <a:rPr lang="cs-CZ" b="0" u="sng" dirty="0"/>
              <a:t>lineárních</a:t>
            </a:r>
            <a:r>
              <a:rPr lang="cs-CZ" b="0" dirty="0"/>
              <a:t> </a:t>
            </a:r>
            <a:r>
              <a:rPr lang="cs-CZ" b="0" dirty="0" smtClean="0"/>
              <a:t>lipidů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snadnější </a:t>
            </a:r>
            <a:r>
              <a:rPr lang="cs-CZ" b="0" dirty="0"/>
              <a:t>odstraňování molekul vody </a:t>
            </a:r>
          </a:p>
        </p:txBody>
      </p:sp>
      <p:pic>
        <p:nvPicPr>
          <p:cNvPr id="79" name="Picture 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6200000">
            <a:off x="5840574" y="1669066"/>
            <a:ext cx="2175246" cy="416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AutoShape 10"/>
          <p:cNvSpPr>
            <a:spLocks noChangeArrowheads="1"/>
          </p:cNvSpPr>
          <p:nvPr/>
        </p:nvSpPr>
        <p:spPr bwMode="auto">
          <a:xfrm>
            <a:off x="4109545" y="3762704"/>
            <a:ext cx="725214" cy="388883"/>
          </a:xfrm>
          <a:prstGeom prst="wedgeRectCallout">
            <a:avLst>
              <a:gd name="adj1" fmla="val 81287"/>
              <a:gd name="adj2" fmla="val -235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živec</a:t>
            </a:r>
            <a:endParaRPr lang="cs-CZ" sz="1600" b="0" dirty="0"/>
          </a:p>
        </p:txBody>
      </p:sp>
      <p:sp>
        <p:nvSpPr>
          <p:cNvPr id="81" name="AutoShape 10"/>
          <p:cNvSpPr>
            <a:spLocks noChangeArrowheads="1"/>
          </p:cNvSpPr>
          <p:nvPr/>
        </p:nvSpPr>
        <p:spPr bwMode="auto">
          <a:xfrm>
            <a:off x="7974944" y="2049517"/>
            <a:ext cx="911553" cy="656897"/>
          </a:xfrm>
          <a:prstGeom prst="wedgeRectCallout">
            <a:avLst>
              <a:gd name="adj1" fmla="val -31708"/>
              <a:gd name="adj2" fmla="val 8846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vrstvy jílu</a:t>
            </a:r>
            <a:endParaRPr lang="cs-CZ" sz="1600" b="0" dirty="0"/>
          </a:p>
        </p:txBody>
      </p:sp>
      <p:sp>
        <p:nvSpPr>
          <p:cNvPr id="82" name="AutoShape 10"/>
          <p:cNvSpPr>
            <a:spLocks noChangeArrowheads="1"/>
          </p:cNvSpPr>
          <p:nvPr/>
        </p:nvSpPr>
        <p:spPr bwMode="auto">
          <a:xfrm>
            <a:off x="6887124" y="4230414"/>
            <a:ext cx="1878504" cy="656897"/>
          </a:xfrm>
          <a:prstGeom prst="wedgeRectCallout">
            <a:avLst>
              <a:gd name="adj1" fmla="val -21637"/>
              <a:gd name="adj2" fmla="val -939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ochrana, zvýšení </a:t>
            </a:r>
          </a:p>
          <a:p>
            <a:pPr algn="ctr"/>
            <a:r>
              <a:rPr lang="cs-CZ" sz="1600" b="0" dirty="0" smtClean="0"/>
              <a:t>koncentrace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80" grpId="0" animBg="1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46410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Klíčové evoluční přechody: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r>
              <a:rPr lang="cs-CZ" b="0" dirty="0">
                <a:solidFill>
                  <a:srgbClr val="003399"/>
                </a:solidFill>
              </a:rPr>
              <a:t>John </a:t>
            </a:r>
            <a:r>
              <a:rPr lang="cs-CZ" b="0" dirty="0" err="1">
                <a:solidFill>
                  <a:srgbClr val="003399"/>
                </a:solidFill>
              </a:rPr>
              <a:t>Maynard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>
                <a:solidFill>
                  <a:srgbClr val="003399"/>
                </a:solidFill>
              </a:rPr>
              <a:t> a </a:t>
            </a:r>
            <a:r>
              <a:rPr lang="cs-CZ" b="0" dirty="0" err="1">
                <a:solidFill>
                  <a:srgbClr val="003399"/>
                </a:solidFill>
              </a:rPr>
              <a:t>Eörs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Szathmáry</a:t>
            </a:r>
            <a:endParaRPr lang="cs-CZ" b="0" dirty="0">
              <a:solidFill>
                <a:srgbClr val="003399"/>
              </a:solidFill>
            </a:endParaRPr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677" y="236538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1748112"/>
            <a:ext cx="3996607" cy="388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 smtClean="0"/>
              <a:t>kompartmentace, vznik buňky</a:t>
            </a:r>
            <a:endParaRPr lang="cs-CZ" b="0" dirty="0"/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1000"/>
              </a:spcAft>
              <a:buFontTx/>
              <a:buAutoNum type="arabicPeriod"/>
            </a:pPr>
            <a:r>
              <a:rPr lang="cs-CZ" b="0" dirty="0"/>
              <a:t>vznik jazyka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052004" y="2745901"/>
            <a:ext cx="1473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Szathmáry</a:t>
            </a:r>
            <a:endParaRPr lang="cs-CZ" sz="1600" b="0" dirty="0">
              <a:solidFill>
                <a:srgbClr val="003399"/>
              </a:solidFill>
            </a:endParaRPr>
          </a:p>
        </p:txBody>
      </p:sp>
      <p:pic>
        <p:nvPicPr>
          <p:cNvPr id="95234" name="Picture 2" descr="http://ecx.images-amazon.com/images/I/81O%2Ba60qQb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1008" y="3370000"/>
            <a:ext cx="2238702" cy="331327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15730" r="5201"/>
          <a:stretch>
            <a:fillRect/>
          </a:stretch>
        </p:blipFill>
        <p:spPr bwMode="auto">
          <a:xfrm>
            <a:off x="5785110" y="830263"/>
            <a:ext cx="3148682" cy="236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2452179" y="236538"/>
            <a:ext cx="41040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 smtClean="0">
                <a:solidFill>
                  <a:srgbClr val="F00000"/>
                </a:solidFill>
              </a:rPr>
              <a:t>replikátorů</a:t>
            </a:r>
            <a:r>
              <a:rPr lang="cs-CZ" sz="2400" b="0" dirty="0" smtClean="0">
                <a:solidFill>
                  <a:srgbClr val="F00000"/>
                </a:solidFill>
              </a:rPr>
              <a:t> – svět RNA</a:t>
            </a:r>
            <a:endParaRPr lang="cs-CZ" sz="2400" b="0" dirty="0">
              <a:solidFill>
                <a:srgbClr val="F00000"/>
              </a:solidFill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407026" y="3309938"/>
            <a:ext cx="3538538" cy="3314700"/>
            <a:chOff x="3233" y="2119"/>
            <a:chExt cx="2229" cy="2088"/>
          </a:xfrm>
        </p:grpSpPr>
        <p:pic>
          <p:nvPicPr>
            <p:cNvPr id="14342" name="Picture 22" descr="dizi-span"/>
            <p:cNvPicPr>
              <a:picLocks noChangeAspect="1" noChangeArrowheads="1"/>
            </p:cNvPicPr>
            <p:nvPr/>
          </p:nvPicPr>
          <p:blipFill>
            <a:blip r:embed="rId4" cstate="print"/>
            <a:srcRect r="6673"/>
            <a:stretch>
              <a:fillRect/>
            </a:stretch>
          </p:blipFill>
          <p:spPr bwMode="auto">
            <a:xfrm>
              <a:off x="3726" y="2119"/>
              <a:ext cx="1736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3" name="Text Box 23"/>
            <p:cNvSpPr txBox="1">
              <a:spLocks noChangeArrowheads="1"/>
            </p:cNvSpPr>
            <p:nvPr/>
          </p:nvSpPr>
          <p:spPr bwMode="auto">
            <a:xfrm>
              <a:off x="3233" y="2787"/>
              <a:ext cx="54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F. </a:t>
              </a:r>
              <a:r>
                <a:rPr lang="cs-CZ" sz="1600" b="0" dirty="0" err="1">
                  <a:solidFill>
                    <a:srgbClr val="003399"/>
                  </a:solidFill>
                </a:rPr>
                <a:t>Crick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pic>
          <p:nvPicPr>
            <p:cNvPr id="14344" name="Picture 25" descr="WoeseCarl"/>
            <p:cNvPicPr>
              <a:picLocks noChangeAspect="1" noChangeArrowheads="1"/>
            </p:cNvPicPr>
            <p:nvPr/>
          </p:nvPicPr>
          <p:blipFill>
            <a:blip r:embed="rId5" cstate="print"/>
            <a:srcRect l="8334" r="51488" b="28595"/>
            <a:stretch>
              <a:fillRect/>
            </a:stretch>
          </p:blipFill>
          <p:spPr bwMode="auto">
            <a:xfrm>
              <a:off x="3750" y="3073"/>
              <a:ext cx="746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4345" name="Picture 27" descr="orgel19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80" y="3063"/>
              <a:ext cx="7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346" name="Text Box 28"/>
            <p:cNvSpPr txBox="1">
              <a:spLocks noChangeArrowheads="1"/>
            </p:cNvSpPr>
            <p:nvPr/>
          </p:nvSpPr>
          <p:spPr bwMode="auto">
            <a:xfrm>
              <a:off x="3811" y="3994"/>
              <a:ext cx="6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>
                  <a:solidFill>
                    <a:srgbClr val="003399"/>
                  </a:solidFill>
                </a:rPr>
                <a:t>C. </a:t>
              </a:r>
              <a:r>
                <a:rPr lang="cs-CZ" sz="1600" b="0" dirty="0" err="1">
                  <a:solidFill>
                    <a:srgbClr val="003399"/>
                  </a:solidFill>
                </a:rPr>
                <a:t>Woese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  <p:sp>
          <p:nvSpPr>
            <p:cNvPr id="14347" name="Text Box 29"/>
            <p:cNvSpPr txBox="1">
              <a:spLocks noChangeArrowheads="1"/>
            </p:cNvSpPr>
            <p:nvPr/>
          </p:nvSpPr>
          <p:spPr bwMode="auto">
            <a:xfrm>
              <a:off x="4772" y="3994"/>
              <a:ext cx="57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>
                  <a:solidFill>
                    <a:srgbClr val="003399"/>
                  </a:solidFill>
                </a:rPr>
                <a:t>L. Orgel</a:t>
              </a: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66724" y="4710637"/>
            <a:ext cx="5377027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Carl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Woese</a:t>
            </a:r>
            <a:r>
              <a:rPr lang="cs-CZ" b="0" dirty="0" smtClean="0">
                <a:solidFill>
                  <a:srgbClr val="003399"/>
                </a:solidFill>
              </a:rPr>
              <a:t>, </a:t>
            </a:r>
            <a:r>
              <a:rPr lang="cs-CZ" b="0" dirty="0" err="1" smtClean="0">
                <a:solidFill>
                  <a:srgbClr val="003399"/>
                </a:solidFill>
              </a:rPr>
              <a:t>Francis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Crick</a:t>
            </a:r>
            <a:r>
              <a:rPr lang="cs-CZ" b="0" dirty="0" smtClean="0">
                <a:solidFill>
                  <a:srgbClr val="003399"/>
                </a:solidFill>
              </a:rPr>
              <a:t>, </a:t>
            </a:r>
            <a:r>
              <a:rPr lang="cs-CZ" b="0" dirty="0" err="1" smtClean="0">
                <a:solidFill>
                  <a:srgbClr val="003399"/>
                </a:solidFill>
              </a:rPr>
              <a:t>Leslie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Orgel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smtClean="0"/>
              <a:t>(1967):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dvojí role RNA: dědičnost + enzym</a:t>
            </a:r>
            <a:br>
              <a:rPr lang="cs-CZ" b="0" dirty="0" smtClean="0"/>
            </a:br>
            <a:r>
              <a:rPr lang="cs-CZ" b="0" dirty="0" smtClean="0"/>
              <a:t>  	= </a:t>
            </a:r>
            <a:r>
              <a:rPr lang="cs-CZ" sz="2400" b="0" dirty="0" err="1" smtClean="0">
                <a:solidFill>
                  <a:srgbClr val="F00000"/>
                </a:solidFill>
              </a:rPr>
              <a:t>ribozym</a:t>
            </a:r>
            <a:endParaRPr lang="cs-CZ" b="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6725" y="911065"/>
            <a:ext cx="5456943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Experimenty </a:t>
            </a:r>
            <a:r>
              <a:rPr lang="cs-CZ" b="0" dirty="0" err="1" smtClean="0"/>
              <a:t>Spiegelmana</a:t>
            </a:r>
            <a:r>
              <a:rPr lang="cs-CZ" b="0" dirty="0" smtClean="0"/>
              <a:t>, </a:t>
            </a:r>
            <a:r>
              <a:rPr lang="cs-CZ" b="0" dirty="0" err="1" smtClean="0"/>
              <a:t>Sumpera</a:t>
            </a:r>
            <a:r>
              <a:rPr lang="cs-CZ" b="0" dirty="0" smtClean="0"/>
              <a:t> a dalších</a:t>
            </a:r>
            <a:br>
              <a:rPr lang="cs-CZ" b="0" dirty="0" smtClean="0"/>
            </a:br>
            <a:r>
              <a:rPr lang="cs-CZ" b="0" dirty="0" smtClean="0"/>
              <a:t>	ukázaly, že na úrovni </a:t>
            </a:r>
            <a:r>
              <a:rPr lang="cs-CZ" b="0" dirty="0" err="1" smtClean="0"/>
              <a:t>replikátorů</a:t>
            </a:r>
            <a:r>
              <a:rPr lang="cs-CZ" b="0" dirty="0" smtClean="0"/>
              <a:t> funguje</a:t>
            </a:r>
            <a:br>
              <a:rPr lang="cs-CZ" b="0" dirty="0" smtClean="0"/>
            </a:br>
            <a:r>
              <a:rPr lang="cs-CZ" b="0" dirty="0" smtClean="0"/>
              <a:t>	nejen dědičnost a mutace, ale i </a:t>
            </a:r>
            <a:r>
              <a:rPr lang="cs-CZ" b="0" u="sng" dirty="0" smtClean="0"/>
              <a:t>selekce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co se ale replikovalo?</a:t>
            </a:r>
          </a:p>
        </p:txBody>
      </p:sp>
      <p:sp>
        <p:nvSpPr>
          <p:cNvPr id="170004" name="Text Box 20"/>
          <p:cNvSpPr txBox="1">
            <a:spLocks noChangeArrowheads="1"/>
          </p:cNvSpPr>
          <p:nvPr/>
        </p:nvSpPr>
        <p:spPr bwMode="auto">
          <a:xfrm>
            <a:off x="1770007" y="2671817"/>
            <a:ext cx="1197764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proteiny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DE0000"/>
                </a:solidFill>
              </a:rPr>
              <a:t>jiná </a:t>
            </a:r>
            <a:r>
              <a:rPr lang="cs-CZ" b="0" dirty="0" smtClean="0">
                <a:solidFill>
                  <a:srgbClr val="DE0000"/>
                </a:solidFill>
              </a:rPr>
              <a:t>látka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058509" y="2753710"/>
            <a:ext cx="8739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dirty="0" smtClean="0">
                <a:ln w="3175">
                  <a:solidFill>
                    <a:schemeClr val="tx1"/>
                  </a:solidFill>
                </a:ln>
                <a:solidFill>
                  <a:srgbClr val="DE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cs-CZ" sz="8800" dirty="0">
              <a:ln w="3175">
                <a:solidFill>
                  <a:schemeClr val="tx1"/>
                </a:solidFill>
              </a:ln>
              <a:solidFill>
                <a:srgbClr val="DE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8" name="Přímá spojovací čára 17"/>
          <p:cNvCxnSpPr/>
          <p:nvPr/>
        </p:nvCxnSpPr>
        <p:spPr bwMode="auto">
          <a:xfrm>
            <a:off x="1818290" y="3909848"/>
            <a:ext cx="59908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E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0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000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8671220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Kruger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et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al</a:t>
            </a:r>
            <a:r>
              <a:rPr lang="cs-CZ" b="0" dirty="0">
                <a:solidFill>
                  <a:srgbClr val="003399"/>
                </a:solidFill>
              </a:rPr>
              <a:t>.</a:t>
            </a:r>
            <a:r>
              <a:rPr lang="cs-CZ" b="0" dirty="0"/>
              <a:t> (1982): </a:t>
            </a:r>
            <a:r>
              <a:rPr lang="cs-CZ" b="0" dirty="0" err="1"/>
              <a:t>samosetřih</a:t>
            </a:r>
            <a:r>
              <a:rPr lang="cs-CZ" b="0" dirty="0"/>
              <a:t> intronu v </a:t>
            </a:r>
            <a:r>
              <a:rPr lang="cs-CZ" b="0" dirty="0" err="1"/>
              <a:t>pre</a:t>
            </a:r>
            <a:r>
              <a:rPr lang="cs-CZ" b="0" dirty="0"/>
              <a:t>-RNA </a:t>
            </a:r>
            <a:r>
              <a:rPr lang="cs-CZ" b="0" dirty="0" err="1"/>
              <a:t>stejnobrvého</a:t>
            </a:r>
            <a:r>
              <a:rPr lang="cs-CZ" b="0" dirty="0"/>
              <a:t> nálevníka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err="1" smtClean="0"/>
              <a:t>vejcovky</a:t>
            </a:r>
            <a:r>
              <a:rPr lang="cs-CZ" b="0" dirty="0" smtClean="0"/>
              <a:t> </a:t>
            </a:r>
            <a:r>
              <a:rPr lang="cs-CZ" b="0" dirty="0"/>
              <a:t>(</a:t>
            </a:r>
            <a:r>
              <a:rPr lang="cs-CZ" b="0" i="1" dirty="0" err="1"/>
              <a:t>Tetrahymena</a:t>
            </a:r>
            <a:r>
              <a:rPr lang="cs-CZ" b="0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Zaug</a:t>
            </a:r>
            <a:r>
              <a:rPr lang="cs-CZ" b="0" dirty="0">
                <a:solidFill>
                  <a:srgbClr val="003399"/>
                </a:solidFill>
              </a:rPr>
              <a:t> a Cech</a:t>
            </a:r>
            <a:r>
              <a:rPr lang="cs-CZ" b="0" dirty="0"/>
              <a:t> (1986): IVS (</a:t>
            </a:r>
            <a:r>
              <a:rPr lang="cs-CZ" b="0" dirty="0" err="1"/>
              <a:t>intervening</a:t>
            </a:r>
            <a:r>
              <a:rPr lang="cs-CZ" b="0" dirty="0"/>
              <a:t> </a:t>
            </a:r>
            <a:r>
              <a:rPr lang="cs-CZ" b="0" dirty="0" err="1"/>
              <a:t>sequence</a:t>
            </a:r>
            <a:r>
              <a:rPr lang="cs-CZ" b="0" dirty="0"/>
              <a:t>) </a:t>
            </a:r>
            <a:r>
              <a:rPr lang="cs-CZ" b="0" dirty="0">
                <a:sym typeface="Symbol" pitchFamily="-105" charset="2"/>
              </a:rPr>
              <a:t> </a:t>
            </a:r>
            <a:r>
              <a:rPr lang="cs-CZ" b="0" dirty="0" err="1">
                <a:sym typeface="Symbol" pitchFamily="-105" charset="2"/>
              </a:rPr>
              <a:t>ribozym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olidFill>
                  <a:srgbClr val="003399"/>
                </a:solidFill>
                <a:sym typeface="Symbol" pitchFamily="-105" charset="2"/>
              </a:rPr>
              <a:t> a </a:t>
            </a: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Szostak</a:t>
            </a:r>
            <a:r>
              <a:rPr lang="cs-CZ" b="0" dirty="0">
                <a:sym typeface="Symbol" pitchFamily="-105" charset="2"/>
              </a:rPr>
              <a:t> (1989): modifikace IVS  katalýza syntézy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komplementárního řetězce </a:t>
            </a:r>
            <a:r>
              <a:rPr lang="cs-CZ" b="0" dirty="0">
                <a:sym typeface="Symbol" pitchFamily="-105" charset="2"/>
              </a:rPr>
              <a:t>podle vnějšího </a:t>
            </a:r>
            <a:r>
              <a:rPr lang="cs-CZ" b="0" dirty="0" err="1">
                <a:sym typeface="Symbol" pitchFamily="-105" charset="2"/>
              </a:rPr>
              <a:t>templátu</a:t>
            </a:r>
            <a:r>
              <a:rPr lang="cs-CZ" b="0" dirty="0">
                <a:sym typeface="Symbol" pitchFamily="-105" charset="2"/>
              </a:rPr>
              <a:t> –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max</a:t>
            </a:r>
            <a:r>
              <a:rPr lang="cs-CZ" b="0" dirty="0">
                <a:sym typeface="Symbol" pitchFamily="-105" charset="2"/>
              </a:rPr>
              <a:t>. 40 nukleotidů, pouze </a:t>
            </a:r>
            <a:r>
              <a:rPr lang="cs-CZ" b="0" dirty="0" smtClean="0">
                <a:sym typeface="Symbol" pitchFamily="-105" charset="2"/>
              </a:rPr>
              <a:t>1 % </a:t>
            </a:r>
            <a:r>
              <a:rPr lang="cs-CZ" b="0" dirty="0">
                <a:sym typeface="Symbol" pitchFamily="-105" charset="2"/>
              </a:rPr>
              <a:t>kompletních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  <a:sym typeface="Symbol" pitchFamily="-105" charset="2"/>
              </a:rPr>
              <a:t>Doudna</a:t>
            </a:r>
            <a:r>
              <a:rPr lang="cs-CZ" b="0" dirty="0">
                <a:sym typeface="Symbol" pitchFamily="-105" charset="2"/>
              </a:rPr>
              <a:t> (1991):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</a:t>
            </a:r>
            <a:r>
              <a:rPr lang="cs-CZ" b="0" dirty="0" err="1" smtClean="0">
                <a:sym typeface="Symbol" pitchFamily="-105" charset="2"/>
              </a:rPr>
              <a:t>ribozym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o 3 </a:t>
            </a:r>
            <a:r>
              <a:rPr lang="cs-CZ" b="0" dirty="0" err="1">
                <a:sym typeface="Symbol" pitchFamily="-105" charset="2"/>
              </a:rPr>
              <a:t>podjednotkách</a:t>
            </a:r>
            <a:r>
              <a:rPr lang="cs-CZ" b="0" dirty="0">
                <a:sym typeface="Symbol" pitchFamily="-105" charset="2"/>
              </a:rPr>
              <a:t> ze sekvence </a:t>
            </a:r>
            <a:r>
              <a:rPr lang="cs-CZ" b="0" i="1" dirty="0" err="1">
                <a:sym typeface="Symbol" pitchFamily="-105" charset="2"/>
              </a:rPr>
              <a:t>sunY</a:t>
            </a:r>
            <a:r>
              <a:rPr lang="cs-CZ" b="0" dirty="0">
                <a:sym typeface="Symbol" pitchFamily="-105" charset="2"/>
              </a:rPr>
              <a:t> bakteriofága T4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5723320" y="6331389"/>
            <a:ext cx="2501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Tetrahymena</a:t>
            </a:r>
            <a:r>
              <a:rPr lang="cs-CZ" sz="1600" b="0" i="1" dirty="0"/>
              <a:t> </a:t>
            </a:r>
            <a:r>
              <a:rPr lang="cs-CZ" sz="1600" b="0" i="1" dirty="0" err="1"/>
              <a:t>thermophila</a:t>
            </a:r>
            <a:endParaRPr lang="cs-CZ" sz="1600" b="0" i="1" dirty="0"/>
          </a:p>
        </p:txBody>
      </p:sp>
      <p:pic>
        <p:nvPicPr>
          <p:cNvPr id="15365" name="Picture 13" descr="File:Tetrahymena thermophila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916" y="3297040"/>
            <a:ext cx="2006491" cy="308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118367" y="3620869"/>
            <a:ext cx="21621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3229523" y="3364625"/>
            <a:ext cx="1783912" cy="744920"/>
          </a:xfrm>
          <a:prstGeom prst="wedgeRectCallout">
            <a:avLst>
              <a:gd name="adj1" fmla="val -78982"/>
              <a:gd name="adj2" fmla="val 10090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aktivní místo </a:t>
            </a:r>
            <a:r>
              <a:rPr lang="cs-CZ" sz="1800" b="0" dirty="0" err="1" smtClean="0"/>
              <a:t>ribozymu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695009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Původ života leží do značné míry mimo rámec působnosti </a:t>
            </a:r>
            <a:br>
              <a:rPr lang="cs-CZ" b="0" dirty="0" smtClean="0"/>
            </a:br>
            <a:r>
              <a:rPr lang="cs-CZ" b="0" dirty="0" smtClean="0"/>
              <a:t>	evoluční biologie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 ve své podstatě mezioborové studium: chemie (povaha látek, ze kterých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jsou organismy složeny), geologie, výzkum atmosféry (charakter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prostředí, ve kterém vznikl život) atd.</a:t>
            </a:r>
            <a:endParaRPr lang="cs-CZ" b="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6725" y="2229535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sp>
        <p:nvSpPr>
          <p:cNvPr id="1028" name="AutoShape 4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ata:image/jpeg;base64,/9j/4AAQSkZJRgABAQAAAQABAAD/2wCEAAkGBxQTEBQRERQVFRQWFRgYFxcVFBYUEhYYFxgXFxcYFxcYHCggGCYlGxUWITEiKCkrLi46HR8zODMsNygtLisBCgoKDg0OGxAQGi0kHyQsLywsLCwsLCwsNCwvLCwsLCw0LCwsLCwsLCwsLCwsLCwsLCwsLCwsLCwsLCwsLCwsLP/AABEIARAAuQMBIgACEQEDEQH/xAAcAAEAAgIDAQAAAAAAAAAAAAAABgcEBQEDCAL/xAA9EAABBAAEAwYDBgMHBQAAAAABAAIDEQQSITEFQVEGBxMiYYEycZEUI0KhscHR4fAVUmKCkqLxCCQzU3L/xAAZAQEAAwEBAAAAAAAAAAAAAAAAAgMEAQX/xAAkEQEBAAMAAgICAgMBAAAAAAAAAQIDESExBBIyQRMiFFFxUv/aAAwDAQACEQMRAD8AvFERAREQEREBEVc94XefDgwYMORNiNiBfhs/+njnvoLPyQWIXDaxa5zDa15Y4t2+xuIPnlIbyaPNXu+zrzqgei6cH2mxTJGyCeW2kGnSOc00C2nNvUZXObXIGhSrufE5h16uRUX2T70cSx8cWJLZW2xuc+V+UNykuJ3JOU3oLGu5IvGGQOaHNNggEHqCLCljlMvTmWNx9vtERSREREBERAREQEREBERAREQEREBERBru0XEBh8JPOWh3hxudROVpoczyHXn0s6LyNj8W6WR8sht73FzjsLPQcgNgOQAC9N967T/ZWJcC/wAsbrDclODgWjOHtdoHOa7y04ZRRC8uOOqjQBX3DV9V9YarObTT9xdeuXNSyTBU7WkaZiLP4gHEWa/VV5VZjikXBeCRyNJc7UDYnUE+t0PdX12F7RRYmIwx34kDWiQWHDXMA4OG9lhOvO991TEPAA9g8N3kdWdoppLf7oJ2vbb67KT9hOJjhkjoXNDo535yGt++bQDMwr4m6bHqaq6VOvOS9taduu2ckXQi6MHimSsD43BzTsR+YPQ+h1C71sYhERAREQEREBERAREQEREBERAREQQfvZkgZgi/EF5GrGxtle3OXDT7tvkkIcG0XimWXakAHzaIPNlPIa11Vwd9nahkpZgsPKJHNfmkawAsY4AgBzvxOs3Q0bWtkioFw7gVNzP3O6p27JjFurXcq1GF4Y54Lhy6rDlNP0BbQGhOY36afkp1g8KBG4DTW9VGuJ8FkvO1pde4aNR0VOGzt8r9mrmPhkcK4m5hBEjvlysbKRSYlkshxD3SNAa1lMkbGKBzG3n1PXWlXoeWmiCD66H13UhwUpndHBEQJCcrB4Uby5x0Hxive9F3LX5Mdvh6I7vGNHDoS26cHHMX+IX+YgOzeoA206dVJFgcB4f9nw0UGbN4bGts0LodAAB8qWetWM5OMmV7eiIi64IiICIiAiIgIiICIiAiIgKqu9jvDEAdg8K773aSRriDGebG1u7r021N1Pu1fFThcFPiAWhzGEtzajMaawVztxAXljibrcXk257jubOupcT1KjlXZP2+uCP+8zVmdel9fVTPAukNh4YPk4g/QjVYPZPhIADtyf6/dSrF4cVosG2zK1v1Y3GNeMIQCCNCpV2A4RHNM4ygOEYBDDsSSRZHOq29QtO4Ggflos3snxUwY6MV5ZSIz/mIA/3Fv5qGHJlOrNnbheLM4hwHDz140MclaedgcKqtiP8Aha3gHYfBYOV02HhDXuDRZJdWUVbQdGk62QBdlSMLlenx5fRa7G8ZiieWSOykBh1LRYe5zQQCbIGQ3otitJxSaMSuY+Muc4QkW9wjfT3ZW1sC3zOy15he+U10Zn9rMD2seHsc5zQMwAHnDyw2CQLMbhW91pqL+I+NRuGZocWWAXgDK23FjSdb1IvQGgQTQWthkgc2FskTvvXVTjKQ0AOazP4oa6iXlrW1VusdVxhJ4nlhii8zi0lrpXNpzvFnGcah2rSWk2PMKoINvNxaNplDr+6aC6mk7gEAAakmxQrU2BZBA+ZOMRteGEkk5aIFg5ixoII5XIzX19CtVLxGJwdiDE8huU+YyVTmNfoKLOTSQ2xbbNbrsmkjiuMwuyD7N8Mj3Op8nhxaDXylmoB2rfWgz8PxyJ4aWm8zczao5gKuiDVjMLG/0KysDjGyszsvKdidP66VuCCDRBWigxGHprPDedH5Q573UcO94YLcbF+FIRppRB3o5bca2Eua2Nx+7EzyXOc4ktcAMzhRNQ15nDkg3SLSz9oA0PcGEtaHG9RmLI85ZqPK7cFrqOh3o1sMHi85eKotdW5sjWnUQNDRoiweu9BlIiICIiAiIgq/v14rkw0OGG8jjI48ssYyge7pG/6SqMw3nkYOisbv140JsWzDsA+4BaXa2XPoltdBQ+qg/BMAfFP+GlTssnVuvG2yLA4HGGx/l02WVJLZyhYUDy1lf8rGh4k0TeH+IDX35fQrD3w38bnFjQVyWhxzqFiwQbBB1BB0/wCfRbbEYofRaLGvoGj7f17rlSx8L94DjfGw0Mp3fG0mxWta/na2CindjiM/DID0zj6Pd9VK16WF7jK8vOcysF1vw7Tdtabq7AN1dX1qyuxFNFjR4CJopscYHl0DGgeU5m6AciSR0XLsFGQAY2ENoC2NoAAgVppo5w9z1WQiDHGBizZvDZmsG8jc1jY3S5ODjqsjKpo+EbMNsG34TqOnJd6IMf7DFRHhsonMfI2iTdk6anzHX1K6/wCyoP8A0xbV/wCNmxuxtt5naep6rvhxDXFwaQcpyurWnUDR9aIXagx5cDE4kujY4kEG2NNgiiDY1saLsiga28rWts2aAFnqa3XYiAiIgIiIC4K5WPj8R4cT5KvIxzquvhBO/LZB5Z7TYrxuISuANGaQtvU5Q4tbZOpNAKT4TAbOGmaiT+yheC809u9LOu+539VP+GSnK1o9L/ZYd/5N/wAef1tbEQAC6/4UTxOCIkMzDq5xJ99VJOK4rLHXN2g+XP8AL9VhYKrp3sqervftr/tDtyK9eX9bLV8RxfpZv6Ct9/QBSTG4YFpr2WlxWHLHtkBpzDmBG4LdW7/JMedMpePQHY3h5gwGHiIoiMEjoXkvI9i4hbpdeHJLGl1E0Lra65LsXp4zk48u3t6IiLrgiLhAUS4lx92InGCwR8xBMko1DGA05zeuul8zoObm6rtv2rL3DBYMl00jslNFl3UXYyirJPT0u5P2T7PNwcGS88rvNLJQBe706NaNGjkPdQ79ryJc57bTAYNkMbYoxTWih+5PUk2SeayERTREREBERAREQFBO+Ljpw/DnsGhn+7BvWjq8ADX4QQTt5hvdKdqnv+oLhsrmYbEAkxRmRhaG/CX+G4En18NwvQfCNzry+nYqngmtuI3dz0Uww02VpOzQLJ2AG5+eyhnDpKeBydtzo9FLmvDmmO7GWnitrsfXdYNv5PQ0/hyNbFxL7RKTtWjG+nU/M/w5LeYaLYO2UZwXCS17tac06fI7FSXDNeNCL+Shsn/lLDvP7Ni/DgDfktLxSMEZdiTv0odVnSEgabft6rU445hXU1661ShKmv3slNnwGFdd3h4rJ3JyC791t1D+zfaXCRYWKInwi1jQ5rmuoOAAdqBRJIN+6k+G4hFJpHIx+l+V7XaexXpYZ42Ty8zPGy3wyUWn4r2lggf4b3EvoEsaMzgDtfJvuVHsb26efLh4SXE0280jj08jRv7pltxx8WmOvLLzInBKr/tr2wcHDC4RjpXyEttm7jWzfTqfny1MX432jxRlY17XunkJjjjjc2/NoR5Tl6jcjSySBSnvYfsiMI0yykPxLx5nDVrAdcjDz13dpdDZcmVz9enbjMWJ3e9j3YcHFYvXFyA2LDmwtJ+BtaEmgXHXoDWpm6IrJOK7eiIi6CIiAiIgIiIC1/aDhzMRhpYJRbHtIPlLiOYIA1sEWK1sBbBEHkXjWDEGJlgbIHta9wa9tU4A0DptYo1y2W94PM3LQBvQ10+ZUz78Oyri/wC3RsAb5WvLXC82zXObQN/hsE6Bu1G6s4ZiqOulHW1l249jTpz5UumAGWTmDr/iBrX2W+hxAy+Xelo4Mr2ht777a3v7bLO4bF5P8TdDrzGn8Fk621942YD5/qo3jJvvWAf32GuR8wvkf35rZ8Rc4O821afrS0/CcO7EY2CJoPmkHw/FlHmc5t7kMDnVzqgLIClhOobMuRNSbGtLrksbAD5b/wAlNYu6+Kh4mJnd1oRNB+XkNfLVZ7O7nB5A1/jPI5mZ7T9GED8lOfGzqv8AyMIqrH4g4docCXZ3gAEkvLncySdeQ36LJEcuZjgXxvaXGgfvhWgLgHAFpsnKHG7G+oXHbfgMUMxhZI7E0CIoi3NIJHciY9ZKrQNAsijssnsdwqTGARNa6Ihv3glbKBE4U0ljt2u1Jyki/TVc/js9ez+SX/iRd1PDGDEzzSnxsRlFSZS1kbHaFgadiSDr0FCtbtILC4Pw1uHhbCwuc1t0XnM42SdSABz6LNW7CWY8rFlZb4ERFNEREQEREBERAREQEREFa97mPOaLD/hymQjqTbBfyAd9VSfGcEGuzx+7f4dVZ3e5ia4hR/8ARHX+qT97VX8Rl131WW2/yVs+s/ijM4BibdX67DqpTFKGvsfCaB1ujyJpV9FiNcw0cPiA5+o/gpbwvGNcwXXpqKA+VX9dSqt2HPKzRs7OVuuOYPPC/L8VZh1scvdZXcbwjxcVLiXttsTMrCaoSPc119bDW/7lr4sdkNUHN5HbKRyBPxfNWV3V/Zo8O+DDh7XZjJIH7OLjQcz0DWsbXKhe9nuiz7cqPyZedTlV/wB4fbUQxugw9ukJyFzQXU52gYyj5nE0NNrrfbs7wu2Yw7DHC637Oqy6icuVlc7NX7DXbp7vuxbmOGPxw/7hwuOIgZcM0/q+tCeWo6k6rbleT0ySc81m93/ZV0LftWMa04p/wjR3gMqg0HbMQTmI+VkWTNURTkknIjb32IiLrgiIgIiICIiAiIgIiICIiCo+/DgjiY8a0EgNbE4AXQHiyZjWwH7qnMUOa9T9sHgcPxRIusPLp1OQ1+dLynM676j9FTnj56vwy7jxguNFbrgcgJFmrNbWL/nd1zohaVw1XMMxabHuORUssftjxDDL65dWHFQFN120c7QerDQBF/T81vuG4x8YJa8sdG05gCS4sddyMOwy3y5X6qI8L4tG6Joeba62PBNGN5HllZ0v8QrUgHmt/wAOndJMHjWdjQzKPglaLADW7eYEjQb0NrXn3Gyt8zmUTju87HfeHH4p/jPLj9nbdsiaCQH1VZzr/wDOtbqx1GO7iVh4dE1jnODcwtxBOri8CxuMr20pOvR1/jHn5/lRERTQEREBERAREQEREBERAREQEREGHxfCCaCSJ15XsLXVVkEajXTUWPdeSsXQm0+HMRvyJr30Xr3EQh7HMds5paa3oijX1XkrtLHlxEwHKWQD0p7v4KvP9LMPVaqWPzUsiDhxc4C6v0XxiDqHDnR2pb3CEFgcBrz/AJKvPOyeFuvCZXy7T2VZ4dNkdnJBBNFvyyivbVWR3XwxtxjWZGEtjfkc4W5vw3kJ1s1qeYBUU4efLmc272/rkpl3atH24jSxG9+m27W++/69FTjllcp2tGevHHC8n6Wbw3hsUDCyFgY0uLiBdZnbnX9OSy0CLc84REQEREBERAREQEREBERAREQEREBeTe2UIZjMQ1t5RPLlJJJLS9xYSTv5SNVf/bftg3DsLIiXSZgw5Rbsx0DGD8TidKGvLfagu2GFkjxMjJgGyDKXtH4S5jXBvzAcAeXsqssu1bhPFaUnNG30sfQ/wK33Zx+aJ8fuCtBhjoW/I/sf2WfwCXLNlOx/r91DZj2LNV5lEq4NNflJtwOxqhXop93YMzY6R2+SAgn1c9n8HBVw37qYixlJ5bkK2O6TDaYiU7uLGi+QGY/v+QVOv84v23murDREW554iIgIiICIiAiIgIiICIiAiIgFQjt/2v8As7PCgd96XBtjzOs7MYNSXH0HoNdue3vbaPCN8FhLpXENPhjM5l8gL+I6UPUdQsPsd2RbC53E8c0NlouYxxsYZgGrnVdvLdyPh2HO4W23kSk55qLOwLeEQR4/Gfe415P2fDvf93AS029wHxFt6kaCw0G/Mao4txJ80sksjsz5Huc49S42VLuN408Sxss5zeHeWO/iyNvLdaDcmh1r1MW7SYBsMjWNvVt6/Ov2VUyly+sXZa7jh9mvwZ84HWx+X8VncPwrs4kbs12o51zWBhB5r6D8zopb2ShzCvdd23kNOP2rfMwLXPa4jlep9zStLu7gytmI2JYPcBxJ/wBwVXY2fK0HpY97Ct7u/wANlwMclgmUCS+gIAA+g/MqjTLc2j5GX9P+pIiItzzxERAREQEREBERAREQEREBQvvC7YtwkZijd984amicgOgoDdx0AHrfQHN7f9p/sOGDmi5ZCWRiro1ZcRzrT3IUf7B9jJDN/aPEbdMTmijdvGXXckn+OjoPw/P4Y3vqJSfuvvu87Flhbj8aLnd5oo3a+ADzde8hBNnlZHVbPvX40MNwyUfjmaYmdRmBt1eg59SFMVTXffxUPmiwjS37oeJJpqCRTQT6NJNf4h7cvMcXcZ9skI7Ox0yySPl0/oBR7tbiA7EurZrWj1urP5lSnh8RAHJpNm9NB/Nbnui7IDG4uTiOIaDBHI4RtcNJJBRDuhDNPf5LNoncrWv5HjCRCO0fZeXANhE5aJJo/ELBdxiyGhxO5OunKqW27InQdP5GrW87/n3j4x/dgA57lzidz0LduqjHZx5EYN1/VKe/0h8fzW74k2yQPxBeguGYbwoY4tPIxrdNtABp6aLz/wAKhMk7ByzAD/MQ0D9V6KAUfje7Xfl31BERa2MREQEREBERAREQEREBERB1zQNdWZrXZSHDMAacNiL2I6rsRY/EcY2GKSaTRkbHPdWppos0g1va7j8eCwkmIkOoBEbbovkIORg9/oATsF54cX4iUySkue52Z5PM719a+gW/7ScSl4hK7ETGo2B3hRA+WMb/AOZxAFnn8gANdgYwXAO0zNJB6m6pY9u2ZenoaNNwna2XD8A7ESsw0ZoyENJ/ut/E71oZj9FePAeER4TDR4aEHw4xTbrMdSSSQBZJJJKhvdl2ea0HGOJzEuazplFNJ/1B/wCSsJW6MOY9qj5Of2y5P0pH/qEw33uFeG1bZATR8xtm59A0fVVzwWao6vn/AF8ld3flgfE4dn3Mb8w01vdx35Ma+/ryVDcJko162Pn/AFa7tnY5py5lFld3+DEmMhBvSQSfIRgkH/XlHur1VR90cQOIzc2RH/cWg/oPqrcXPjz+vT5N/twREV7OIiICIiAiIgIiICIiAiIgLpxmGbLG+KRocx7S1zTsWuFEH2K7kQUf2h7HYzA5nRs+1Ya/iZrO1l395HWpA0zNu9yGrT8Nma9meKiDdDej/NeiFT3b/sgcJiHcQww/7eR1zRtH/hedDIAPwOO/90m9j5c23TOdxa9PyL3mSfd38wdw+Gt25muHRwc4n9b91I1QmF429kg+zzuYdC5rZKjN8y2qcdPRWb2Z7XiamTgNeTQNjU2A0UNyb3/Rd17ZyY1HdpyluTY9uoC/hmMYASXYeUCupYQP119LXmHgMGe/z+i9Kd5HEDDwvEuaCXvj8JgAs5pT4YNc6zXXovOPZbECORzHuyWRRPUfP5qe78UNH5zq4u6gZcQ9umsWh65SAa9+Xp8laaonhvFvCkY6J1uBsOFVdfne3qrAwfeCw14sZaLrM12b8iAqdO3HGcq7fpyyy+0TZFr+HcagnNQyNcautnV8jqtha1Sy+mSyz2IiLrgiIgIiICIiAiIgIiICIiAviWMOaWuALXAggiwQdCCDuvtEEPi7tOHtcXMie0nappabregLq/IrYYDsbhIZBIyM5gQ4ZpZXAOGxyucRfPbfVSBFH6Y/6S++X+0U7y8BLNw9zcOwySNfG8NbWYhrrNA79aVTOwkr7MuFxLXkUAcNLvXq1ehEUc9cyWa91w8PO8UM8J+8wmIDTs44eZp9sza9lmOkeNWxyG9wYng/Slfi4pVX40v7W/5eX+lBDHHNWR7HciQ5gv50pR2ch4rK4ZH4iJuzn4jMGN3NCGQBz+VUK9eStZFLHRJ+0M/kXKeo4C5XC5V7OIiICIiAiIgIiICI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Pictorial art Zdenek Burian Neanderthal fire &amp; rainbow"/>
          <p:cNvPicPr>
            <a:picLocks noChangeAspect="1" noChangeArrowheads="1"/>
          </p:cNvPicPr>
          <p:nvPr/>
        </p:nvPicPr>
        <p:blipFill>
          <a:blip r:embed="rId2" cstate="print"/>
          <a:srcRect t="18490"/>
          <a:stretch>
            <a:fillRect/>
          </a:stretch>
        </p:blipFill>
        <p:spPr bwMode="auto">
          <a:xfrm>
            <a:off x="1817301" y="2861370"/>
            <a:ext cx="6363396" cy="35798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466725" y="236538"/>
            <a:ext cx="801533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Paul </a:t>
            </a:r>
            <a:r>
              <a:rPr lang="en-US" b="0" dirty="0" smtClean="0">
                <a:solidFill>
                  <a:srgbClr val="003399"/>
                </a:solidFill>
              </a:rPr>
              <a:t>&amp;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Joyce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smtClean="0"/>
              <a:t>(2002):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ribozym</a:t>
            </a:r>
            <a:r>
              <a:rPr lang="cs-CZ" b="0" dirty="0" smtClean="0"/>
              <a:t> R3C – </a:t>
            </a:r>
            <a:r>
              <a:rPr lang="cs-CZ" b="0" dirty="0" err="1" smtClean="0"/>
              <a:t>ligace</a:t>
            </a:r>
            <a:r>
              <a:rPr lang="cs-CZ" b="0" dirty="0" smtClean="0"/>
              <a:t> dvou molekul RNA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R3C pozměněn tak, aby produkt </a:t>
            </a:r>
            <a:r>
              <a:rPr lang="cs-CZ" b="0" dirty="0" err="1" smtClean="0"/>
              <a:t>ligace</a:t>
            </a:r>
            <a:r>
              <a:rPr lang="cs-CZ" b="0" dirty="0" smtClean="0"/>
              <a:t> byl totožný s R3C </a:t>
            </a:r>
            <a:r>
              <a:rPr lang="cs-CZ" b="0" dirty="0" smtClean="0">
                <a:sym typeface="Symbol"/>
              </a:rPr>
              <a:t> katalýza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vlastní replikace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 pouze 2 kola replikace a absence selekce (žádná variabilita)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 tyto problémy později vyřešeny (Lincoln </a:t>
            </a:r>
            <a:r>
              <a:rPr lang="en-US" b="0" dirty="0" smtClean="0">
                <a:sym typeface="Symbol"/>
              </a:rPr>
              <a:t>&amp;</a:t>
            </a:r>
            <a:r>
              <a:rPr lang="cs-CZ" b="0" dirty="0" smtClean="0">
                <a:sym typeface="Symbol"/>
              </a:rPr>
              <a:t> </a:t>
            </a:r>
            <a:r>
              <a:rPr lang="cs-CZ" b="0" dirty="0" err="1" smtClean="0">
                <a:sym typeface="Symbol"/>
              </a:rPr>
              <a:t>Jozce</a:t>
            </a:r>
            <a:r>
              <a:rPr lang="cs-CZ" b="0" dirty="0" smtClean="0">
                <a:sym typeface="Symbol"/>
              </a:rPr>
              <a:t> 2009)</a:t>
            </a:r>
            <a:endParaRPr lang="cs-CZ" b="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2996766" y="1001439"/>
            <a:ext cx="3493641" cy="72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79413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04816" name="Text Box 16"/>
          <p:cNvSpPr txBox="1">
            <a:spLocks noChangeArrowheads="1"/>
          </p:cNvSpPr>
          <p:nvPr/>
        </p:nvSpPr>
        <p:spPr bwMode="auto">
          <a:xfrm>
            <a:off x="466725" y="2459420"/>
            <a:ext cx="4224233" cy="41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>
                <a:solidFill>
                  <a:srgbClr val="F00000"/>
                </a:solidFill>
              </a:rPr>
              <a:t>Známé přirozené </a:t>
            </a:r>
            <a:r>
              <a:rPr lang="cs-CZ" b="0" dirty="0" err="1">
                <a:solidFill>
                  <a:srgbClr val="F00000"/>
                </a:solidFill>
              </a:rPr>
              <a:t>ribozymy</a:t>
            </a:r>
            <a:r>
              <a:rPr lang="cs-CZ" b="0" dirty="0" smtClean="0">
                <a:solidFill>
                  <a:srgbClr val="F00000"/>
                </a:solidFill>
              </a:rPr>
              <a:t>:</a:t>
            </a:r>
            <a:endParaRPr lang="cs-CZ" b="0" dirty="0">
              <a:solidFill>
                <a:srgbClr val="F00000"/>
              </a:solidFill>
            </a:endParaRPr>
          </a:p>
          <a:p>
            <a:pPr>
              <a:spcAft>
                <a:spcPts val="400"/>
              </a:spcAft>
            </a:pPr>
            <a:r>
              <a:rPr lang="cs-CZ" sz="1800" b="0" dirty="0" err="1" smtClean="0"/>
              <a:t>peptidyl</a:t>
            </a:r>
            <a:r>
              <a:rPr lang="cs-CZ" sz="1800" b="0" dirty="0" smtClean="0"/>
              <a:t> </a:t>
            </a:r>
            <a:r>
              <a:rPr lang="cs-CZ" sz="1800" b="0" dirty="0"/>
              <a:t>transferáza 23S </a:t>
            </a:r>
            <a:r>
              <a:rPr lang="cs-CZ" sz="1800" b="0" dirty="0" err="1" smtClean="0"/>
              <a:t>rRNARNáza</a:t>
            </a:r>
            <a:r>
              <a:rPr lang="cs-CZ" sz="1800" b="0" dirty="0" smtClean="0"/>
              <a:t> </a:t>
            </a:r>
            <a:r>
              <a:rPr lang="cs-CZ" sz="1800" b="0" dirty="0"/>
              <a:t>P</a:t>
            </a:r>
          </a:p>
          <a:p>
            <a:pPr>
              <a:spcAft>
                <a:spcPts val="400"/>
              </a:spcAft>
            </a:pPr>
            <a:r>
              <a:rPr lang="cs-CZ" sz="1800" b="0" dirty="0" smtClean="0"/>
              <a:t>introny </a:t>
            </a:r>
            <a:r>
              <a:rPr lang="cs-CZ" sz="1800" b="0" dirty="0"/>
              <a:t>skupiny I a II</a:t>
            </a:r>
          </a:p>
          <a:p>
            <a:pPr>
              <a:spcAft>
                <a:spcPts val="400"/>
              </a:spcAft>
            </a:pPr>
            <a:r>
              <a:rPr lang="cs-CZ" sz="1800" b="0" i="1" dirty="0" smtClean="0"/>
              <a:t>GIR </a:t>
            </a:r>
            <a:r>
              <a:rPr lang="cs-CZ" sz="1800" b="0" i="1" dirty="0" err="1"/>
              <a:t>branching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i="1" dirty="0" err="1" smtClean="0"/>
              <a:t>leadzyme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vlásenkový </a:t>
            </a:r>
            <a:r>
              <a:rPr lang="cs-CZ" sz="1800" b="0" dirty="0" err="1"/>
              <a:t>ribozym</a:t>
            </a:r>
            <a:r>
              <a:rPr lang="cs-CZ" sz="1800" b="0" dirty="0"/>
              <a:t> (</a:t>
            </a:r>
            <a:r>
              <a:rPr lang="cs-CZ" sz="1800" b="0" i="1" dirty="0" err="1"/>
              <a:t>hairpin</a:t>
            </a:r>
            <a:r>
              <a:rPr lang="cs-CZ" sz="1800" b="0" i="1" dirty="0"/>
              <a:t> </a:t>
            </a:r>
            <a:r>
              <a:rPr lang="cs-CZ" sz="1800" b="0" i="1" dirty="0" err="1"/>
              <a:t>ribozyme</a:t>
            </a:r>
            <a:r>
              <a:rPr lang="cs-CZ" sz="1800" b="0" dirty="0"/>
              <a:t>)</a:t>
            </a:r>
          </a:p>
          <a:p>
            <a:pPr>
              <a:spcAft>
                <a:spcPts val="400"/>
              </a:spcAft>
            </a:pPr>
            <a:r>
              <a:rPr lang="cs-CZ" sz="1800" b="0" i="1" dirty="0" err="1" smtClean="0"/>
              <a:t>hammerhead</a:t>
            </a:r>
            <a:r>
              <a:rPr lang="cs-CZ" sz="1800" b="0" i="1" dirty="0" smtClean="0"/>
              <a:t> </a:t>
            </a:r>
            <a:r>
              <a:rPr lang="cs-CZ" sz="1800" b="0" i="1" dirty="0" err="1"/>
              <a:t>ribozyme</a:t>
            </a:r>
            <a:endParaRPr lang="cs-CZ" sz="1800" b="0" i="1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HDV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savčí </a:t>
            </a:r>
            <a:r>
              <a:rPr lang="cs-CZ" sz="1800" b="0" dirty="0"/>
              <a:t>CPEB3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smtClean="0"/>
              <a:t>VS </a:t>
            </a:r>
            <a:r>
              <a:rPr lang="cs-CZ" sz="1800" b="0" dirty="0"/>
              <a:t>r</a:t>
            </a:r>
            <a:r>
              <a:rPr lang="en-US" sz="1800" b="0" dirty="0" err="1"/>
              <a:t>i</a:t>
            </a:r>
            <a:r>
              <a:rPr lang="cs-CZ" sz="1800" b="0" dirty="0" err="1"/>
              <a:t>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i="1" dirty="0" err="1" smtClean="0"/>
              <a:t>glmS</a:t>
            </a:r>
            <a:r>
              <a:rPr lang="cs-CZ" sz="1800" b="0" dirty="0" smtClean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  <a:p>
            <a:pPr>
              <a:spcAft>
                <a:spcPts val="400"/>
              </a:spcAft>
            </a:pPr>
            <a:r>
              <a:rPr lang="cs-CZ" sz="1800" b="0" dirty="0" err="1" smtClean="0"/>
              <a:t>CoTC</a:t>
            </a:r>
            <a:r>
              <a:rPr lang="cs-CZ" sz="1800" b="0" dirty="0" smtClean="0"/>
              <a:t> </a:t>
            </a:r>
            <a:r>
              <a:rPr lang="cs-CZ" sz="1800" b="0" dirty="0" err="1"/>
              <a:t>ribozym</a:t>
            </a:r>
            <a:endParaRPr lang="cs-CZ" sz="1800" b="0" dirty="0"/>
          </a:p>
        </p:txBody>
      </p:sp>
      <p:pic>
        <p:nvPicPr>
          <p:cNvPr id="15368" name="Picture 17" descr="File:Full length hammerhead ribozyme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947" y="2207008"/>
            <a:ext cx="2548211" cy="423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606378" y="5330059"/>
            <a:ext cx="1783912" cy="744920"/>
          </a:xfrm>
          <a:prstGeom prst="wedgeRectCallout">
            <a:avLst>
              <a:gd name="adj1" fmla="val 46512"/>
              <a:gd name="adj2" fmla="val -107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i="1" dirty="0" err="1" smtClean="0"/>
              <a:t>hammerhead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ribozyme</a:t>
            </a:r>
            <a:endParaRPr lang="cs-CZ" sz="1800" b="0" i="1" dirty="0"/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66725" y="236538"/>
            <a:ext cx="5246949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mnoho </a:t>
            </a:r>
            <a:r>
              <a:rPr lang="cs-CZ" b="0" dirty="0"/>
              <a:t>funkcí vzniklo velmi dávno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RNA </a:t>
            </a:r>
            <a:r>
              <a:rPr lang="cs-CZ" b="0" dirty="0"/>
              <a:t>jako „molekulární </a:t>
            </a:r>
            <a:r>
              <a:rPr lang="cs-CZ" b="0" dirty="0" smtClean="0"/>
              <a:t>fosilie“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NAD</a:t>
            </a:r>
            <a:r>
              <a:rPr lang="cs-CZ" b="0" baseline="30000" dirty="0"/>
              <a:t>+</a:t>
            </a:r>
            <a:r>
              <a:rPr lang="cs-CZ" b="0" dirty="0"/>
              <a:t>, FAD = deriváty </a:t>
            </a:r>
            <a:r>
              <a:rPr lang="cs-CZ" b="0" dirty="0" err="1"/>
              <a:t>ribonukleotidu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deoxyribonukleotidy vznikají z </a:t>
            </a:r>
            <a:r>
              <a:rPr lang="cs-CZ" b="0" dirty="0" err="1"/>
              <a:t>ribonukleotidů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ATP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</a:t>
            </a:r>
            <a:r>
              <a:rPr lang="cs-CZ" b="0" dirty="0" err="1"/>
              <a:t>ribonukleotid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16" grpId="0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561269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>
                <a:solidFill>
                  <a:srgbClr val="F00000"/>
                </a:solidFill>
              </a:rPr>
              <a:t>Vlastnosti RNA:</a:t>
            </a:r>
          </a:p>
          <a:p>
            <a:pPr>
              <a:spcAft>
                <a:spcPts val="1200"/>
              </a:spcAft>
            </a:pPr>
            <a:r>
              <a:rPr lang="cs-CZ" b="0" dirty="0"/>
              <a:t>jednodušší než DNA</a:t>
            </a:r>
          </a:p>
          <a:p>
            <a:pPr>
              <a:spcAft>
                <a:spcPts val="1200"/>
              </a:spcAft>
            </a:pPr>
            <a:r>
              <a:rPr lang="cs-CZ" b="0" dirty="0"/>
              <a:t>absence složitých opravných mechanismů</a:t>
            </a:r>
          </a:p>
          <a:p>
            <a:pPr>
              <a:spcAft>
                <a:spcPts val="1200"/>
              </a:spcAft>
            </a:pPr>
            <a:r>
              <a:rPr lang="cs-CZ" b="0" dirty="0"/>
              <a:t>schopnost vytvářet rozmanité 3D </a:t>
            </a:r>
            <a:r>
              <a:rPr lang="cs-CZ" b="0" dirty="0" err="1"/>
              <a:t>konformace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reaktivnější než DNA (OH-skupina na 2´ uhlíku)</a:t>
            </a:r>
          </a:p>
        </p:txBody>
      </p:sp>
      <p:pic>
        <p:nvPicPr>
          <p:cNvPr id="163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444" y="3234462"/>
            <a:ext cx="2799627" cy="278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wikilectures.eu/images/5/53/DNArepairme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5028" y="2829872"/>
            <a:ext cx="4905703" cy="3575636"/>
          </a:xfrm>
          <a:prstGeom prst="rect">
            <a:avLst/>
          </a:prstGeom>
          <a:noFill/>
        </p:spPr>
      </p:pic>
      <p:pic>
        <p:nvPicPr>
          <p:cNvPr id="1030" name="Picture 6" descr="http://2.bp.blogspot.com/-fTqQnoy_3DE/TdfsOqm10fI/AAAAAAAADE0/p1u0Yr_yCT4/s1600/DNArepair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9343" y="236538"/>
            <a:ext cx="2987511" cy="167634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71525" y="328613"/>
            <a:ext cx="76009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9" name="Text Box 13"/>
          <p:cNvSpPr txBox="1">
            <a:spLocks noChangeArrowheads="1"/>
          </p:cNvSpPr>
          <p:nvPr/>
        </p:nvSpPr>
        <p:spPr bwMode="auto">
          <a:xfrm>
            <a:off x="466725" y="236538"/>
            <a:ext cx="6954838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b="0" dirty="0">
                <a:solidFill>
                  <a:srgbClr val="F00000"/>
                </a:solidFill>
              </a:rPr>
              <a:t>Alternativy nukleových kyselin:</a:t>
            </a:r>
          </a:p>
          <a:p>
            <a:pPr defTabSz="360000"/>
            <a:endParaRPr lang="cs-CZ" b="0" dirty="0">
              <a:solidFill>
                <a:srgbClr val="F00000"/>
              </a:solidFill>
            </a:endParaRPr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Alexander Graham </a:t>
            </a:r>
            <a:r>
              <a:rPr lang="cs-CZ" b="0" dirty="0" err="1">
                <a:solidFill>
                  <a:srgbClr val="003399"/>
                </a:solidFill>
              </a:rPr>
              <a:t>Cairns</a:t>
            </a:r>
            <a:r>
              <a:rPr lang="cs-CZ" b="0" dirty="0">
                <a:solidFill>
                  <a:srgbClr val="003399"/>
                </a:solidFill>
              </a:rPr>
              <a:t>-</a:t>
            </a:r>
            <a:r>
              <a:rPr lang="cs-CZ" b="0" dirty="0" err="1">
                <a:solidFill>
                  <a:srgbClr val="003399"/>
                </a:solidFill>
              </a:rPr>
              <a:t>Smith</a:t>
            </a:r>
            <a:r>
              <a:rPr lang="cs-CZ" b="0" dirty="0"/>
              <a:t>: krystalický jíl jako </a:t>
            </a:r>
            <a:r>
              <a:rPr lang="cs-CZ" b="0" dirty="0" smtClean="0"/>
              <a:t>„</a:t>
            </a:r>
            <a:r>
              <a:rPr lang="cs-CZ" b="0" i="1" u="sng" dirty="0" err="1" smtClean="0"/>
              <a:t>urgen</a:t>
            </a:r>
            <a:r>
              <a:rPr lang="cs-CZ" b="0" u="sng" dirty="0" smtClean="0"/>
              <a:t>“</a:t>
            </a:r>
            <a:r>
              <a:rPr lang="cs-CZ" b="0" dirty="0" smtClean="0"/>
              <a:t> 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– </a:t>
            </a:r>
            <a:r>
              <a:rPr lang="cs-CZ" b="0" dirty="0"/>
              <a:t>původně anorganická </a:t>
            </a:r>
            <a:r>
              <a:rPr lang="cs-CZ" b="0" dirty="0" smtClean="0"/>
              <a:t>replikace, jakési „lešení“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>
                <a:solidFill>
                  <a:srgbClr val="003399"/>
                </a:solidFill>
              </a:rPr>
              <a:t>Julius </a:t>
            </a:r>
            <a:r>
              <a:rPr lang="cs-CZ" b="0" dirty="0" err="1" smtClean="0">
                <a:solidFill>
                  <a:srgbClr val="003399"/>
                </a:solidFill>
              </a:rPr>
              <a:t>Rebek</a:t>
            </a:r>
            <a:r>
              <a:rPr lang="cs-CZ" b="0" dirty="0" smtClean="0"/>
              <a:t>: </a:t>
            </a:r>
            <a:r>
              <a:rPr lang="cs-CZ" b="0" dirty="0" err="1"/>
              <a:t>autoreplikace</a:t>
            </a:r>
            <a:r>
              <a:rPr lang="cs-CZ" b="0" dirty="0"/>
              <a:t> pomocí AATE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(</a:t>
            </a:r>
            <a:r>
              <a:rPr lang="cs-CZ" b="0" i="1" dirty="0" err="1"/>
              <a:t>amino</a:t>
            </a:r>
            <a:r>
              <a:rPr lang="cs-CZ" b="0" i="1" dirty="0"/>
              <a:t> adenosin </a:t>
            </a:r>
            <a:r>
              <a:rPr lang="cs-CZ" b="0" i="1" dirty="0" err="1"/>
              <a:t>triacid</a:t>
            </a:r>
            <a:r>
              <a:rPr lang="cs-CZ" b="0" i="1" dirty="0"/>
              <a:t> </a:t>
            </a:r>
            <a:r>
              <a:rPr lang="cs-CZ" b="0" i="1" dirty="0" err="1"/>
              <a:t>esther</a:t>
            </a:r>
            <a:r>
              <a:rPr lang="cs-CZ" b="0" dirty="0"/>
              <a:t>)</a:t>
            </a:r>
            <a:br>
              <a:rPr lang="cs-CZ" b="0" dirty="0"/>
            </a:br>
            <a:endParaRPr lang="cs-CZ" b="0" dirty="0"/>
          </a:p>
          <a:p>
            <a:pPr defTabSz="360000"/>
            <a:r>
              <a:rPr lang="cs-CZ" b="0" dirty="0" err="1">
                <a:solidFill>
                  <a:srgbClr val="003399"/>
                </a:solidFill>
              </a:rPr>
              <a:t>Ronald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Breaker</a:t>
            </a:r>
            <a:r>
              <a:rPr lang="cs-CZ" b="0" dirty="0"/>
              <a:t> (2004): DNA se dokáže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chovat </a:t>
            </a:r>
            <a:r>
              <a:rPr lang="cs-CZ" b="0" dirty="0"/>
              <a:t>jako </a:t>
            </a:r>
            <a:r>
              <a:rPr lang="cs-CZ" b="0" dirty="0" err="1"/>
              <a:t>ribozymy</a:t>
            </a:r>
            <a:endParaRPr lang="cs-CZ" b="0" dirty="0">
              <a:solidFill>
                <a:srgbClr val="003399"/>
              </a:solidFill>
            </a:endParaRPr>
          </a:p>
          <a:p>
            <a:pPr defTabSz="360000"/>
            <a:endParaRPr lang="cs-CZ" b="0" dirty="0"/>
          </a:p>
        </p:txBody>
      </p:sp>
      <p:pic>
        <p:nvPicPr>
          <p:cNvPr id="208911" name="Picture 15" descr="cairnssmith_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2213" y="236538"/>
            <a:ext cx="1601787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2" name="Text Box 16"/>
          <p:cNvSpPr txBox="1">
            <a:spLocks noChangeArrowheads="1"/>
          </p:cNvSpPr>
          <p:nvPr/>
        </p:nvSpPr>
        <p:spPr bwMode="auto">
          <a:xfrm>
            <a:off x="7515225" y="1888249"/>
            <a:ext cx="1628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A.G. </a:t>
            </a:r>
            <a:r>
              <a:rPr lang="cs-CZ" sz="1400" b="0" dirty="0" err="1">
                <a:solidFill>
                  <a:srgbClr val="003399"/>
                </a:solidFill>
              </a:rPr>
              <a:t>Cairns</a:t>
            </a:r>
            <a:r>
              <a:rPr lang="cs-CZ" sz="1400" b="0" dirty="0">
                <a:solidFill>
                  <a:srgbClr val="003399"/>
                </a:solidFill>
              </a:rPr>
              <a:t>-</a:t>
            </a:r>
            <a:r>
              <a:rPr lang="cs-CZ" sz="1400" b="0" dirty="0" err="1">
                <a:solidFill>
                  <a:srgbClr val="003399"/>
                </a:solidFill>
              </a:rPr>
              <a:t>Smith</a:t>
            </a:r>
            <a:endParaRPr lang="cs-CZ" sz="1400" b="0" dirty="0">
              <a:solidFill>
                <a:srgbClr val="003399"/>
              </a:solidFill>
            </a:endParaRPr>
          </a:p>
        </p:txBody>
      </p:sp>
      <p:pic>
        <p:nvPicPr>
          <p:cNvPr id="208914" name="Picture 18" descr="File:Rebek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21368" b="18683"/>
          <a:stretch>
            <a:fillRect/>
          </a:stretch>
        </p:blipFill>
        <p:spPr bwMode="auto">
          <a:xfrm>
            <a:off x="5666369" y="1623611"/>
            <a:ext cx="123825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8915" name="Text Box 19"/>
          <p:cNvSpPr txBox="1">
            <a:spLocks noChangeArrowheads="1"/>
          </p:cNvSpPr>
          <p:nvPr/>
        </p:nvSpPr>
        <p:spPr bwMode="auto">
          <a:xfrm>
            <a:off x="6848591" y="2927113"/>
            <a:ext cx="9128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b="0" dirty="0">
                <a:solidFill>
                  <a:srgbClr val="003399"/>
                </a:solidFill>
              </a:rPr>
              <a:t>J. </a:t>
            </a:r>
            <a:r>
              <a:rPr lang="cs-CZ" sz="1400" b="0" dirty="0" err="1">
                <a:solidFill>
                  <a:srgbClr val="003399"/>
                </a:solidFill>
              </a:rPr>
              <a:t>Rebek</a:t>
            </a:r>
            <a:endParaRPr lang="cs-CZ" sz="14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8167621" cy="385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Problém replikace pomocí </a:t>
            </a:r>
            <a:r>
              <a:rPr lang="cs-CZ" sz="2400" b="0" dirty="0" err="1">
                <a:solidFill>
                  <a:srgbClr val="F00000"/>
                </a:solidFill>
              </a:rPr>
              <a:t>ribozymu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  <a:r>
              <a:rPr lang="cs-CZ" sz="2400" b="0" dirty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003399"/>
                </a:solidFill>
              </a:rPr>
              <a:t>Manfred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Eigen</a:t>
            </a:r>
            <a:r>
              <a:rPr lang="cs-CZ" b="0" dirty="0">
                <a:solidFill>
                  <a:srgbClr val="006600"/>
                </a:solidFill>
              </a:rPr>
              <a:t> </a:t>
            </a:r>
            <a:r>
              <a:rPr lang="cs-CZ" b="0" dirty="0"/>
              <a:t>(1971):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při absenci opravných mechanismů je </a:t>
            </a:r>
            <a:r>
              <a:rPr lang="cs-CZ" b="0" dirty="0" smtClean="0"/>
              <a:t>maximální </a:t>
            </a:r>
            <a:r>
              <a:rPr lang="cs-CZ" b="0" dirty="0"/>
              <a:t>velikost replikující se</a:t>
            </a:r>
            <a:br>
              <a:rPr lang="cs-CZ" b="0" dirty="0"/>
            </a:br>
            <a:r>
              <a:rPr lang="cs-CZ" b="0" dirty="0" smtClean="0"/>
              <a:t>	molekuly </a:t>
            </a:r>
            <a:r>
              <a:rPr lang="cs-CZ" b="0" dirty="0">
                <a:sym typeface="Symbol" pitchFamily="-105" charset="2"/>
              </a:rPr>
              <a:t></a:t>
            </a:r>
            <a:r>
              <a:rPr lang="cs-CZ" b="0" dirty="0"/>
              <a:t>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délka genomu kódujícího funkční enzym mnohem vyšší než 100 </a:t>
            </a:r>
            <a:r>
              <a:rPr lang="cs-CZ" b="0" dirty="0" err="1"/>
              <a:t>bp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= </a:t>
            </a:r>
            <a:r>
              <a:rPr lang="cs-CZ" sz="2400" b="0" dirty="0" err="1">
                <a:solidFill>
                  <a:srgbClr val="F00000"/>
                </a:solidFill>
              </a:rPr>
              <a:t>Eigenův</a:t>
            </a:r>
            <a:r>
              <a:rPr lang="cs-CZ" sz="2400" b="0" dirty="0">
                <a:solidFill>
                  <a:srgbClr val="F00000"/>
                </a:solidFill>
              </a:rPr>
              <a:t> paradox</a:t>
            </a:r>
            <a:r>
              <a:rPr lang="cs-CZ" sz="2400" b="0" dirty="0"/>
              <a:t> 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F00000"/>
                </a:solidFill>
              </a:rPr>
              <a:t>hypercykly</a:t>
            </a:r>
            <a:r>
              <a:rPr lang="cs-CZ" b="0" dirty="0" smtClean="0"/>
              <a:t> = stabilní koexistence </a:t>
            </a:r>
            <a:r>
              <a:rPr lang="cs-CZ" b="0" dirty="0" smtClean="0"/>
              <a:t>dvou </a:t>
            </a:r>
            <a:r>
              <a:rPr lang="cs-CZ" b="0" dirty="0" smtClean="0"/>
              <a:t>a více kooperujících </a:t>
            </a:r>
            <a:r>
              <a:rPr lang="cs-CZ" b="0" dirty="0" err="1" smtClean="0"/>
              <a:t>replikátorů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>
              <a:solidFill>
                <a:srgbClr val="F0000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r="4320"/>
          <a:stretch>
            <a:fillRect/>
          </a:stretch>
        </p:blipFill>
        <p:spPr bwMode="auto">
          <a:xfrm rot="16200000">
            <a:off x="2918182" y="2237696"/>
            <a:ext cx="2919450" cy="587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225055" cy="14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>
                <a:solidFill>
                  <a:srgbClr val="F00000"/>
                </a:solidFill>
              </a:rPr>
              <a:t>hypercykly</a:t>
            </a:r>
            <a:r>
              <a:rPr lang="cs-CZ" b="0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smtClean="0"/>
              <a:t>molekulární mutualismus: reciproční altruismus (</a:t>
            </a:r>
            <a:r>
              <a:rPr lang="cs-CZ" sz="1800" b="0" i="1" dirty="0" err="1" smtClean="0"/>
              <a:t>win</a:t>
            </a:r>
            <a:r>
              <a:rPr lang="cs-CZ" sz="1800" b="0" i="1" dirty="0" smtClean="0"/>
              <a:t>-</a:t>
            </a:r>
            <a:r>
              <a:rPr lang="cs-CZ" sz="1800" b="0" i="1" dirty="0" err="1" smtClean="0"/>
              <a:t>win</a:t>
            </a:r>
            <a:r>
              <a:rPr lang="cs-CZ" sz="1800" b="0" i="1" dirty="0" smtClean="0"/>
              <a:t> </a:t>
            </a:r>
            <a:r>
              <a:rPr lang="cs-CZ" sz="1800" b="0" i="1" dirty="0" err="1" smtClean="0"/>
              <a:t>relationship</a:t>
            </a:r>
            <a:r>
              <a:rPr lang="cs-CZ" sz="1800" b="0" dirty="0" smtClean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sz="1800" b="0" dirty="0" err="1" smtClean="0"/>
              <a:t>kompetice</a:t>
            </a:r>
            <a:r>
              <a:rPr lang="cs-CZ" sz="1800" b="0" dirty="0" smtClean="0"/>
              <a:t> </a:t>
            </a:r>
            <a:r>
              <a:rPr lang="cs-CZ" sz="1800" b="0" dirty="0"/>
              <a:t>celého systému s jinými cykly</a:t>
            </a:r>
            <a:br>
              <a:rPr lang="cs-CZ" sz="1800" b="0" dirty="0"/>
            </a:br>
            <a:r>
              <a:rPr lang="cs-CZ" sz="1800" b="0" dirty="0"/>
              <a:t>    </a:t>
            </a:r>
            <a:r>
              <a:rPr lang="cs-CZ" sz="1800" b="0" dirty="0" smtClean="0"/>
              <a:t>riziko </a:t>
            </a:r>
            <a:r>
              <a:rPr lang="cs-CZ" sz="1800" b="0" dirty="0"/>
              <a:t>„</a:t>
            </a:r>
            <a:r>
              <a:rPr lang="cs-CZ" sz="1800" b="0" dirty="0" err="1"/>
              <a:t>parazitace</a:t>
            </a:r>
            <a:r>
              <a:rPr lang="cs-CZ" sz="1800" b="0" dirty="0"/>
              <a:t>“ sytému </a:t>
            </a:r>
            <a:r>
              <a:rPr lang="cs-CZ" sz="1800" b="0" dirty="0">
                <a:sym typeface="Symbol" pitchFamily="-105" charset="2"/>
              </a:rPr>
              <a:t> </a:t>
            </a:r>
            <a:r>
              <a:rPr lang="cs-CZ" sz="1800" b="0" dirty="0" smtClean="0">
                <a:sym typeface="Symbol" pitchFamily="-105" charset="2"/>
              </a:rPr>
              <a:t>nutnost kompartmentace</a:t>
            </a:r>
            <a:endParaRPr lang="cs-CZ" sz="1800" b="0" dirty="0">
              <a:sym typeface="Symbol" pitchFamily="-105" charset="2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 rot="10800000">
            <a:off x="1861749" y="2223758"/>
            <a:ext cx="4881641" cy="306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1"/>
          <p:cNvSpPr txBox="1">
            <a:spLocks noChangeArrowheads="1"/>
          </p:cNvSpPr>
          <p:nvPr/>
        </p:nvSpPr>
        <p:spPr bwMode="auto">
          <a:xfrm>
            <a:off x="466725" y="977943"/>
            <a:ext cx="78598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b="0" dirty="0" smtClean="0"/>
              <a:t>role </a:t>
            </a:r>
            <a:r>
              <a:rPr lang="cs-CZ" b="0" dirty="0"/>
              <a:t>trhlinek a nerovností na povrchu </a:t>
            </a:r>
            <a:r>
              <a:rPr lang="cs-CZ" b="0" dirty="0" smtClean="0"/>
              <a:t>minerálů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proteiny: mikrosféry (</a:t>
            </a:r>
            <a:r>
              <a:rPr lang="cs-CZ" b="0" dirty="0" err="1"/>
              <a:t>Sidney</a:t>
            </a:r>
            <a:r>
              <a:rPr lang="cs-CZ" b="0" dirty="0"/>
              <a:t> W. Fox</a:t>
            </a:r>
            <a:r>
              <a:rPr lang="cs-CZ" b="0" dirty="0" smtClean="0"/>
              <a:t>)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lipidy: samovolný vznik </a:t>
            </a:r>
            <a:r>
              <a:rPr lang="cs-CZ" b="0" dirty="0" err="1" smtClean="0"/>
              <a:t>lipozomů</a:t>
            </a:r>
            <a:endParaRPr lang="cs-CZ" b="0" dirty="0"/>
          </a:p>
          <a:p>
            <a:pPr>
              <a:spcAft>
                <a:spcPts val="1200"/>
              </a:spcAft>
            </a:pPr>
            <a:r>
              <a:rPr lang="cs-CZ" b="0" dirty="0"/>
              <a:t>spontánní vznik lipidových membrán: „olej na vodě“ </a:t>
            </a:r>
            <a:r>
              <a:rPr lang="cs-CZ" b="0" dirty="0">
                <a:sym typeface="Symbol" pitchFamily="-105" charset="2"/>
              </a:rPr>
              <a:t> „voda v oleji</a:t>
            </a:r>
            <a:r>
              <a:rPr lang="cs-CZ" b="0" dirty="0" smtClean="0">
                <a:sym typeface="Symbol" pitchFamily="-105" charset="2"/>
              </a:rPr>
              <a:t>“</a:t>
            </a:r>
            <a:endParaRPr lang="cs-CZ" b="0" dirty="0">
              <a:sym typeface="Symbol" pitchFamily="-105" charset="2"/>
            </a:endParaRPr>
          </a:p>
          <a:p>
            <a:pPr>
              <a:spcAft>
                <a:spcPts val="1200"/>
              </a:spcAft>
            </a:pPr>
            <a:r>
              <a:rPr lang="cs-CZ" b="0" dirty="0" err="1">
                <a:sym typeface="Symbol" pitchFamily="-105" charset="2"/>
              </a:rPr>
              <a:t>semibuňka</a:t>
            </a:r>
            <a:r>
              <a:rPr lang="cs-CZ" b="0" dirty="0">
                <a:sym typeface="Symbol" pitchFamily="-105" charset="2"/>
              </a:rPr>
              <a:t>  </a:t>
            </a:r>
            <a:r>
              <a:rPr lang="cs-CZ" b="0" dirty="0" err="1">
                <a:sym typeface="Symbol" pitchFamily="-105" charset="2"/>
              </a:rPr>
              <a:t>protobuňka</a:t>
            </a:r>
            <a:r>
              <a:rPr lang="cs-CZ" b="0" dirty="0">
                <a:sym typeface="Symbol" pitchFamily="-105" charset="2"/>
              </a:rPr>
              <a:t>  buňka</a:t>
            </a:r>
          </a:p>
        </p:txBody>
      </p:sp>
      <p:pic>
        <p:nvPicPr>
          <p:cNvPr id="1843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461" y="3814119"/>
            <a:ext cx="3745019" cy="245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43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1944" y="3723503"/>
            <a:ext cx="2947201" cy="258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2387869" y="236538"/>
            <a:ext cx="4480714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Kompartmentace a vznik buňky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466725" y="1027371"/>
            <a:ext cx="7226337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spojení </a:t>
            </a:r>
            <a:r>
              <a:rPr lang="cs-CZ" b="0" dirty="0" err="1"/>
              <a:t>replikátorů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 delší </a:t>
            </a:r>
            <a:r>
              <a:rPr lang="cs-CZ" b="0" dirty="0" smtClean="0">
                <a:sym typeface="Symbol" pitchFamily="-105" charset="2"/>
              </a:rPr>
              <a:t>replikace  selektivní nevýhoda</a:t>
            </a:r>
            <a:endParaRPr lang="cs-CZ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možné </a:t>
            </a:r>
            <a:r>
              <a:rPr lang="cs-CZ" b="0" dirty="0" smtClean="0"/>
              <a:t>výhody: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/>
              <a:t>1. redukce </a:t>
            </a:r>
            <a:r>
              <a:rPr lang="cs-CZ" b="0" dirty="0" err="1"/>
              <a:t>kompetice</a:t>
            </a:r>
            <a:r>
              <a:rPr lang="cs-CZ" b="0" dirty="0"/>
              <a:t> mezi funkčně spojenými </a:t>
            </a:r>
            <a:r>
              <a:rPr lang="cs-CZ" b="0" dirty="0" err="1" smtClean="0"/>
              <a:t>replikátory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 smtClean="0"/>
              <a:t>	</a:t>
            </a:r>
            <a:r>
              <a:rPr lang="cs-CZ" b="0" dirty="0" smtClean="0"/>
              <a:t>2. produkty </a:t>
            </a:r>
            <a:r>
              <a:rPr lang="cs-CZ" b="0" dirty="0"/>
              <a:t>funkčně spojených </a:t>
            </a:r>
            <a:r>
              <a:rPr lang="cs-CZ" b="0" dirty="0" err="1"/>
              <a:t>replikátorů</a:t>
            </a:r>
            <a:r>
              <a:rPr lang="cs-CZ" b="0" dirty="0"/>
              <a:t> na stejném místě</a:t>
            </a:r>
            <a:endParaRPr lang="cs-CZ" b="0" dirty="0">
              <a:sym typeface="Symbol" pitchFamily="-105" charset="2"/>
            </a:endParaRPr>
          </a:p>
        </p:txBody>
      </p:sp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700338"/>
            <a:ext cx="78170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genetický </a:t>
            </a:r>
            <a:r>
              <a:rPr lang="cs-CZ" b="0" dirty="0"/>
              <a:t>kód: </a:t>
            </a:r>
            <a:r>
              <a:rPr lang="cs-CZ" b="0" dirty="0" smtClean="0"/>
              <a:t>redundantní,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>
                <a:sym typeface="Symbol" pitchFamily="-105" charset="2"/>
              </a:rPr>
              <a:t>redundance nenáhodná (Ser, </a:t>
            </a:r>
            <a:r>
              <a:rPr lang="en-US" b="0" dirty="0">
                <a:sym typeface="Symbol" pitchFamily="-105" charset="2"/>
              </a:rPr>
              <a:t>A</a:t>
            </a:r>
            <a:r>
              <a:rPr lang="cs-CZ" b="0" dirty="0" err="1">
                <a:sym typeface="Symbol" pitchFamily="-105" charset="2"/>
              </a:rPr>
              <a:t>rg</a:t>
            </a:r>
            <a:r>
              <a:rPr lang="cs-CZ" b="0" dirty="0">
                <a:sym typeface="Symbol" pitchFamily="-105" charset="2"/>
              </a:rPr>
              <a:t>, Leu: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6 </a:t>
            </a:r>
            <a:r>
              <a:rPr lang="cs-CZ" b="0" dirty="0">
                <a:sym typeface="Symbol" pitchFamily="-105" charset="2"/>
              </a:rPr>
              <a:t>kodonů  Met, Trp: 1 kodon</a:t>
            </a:r>
            <a:r>
              <a:rPr lang="cs-CZ" b="0" dirty="0" smtClean="0">
                <a:sym typeface="Symbol" pitchFamily="-105" charset="2"/>
              </a:rPr>
              <a:t>)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1581664" y="236538"/>
            <a:ext cx="5774725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0" dirty="0" smtClean="0">
                <a:solidFill>
                  <a:srgbClr val="F00000"/>
                </a:solidFill>
              </a:rPr>
              <a:t>Vznik chromozomů a genetického kódu</a:t>
            </a:r>
            <a:endParaRPr lang="cs-CZ" sz="2400" b="0" dirty="0">
              <a:solidFill>
                <a:srgbClr val="F00000"/>
              </a:solidFill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4348635" y="3122139"/>
            <a:ext cx="3867921" cy="3571103"/>
            <a:chOff x="4348635" y="3122139"/>
            <a:chExt cx="3867921" cy="3571103"/>
          </a:xfrm>
        </p:grpSpPr>
        <p:pic>
          <p:nvPicPr>
            <p:cNvPr id="47106" name="Picture 2" descr="http://plato.stanford.edu/entries/information-biological/GeneticCod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8635" y="3122139"/>
              <a:ext cx="3867921" cy="3571103"/>
            </a:xfrm>
            <a:prstGeom prst="rect">
              <a:avLst/>
            </a:prstGeom>
            <a:noFill/>
          </p:spPr>
        </p:pic>
        <p:sp>
          <p:nvSpPr>
            <p:cNvPr id="7" name="Obdélník 6"/>
            <p:cNvSpPr/>
            <p:nvPr/>
          </p:nvSpPr>
          <p:spPr bwMode="auto">
            <a:xfrm>
              <a:off x="5568778" y="3657600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Obdélník 7"/>
            <p:cNvSpPr/>
            <p:nvPr/>
          </p:nvSpPr>
          <p:spPr bwMode="auto">
            <a:xfrm>
              <a:off x="7080420" y="4370173"/>
              <a:ext cx="66314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bdélník 8"/>
            <p:cNvSpPr/>
            <p:nvPr/>
          </p:nvSpPr>
          <p:spPr bwMode="auto">
            <a:xfrm>
              <a:off x="7072183" y="5095103"/>
              <a:ext cx="659027" cy="593124"/>
            </a:xfrm>
            <a:prstGeom prst="rect">
              <a:avLst/>
            </a:prstGeom>
            <a:noFill/>
            <a:ln w="38100" cap="flat" cmpd="sng" algn="ctr">
              <a:solidFill>
                <a:srgbClr val="DE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bdélník 9"/>
            <p:cNvSpPr/>
            <p:nvPr/>
          </p:nvSpPr>
          <p:spPr bwMode="auto">
            <a:xfrm>
              <a:off x="4831491" y="5490519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bdélník 10"/>
            <p:cNvSpPr/>
            <p:nvPr/>
          </p:nvSpPr>
          <p:spPr bwMode="auto">
            <a:xfrm>
              <a:off x="7068064" y="4028302"/>
              <a:ext cx="659027" cy="210065"/>
            </a:xfrm>
            <a:prstGeom prst="rect">
              <a:avLst/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/>
          <p:cNvGrpSpPr>
            <a:grpSpLocks noChangeAspect="1"/>
          </p:cNvGrpSpPr>
          <p:nvPr/>
        </p:nvGrpSpPr>
        <p:grpSpPr>
          <a:xfrm>
            <a:off x="466725" y="2866768"/>
            <a:ext cx="3237435" cy="3221564"/>
            <a:chOff x="759756" y="532689"/>
            <a:chExt cx="3562350" cy="3544887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9756" y="532689"/>
              <a:ext cx="3562350" cy="3544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>
              <a:off x="3029005" y="1851847"/>
              <a:ext cx="719019" cy="405716"/>
            </a:xfrm>
            <a:prstGeom prst="wedgeRectCallout">
              <a:avLst>
                <a:gd name="adj1" fmla="val -98933"/>
                <a:gd name="adj2" fmla="val -92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tRNA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19460" name="Picture 5" descr="myc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79044" y="1086966"/>
            <a:ext cx="1746567" cy="17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1" name="TextovéPole 3"/>
          <p:cNvSpPr txBox="1">
            <a:spLocks noChangeArrowheads="1"/>
          </p:cNvSpPr>
          <p:nvPr/>
        </p:nvSpPr>
        <p:spPr bwMode="auto">
          <a:xfrm>
            <a:off x="466725" y="236538"/>
            <a:ext cx="798968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chemicky </a:t>
            </a:r>
            <a:r>
              <a:rPr lang="cs-CZ" b="0" dirty="0">
                <a:sym typeface="Symbol" pitchFamily="-105" charset="2"/>
              </a:rPr>
              <a:t>příbuzné AA  podobný kód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genetický kód není zdaleka „univerzální“ – výjimky u </a:t>
            </a:r>
            <a:r>
              <a:rPr lang="cs-CZ" b="0" dirty="0" err="1">
                <a:sym typeface="Symbol" pitchFamily="-105" charset="2"/>
              </a:rPr>
              <a:t>někt</a:t>
            </a:r>
            <a:r>
              <a:rPr lang="cs-CZ" b="0" dirty="0">
                <a:sym typeface="Symbol" pitchFamily="-105" charset="2"/>
              </a:rPr>
              <a:t>. organismů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(</a:t>
            </a:r>
            <a:r>
              <a:rPr lang="cs-CZ" b="0" dirty="0">
                <a:sym typeface="Symbol" pitchFamily="-105" charset="2"/>
              </a:rPr>
              <a:t>např. </a:t>
            </a:r>
            <a:r>
              <a:rPr lang="cs-CZ" b="0" i="1" dirty="0" err="1">
                <a:sym typeface="Symbol" pitchFamily="-105" charset="2"/>
              </a:rPr>
              <a:t>Mycoplasma</a:t>
            </a:r>
            <a:r>
              <a:rPr lang="cs-CZ" b="0" dirty="0">
                <a:sym typeface="Symbol" pitchFamily="-105" charset="2"/>
              </a:rPr>
              <a:t>) nebo organel (mitochondrie)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možná původně pomáhaly stabilizovat RNA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AA jako enzymatické </a:t>
            </a:r>
            <a:r>
              <a:rPr lang="cs-CZ" b="0" dirty="0" err="1">
                <a:sym typeface="Symbol" pitchFamily="-105" charset="2"/>
              </a:rPr>
              <a:t>kofaktory</a:t>
            </a:r>
            <a:r>
              <a:rPr lang="cs-CZ" b="0" dirty="0">
                <a:sym typeface="Symbol" pitchFamily="-105" charset="2"/>
              </a:rPr>
              <a:t> zesilující aktivitu RNA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 </a:t>
            </a:r>
            <a:r>
              <a:rPr lang="cs-CZ" b="0" dirty="0">
                <a:sym typeface="Symbol" pitchFamily="-105" charset="2"/>
              </a:rPr>
              <a:t>postupně  vznik funkce v translačním systému</a:t>
            </a:r>
            <a:endParaRPr lang="cs-CZ" dirty="0"/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3279162" y="2767915"/>
            <a:ext cx="5436470" cy="3813304"/>
            <a:chOff x="2499573" y="2029851"/>
            <a:chExt cx="6324274" cy="443603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13175" y="2851150"/>
              <a:ext cx="4148138" cy="294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2499573" y="4684713"/>
              <a:ext cx="1053252" cy="430212"/>
            </a:xfrm>
            <a:prstGeom prst="wedgeRectCallout">
              <a:avLst>
                <a:gd name="adj1" fmla="val 197708"/>
                <a:gd name="adj2" fmla="val -5664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P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3523504" y="5481638"/>
              <a:ext cx="1021509" cy="430212"/>
            </a:xfrm>
            <a:prstGeom prst="wedgeRectCallout">
              <a:avLst>
                <a:gd name="adj1" fmla="val 130477"/>
                <a:gd name="adj2" fmla="val -21199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A místo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5725516" y="2029851"/>
              <a:ext cx="1201737" cy="604836"/>
            </a:xfrm>
            <a:prstGeom prst="wedgeRectCallout">
              <a:avLst>
                <a:gd name="adj1" fmla="val -43702"/>
                <a:gd name="adj2" fmla="val 927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/>
                <a:t>vznikající protein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7931151" y="6035675"/>
              <a:ext cx="892696" cy="430213"/>
            </a:xfrm>
            <a:prstGeom prst="wedgeRectCallout">
              <a:avLst>
                <a:gd name="adj1" fmla="val -63514"/>
                <a:gd name="adj2" fmla="val -17951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/>
                <a:t>mRNA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3" name="AutoShape 9"/>
            <p:cNvSpPr>
              <a:spLocks noChangeArrowheads="1"/>
            </p:cNvSpPr>
            <p:nvPr/>
          </p:nvSpPr>
          <p:spPr bwMode="auto">
            <a:xfrm>
              <a:off x="7940675" y="2690813"/>
              <a:ext cx="822325" cy="430212"/>
            </a:xfrm>
            <a:prstGeom prst="wedgeRectCallout">
              <a:avLst>
                <a:gd name="adj1" fmla="val -57338"/>
                <a:gd name="adj2" fmla="val 137083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tRNA</a:t>
              </a:r>
              <a:endParaRPr lang="cs-CZ" sz="1400" b="0">
                <a:sym typeface="Symbol" pitchFamily="-105" charset="2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848588" y="6035675"/>
              <a:ext cx="1139461" cy="430213"/>
            </a:xfrm>
            <a:prstGeom prst="wedgeRectCallout">
              <a:avLst>
                <a:gd name="adj1" fmla="val -12500"/>
                <a:gd name="adj2" fmla="val -16992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/>
                <a:t>ribozom</a:t>
              </a:r>
              <a:endParaRPr lang="cs-CZ" sz="1400" b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6725" y="1055688"/>
            <a:ext cx="382829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0" dirty="0"/>
              <a:t>definice:	fenotypové</a:t>
            </a:r>
            <a:br>
              <a:rPr lang="cs-CZ" b="0" dirty="0"/>
            </a:br>
            <a:r>
              <a:rPr lang="cs-CZ" b="0" dirty="0"/>
              <a:t>		evoluční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Muller</a:t>
            </a:r>
            <a:r>
              <a:rPr lang="cs-CZ" b="0" dirty="0"/>
              <a:t> (1966):	</a:t>
            </a:r>
            <a:r>
              <a:rPr lang="cs-CZ" b="0" dirty="0" err="1"/>
              <a:t>autoreprodukce</a:t>
            </a: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>		proměnlivost</a:t>
            </a:r>
            <a:br>
              <a:rPr lang="cs-CZ" b="0" dirty="0"/>
            </a:br>
            <a:r>
              <a:rPr lang="cs-CZ" b="0" dirty="0"/>
              <a:t>		dědičnost</a:t>
            </a:r>
            <a:br>
              <a:rPr lang="cs-CZ" b="0" dirty="0"/>
            </a:br>
            <a:endParaRPr lang="cs-CZ" b="0" dirty="0"/>
          </a:p>
          <a:p>
            <a:r>
              <a:rPr lang="cs-CZ" b="0" dirty="0" err="1"/>
              <a:t>Barton</a:t>
            </a:r>
            <a:r>
              <a:rPr lang="cs-CZ" b="0" dirty="0"/>
              <a:t> </a:t>
            </a:r>
            <a:r>
              <a:rPr lang="cs-CZ" b="0" dirty="0" err="1"/>
              <a:t>et</a:t>
            </a:r>
            <a:r>
              <a:rPr lang="cs-CZ" b="0" dirty="0"/>
              <a:t> </a:t>
            </a:r>
            <a:r>
              <a:rPr lang="cs-CZ" b="0" dirty="0" err="1"/>
              <a:t>al</a:t>
            </a:r>
            <a:r>
              <a:rPr lang="cs-CZ" b="0" dirty="0"/>
              <a:t>. (2007):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err="1" smtClean="0"/>
              <a:t>autoreprodukce</a:t>
            </a:r>
            <a:r>
              <a:rPr lang="cs-CZ" b="0" dirty="0" smtClean="0"/>
              <a:t> </a:t>
            </a:r>
            <a:r>
              <a:rPr lang="cs-CZ" b="0" dirty="0"/>
              <a:t>a přírodní výběr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400056" y="236538"/>
            <a:ext cx="3177902" cy="1046436"/>
          </a:xfrm>
          <a:prstGeom prst="wedgeRectCallout">
            <a:avLst>
              <a:gd name="adj1" fmla="val -58788"/>
              <a:gd name="adj2" fmla="val 12291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schopnost akumulace hmoty a její organizace do složitějších struktur</a:t>
            </a: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591652" y="2412180"/>
            <a:ext cx="1592263" cy="685690"/>
          </a:xfrm>
          <a:prstGeom prst="wedgeRectCallout">
            <a:avLst>
              <a:gd name="adj1" fmla="val -116450"/>
              <a:gd name="adj2" fmla="val 24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paměť systému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5615371" y="1466248"/>
            <a:ext cx="1794422" cy="720998"/>
          </a:xfrm>
          <a:prstGeom prst="wedgeRectCallout">
            <a:avLst>
              <a:gd name="adj1" fmla="val -131669"/>
              <a:gd name="adj2" fmla="val 442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nutný metabolismus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66725" y="236538"/>
            <a:ext cx="28552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DE0000"/>
                </a:solidFill>
              </a:rPr>
              <a:t>Co je vlastně život?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5021152" y="3152942"/>
            <a:ext cx="3797027" cy="357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Obdélník 7"/>
          <p:cNvSpPr/>
          <p:nvPr/>
        </p:nvSpPr>
        <p:spPr>
          <a:xfrm>
            <a:off x="466725" y="4356961"/>
            <a:ext cx="44842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0" dirty="0" smtClean="0"/>
              <a:t>J</a:t>
            </a:r>
            <a:r>
              <a:rPr lang="en-US" b="0" dirty="0" smtClean="0"/>
              <a:t>.</a:t>
            </a:r>
            <a:r>
              <a:rPr lang="cs-CZ" b="0" dirty="0" smtClean="0"/>
              <a:t> </a:t>
            </a:r>
            <a:r>
              <a:rPr lang="cs-CZ" b="0" dirty="0" err="1" smtClean="0"/>
              <a:t>Maynard</a:t>
            </a:r>
            <a:r>
              <a:rPr lang="cs-CZ" b="0" dirty="0" smtClean="0"/>
              <a:t> </a:t>
            </a:r>
            <a:r>
              <a:rPr lang="cs-CZ" b="0" dirty="0" err="1" smtClean="0"/>
              <a:t>Smith</a:t>
            </a:r>
            <a:r>
              <a:rPr lang="en-US" b="0" dirty="0" smtClean="0"/>
              <a:t> &amp;</a:t>
            </a:r>
            <a:r>
              <a:rPr lang="cs-CZ" b="0" dirty="0" smtClean="0"/>
              <a:t> </a:t>
            </a:r>
            <a:r>
              <a:rPr lang="cs-CZ" b="0" dirty="0" err="1" smtClean="0"/>
              <a:t>Eörs</a:t>
            </a:r>
            <a:r>
              <a:rPr lang="cs-CZ" b="0" dirty="0" smtClean="0"/>
              <a:t> </a:t>
            </a:r>
            <a:r>
              <a:rPr lang="cs-CZ" b="0" dirty="0" err="1" smtClean="0"/>
              <a:t>Szathmáry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(1999):</a:t>
            </a:r>
            <a:endParaRPr lang="cs-CZ" dirty="0"/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3145912" y="5365443"/>
            <a:ext cx="1592263" cy="944739"/>
          </a:xfrm>
          <a:prstGeom prst="wedgeRectCallout">
            <a:avLst>
              <a:gd name="adj1" fmla="val 92566"/>
              <a:gd name="adj2" fmla="val -158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nutná </a:t>
            </a:r>
            <a:r>
              <a:rPr lang="en-US" sz="1800" b="0" dirty="0" smtClean="0"/>
              <a:t>d</a:t>
            </a:r>
            <a:r>
              <a:rPr lang="cs-CZ" sz="1800" b="0" dirty="0" err="1" smtClean="0"/>
              <a:t>ědičnost</a:t>
            </a:r>
            <a:r>
              <a:rPr lang="cs-CZ" sz="1800" b="0" dirty="0" smtClean="0"/>
              <a:t> proměnlivosti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66725" y="236538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Existuje mnoho hypotéz vzniku genetického kódu...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915079"/>
            <a:ext cx="8842164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Role chemických principů</a:t>
            </a:r>
            <a:r>
              <a:rPr lang="cs-CZ" b="0" dirty="0" smtClean="0"/>
              <a:t>, které řídí specifickou interakci RNA s AA: </a:t>
            </a:r>
            <a:br>
              <a:rPr lang="cs-CZ" b="0" dirty="0" smtClean="0"/>
            </a:br>
            <a:r>
              <a:rPr lang="cs-CZ" b="0" dirty="0" smtClean="0"/>
              <a:t>	některé AA mají selektivní chemickou afinitu vůči příslušnému </a:t>
            </a:r>
            <a:r>
              <a:rPr lang="cs-CZ" b="0" dirty="0" smtClean="0"/>
              <a:t>kodonu.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Biosyntetická expanze: </a:t>
            </a:r>
            <a:r>
              <a:rPr lang="cs-CZ" b="0" dirty="0" smtClean="0"/>
              <a:t>původně jednodušší kód – pravěký život „objevil“ </a:t>
            </a:r>
            <a:br>
              <a:rPr lang="cs-CZ" b="0" dirty="0" smtClean="0"/>
            </a:br>
            <a:r>
              <a:rPr lang="cs-CZ" b="0" dirty="0" smtClean="0"/>
              <a:t>	nové AA (např. jako vedlejší produkt metabolismu) a později začlenil </a:t>
            </a:r>
            <a:br>
              <a:rPr lang="cs-CZ" b="0" dirty="0" smtClean="0"/>
            </a:br>
            <a:r>
              <a:rPr lang="cs-CZ" b="0" dirty="0" smtClean="0"/>
              <a:t>	do svého genetického kódování. ... nepřímé důkazy, že dříve používáno </a:t>
            </a:r>
            <a:br>
              <a:rPr lang="cs-CZ" b="0" dirty="0" smtClean="0"/>
            </a:br>
            <a:r>
              <a:rPr lang="cs-CZ" b="0" dirty="0" smtClean="0"/>
              <a:t>	méně odlišných AA než </a:t>
            </a:r>
            <a:r>
              <a:rPr lang="cs-CZ" b="0" dirty="0" smtClean="0"/>
              <a:t>dnes.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Přírodní výběr </a:t>
            </a:r>
            <a:r>
              <a:rPr lang="cs-CZ" b="0" dirty="0" smtClean="0"/>
              <a:t>přiřadil kodony tak, aby byly minimalizovány účinky mutací. </a:t>
            </a:r>
            <a:br>
              <a:rPr lang="cs-CZ" b="0" dirty="0" smtClean="0"/>
            </a:br>
            <a:r>
              <a:rPr lang="cs-CZ" b="0" dirty="0" smtClean="0"/>
              <a:t>	Původně 4 nebo více míst v kodonu místo 3 </a:t>
            </a:r>
            <a:r>
              <a:rPr lang="cs-CZ" b="0" dirty="0" smtClean="0">
                <a:sym typeface="Symbol"/>
              </a:rPr>
              <a:t> vyšší stupeň redundance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 vyšší rezistence vůči chybám v době, než začaly být používány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</a:t>
            </a:r>
            <a:r>
              <a:rPr lang="cs-CZ" b="0" dirty="0" smtClean="0">
                <a:sym typeface="Symbol"/>
              </a:rPr>
              <a:t>ribozomy.</a:t>
            </a:r>
            <a:endParaRPr lang="cs-CZ" b="0" dirty="0" smtClean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Informační kanály: </a:t>
            </a:r>
            <a:r>
              <a:rPr lang="cs-CZ" b="0" dirty="0" smtClean="0"/>
              <a:t>modelování translace jako informačního kanálu </a:t>
            </a:r>
            <a:br>
              <a:rPr lang="cs-CZ" b="0" dirty="0" smtClean="0"/>
            </a:br>
            <a:r>
              <a:rPr lang="cs-CZ" b="0" dirty="0" smtClean="0"/>
              <a:t>	náchylného k chybám. Jak odolat chybám (šumu) při zachování </a:t>
            </a:r>
            <a:br>
              <a:rPr lang="cs-CZ" b="0" dirty="0" smtClean="0"/>
            </a:br>
            <a:r>
              <a:rPr lang="cs-CZ" b="0" dirty="0" smtClean="0"/>
              <a:t>	přenášené informace? Genetický kód vznikl vzájemnou interakcí </a:t>
            </a:r>
            <a:br>
              <a:rPr lang="cs-CZ" b="0" dirty="0" smtClean="0"/>
            </a:br>
            <a:r>
              <a:rPr lang="cs-CZ" b="0" dirty="0" smtClean="0"/>
              <a:t>	3 protichůdných evolučních sil: potřebou různorodých AA, tolerance </a:t>
            </a:r>
            <a:br>
              <a:rPr lang="cs-CZ" b="0" dirty="0" smtClean="0"/>
            </a:br>
            <a:r>
              <a:rPr lang="cs-CZ" b="0" dirty="0" smtClean="0"/>
              <a:t>	vůči chybám a </a:t>
            </a:r>
            <a:r>
              <a:rPr lang="cs-CZ" b="0" dirty="0" smtClean="0"/>
              <a:t>minimálních </a:t>
            </a:r>
            <a:r>
              <a:rPr lang="cs-CZ" b="0" dirty="0" smtClean="0"/>
              <a:t>nákladů na zdroje. Kód vzniká, když se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mapování (</a:t>
            </a:r>
            <a:r>
              <a:rPr lang="cs-CZ" b="0" dirty="0" smtClean="0"/>
              <a:t>zobrazení) na AA stává </a:t>
            </a:r>
            <a:r>
              <a:rPr lang="cs-CZ" b="0" dirty="0" smtClean="0"/>
              <a:t>nenáhodným.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466725" y="236538"/>
            <a:ext cx="8304068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asociace AA a RNA:</a:t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syntéza proteinu řízená RNA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mapování </a:t>
            </a:r>
            <a:r>
              <a:rPr lang="cs-CZ" b="0" dirty="0" smtClean="0"/>
              <a:t>(zobrazení) sekvence </a:t>
            </a:r>
            <a:r>
              <a:rPr lang="cs-CZ" b="0" dirty="0"/>
              <a:t>RNA na AA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/>
              <a:t>tRNA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„zamrzlá náhoda“ (</a:t>
            </a:r>
            <a:r>
              <a:rPr lang="cs-CZ" b="0" i="1" dirty="0" err="1"/>
              <a:t>frozen</a:t>
            </a:r>
            <a:r>
              <a:rPr lang="cs-CZ" b="0" i="1" dirty="0"/>
              <a:t> </a:t>
            </a:r>
            <a:r>
              <a:rPr lang="cs-CZ" b="0" i="1" dirty="0" err="1"/>
              <a:t>accident</a:t>
            </a:r>
            <a:r>
              <a:rPr lang="cs-CZ" b="0" dirty="0"/>
              <a:t>) – </a:t>
            </a:r>
            <a:r>
              <a:rPr lang="cs-CZ" b="0" dirty="0">
                <a:solidFill>
                  <a:srgbClr val="003399"/>
                </a:solidFill>
              </a:rPr>
              <a:t>F. </a:t>
            </a:r>
            <a:r>
              <a:rPr lang="cs-CZ" b="0" dirty="0" err="1">
                <a:solidFill>
                  <a:srgbClr val="003399"/>
                </a:solidFill>
              </a:rPr>
              <a:t>Crick</a:t>
            </a:r>
            <a:r>
              <a:rPr lang="cs-CZ" b="0" dirty="0"/>
              <a:t> (1968)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některé </a:t>
            </a:r>
            <a:r>
              <a:rPr lang="cs-CZ" b="0" dirty="0"/>
              <a:t>molekuly RNA vyvinuly schopnost přenášet AA na jiné RNA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postupně </a:t>
            </a:r>
            <a:r>
              <a:rPr lang="cs-CZ" b="0" dirty="0"/>
              <a:t>selekce podporuje jednu nebo několik RNA pro každou AA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asociace </a:t>
            </a:r>
            <a:r>
              <a:rPr lang="cs-CZ" b="0" dirty="0"/>
              <a:t>AA a RNA </a:t>
            </a:r>
            <a:r>
              <a:rPr lang="cs-CZ" b="0" u="sng" dirty="0" smtClean="0"/>
              <a:t>náhodná</a:t>
            </a:r>
          </a:p>
          <a:p>
            <a:pPr defTabSz="360000">
              <a:spcAft>
                <a:spcPts val="1000"/>
              </a:spcAft>
            </a:pP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stereochemická teorie: </a:t>
            </a:r>
            <a:r>
              <a:rPr lang="cs-CZ" b="0" dirty="0" err="1" smtClean="0">
                <a:solidFill>
                  <a:srgbClr val="003399"/>
                </a:solidFill>
              </a:rPr>
              <a:t>Carl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>
                <a:solidFill>
                  <a:srgbClr val="003399"/>
                </a:solidFill>
              </a:rPr>
              <a:t>Woese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/>
              <a:t>odlišné RNA </a:t>
            </a:r>
            <a:r>
              <a:rPr lang="cs-CZ" b="0" dirty="0" smtClean="0"/>
              <a:t>mají tendenci preferenčně vázat </a:t>
            </a:r>
            <a:r>
              <a:rPr lang="cs-CZ" b="0" dirty="0" smtClean="0"/>
              <a:t>určité </a:t>
            </a:r>
            <a:r>
              <a:rPr lang="cs-CZ" b="0" dirty="0" smtClean="0"/>
              <a:t>AA</a:t>
            </a:r>
            <a:endParaRPr lang="cs-CZ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66725" y="1225080"/>
            <a:ext cx="8656793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RNA </a:t>
            </a:r>
            <a:r>
              <a:rPr lang="cs-CZ" b="0" dirty="0"/>
              <a:t>svět: RNA = genotyp i fenotyp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se vznikem translace proteiny převzaly většinu katalytických funkcí RNA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(</a:t>
            </a:r>
            <a:r>
              <a:rPr lang="cs-CZ" b="0" dirty="0"/>
              <a:t>mohou vytvářet širší škálu </a:t>
            </a:r>
            <a:r>
              <a:rPr lang="cs-CZ" b="0" dirty="0" smtClean="0"/>
              <a:t>polymerů)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</a:t>
            </a:r>
            <a:r>
              <a:rPr lang="cs-CZ" b="0" dirty="0"/>
              <a:t>. žádná molekula RNA nedokáže katalyzovat oxidativně-redukční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reakce nebo </a:t>
            </a:r>
            <a:r>
              <a:rPr lang="cs-CZ" b="0" dirty="0"/>
              <a:t>štěpit </a:t>
            </a:r>
            <a:r>
              <a:rPr lang="cs-CZ" b="0" dirty="0" smtClean="0"/>
              <a:t>C–C </a:t>
            </a:r>
            <a:r>
              <a:rPr lang="cs-CZ" b="0" dirty="0"/>
              <a:t>vazbu</a:t>
            </a:r>
            <a:br>
              <a:rPr lang="cs-CZ" b="0" dirty="0"/>
            </a:b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výhody </a:t>
            </a:r>
            <a:r>
              <a:rPr lang="cs-CZ" b="0" dirty="0" smtClean="0"/>
              <a:t>DNA: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nižší </a:t>
            </a:r>
            <a:r>
              <a:rPr lang="cs-CZ" b="0" dirty="0"/>
              <a:t>reaktivita </a:t>
            </a:r>
            <a:r>
              <a:rPr lang="cs-CZ" b="0" dirty="0">
                <a:sym typeface="Symbol" pitchFamily="-105" charset="2"/>
              </a:rPr>
              <a:t> vyšší </a:t>
            </a:r>
            <a:r>
              <a:rPr lang="cs-CZ" b="0" dirty="0" smtClean="0">
                <a:sym typeface="Symbol" pitchFamily="-105" charset="2"/>
              </a:rPr>
              <a:t>stabilita  delší geny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dělba </a:t>
            </a:r>
            <a:r>
              <a:rPr lang="cs-CZ" b="0" dirty="0">
                <a:sym typeface="Symbol" pitchFamily="-105" charset="2"/>
              </a:rPr>
              <a:t>práce mezi RNA a </a:t>
            </a:r>
            <a:r>
              <a:rPr lang="cs-CZ" b="0" dirty="0" smtClean="0">
                <a:sym typeface="Symbol" pitchFamily="-105" charset="2"/>
              </a:rPr>
              <a:t>DNA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se </a:t>
            </a:r>
            <a:r>
              <a:rPr lang="cs-CZ" b="0" dirty="0">
                <a:sym typeface="Symbol" pitchFamily="-105" charset="2"/>
              </a:rPr>
              <a:t>ztrátou genetické funkce mohla RNA plnit katalytické a strukturní funkce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s </a:t>
            </a:r>
            <a:r>
              <a:rPr lang="cs-CZ" b="0" dirty="0">
                <a:sym typeface="Symbol" pitchFamily="-105" charset="2"/>
              </a:rPr>
              <a:t>menšími omezeními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88361" y="236538"/>
            <a:ext cx="3174908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Přechod RNA </a:t>
            </a:r>
            <a:r>
              <a:rPr lang="cs-CZ" sz="2400" b="0" dirty="0" smtClean="0">
                <a:solidFill>
                  <a:srgbClr val="F00000"/>
                </a:solidFill>
                <a:sym typeface="Symbol" pitchFamily="-105" charset="2"/>
              </a:rPr>
              <a:t> DNA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2"/>
          <p:cNvPicPr>
            <a:picLocks noChangeAspect="1" noChangeArrowheads="1"/>
          </p:cNvPicPr>
          <p:nvPr/>
        </p:nvPicPr>
        <p:blipFill>
          <a:blip r:embed="rId3" cstate="print"/>
          <a:srcRect l="4822" t="5336"/>
          <a:stretch>
            <a:fillRect/>
          </a:stretch>
        </p:blipFill>
        <p:spPr bwMode="auto">
          <a:xfrm>
            <a:off x="466725" y="3958538"/>
            <a:ext cx="2538412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962" y="3822013"/>
            <a:ext cx="26416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eukaryotické buňky</a:t>
            </a:r>
          </a:p>
        </p:txBody>
      </p:sp>
      <p:pic>
        <p:nvPicPr>
          <p:cNvPr id="23557" name="Picture 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5937" y="4214126"/>
            <a:ext cx="3178175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 rot="16200000">
            <a:off x="1250209" y="70648"/>
            <a:ext cx="2832596" cy="439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Skupina 8"/>
          <p:cNvGrpSpPr/>
          <p:nvPr/>
        </p:nvGrpSpPr>
        <p:grpSpPr>
          <a:xfrm>
            <a:off x="4960883" y="860565"/>
            <a:ext cx="3983426" cy="2691932"/>
            <a:chOff x="4960883" y="860565"/>
            <a:chExt cx="3983426" cy="2691932"/>
          </a:xfrm>
        </p:grpSpPr>
        <p:pic>
          <p:nvPicPr>
            <p:cNvPr id="18433" name="Picture 1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/>
            <a:stretch>
              <a:fillRect/>
            </a:stretch>
          </p:blipFill>
          <p:spPr bwMode="auto">
            <a:xfrm rot="16200000">
              <a:off x="5653197" y="208833"/>
              <a:ext cx="2639379" cy="394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4960883" y="3237186"/>
              <a:ext cx="1040524" cy="3153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466725" y="236538"/>
            <a:ext cx="813357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003399"/>
                </a:solidFill>
              </a:rPr>
              <a:t>Thomas </a:t>
            </a:r>
            <a:r>
              <a:rPr lang="cs-CZ" b="0" dirty="0" err="1" smtClean="0">
                <a:solidFill>
                  <a:srgbClr val="003399"/>
                </a:solidFill>
              </a:rPr>
              <a:t>Cavalier</a:t>
            </a:r>
            <a:r>
              <a:rPr lang="cs-CZ" b="0" dirty="0" smtClean="0">
                <a:solidFill>
                  <a:srgbClr val="003399"/>
                </a:solidFill>
              </a:rPr>
              <a:t>-</a:t>
            </a:r>
            <a:r>
              <a:rPr lang="cs-CZ" b="0" dirty="0" err="1" smtClean="0">
                <a:solidFill>
                  <a:srgbClr val="003399"/>
                </a:solidFill>
              </a:rPr>
              <a:t>Smith</a:t>
            </a:r>
            <a:r>
              <a:rPr lang="cs-CZ" b="0" dirty="0" smtClean="0">
                <a:solidFill>
                  <a:srgbClr val="003399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ztráta buněčné stěny </a:t>
            </a:r>
            <a:r>
              <a:rPr lang="cs-CZ" b="0" dirty="0" smtClean="0">
                <a:sym typeface="Symbol" pitchFamily="-105" charset="2"/>
              </a:rPr>
              <a:t></a:t>
            </a:r>
            <a:r>
              <a:rPr lang="cs-CZ" b="0" dirty="0" smtClean="0"/>
              <a:t> nutnost vytvoření </a:t>
            </a:r>
            <a:r>
              <a:rPr lang="cs-CZ" b="0" dirty="0" err="1" smtClean="0"/>
              <a:t>endoskeletu</a:t>
            </a:r>
            <a:r>
              <a:rPr lang="cs-CZ" b="0" dirty="0" smtClean="0"/>
              <a:t> </a:t>
            </a:r>
            <a:r>
              <a:rPr lang="cs-CZ" b="0" dirty="0" smtClean="0">
                <a:sym typeface="Symbol" pitchFamily="-105" charset="2"/>
              </a:rPr>
              <a:t></a:t>
            </a:r>
            <a:r>
              <a:rPr lang="cs-CZ" b="0" dirty="0" smtClean="0"/>
              <a:t> flexibilita, 	pohyb, fagocytóza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vchlipování</a:t>
            </a:r>
            <a:r>
              <a:rPr lang="cs-CZ" b="0" dirty="0" smtClean="0"/>
              <a:t> membrány </a:t>
            </a:r>
            <a:r>
              <a:rPr lang="cs-CZ" b="0" dirty="0" smtClean="0">
                <a:sym typeface="Symbol" pitchFamily="-105" charset="2"/>
              </a:rPr>
              <a:t> ER </a:t>
            </a:r>
            <a:endParaRPr lang="cs-CZ" b="0" dirty="0">
              <a:sym typeface="Symbol" pitchFamily="-105" charset="2"/>
            </a:endParaRPr>
          </a:p>
        </p:txBody>
      </p:sp>
      <p:pic>
        <p:nvPicPr>
          <p:cNvPr id="12" name="Picture 7" descr="File:Thomas Cavalier-Smi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635" y="1074150"/>
            <a:ext cx="18288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466725" y="2343808"/>
            <a:ext cx="7322838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b="0" dirty="0" smtClean="0"/>
              <a:t>Prokaryontní </a:t>
            </a:r>
            <a:r>
              <a:rPr lang="cs-CZ" sz="2400" b="0" dirty="0" err="1"/>
              <a:t>cytoskelet</a:t>
            </a:r>
            <a:r>
              <a:rPr lang="cs-CZ" sz="2400" b="0" dirty="0" smtClean="0"/>
              <a:t>:</a:t>
            </a:r>
            <a:endParaRPr lang="cs-CZ" sz="2400" b="0" dirty="0"/>
          </a:p>
          <a:p>
            <a:pPr>
              <a:spcAft>
                <a:spcPts val="600"/>
              </a:spcAft>
            </a:pPr>
            <a:r>
              <a:rPr lang="cs-CZ" b="0" dirty="0" err="1"/>
              <a:t>FtsZ</a:t>
            </a:r>
            <a:r>
              <a:rPr lang="cs-CZ" b="0" dirty="0"/>
              <a:t>: analog tubulinu, funkce při dělení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MreB</a:t>
            </a:r>
            <a:r>
              <a:rPr lang="cs-CZ" b="0" dirty="0"/>
              <a:t>: analog aktinu, tyčkovitý tvar buňky</a:t>
            </a:r>
          </a:p>
          <a:p>
            <a:pPr>
              <a:spcAft>
                <a:spcPts val="600"/>
              </a:spcAft>
            </a:pPr>
            <a:r>
              <a:rPr lang="cs-CZ" b="0" dirty="0" err="1"/>
              <a:t>Crescentin</a:t>
            </a:r>
            <a:r>
              <a:rPr lang="cs-CZ" b="0" dirty="0"/>
              <a:t>: analog intermediálních mikrofilament, tvorba </a:t>
            </a:r>
            <a:r>
              <a:rPr lang="cs-CZ" b="0" dirty="0" err="1"/>
              <a:t>helixů</a:t>
            </a:r>
            <a:endParaRPr lang="cs-CZ" b="0" dirty="0"/>
          </a:p>
          <a:p>
            <a:r>
              <a:rPr lang="cs-CZ" b="0" dirty="0" err="1"/>
              <a:t>MinD</a:t>
            </a:r>
            <a:r>
              <a:rPr lang="cs-CZ" b="0" dirty="0"/>
              <a:t>, </a:t>
            </a:r>
            <a:r>
              <a:rPr lang="cs-CZ" b="0" dirty="0" err="1"/>
              <a:t>ParA</a:t>
            </a:r>
            <a:r>
              <a:rPr lang="cs-CZ" b="0" dirty="0"/>
              <a:t>: bez analogie, buněčné dělení, rozchod </a:t>
            </a:r>
            <a:r>
              <a:rPr lang="cs-CZ" b="0" dirty="0" err="1"/>
              <a:t>plazmidů</a:t>
            </a:r>
            <a:endParaRPr lang="cs-CZ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249" y="4446893"/>
            <a:ext cx="2266647" cy="226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66725" y="5558721"/>
            <a:ext cx="1647825" cy="487363"/>
          </a:xfrm>
          <a:prstGeom prst="wedgeRectCallout">
            <a:avLst>
              <a:gd name="adj1" fmla="val 100120"/>
              <a:gd name="adj2" fmla="val 4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mikrotubuly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4483948" y="5109510"/>
            <a:ext cx="1744663" cy="487362"/>
          </a:xfrm>
          <a:prstGeom prst="wedgeRectCallout">
            <a:avLst>
              <a:gd name="adj1" fmla="val -79898"/>
              <a:gd name="adj2" fmla="val 1311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/>
              <a:t>mikrofilamenta</a:t>
            </a:r>
            <a:endParaRPr lang="cs-CZ" sz="1800" b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60580" y="5938345"/>
            <a:ext cx="3438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F00000"/>
                </a:solidFill>
              </a:rPr>
              <a:t>preadaptace (</a:t>
            </a:r>
            <a:r>
              <a:rPr lang="cs-CZ" sz="2400" b="0" dirty="0" err="1" smtClean="0">
                <a:solidFill>
                  <a:srgbClr val="F00000"/>
                </a:solidFill>
              </a:rPr>
              <a:t>exaptace</a:t>
            </a:r>
            <a:r>
              <a:rPr lang="cs-CZ" sz="2400" b="0" dirty="0" smtClean="0">
                <a:solidFill>
                  <a:srgbClr val="F00000"/>
                </a:solidFill>
              </a:rPr>
              <a:t>)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1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6480941" cy="597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Původ buněčných organel: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003399"/>
                </a:solidFill>
              </a:rPr>
              <a:t>Konstantin </a:t>
            </a:r>
            <a:r>
              <a:rPr lang="cs-CZ" b="0" dirty="0" err="1">
                <a:solidFill>
                  <a:srgbClr val="003399"/>
                </a:solidFill>
              </a:rPr>
              <a:t>Sergejevič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Merežkovskij</a:t>
            </a:r>
            <a:r>
              <a:rPr lang="cs-CZ" b="0" dirty="0"/>
              <a:t> (1905, 1909):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myšlenka </a:t>
            </a:r>
            <a:r>
              <a:rPr lang="cs-CZ" b="0" dirty="0" err="1" smtClean="0">
                <a:solidFill>
                  <a:srgbClr val="F00000"/>
                </a:solidFill>
              </a:rPr>
              <a:t>symbiogeneze</a:t>
            </a:r>
            <a:r>
              <a:rPr lang="cs-CZ" b="0" dirty="0" smtClean="0">
                <a:solidFill>
                  <a:srgbClr val="F00000"/>
                </a:solidFill>
              </a:rPr>
              <a:t/>
            </a:r>
            <a:br>
              <a:rPr lang="cs-CZ" b="0" dirty="0" smtClean="0">
                <a:solidFill>
                  <a:srgbClr val="F00000"/>
                </a:solidFill>
              </a:rPr>
            </a:br>
            <a:r>
              <a:rPr lang="cs-CZ" b="0" dirty="0" smtClean="0"/>
              <a:t>	chloroplasty = původně cizí organismy 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sz="1800" b="0" dirty="0" smtClean="0"/>
              <a:t>(A. </a:t>
            </a:r>
            <a:r>
              <a:rPr lang="cs-CZ" sz="1800" b="0" dirty="0" err="1" smtClean="0"/>
              <a:t>Schimper</a:t>
            </a:r>
            <a:r>
              <a:rPr lang="cs-CZ" sz="1800" b="0" dirty="0" smtClean="0"/>
              <a:t> 1883; mitochondrie – 1890 R. </a:t>
            </a:r>
            <a:r>
              <a:rPr lang="cs-CZ" sz="1800" b="0" dirty="0" err="1" smtClean="0"/>
              <a:t>Altmann</a:t>
            </a:r>
            <a:r>
              <a:rPr lang="cs-CZ" sz="1800" b="0" dirty="0" smtClean="0"/>
              <a:t>)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nejprve živočišná buňka: měňavka + bakterie (jádro)</a:t>
            </a:r>
            <a:r>
              <a:rPr lang="cs-CZ" b="0" dirty="0"/>
              <a:t/>
            </a:r>
            <a:br>
              <a:rPr lang="cs-CZ" b="0" dirty="0"/>
            </a:b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 smtClean="0"/>
          </a:p>
          <a:p>
            <a:pPr defTabSz="360000">
              <a:spcAft>
                <a:spcPts val="1000"/>
              </a:spcAft>
            </a:pP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 err="1">
                <a:solidFill>
                  <a:srgbClr val="003399"/>
                </a:solidFill>
              </a:rPr>
              <a:t>Lynn</a:t>
            </a:r>
            <a:r>
              <a:rPr lang="cs-CZ" b="0" dirty="0">
                <a:solidFill>
                  <a:srgbClr val="003399"/>
                </a:solidFill>
              </a:rPr>
              <a:t> </a:t>
            </a:r>
            <a:r>
              <a:rPr lang="cs-CZ" b="0" dirty="0" err="1">
                <a:solidFill>
                  <a:srgbClr val="003399"/>
                </a:solidFill>
              </a:rPr>
              <a:t>Margulisová</a:t>
            </a:r>
            <a:r>
              <a:rPr lang="cs-CZ" b="0" dirty="0"/>
              <a:t> (1966, 1970): </a:t>
            </a:r>
            <a:r>
              <a:rPr lang="cs-CZ" b="0" dirty="0" err="1">
                <a:solidFill>
                  <a:srgbClr val="F00000"/>
                </a:solidFill>
              </a:rPr>
              <a:t>endosymbióza</a:t>
            </a:r>
            <a:r>
              <a:rPr lang="cs-CZ" b="0" dirty="0">
                <a:solidFill>
                  <a:srgbClr val="F00000"/>
                </a:solidFill>
              </a:rPr>
              <a:t/>
            </a:r>
            <a:br>
              <a:rPr lang="cs-CZ" b="0" dirty="0">
                <a:solidFill>
                  <a:srgbClr val="F00000"/>
                </a:solidFill>
              </a:rPr>
            </a:br>
            <a:endParaRPr lang="cs-CZ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mitochondrie:</a:t>
            </a:r>
            <a:r>
              <a:rPr lang="cs-CZ" b="0" dirty="0"/>
              <a:t> </a:t>
            </a:r>
            <a:r>
              <a:rPr lang="cs-CZ" b="0" dirty="0">
                <a:sym typeface="Symbol" pitchFamily="-105" charset="2"/>
              </a:rPr>
              <a:t>bakterie příbuzné rickettsiím nebo jiným 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</a:t>
            </a:r>
            <a:r>
              <a:rPr lang="cs-CZ" b="0" dirty="0">
                <a:sym typeface="Symbol" pitchFamily="-105" charset="2"/>
              </a:rPr>
              <a:t>-</a:t>
            </a:r>
            <a:r>
              <a:rPr lang="cs-CZ" b="0" dirty="0" err="1" smtClean="0">
                <a:sym typeface="Symbol" pitchFamily="-105" charset="2"/>
              </a:rPr>
              <a:t>proteobakteriím</a:t>
            </a:r>
            <a:r>
              <a:rPr lang="cs-CZ" b="0" dirty="0" smtClean="0"/>
              <a:t>, postupně </a:t>
            </a:r>
            <a:r>
              <a:rPr lang="cs-CZ" b="0" dirty="0"/>
              <a:t>ztráta fotosyntézy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olidFill>
                  <a:srgbClr val="F00000"/>
                </a:solidFill>
              </a:rPr>
              <a:t>chloroplasty:</a:t>
            </a:r>
            <a:r>
              <a:rPr lang="cs-CZ" b="0" dirty="0"/>
              <a:t> sinice, postupně ztráta respirace</a:t>
            </a:r>
            <a:br>
              <a:rPr lang="cs-CZ" b="0" dirty="0"/>
            </a:br>
            <a:endParaRPr lang="cs-CZ" b="0" dirty="0"/>
          </a:p>
        </p:txBody>
      </p:sp>
      <p:pic>
        <p:nvPicPr>
          <p:cNvPr id="26628" name="Picture 12" descr="File:Merezhkovsky K 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4897" y="236538"/>
            <a:ext cx="1467454" cy="19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6630" name="Text Box 14"/>
          <p:cNvSpPr txBox="1">
            <a:spLocks noChangeArrowheads="1"/>
          </p:cNvSpPr>
          <p:nvPr/>
        </p:nvSpPr>
        <p:spPr bwMode="auto">
          <a:xfrm>
            <a:off x="7329487" y="2159109"/>
            <a:ext cx="1814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K.S. </a:t>
            </a:r>
            <a:r>
              <a:rPr lang="cs-CZ" sz="1600" b="0" dirty="0" err="1">
                <a:solidFill>
                  <a:srgbClr val="003399"/>
                </a:solidFill>
              </a:rPr>
              <a:t>Merežkovskij</a:t>
            </a:r>
            <a:endParaRPr lang="cs-CZ" sz="1600" b="0" dirty="0">
              <a:solidFill>
                <a:srgbClr val="003399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6926317" y="3041142"/>
            <a:ext cx="2039759" cy="3375180"/>
            <a:chOff x="6926317" y="3041142"/>
            <a:chExt cx="2039759" cy="3375180"/>
          </a:xfrm>
        </p:grpSpPr>
        <p:pic>
          <p:nvPicPr>
            <p:cNvPr id="13" name="Picture 9" descr="File:Lynn Margulis.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6317" y="3041142"/>
              <a:ext cx="2039759" cy="3059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7083671" y="6078185"/>
              <a:ext cx="1782762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0" dirty="0" err="1">
                  <a:solidFill>
                    <a:srgbClr val="003399"/>
                  </a:solidFill>
                </a:rPr>
                <a:t>Lynn</a:t>
              </a:r>
              <a:r>
                <a:rPr lang="cs-CZ" sz="1600" b="0" dirty="0">
                  <a:solidFill>
                    <a:srgbClr val="003399"/>
                  </a:solidFill>
                </a:rPr>
                <a:t> </a:t>
              </a:r>
              <a:r>
                <a:rPr lang="cs-CZ" sz="1600" b="0" dirty="0" err="1">
                  <a:solidFill>
                    <a:srgbClr val="003399"/>
                  </a:solidFill>
                </a:rPr>
                <a:t>Margulisová</a:t>
              </a:r>
              <a:endParaRPr lang="cs-CZ" sz="1600" b="0" dirty="0">
                <a:solidFill>
                  <a:srgbClr val="003399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rot="16200000">
            <a:off x="1601842" y="695489"/>
            <a:ext cx="57721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284827" y="756744"/>
            <a:ext cx="913243" cy="478165"/>
          </a:xfrm>
          <a:prstGeom prst="wedgeRectCallout">
            <a:avLst>
              <a:gd name="adj1" fmla="val -73309"/>
              <a:gd name="adj2" fmla="val 259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jádro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943241" y="1592316"/>
            <a:ext cx="1622690" cy="478165"/>
          </a:xfrm>
          <a:prstGeom prst="wedgeRectCallout">
            <a:avLst>
              <a:gd name="adj1" fmla="val -60355"/>
              <a:gd name="adj2" fmla="val -927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mitochondrie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920814" y="1308537"/>
            <a:ext cx="913243" cy="478165"/>
          </a:xfrm>
          <a:prstGeom prst="wedgeRectCallout">
            <a:avLst>
              <a:gd name="adj1" fmla="val 78607"/>
              <a:gd name="adj2" fmla="val -4219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plastid</a:t>
            </a:r>
            <a:endParaRPr lang="cs-CZ" sz="18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466625" y="236538"/>
            <a:ext cx="867737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  <a:sym typeface="Symbol" pitchFamily="-105" charset="2"/>
              </a:rPr>
              <a:t>Teorie vzniku jaderné membrány:</a:t>
            </a: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/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1. </a:t>
            </a:r>
            <a:r>
              <a:rPr lang="cs-CZ" b="0" dirty="0">
                <a:sym typeface="Symbol" pitchFamily="-105" charset="2"/>
              </a:rPr>
              <a:t>splývání váčků z cytoplazmatické </a:t>
            </a:r>
            <a:r>
              <a:rPr lang="cs-CZ" b="0" dirty="0" smtClean="0">
                <a:sym typeface="Symbol" pitchFamily="-105" charset="2"/>
              </a:rPr>
              <a:t>membrány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. splynutí eubakterie 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(membrána </a:t>
            </a:r>
            <a:r>
              <a:rPr lang="cs-CZ" b="0" dirty="0" err="1">
                <a:sym typeface="Symbol" pitchFamily="-105" charset="2"/>
              </a:rPr>
              <a:t>archebakterie</a:t>
            </a:r>
            <a:r>
              <a:rPr lang="cs-CZ" b="0" dirty="0">
                <a:sym typeface="Symbol" pitchFamily="-105" charset="2"/>
              </a:rPr>
              <a:t> = jaderná,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    membrána bakterie = </a:t>
            </a:r>
            <a:r>
              <a:rPr lang="cs-CZ" b="0" dirty="0" smtClean="0">
                <a:sym typeface="Symbol" pitchFamily="-105" charset="2"/>
              </a:rPr>
              <a:t>buněčná)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3</a:t>
            </a:r>
            <a:r>
              <a:rPr lang="cs-CZ" b="0" dirty="0">
                <a:sym typeface="Symbol" pitchFamily="-105" charset="2"/>
              </a:rPr>
              <a:t>. virový původ </a:t>
            </a:r>
            <a:r>
              <a:rPr lang="cs-CZ" b="0" dirty="0" smtClean="0">
                <a:sym typeface="Symbol" pitchFamily="-105" charset="2"/>
              </a:rPr>
              <a:t>(několik variant) ... </a:t>
            </a:r>
            <a:r>
              <a:rPr lang="cs-CZ" b="0" dirty="0" smtClean="0">
                <a:sym typeface="Symbol" pitchFamily="-105" charset="2"/>
              </a:rPr>
              <a:t>kontroverzní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4</a:t>
            </a:r>
            <a:r>
              <a:rPr lang="cs-CZ" b="0" dirty="0">
                <a:sym typeface="Symbol" pitchFamily="-105" charset="2"/>
              </a:rPr>
              <a:t>. nejprve vznik 2. cytoplazmatické membrány, z vnitřní postupně jaderná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 rot="5400000">
            <a:off x="5290241" y="3199865"/>
            <a:ext cx="3931129" cy="317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6725" y="3563007"/>
            <a:ext cx="5169685" cy="17594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Transfer genů do jádra: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např. gen </a:t>
            </a:r>
            <a:r>
              <a:rPr lang="cs-CZ" b="0" i="1" dirty="0" smtClean="0"/>
              <a:t>neoSTLS2</a:t>
            </a:r>
            <a:r>
              <a:rPr lang="cs-CZ" b="0" dirty="0" smtClean="0"/>
              <a:t>, chloroplast tabáku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/>
              </a:rPr>
              <a:t> v 16 z 250 000 ( 1/16 000) dceřiných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buněk přenos genu do jádra 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rezistence vůči </a:t>
            </a:r>
            <a:r>
              <a:rPr lang="cs-CZ" b="0" dirty="0" err="1" smtClean="0">
                <a:sym typeface="Symbol"/>
              </a:rPr>
              <a:t>kanamycinu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evolution-textbook.org/content/free/tables/Ch_08/T2_EVOW_Ch08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019210" y="170218"/>
            <a:ext cx="5513705" cy="6687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4259179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err="1" smtClean="0"/>
              <a:t>peroxizomy</a:t>
            </a:r>
            <a:r>
              <a:rPr lang="cs-CZ" b="0" dirty="0"/>
              <a:t>: G+ bakterie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mikrotubuly: </a:t>
            </a:r>
            <a:r>
              <a:rPr lang="cs-CZ" b="0" dirty="0" smtClean="0"/>
              <a:t>spirochéty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/>
              </a:rPr>
              <a:t> </a:t>
            </a:r>
            <a:r>
              <a:rPr lang="cs-CZ" b="0" dirty="0" smtClean="0"/>
              <a:t>současné poznatky nepotvrzují</a:t>
            </a:r>
            <a:endParaRPr lang="cs-CZ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endParaRPr lang="cs-CZ" b="0" dirty="0"/>
          </a:p>
        </p:txBody>
      </p:sp>
      <p:pic>
        <p:nvPicPr>
          <p:cNvPr id="2663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5" y="626307"/>
            <a:ext cx="2668549" cy="20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3737" y="655744"/>
            <a:ext cx="1426063" cy="21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18"/>
          <p:cNvSpPr txBox="1">
            <a:spLocks noChangeArrowheads="1"/>
          </p:cNvSpPr>
          <p:nvPr/>
        </p:nvSpPr>
        <p:spPr bwMode="auto">
          <a:xfrm>
            <a:off x="6540075" y="2757554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i="1" dirty="0" err="1"/>
              <a:t>Mixotricha</a:t>
            </a:r>
            <a:r>
              <a:rPr lang="cs-CZ" sz="1600" b="0" i="1" dirty="0"/>
              <a:t> </a:t>
            </a:r>
            <a:r>
              <a:rPr lang="cs-CZ" sz="1600" b="0" i="1" dirty="0" err="1"/>
              <a:t>paradoxa</a:t>
            </a:r>
            <a:endParaRPr lang="cs-CZ" sz="1600" b="0" i="1" dirty="0"/>
          </a:p>
        </p:txBody>
      </p:sp>
      <p:sp>
        <p:nvSpPr>
          <p:cNvPr id="26636" name="AutoShape 19"/>
          <p:cNvSpPr>
            <a:spLocks noChangeArrowheads="1"/>
          </p:cNvSpPr>
          <p:nvPr/>
        </p:nvSpPr>
        <p:spPr bwMode="auto">
          <a:xfrm>
            <a:off x="7526563" y="236538"/>
            <a:ext cx="1333657" cy="586405"/>
          </a:xfrm>
          <a:prstGeom prst="wedgeRectCallout">
            <a:avLst>
              <a:gd name="adj1" fmla="val -47990"/>
              <a:gd name="adj2" fmla="val 1094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/>
              <a:t>spirochéty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66725" y="3012974"/>
            <a:ext cx="66742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/>
              <a:t>sekund</a:t>
            </a:r>
            <a:r>
              <a:rPr lang="cs-CZ" b="0" dirty="0" err="1" smtClean="0"/>
              <a:t>ární</a:t>
            </a:r>
            <a:r>
              <a:rPr lang="en-US" b="0" dirty="0" smtClean="0"/>
              <a:t> </a:t>
            </a:r>
            <a:r>
              <a:rPr lang="cs-CZ" b="0" dirty="0" smtClean="0"/>
              <a:t>a terciární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b="0" dirty="0" smtClean="0">
                <a:sym typeface="Symbol"/>
              </a:rPr>
              <a:t> </a:t>
            </a:r>
            <a:r>
              <a:rPr lang="cs-CZ" b="0" dirty="0" smtClean="0">
                <a:sym typeface="Symbol"/>
              </a:rPr>
              <a:t>komplexní plastidy</a:t>
            </a:r>
            <a:r>
              <a:rPr lang="cs-CZ" b="0" dirty="0" smtClean="0">
                <a:sym typeface="Symbol"/>
              </a:rPr>
              <a:t>:</a:t>
            </a:r>
            <a:r>
              <a:rPr lang="cs-CZ" b="0" dirty="0" smtClean="0">
                <a:sym typeface="Symbol"/>
              </a:rPr>
              <a:t>	např. krásnoočko + zelená řasa</a:t>
            </a:r>
            <a:endParaRPr lang="cs-CZ" b="0" dirty="0"/>
          </a:p>
        </p:txBody>
      </p:sp>
      <p:pic>
        <p:nvPicPr>
          <p:cNvPr id="99330" name="Picture 2" descr="http://www.dr-ralf-wagner.de/Bilder/Euglena_gracilis.jpg"/>
          <p:cNvPicPr>
            <a:picLocks noChangeAspect="1" noChangeArrowheads="1"/>
          </p:cNvPicPr>
          <p:nvPr/>
        </p:nvPicPr>
        <p:blipFill>
          <a:blip r:embed="rId5" cstate="print"/>
          <a:srcRect l="9185" r="34815"/>
          <a:stretch>
            <a:fillRect/>
          </a:stretch>
        </p:blipFill>
        <p:spPr bwMode="auto">
          <a:xfrm>
            <a:off x="6063049" y="3793299"/>
            <a:ext cx="2158316" cy="2890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2" name="Picture 4" descr="http://upload.wikimedia.org/wikipedia/commons/e/ea/Euglena_diagra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213" y="3954161"/>
            <a:ext cx="3963204" cy="25958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8445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/>
              <a:t>Problém studia vzniku života: </a:t>
            </a:r>
          </a:p>
          <a:p>
            <a:pPr defTabSz="360000">
              <a:spcAft>
                <a:spcPts val="1000"/>
              </a:spcAft>
            </a:pPr>
            <a:r>
              <a:rPr lang="en-US" b="0" dirty="0"/>
              <a:t>J. Monod</a:t>
            </a:r>
            <a:r>
              <a:rPr lang="cs-CZ" b="0" dirty="0"/>
              <a:t>: evoluční „</a:t>
            </a:r>
            <a:r>
              <a:rPr lang="en-US" b="0" dirty="0" err="1"/>
              <a:t>kutilstv</a:t>
            </a:r>
            <a:r>
              <a:rPr lang="cs-CZ" b="0" dirty="0"/>
              <a:t>í“ </a:t>
            </a:r>
            <a:r>
              <a:rPr lang="cs-CZ" b="0" dirty="0" smtClean="0"/>
              <a:t>(</a:t>
            </a:r>
            <a:r>
              <a:rPr lang="cs-CZ" b="0" i="1" dirty="0" err="1" smtClean="0"/>
              <a:t>tinkering</a:t>
            </a:r>
            <a:r>
              <a:rPr lang="cs-CZ" b="0" dirty="0" smtClean="0"/>
              <a:t>), </a:t>
            </a:r>
            <a:r>
              <a:rPr lang="cs-CZ" b="0" dirty="0"/>
              <a:t>vždy krátkodobá výhoda, </a:t>
            </a:r>
            <a:br>
              <a:rPr lang="cs-CZ" b="0" dirty="0"/>
            </a:br>
            <a:r>
              <a:rPr lang="cs-CZ" b="0" dirty="0"/>
              <a:t>	</a:t>
            </a:r>
            <a:r>
              <a:rPr lang="cs-CZ" b="0" dirty="0" smtClean="0"/>
              <a:t>nebo </a:t>
            </a:r>
            <a:r>
              <a:rPr lang="cs-CZ" b="0" dirty="0"/>
              <a:t>náhoda, nikdy dlouhodobá perspektiva </a:t>
            </a:r>
            <a:r>
              <a:rPr lang="cs-CZ" b="0" dirty="0">
                <a:sym typeface="Symbol" pitchFamily="-105" charset="2"/>
              </a:rPr>
              <a:t> hodnocení evoluce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ze </a:t>
            </a:r>
            <a:r>
              <a:rPr lang="cs-CZ" b="0" dirty="0">
                <a:sym typeface="Symbol" pitchFamily="-105" charset="2"/>
              </a:rPr>
              <a:t>zpětného pohledu, z hlediska dlouhodobých důsledků </a:t>
            </a:r>
            <a:endParaRPr lang="en-US" b="0" dirty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</a:t>
            </a:r>
            <a:r>
              <a:rPr lang="en-US" b="0" dirty="0">
                <a:sym typeface="Symbol" pitchFamily="-105" charset="2"/>
              </a:rPr>
              <a:t> </a:t>
            </a:r>
            <a:r>
              <a:rPr lang="cs-CZ" b="0" dirty="0"/>
              <a:t>současný život nám při řešení příliš nepomůže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kritika ze strany kreacionistů: život nikdo nedokázal vytvořit ve zkumavce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887138" y="1233491"/>
            <a:ext cx="7180208" cy="436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480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/>
              <a:t>sekund</a:t>
            </a:r>
            <a:r>
              <a:rPr lang="cs-CZ" b="0" dirty="0" err="1" smtClean="0"/>
              <a:t>ární</a:t>
            </a:r>
            <a:r>
              <a:rPr lang="cs-CZ" b="0" dirty="0" smtClean="0"/>
              <a:t>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:</a:t>
            </a:r>
            <a:endParaRPr lang="cs-CZ" b="0" dirty="0"/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170143" y="2157176"/>
            <a:ext cx="2010032" cy="841398"/>
          </a:xfrm>
          <a:prstGeom prst="wedgeRectCallout">
            <a:avLst>
              <a:gd name="adj1" fmla="val -71962"/>
              <a:gd name="adj2" fmla="val 917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ztráta buněčného obsahu primárního hostitele</a:t>
            </a:r>
            <a:endParaRPr lang="cs-CZ" sz="1600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lassconnection.s3.amazonaws.com/114/flashcards/717114/png/picture_1013188830779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774" y="1297466"/>
            <a:ext cx="6932557" cy="4704553"/>
          </a:xfrm>
          <a:prstGeom prst="rect">
            <a:avLst/>
          </a:prstGeom>
          <a:noFill/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2884104" y="236538"/>
            <a:ext cx="32480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b="0" dirty="0" err="1" smtClean="0"/>
              <a:t>sekund</a:t>
            </a:r>
            <a:r>
              <a:rPr lang="cs-CZ" b="0" dirty="0" err="1" smtClean="0"/>
              <a:t>ární</a:t>
            </a:r>
            <a:r>
              <a:rPr lang="cs-CZ" b="0" dirty="0" smtClean="0"/>
              <a:t>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ttp://www.nature.com/scitable/content/ne0000/ne0000/ne0000/ne0000/14256762/endosymbiosis_Figure1_2_1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66725" y="2722180"/>
            <a:ext cx="3589013" cy="3653295"/>
          </a:xfrm>
          <a:prstGeom prst="rect">
            <a:avLst/>
          </a:prstGeom>
          <a:noFill/>
        </p:spPr>
      </p:pic>
      <p:pic>
        <p:nvPicPr>
          <p:cNvPr id="4" name="Picture 2" descr="http://www.life.umd.edu/labs/delwiche/pubs/endosymbiosi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140" y="391428"/>
            <a:ext cx="4668673" cy="6256366"/>
          </a:xfrm>
          <a:prstGeom prst="rect">
            <a:avLst/>
          </a:prstGeom>
          <a:noFill/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92546" y="562359"/>
            <a:ext cx="29049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terciární </a:t>
            </a:r>
            <a:r>
              <a:rPr lang="en-US" b="0" dirty="0" err="1" smtClean="0"/>
              <a:t>endosymbi</a:t>
            </a:r>
            <a:r>
              <a:rPr lang="cs-CZ" b="0" dirty="0" err="1" smtClean="0"/>
              <a:t>óza</a:t>
            </a:r>
            <a:r>
              <a:rPr lang="cs-CZ" b="0" dirty="0" smtClean="0"/>
              <a:t>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0" name="Text Box 10"/>
          <p:cNvSpPr txBox="1">
            <a:spLocks noChangeArrowheads="1"/>
          </p:cNvSpPr>
          <p:nvPr/>
        </p:nvSpPr>
        <p:spPr bwMode="auto">
          <a:xfrm>
            <a:off x="466725" y="236538"/>
            <a:ext cx="8674169" cy="281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někdy existenci sekundárního </a:t>
            </a:r>
            <a:r>
              <a:rPr lang="cs-CZ" b="0" dirty="0" err="1" smtClean="0">
                <a:sym typeface="Symbol"/>
              </a:rPr>
              <a:t>endosymbionta</a:t>
            </a:r>
            <a:r>
              <a:rPr lang="cs-CZ" b="0" dirty="0" smtClean="0">
                <a:sym typeface="Symbol"/>
              </a:rPr>
              <a:t> poznáme pouze na základě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přítomnosti jeho DNA (např. geny chlamydií v plastidech rostlin a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primárních řas)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jindy jsou </a:t>
            </a:r>
            <a:r>
              <a:rPr lang="cs-CZ" b="0" dirty="0" err="1" smtClean="0">
                <a:sym typeface="Symbol"/>
              </a:rPr>
              <a:t>endosymbionti</a:t>
            </a:r>
            <a:r>
              <a:rPr lang="cs-CZ" b="0" dirty="0" smtClean="0">
                <a:sym typeface="Symbol"/>
              </a:rPr>
              <a:t> stále schopni samostatného života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</a:t>
            </a:r>
            <a:r>
              <a:rPr lang="cs-CZ" b="0" dirty="0" smtClean="0"/>
              <a:t>např. fotosyntetické řasy (</a:t>
            </a:r>
            <a:r>
              <a:rPr lang="cs-CZ" b="0" dirty="0" err="1" smtClean="0"/>
              <a:t>chlorelly</a:t>
            </a:r>
            <a:r>
              <a:rPr lang="cs-CZ" b="0" dirty="0" smtClean="0"/>
              <a:t>, obrněnky, </a:t>
            </a:r>
            <a:r>
              <a:rPr lang="cs-CZ" b="0" dirty="0" err="1" smtClean="0"/>
              <a:t>haptofyty</a:t>
            </a:r>
            <a:r>
              <a:rPr lang="cs-CZ" b="0" dirty="0" smtClean="0"/>
              <a:t>) v buňkách </a:t>
            </a:r>
            <a:br>
              <a:rPr lang="cs-CZ" b="0" dirty="0" smtClean="0"/>
            </a:br>
            <a:r>
              <a:rPr lang="cs-CZ" b="0" dirty="0" smtClean="0"/>
              <a:t>	korálů, </a:t>
            </a:r>
            <a:r>
              <a:rPr lang="cs-CZ" b="0" dirty="0" err="1" smtClean="0"/>
              <a:t>dírkonošců</a:t>
            </a:r>
            <a:r>
              <a:rPr lang="cs-CZ" b="0" dirty="0" smtClean="0"/>
              <a:t>, </a:t>
            </a:r>
            <a:r>
              <a:rPr lang="cs-CZ" b="0" dirty="0" err="1" smtClean="0"/>
              <a:t>mřížovců</a:t>
            </a:r>
            <a:r>
              <a:rPr lang="cs-CZ" b="0" dirty="0" smtClean="0"/>
              <a:t> a některých nálevníků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kleptoplastidy</a:t>
            </a:r>
            <a:r>
              <a:rPr lang="cs-CZ" b="0" dirty="0" smtClean="0"/>
              <a:t> (např. nálevník </a:t>
            </a:r>
            <a:r>
              <a:rPr lang="cs-CZ" b="0" i="1" dirty="0" err="1" smtClean="0"/>
              <a:t>Myrionecta</a:t>
            </a:r>
            <a:r>
              <a:rPr lang="cs-CZ" b="0" i="1" dirty="0" smtClean="0"/>
              <a:t> rubra</a:t>
            </a:r>
            <a:r>
              <a:rPr lang="cs-CZ" b="0" dirty="0" smtClean="0"/>
              <a:t>, obrněnky rodu </a:t>
            </a:r>
            <a:r>
              <a:rPr lang="cs-CZ" b="0" i="1" dirty="0" err="1" smtClean="0"/>
              <a:t>Dinophysis</a:t>
            </a:r>
            <a:r>
              <a:rPr lang="cs-CZ" b="0" dirty="0" smtClean="0"/>
              <a:t>, </a:t>
            </a:r>
            <a:br>
              <a:rPr lang="cs-CZ" b="0" dirty="0" smtClean="0"/>
            </a:br>
            <a:r>
              <a:rPr lang="cs-CZ" b="0" dirty="0" smtClean="0"/>
              <a:t>	mořský plž </a:t>
            </a:r>
            <a:r>
              <a:rPr lang="cs-CZ" b="0" i="1" dirty="0" smtClean="0"/>
              <a:t>Elysia </a:t>
            </a:r>
            <a:r>
              <a:rPr lang="cs-CZ" b="0" i="1" dirty="0" err="1" smtClean="0"/>
              <a:t>viridis</a:t>
            </a:r>
            <a:r>
              <a:rPr lang="cs-CZ" b="0" dirty="0" smtClean="0"/>
              <a:t>) </a:t>
            </a:r>
            <a:endParaRPr lang="cs-CZ" b="0"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813566" y="5728136"/>
            <a:ext cx="1961165" cy="467765"/>
          </a:xfrm>
          <a:prstGeom prst="wedgeRectCallout">
            <a:avLst>
              <a:gd name="adj1" fmla="val -18726"/>
              <a:gd name="adj2" fmla="val -11560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/>
              <a:t>Myrionecta</a:t>
            </a:r>
            <a:r>
              <a:rPr lang="cs-CZ" sz="1600" b="0" i="1" dirty="0" smtClean="0"/>
              <a:t> rubra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97282" name="Picture 2" descr="http://www.conchsoc.org/sites/default/files/Ian%20Smith/3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30" y="3286662"/>
            <a:ext cx="3796315" cy="21175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7284" name="Picture 4" descr="http://img.news.sina.com/technology/p/2011/1128/U48P5029T2D418111F24DT20111128173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1327" y="5003663"/>
            <a:ext cx="2209254" cy="1656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7286" name="Picture 6" descr="dinophysis_cauda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8319" y="4276397"/>
            <a:ext cx="1905000" cy="23145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7288" name="Picture 8" descr="http://www.eos.ubc.ca/research/phytoplankton/ciliates/myrionecta/images/small/M_rubra_fixed_20xDIC_an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8084" y="2804282"/>
            <a:ext cx="2167211" cy="2199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6864953" y="2827283"/>
            <a:ext cx="1270054" cy="604400"/>
          </a:xfrm>
          <a:prstGeom prst="wedgeRectCallout">
            <a:avLst>
              <a:gd name="adj1" fmla="val -63160"/>
              <a:gd name="adj2" fmla="val 271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>
                <a:sym typeface="Symbol" pitchFamily="-105" charset="2"/>
              </a:rPr>
              <a:t>Myrionecta</a:t>
            </a:r>
            <a:r>
              <a:rPr lang="cs-CZ" sz="1600" b="0" i="1" dirty="0" smtClean="0">
                <a:sym typeface="Symbol" pitchFamily="-105" charset="2"/>
              </a:rPr>
              <a:t> </a:t>
            </a:r>
          </a:p>
          <a:p>
            <a:pPr algn="ctr"/>
            <a:r>
              <a:rPr lang="cs-CZ" sz="1600" b="0" i="1" dirty="0" smtClean="0">
                <a:sym typeface="Symbol" pitchFamily="-105" charset="2"/>
              </a:rPr>
              <a:t>rubra</a:t>
            </a:r>
            <a:endParaRPr lang="cs-CZ" sz="1600" b="0" i="1" dirty="0">
              <a:sym typeface="Symbol" pitchFamily="-105" charset="2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5693049" y="5460124"/>
            <a:ext cx="1270054" cy="604400"/>
          </a:xfrm>
          <a:prstGeom prst="wedgeRectCallout">
            <a:avLst>
              <a:gd name="adj1" fmla="val 81662"/>
              <a:gd name="adj2" fmla="val -2505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i="1" dirty="0" err="1" smtClean="0">
                <a:sym typeface="Symbol" pitchFamily="-105" charset="2"/>
              </a:rPr>
              <a:t>Dinophysis</a:t>
            </a:r>
            <a:endParaRPr lang="cs-CZ" sz="1600" b="0" i="1" dirty="0" smtClean="0">
              <a:sym typeface="Symbol" pitchFamily="-105" charset="2"/>
            </a:endParaRPr>
          </a:p>
          <a:p>
            <a:pPr algn="ctr"/>
            <a:r>
              <a:rPr lang="cs-CZ" sz="1600" b="0" i="1" dirty="0" err="1" smtClean="0">
                <a:sym typeface="Symbol" pitchFamily="-105" charset="2"/>
              </a:rPr>
              <a:t>caudata</a:t>
            </a:r>
            <a:endParaRPr lang="cs-CZ" sz="1600" b="0" i="1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42487" y="236538"/>
            <a:ext cx="379240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solidFill>
                  <a:srgbClr val="F00000"/>
                </a:solidFill>
              </a:rPr>
              <a:t>Vznik </a:t>
            </a:r>
            <a:r>
              <a:rPr lang="cs-CZ" sz="2400" b="0" dirty="0" err="1" smtClean="0">
                <a:solidFill>
                  <a:srgbClr val="F00000"/>
                </a:solidFill>
              </a:rPr>
              <a:t>mnohobuněčnosti</a:t>
            </a:r>
            <a:endParaRPr lang="cs-CZ" sz="2400" b="0" dirty="0">
              <a:solidFill>
                <a:srgbClr val="F00000"/>
              </a:solidFill>
            </a:endParaRP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301540" y="846655"/>
            <a:ext cx="6518155" cy="580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611" y="4419656"/>
            <a:ext cx="2669756" cy="21072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202" name="Picture 10" descr="http://i.telegraph.co.uk/multimedia/archive/01807/amoeba_1807435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38" y="171721"/>
            <a:ext cx="2880856" cy="2151349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624380" y="2222932"/>
            <a:ext cx="6327090" cy="3925620"/>
            <a:chOff x="1088975" y="1660636"/>
            <a:chExt cx="6510005" cy="4039109"/>
          </a:xfrm>
        </p:grpSpPr>
        <p:pic>
          <p:nvPicPr>
            <p:cNvPr id="8196" name="Picture 4" descr="http://genomics.nimr.mrc.ac.uk/online/resources/dicty-developmen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2464" y="2023242"/>
              <a:ext cx="4171092" cy="302172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10" name="AutoShape 19"/>
            <p:cNvSpPr>
              <a:spLocks noChangeArrowheads="1"/>
            </p:cNvSpPr>
            <p:nvPr/>
          </p:nvSpPr>
          <p:spPr bwMode="auto">
            <a:xfrm>
              <a:off x="6570122" y="1671145"/>
              <a:ext cx="797630" cy="413040"/>
            </a:xfrm>
            <a:prstGeom prst="wedgeRectCallout">
              <a:avLst>
                <a:gd name="adj1" fmla="val -71897"/>
                <a:gd name="adj2" fmla="val 426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err="1" smtClean="0"/>
                <a:t>sorus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1" name="AutoShape 19"/>
            <p:cNvSpPr>
              <a:spLocks noChangeArrowheads="1"/>
            </p:cNvSpPr>
            <p:nvPr/>
          </p:nvSpPr>
          <p:spPr bwMode="auto">
            <a:xfrm>
              <a:off x="6743542" y="2554014"/>
              <a:ext cx="855438" cy="397275"/>
            </a:xfrm>
            <a:prstGeom prst="wedgeRectCallout">
              <a:avLst>
                <a:gd name="adj1" fmla="val -70111"/>
                <a:gd name="adj2" fmla="val 3556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stopka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3380" y="2628513"/>
              <a:ext cx="902734" cy="385230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20-22 h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4173761" y="1660636"/>
              <a:ext cx="1396721" cy="612738"/>
            </a:xfrm>
            <a:prstGeom prst="wedgeRectCallout">
              <a:avLst>
                <a:gd name="adj1" fmla="val 25360"/>
                <a:gd name="adj2" fmla="val 886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24 h plodné seskupení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6" name="AutoShape 19"/>
            <p:cNvSpPr>
              <a:spLocks noChangeArrowheads="1"/>
            </p:cNvSpPr>
            <p:nvPr/>
          </p:nvSpPr>
          <p:spPr bwMode="auto">
            <a:xfrm>
              <a:off x="2317401" y="3147595"/>
              <a:ext cx="1076529" cy="432099"/>
            </a:xfrm>
            <a:prstGeom prst="wedgeRectCallout">
              <a:avLst>
                <a:gd name="adj1" fmla="val 52138"/>
                <a:gd name="adj2" fmla="val 10111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16 h „</a:t>
              </a:r>
              <a:r>
                <a:rPr lang="cs-CZ" sz="1400" b="0" dirty="0" smtClean="0">
                  <a:sym typeface="Symbol" pitchFamily="-105" charset="2"/>
                </a:rPr>
                <a:t>prst“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1088975" y="3673366"/>
              <a:ext cx="1396721" cy="612738"/>
            </a:xfrm>
            <a:prstGeom prst="wedgeRectCallout">
              <a:avLst>
                <a:gd name="adj1" fmla="val 64490"/>
                <a:gd name="adj2" fmla="val 2693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18 h „mexický klobouk“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1714343" y="4850524"/>
              <a:ext cx="855438" cy="397275"/>
            </a:xfrm>
            <a:prstGeom prst="wedgeRectCallout">
              <a:avLst>
                <a:gd name="adj1" fmla="val 77327"/>
                <a:gd name="adj2" fmla="val -411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„slimák“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322423" y="5087007"/>
              <a:ext cx="1396721" cy="612738"/>
            </a:xfrm>
            <a:prstGeom prst="wedgeRectCallout">
              <a:avLst>
                <a:gd name="adj1" fmla="val 11815"/>
                <a:gd name="adj2" fmla="val -12230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14 h agregát se špičkou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4846424" y="4824248"/>
              <a:ext cx="1137289" cy="612738"/>
            </a:xfrm>
            <a:prstGeom prst="wedgeRectCallout">
              <a:avLst>
                <a:gd name="adj1" fmla="val -46128"/>
                <a:gd name="adj2" fmla="val -862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12 h těsný agregát</a:t>
              </a:r>
              <a:endParaRPr lang="cs-CZ" sz="1400" b="0" dirty="0">
                <a:sym typeface="Symbol" pitchFamily="-105" charset="2"/>
              </a:endParaRPr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>
              <a:off x="6100979" y="4445877"/>
              <a:ext cx="1147995" cy="612738"/>
            </a:xfrm>
            <a:prstGeom prst="wedgeRectCallout">
              <a:avLst>
                <a:gd name="adj1" fmla="val -76780"/>
                <a:gd name="adj2" fmla="val -4168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b="0" dirty="0" smtClean="0"/>
                <a:t>10 h volný agregát</a:t>
              </a:r>
              <a:endParaRPr lang="cs-CZ" sz="1400" b="0" dirty="0">
                <a:sym typeface="Symbol" pitchFamily="-105" charset="2"/>
              </a:endParaRPr>
            </a:p>
          </p:txBody>
        </p:sp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10393" y="647459"/>
            <a:ext cx="2719272" cy="269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7399283" y="3769123"/>
            <a:ext cx="156604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8000–500 000 buněk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6725" y="236538"/>
            <a:ext cx="5862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0" dirty="0" smtClean="0"/>
              <a:t>hlenky (</a:t>
            </a:r>
            <a:r>
              <a:rPr lang="cs-CZ" b="0" i="1" dirty="0" err="1" smtClean="0"/>
              <a:t>slime</a:t>
            </a:r>
            <a:r>
              <a:rPr lang="cs-CZ" b="0" i="1" dirty="0" smtClean="0"/>
              <a:t> </a:t>
            </a:r>
            <a:r>
              <a:rPr lang="cs-CZ" b="0" i="1" dirty="0" err="1" smtClean="0"/>
              <a:t>molds</a:t>
            </a:r>
            <a:r>
              <a:rPr lang="cs-CZ" b="0" dirty="0" smtClean="0"/>
              <a:t>), </a:t>
            </a:r>
            <a:br>
              <a:rPr lang="cs-CZ" b="0" dirty="0" smtClean="0"/>
            </a:br>
            <a:r>
              <a:rPr lang="cs-CZ" b="0" dirty="0" smtClean="0"/>
              <a:t>		  např.</a:t>
            </a:r>
            <a:r>
              <a:rPr lang="cs-CZ" b="0" dirty="0" smtClean="0"/>
              <a:t> </a:t>
            </a:r>
            <a:r>
              <a:rPr lang="cs-CZ" b="0" i="1" dirty="0" err="1" smtClean="0"/>
              <a:t>Dictyostelium</a:t>
            </a:r>
            <a:r>
              <a:rPr lang="cs-CZ" b="0" i="1" dirty="0" smtClean="0"/>
              <a:t> </a:t>
            </a:r>
            <a:r>
              <a:rPr lang="cs-CZ" b="0" i="1" dirty="0" err="1" smtClean="0"/>
              <a:t>discoideum</a:t>
            </a:r>
            <a:endParaRPr lang="cs-CZ" b="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7528" name="Picture 8" descr="http://cronodon.com/images/Dictyostelium_Gr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1655" y="4157675"/>
            <a:ext cx="3541986" cy="24758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66725" y="236538"/>
            <a:ext cx="862832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Jak se „slimák“, složený z nezávislých améb, orientuje ve svém prostředí?</a:t>
            </a:r>
          </a:p>
          <a:p>
            <a:pPr defTabSz="360000">
              <a:spcAft>
                <a:spcPts val="1000"/>
              </a:spcAft>
            </a:pPr>
            <a:r>
              <a:rPr lang="cs-CZ" b="0" dirty="0" err="1" smtClean="0"/>
              <a:t>cAMP</a:t>
            </a:r>
            <a:r>
              <a:rPr lang="cs-CZ" b="0" dirty="0" smtClean="0"/>
              <a:t> (</a:t>
            </a:r>
            <a:r>
              <a:rPr lang="cs-CZ" b="0" i="1" dirty="0" err="1" smtClean="0"/>
              <a:t>cyclic</a:t>
            </a:r>
            <a:r>
              <a:rPr lang="cs-CZ" b="0" i="1" dirty="0" smtClean="0"/>
              <a:t> adenosine </a:t>
            </a:r>
            <a:r>
              <a:rPr lang="cs-CZ" b="0" i="1" dirty="0" err="1" smtClean="0"/>
              <a:t>monophosphate</a:t>
            </a:r>
            <a:r>
              <a:rPr lang="cs-CZ" b="0" dirty="0" smtClean="0"/>
              <a:t>): emise v místě nejhustší</a:t>
            </a:r>
            <a:br>
              <a:rPr lang="cs-CZ" b="0" dirty="0" smtClean="0"/>
            </a:br>
            <a:r>
              <a:rPr lang="cs-CZ" b="0" dirty="0" smtClean="0"/>
              <a:t>	agregace </a:t>
            </a:r>
            <a:r>
              <a:rPr lang="cs-CZ" b="0" dirty="0" smtClean="0">
                <a:sym typeface="Symbol"/>
              </a:rPr>
              <a:t> signál pro „</a:t>
            </a:r>
            <a:r>
              <a:rPr lang="cs-CZ" b="0" i="1" dirty="0" err="1" smtClean="0">
                <a:sym typeface="Symbol"/>
              </a:rPr>
              <a:t>downstream</a:t>
            </a:r>
            <a:r>
              <a:rPr lang="cs-CZ" b="0" dirty="0" smtClean="0">
                <a:sym typeface="Symbol"/>
              </a:rPr>
              <a:t>“ buňky  postupná agregace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produkce proteinu, který umožňuje vzájemné přichycení améb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reakce na vnější podněty“: světlo, </a:t>
            </a:r>
            <a:r>
              <a:rPr lang="cs-CZ" b="0" dirty="0" err="1" smtClean="0">
                <a:sym typeface="Symbol"/>
              </a:rPr>
              <a:t>tepota</a:t>
            </a:r>
            <a:r>
              <a:rPr lang="cs-CZ" b="0" dirty="0" smtClean="0">
                <a:sym typeface="Symbol"/>
              </a:rPr>
              <a:t>,	gradient kyslíku a čpavku v půdě</a:t>
            </a:r>
            <a:endParaRPr lang="cs-CZ" b="0" dirty="0"/>
          </a:p>
        </p:txBody>
      </p:sp>
      <p:pic>
        <p:nvPicPr>
          <p:cNvPr id="8" name="Picture 6" descr="http://upload.wikimedia.org/wikipedia/commons/4/4b/Dictyostelium_Aggreg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548" y="3126886"/>
            <a:ext cx="3229019" cy="254870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7381103" y="2518393"/>
            <a:ext cx="1408670" cy="687262"/>
          </a:xfrm>
          <a:prstGeom prst="wedgeRectCallout">
            <a:avLst>
              <a:gd name="adj1" fmla="val -5010"/>
              <a:gd name="adj2" fmla="val 9214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místo emise </a:t>
            </a:r>
            <a:r>
              <a:rPr lang="cs-CZ" sz="1600" b="0" dirty="0" err="1" smtClean="0"/>
              <a:t>cAMP</a:t>
            </a:r>
            <a:endParaRPr lang="cs-CZ" sz="1600" b="0" dirty="0">
              <a:sym typeface="Symbol" pitchFamily="-105" charset="2"/>
            </a:endParaRPr>
          </a:p>
        </p:txBody>
      </p:sp>
      <p:pic>
        <p:nvPicPr>
          <p:cNvPr id="107533" name="Picture 13" descr="http://www.corbisimages.com/images/Corbis-42-26608347.jpg?size=67&amp;uid=16a1b7b1-53c8-4d0c-9a4b-dca31bb1e1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057" y="2569183"/>
            <a:ext cx="3201386" cy="21309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4" name="AutoShape 4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7526" name="AutoShape 6" descr="data:image/jpeg;base64,/9j/4AAQSkZJRgABAQAAAQABAAD/2wCEAAkGBxIQEBQQEBQUDxQPDw8PDxQQDw8PDw8PFBEWFhQRFBQYHCggGBolHBQUITEhJSkrLi4uFx8zODMsNygtLisBCgoKDg0OFxAQGiwcHBwsLCwsLCwsLCwsLCwsLCwsLCwsLCwsLCwsLCwsLCwsLCwsLCwsLCwsLCwsLCwsLCwsLP/AABEIALcBEwMBEQACEQEDEQH/xAAbAAACAwEBAQAAAAAAAAAAAAAAAgEDBAUGB//EAD8QAAIBAwMCBAMEBwQLAAAAAAABAgMEEQUSITFhBhNBUXGBkRQiQqEVMsHR4fDxI1JisQczQ0RUY4OSotLi/8QAGwEAAwEBAQEBAAAAAAAAAAAAAAECAwQFBgf/xAA0EQACAgEEAAQCCAUFAAAAAAAAAQIRAwQSITEFE0FRFCIjMkJhcYGRoRWisdHhBjNDkvD/2gAMAwEAAhEDEQA/APkG0+hOOyHAB2K6Yh7hXSAe4XAFWRgAIwAwwAEMQAAwAAAAAAAQAMAAgAAQAMAAAAAAAEAAAAAAAAAAAAAABAgAAAAAAAAOk4mpyWK4gOyNoh2G0AsXYA7FcQKshxAdkbACxXAB7iNgh7iNgUOyHEKCw2gFkqIBZO0YrDaAWLtEOw2BQWG0KCyNoqHZGAoAEMAAjAUAAAAAAAAACAAAAAAAAAgAAAOs0bHEQ0IBWgKsViGKwGQ0A7I2gFhgB2GAAgAIaAdhtGFkbRBZKiMLDABZG0AsjaIdkqAwsNohWK4gVZG0B2Q4iCw2gFhsANwbADcRsCgsVxEVZGAAAGQIAAAEBAAAAAAdrab0efZDiFDshxCh2LtCh2Q4iodiuIDsjADIwICHEKHYbRhYbQoVhtCgsHEKHZGAoLDADsMAKwwAWGAAhoBkYEOyGhDsjABYYACQEGAAMAFkOmA9wrgIakVtAWmLgQyMBQWAhkAAAAAB39p0UeXZG0KHZG0KHYrgFDsVwFQ7FcQodkOAUOxdoqHZDiFDsMBQWGB0AYCgsnA6FYbR0FhtDaFkbRbR2RtFQ7IwFAG0KCw2ioLIcRUOxcCodhtCgsNoUFhtCgsnaFBZO0BWDiILEdMKKUhHTEVuFcAHYjgBW4hwAdi4AdkNCoLPSbTpo8iw2BQWGwB2RsHQbhXTCh7hXTCitwrgKh7hXAKHYjgFFJkbQodkbQoLJ2joLJ2DoVhsCgsnYOgsPLHtFuDYLaPcLsFQ7I2BtCyNoto7IcSaCw2Coe4aNBvhINonNLs0Q0yo/wAL+hSxsxepxr1HqaPWisuDx744QeWxR1eKXCZinTa6kONHQpJipCodk4ChWTtCgshxCgsV0xUVuI8sKDcK6QbStwsqIbRqYnki2lbz0Ww6aPJsNgUFhsCgsNgUG4jYFD3EOmOg3COmFFbhXTCilIR0xUPcQqWeFy+3LE2kPdXJvt9ArzW7b5cf71VqnH8zGeohE5p6/DB1e5+y5Fnb2dJ4rXSk11jQpubz7KXQ5pa6K6GsmryL6PDX3ydfsVVNWsYf6uhWr96tTYvpEwlrpvouOk1svr5Iw/BX/UrfiCWP7O0toc/ihOpL/wApGT1OV+pf8Pjfz5pv8Gl/RCfp+4f+xtvlbx/eLzsvuV8Bp19uf/Zl0PEFRpRnZ2s8dWo1qUn/ANlRL8gWozp2pv8Ab+xr8PhSVSf62WT1y3aw7GUX/wAu8ml9JRkXHW6ldtP8v8lS08GuJ0Uy1Sj6Wc+n/Ff/AAafH5vu/R/3MXppemX9hP0nBri0fzryf7EHx+X2X7/3D4Wd/wC9/KWw1Omv9zk/+s/3B/EcnqkQ9Hlf/N/L/kmV/F/qWTz7SqywH8Sl7IqOhzdPL/KE797Xi1jTaaXM2+fmH8RyPpIXwclzLI2vworjqd1HiMKVP2flqUvqQ9Zml06/Ic9Hp/tuT/MorSupt76svl0XwMXPLLuTLitNDiMEWWlK4g90a0+/3sp/J9QXmLpsUsuF/YSHvbne1CrGKqcuM4raqi9nHpnujv0upcn5eTv0Gq27o9LsxbTt2lWTtCgsnaFBYbA2isNgUPcRsCg3EOAUOxXEKHZG0KHZ6DYanlbg8sKDcHlhQbifLCg3EeWAbiHTAe4V0wHuHoWU6jxCLff0XxZnLIoinmjBXJmq4tLa2Wbqqs4yqcOZPtjqcObWpcIwhl1GodYIce76OXX8XKGVZ0Y0/ac0pT+Jwz1M5HbDwhz51M3L7l0ca6q3Fy81qk589JSbXyj0RjTfZ6GOGn06rHFL8iaOmopQFPUs6ELLsvctROWWY0RteenxLUTJ5S/7KuMfMpQM3lD7J6lbBecR9k7dSdg/ONFSlu2rCSSS6Cjiq2XLVbkl7G+naU6cFlLL59/kYPHKUuDthnhihb9TKqrTztXVPp3Nfhl6mHx8rtIWNV7njjOMccLkHp40OOtybm77Kq6cuMcZyuOS4aeujLJqXK7FVnKXyWFx6G0cCMZaj3NVvo83xj8jaOCzCesijfS8PVvSLLeFo5JeIYfVnmPGGm1KFSEp8crHRHnyVZVt9z2vCtTjzQkomXB7hqMohQrJ2BQrJ2hQWG0KCyNoqCyHEKHYuwKHZGwQ7PRqmaUeTuJ8odC3E+UAt4eUFBvI8oKHvDyfZZE3Qby2dGnSjvryUUuq/Z3fY4M+qUeiFPJkltxK2zhan4rqTXl2sfJp9NzS8yX/AKnl5M0pnp6fwrHB7873S9vT/JxFYyl96TbbeW228mSiei86jxHo6dGxwlhGiick8z7NlG0L2nPLKaqdrlGkYGEstM0wtMmqgYyzGmlYstYzGWdF8bEvYZvOWRsH7D2EPOixac/YFAn4gmOmPPQahfYnqUi2rpUuOH9AUYrofxTfDLaPh6T9Ae31K8yZ0rPwkpd/yyZSzQibQm5Ph2dOh4Jh6rPK5+JC1MW+DSWNqFdvg7Nt4QopRfCcX6+pjPVuLdnXj08dqrhr39S52tvapubi088SwYy1znxE4ssIYW3kd7vQ4GueOrehFqG1vHGPyJSzZOjKCyZuMWOl7s+Ra1qFS9rebU4SeYo9XS6Pa90j2dLghpce2Pb7M2D0TSyUAmWRQEtk7AoW4NgUG4jaA7I2iCxWgGKIo9UqRoeI5DKkMncMqQC3DeUFBvI8jPCJk0kG+ijVL6naQy/vTabUV+t/BdzydTq/RGumwT1UqXEUeKua1S6mp1Hx+GK6Q7YPNbcuWfRY4Y9NHZBc+/ubbay9Pl8ykjCeW2dajp33c8pp85XBS7MZfVbumaqVpx/ODaMDhlm9DZRsuxqoHLLObKOn9jWMUc89Qb6Gml8I5Z6k30tN7BuSOaWoZrhpHb8uSVlVEPLk9mXrSGucP6ZJ85N0mEnmStxdFkNHfpHr+QvOj6sax55VSOlZ6FFNN4fHKObLqOGeng0cnJNv06OnLS6TxwuFhdjnhqHH1PSejxumiyNjCCxj94pZtzuyvhowVMTzKdPltZXPpkibvozjlw4Vcnycu/8AE0IJy4jFf3pJN/ISjJ8J8nLPxKeSX0ULR4bXP9IVWbcaTwvePDOrD4bKfLR2Rx6jKrySr7lwePv9SuK7zUm/hl/5HqYvDYR7OjFgw4+lb9zA7dZy+X3O2GGMekdHmPoHEugsjaFDsjaKgsaKChM0Q5CjJlipBRG4h0Qoe8SVEVFKZVKiKi1MTygovcezVEs+d3jqiAt43kgTvDyRN0g3nJ17Wo2y2QW+pL+eex4+r1TfCO/RaKWoe6XEV/79Tx/lVKtR1Kr3Sk+HzjHseb2fQXDHFQgqR2KGl8J49fT/ADKi1ZnkT22dq20h45Li76MZQpcnUVllY7L+WawhRw6nK3wi+lYpHSkePky0baFkUzjnnOlbaa3jjq/YnzEjK5z6R1bfSVn7xhPUccHRj0UpP5jpW9lFLhLjoc0s19noYdHGKNMKcUZvIdUMUIhUlBdWiVkvoc/Kj9ZmSvrFKny2gbkYPXYY/V5/A5N14rpRW7KS92+vvgpQb7MHqs0pVjgca98fUukH6+/8DfHpMrd7bNZ4tTkVJbTj3vjqrJ/dbx8zpj4ZOT5SRpHSZZL6SbOPdeIa9RNZxnrzyztx+FxXMnZpDRYY+ls5lapOf68m+y4R2w02OHSOqCjBVFCKKRukkVbDAUFiOAUOxXAVFJlcoCopSF2iodkpAA0WIlo0U5gZSiXxWQMnwPsELcDpIA3sT7OgK8w9eqJJ4O8ZURk7yfJCxbzja7qioJxjzNrp6nn63PtVHo6LSPO030eWo6ZOpLzf13Lr2/wnhPJb5Pq/JcYLZyjuWOjvpJYTxhN+q9ilL1Rg49qXTO/Y6c1HEuPzz7MfF8BGbUakb1RSXsdOOB5+p1CSZqp22Vxz79zdV6nj6jPa45N1tpblh/sFLMonD5U8vJ0aGnqPXn5GDzNmkNIl2bqdOMV7YMZTkzthjhjRVWvox9SGnXJlk1kIvhnHv/EkKUeZKOenPP0BRt8GMM+fKmoL8zy+oeNqj4ppru+PyOnHock/Q7MejyP/AHJ/ocK48Q3EvxYO2Phj+0zeOgwLlqzmXN5Vm8ym2dUNBij3ydmPFjgqjEz1Jt/rNyx7ts6oYoQ+qqNYpLrgIzwapg1ZbGoUmZuI6YyQwAE7RhZDiILIwA7IcRBYriBViOAilIRxEOyMCHYJ4EDL6dURnKBqhVAxcSxSERQwCPaqmTZ87uJUAFuJ8sLFuPBa7RlK856fsPD8Qf0jR9h4TzijR6XRdLxyl16rHVHmdnvbWujtOz4S28fmmdOOFHm6l2aoW2F05SNVFWefkyOK57Kowe7j4HZGKo+d1Grbm6OzYWTXXpjp6GGTIicGKcnz0dSCUUcknbPThFY48mSvfJfzyNR4OLLrYp12cjUdXUU9zUUKueOWcjyZdR8qXB5i+1OpV4hmnH3/ABNdvY9DB4dOfzZOEdeHS48f1uX+xyKlH3y37t5Z6+LT48a+VHepmapTNjWMjNUgI2jIzzgI1TKpREaJiYCyrBDsTLYyKshosUyrJaHUgsmiUxiBgArEMXIrHRAhisQxGgKsjAhkJCYWWReCSWXRqiszcSzzQsjYfSNhFnyVk7AsW4NgWG45UNNUrz73SUYyWemVw/2Hz3i7cJqXuj7z/Skllxyi/ss91ZaXDHRfLB48czR9dlhE1PSl8M4OqGpPE1MYmerp/p7Z5R0xzHgaiMpcHNq0Ywf8tnZCbkj5fURjGXJphcpLr0Mpp2dGPUxjHvoxX2q9cPCxzkx4iZZdVPL8sOjzt5qspfdore/V/hXxZtjwZMz44Q8elUfmyuv6mWNi291Rucu/RfBHs6fS48XXLNnnVbYKkFSgdm4UZmWrbhuN45DLUtx7jaOQyVLcVm8chnnQFZqpmedEVmqmUTpis1UimURbi0xcj3FUCmNTCh1UKUiXEsjVKUiHAsUyrJcSQELKIikxGIoVsQ6FyTYwFYDJCsTLIoVkNjJCsVk4FYrPqm0zs+KsMBYrIC0M4euav9nq0pKOUs+ZjrGLPJ8VhHJBJPk+q/0zqHpsk5Pp8HpNK8V0ZRTUv3nz8sMkfXZdfDIvlZ2F4kp4557mahK+DjeVVyYL/wAVU9r2dfQ7tPjlfzHk6zVQ2NR7POS1pt5xnJ7EZxSo+YnpnJ3Jme61txXQwy5EysWiTZzLW/hcT/t21FdIriL+ItNjU5HZk088EPolz7noqTpY+5hLse3GPHZ5MvMv5hnBGioVsSVBFFKbKpWqYy1lZTOxGaLOZ6mnBRrHUmWppnYKZtHUmSrp79go3jqEY6lj2FR0Rzoy1bMVG8cxkqWwqNo5SiVEKNVMrcALsgdgNGRSYmi2FQtSIcS2MkyrszaaH2ATYrpiopSFdImh7gVEVA5DKkTQnMsjSEQ5jeUSTvDyxD3H0mNR45km/dR2r6HA80UfIOKvhUT5vch6rGvUNpXnr958+/K+SIetxr0K/I52t0FKjJJKTxxnqcuo1UMkaSOzSZHHKm+Di6PpTf3nweVl1FcH0uD5vm9Dt/YsJGccthmm0qMjt8P5s7Yz4PCnPliuGC97FusyXNNyJs3xyo5dW1a6cFRySj0ztjlT7EpyqU3mMmvmUs0u7Kksc1TR17PxBOPFRbu64Z0Q1L9Tgy+HwlzB0d211CFRZT+XqdEdSzzMmnnB8o0eYjeOpMtrGTRotQCQ0UvX8sF/EGkIr1RbGhB+v1D4mR1ww45eos7BPoy1q/c2+DT6Zlq6Z8GarUxYvhsi6ZguNM/w/Q1WSLF9LHs51fT18CuDWOdrswVtPCkdEdQYqtl2FtOmOYyzthbTZZSmVAKNFMTZgB2MihFsKmCkyHE2UKkX1/oD+4UaT+Y2xtE+VyZOR1wxJ8odWvYhyNPKTEnY+w1M5smm9iv7M16FWmcU4yj2hlRCjDeT9nFQeYeuSPit7Z4I2BWIBWBEo5WBDTpllrTSj+Rx5I/MfQaXP9Egq1kl7/vNccGTm1KpnPZ3I8m7ZXKIWUmVTgFlqRnnSGaqZmqUARtGZTUoDs0jMqScXlcFKTRdqSpmyhqko8MtZGc89LF9HQo6mmWszRyy0rRpjeo1jnMvJaLoX7Xr9TVZEy4ucS6Oor1/I0UjeOb3Q/6Q9n9Uaxfua/EezBXix95L5GyfsaxyqvnX6Fc6kJdMM1jJrsuoS6MFzTXodMJWc2SG36pzqtHJoKM6MVegB0QmY50gN1IolTQjVSKpUgLUxXTYFbkQsodhwzVbXcovj+AOn2EZSg7izs2moRlxJYfYxlja6O3Fqoy4lwzpU6al05/zOdtrs7Eoy6Hdv2J3kywplcrNew1mZw5dBGXoL9j7l+ecD8OlfZ1tx8efL0G4AoNwBRG4Q6CNRrp6kyimawySgqRVI0jwLc32Iy0xlbZRSRXKQFpFUpIZaRROSA1SZnnNDNUjPUmBrGJlqTGbJFTqYGaKNjxv5R7jJenjI00tUXrwFtGMtK/Q1K8z0ZpHK0YvDQyvGbRzk+Shvtp0wzi8kj7UdMcw/KGV0bxyDUWixXaxho1UubNU1tpopnNPobqZnsrlGecUyrLTaM9SiuoqNoydGWUMEuzVOxYrn0+ZLlRaV8Fqo5fWP1F5xqsMvdfqPC059PqJ5UCwyOja2PskYyzJep048X3HYtbSS9PpyYS1MfVnXHDXR1KVtLHv2f8AExeoxnSsc0PO0x+F/LkjzoP1KcHRnlDD/Vf0Yb4+5OxmfefPn5xQOYBtF8wB7SHVAewV1gHsElcIZSxspndL3KTNFiZlq36XqWjaOBmOrqa9yjojpWZZ6ovcdGy0rKJ6p3A1WlKpain6jLWnaEd6mFleQxXchY1iEdcLK2CuqFlbSFILChoV2ujCxPGmaqd6/XkZhLAvQuVymUmZvE0Q6j9GaRytDUV6kK5a6nRDUe4/L9ixXHc7IZiHjGVY6I5RbB41/c2WQSgjUnGUcIfmNM7I44SjSM1ag/iarImZvBKJhqUxtWJMzyWDNo1RMKzj0ZBS46OjZ6k0+pjOCZ0Y8j9TvWWqnHkwnfCZ3LTVEcGXTnXDIdKnexl1SPPyYJx6Z1RyxfY33Xz+1nPeRGm2D5PJSukjaj8tWJmepqCXqOjWOnbMlXWIr1HRvHRyZhr+IUv6hR0w8PbOZceK0uj+nJSidkPCmzn1fFMn0yVsZ1R8KijPPxDJ+49jNl4dFFUtcfcNjKWhRXLWH3HtZa0aKpanJ/1HtNFpUJ+kZBQ/h4jLUWFC+HQ8NRCiXpjRDUF7hRk9OzRC7TAyeJliroRLxlkaoEOA8ZjJcR1MCaByGFEwuGh2J40zRCspDszcGhJ8dDSM2hrkI1zrx5rB4y6NY6ozM3AtVY2jMVMsjdtdzVNGkckkE6sZdjWMmhvbL7jPURpdkVTM80Q0aJlLkQ0XRfQu2iXFM0jNxOxZ3/c554zrx5LO7Z3eV1OLJiR2wbZvVz3ON4lZ0Kz55cas/c4j5aGkRzLnV8epSVnbj0l+hzK+qyfTgpQOyGliuzFUrSl1bZaSR0xgl0V5GUQOgAdAA6AAAAAgKAAoCcioAyG0Boza6E0JpMvp3TXXkVGcsSZto3GRHNPHRqp1GFGLiXRqDozcR1MdE0SmOhUTuHQUWwre46IcAlyUhLgRTaN4ZGi9qZfCqdcZmTiPvN4yJoN5tGQbQ8w1Ug2g5FWFFU4g+S0ymSIaNExqdVoB9co6lhqWHyYZMV9HVh1FOpHfp3yaXJxPHyeopJo+T1buUux5KgjnjiijO2UaEDGAUADoAGBAAAwAAAAAAJHQAFAAUADoAFQExk0JwE1ZqpXrXXkW1mMsKfRuo3kX6hRzywtGqNVDowcGWKRVEUMOhEDoY0Zj2kuI+MhRPRDWDWLod2CqnRGYbRvMNoyFtDzDaMg2gqhqmG0beVYtokuRjRVIk0RMZAJoujdSXGWQ4opTmuEzyB83R7ADoAHQAOgAKAB0ABQAFAAwAAAdAAUADoACgAdAAUADoCR0AINoi6nXa/iGwiUEzZRvM8PgdHPPDRshWHtOdwLlIKIaJHQi+iFGcy2UQozTM9SBaNUymRtFmiIVU2jIewnzDVMW0dVDRMW0beXZNENgxoQkoMhYU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6725" y="236538"/>
            <a:ext cx="8028160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Jaké jsou výhody agregace </a:t>
            </a:r>
            <a:r>
              <a:rPr lang="cs-CZ" b="0" i="1" dirty="0" smtClean="0">
                <a:solidFill>
                  <a:srgbClr val="F00000"/>
                </a:solidFill>
              </a:rPr>
              <a:t>D. </a:t>
            </a:r>
            <a:r>
              <a:rPr lang="cs-CZ" b="0" i="1" dirty="0" err="1" smtClean="0">
                <a:solidFill>
                  <a:srgbClr val="F00000"/>
                </a:solidFill>
              </a:rPr>
              <a:t>discoideum</a:t>
            </a:r>
            <a:r>
              <a:rPr lang="cs-CZ" b="0" dirty="0" smtClean="0">
                <a:solidFill>
                  <a:srgbClr val="F00000"/>
                </a:solidFill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tvorba obalu z celulózy a látek bohatých na proteiny  ochrana proti 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hlísticím – jen na povrchu “slimáka“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rychlejší pohyb</a:t>
            </a:r>
            <a:endParaRPr lang="cs-CZ" b="0" dirty="0"/>
          </a:p>
        </p:txBody>
      </p:sp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201104" y="1471641"/>
            <a:ext cx="2385848" cy="392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5349765" y="2060028"/>
            <a:ext cx="914400" cy="441435"/>
          </a:xfrm>
          <a:prstGeom prst="wedgeRectCallout">
            <a:avLst>
              <a:gd name="adj1" fmla="val 73778"/>
              <a:gd name="adj2" fmla="val -5040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hlístice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6001407" y="5391805"/>
            <a:ext cx="2065282" cy="756748"/>
          </a:xfrm>
          <a:prstGeom prst="wedgeRectCallout">
            <a:avLst>
              <a:gd name="adj1" fmla="val 39246"/>
              <a:gd name="adj2" fmla="val -1113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„slimák“ chráněný obalem a velikostí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882760" y="1450427"/>
            <a:ext cx="1114095" cy="840827"/>
          </a:xfrm>
          <a:prstGeom prst="wedgeRectCallout">
            <a:avLst>
              <a:gd name="adj1" fmla="val -49768"/>
              <a:gd name="adj2" fmla="val -2284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směr pohybu „slimáka“</a:t>
            </a:r>
            <a:endParaRPr lang="cs-CZ" sz="1600" b="0" dirty="0">
              <a:sym typeface="Symbol" pitchFamily="-105" charset="2"/>
            </a:endParaRPr>
          </a:p>
        </p:txBody>
      </p:sp>
      <p:cxnSp>
        <p:nvCxnSpPr>
          <p:cNvPr id="14" name="Přímá spojovací šipka 13"/>
          <p:cNvCxnSpPr/>
          <p:nvPr/>
        </p:nvCxnSpPr>
        <p:spPr bwMode="auto">
          <a:xfrm flipH="1" flipV="1">
            <a:off x="7514898" y="1250732"/>
            <a:ext cx="136633" cy="7672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09070" y="2573885"/>
            <a:ext cx="53244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volution-textbook.org/content/free/figures/05_EVOW_Art/11_EVOW_CH05.jp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12779" r="14299" b="36449"/>
          <a:stretch>
            <a:fillRect/>
          </a:stretch>
        </p:blipFill>
        <p:spPr bwMode="auto">
          <a:xfrm>
            <a:off x="2709566" y="2077767"/>
            <a:ext cx="5136857" cy="3380404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466725" y="1108897"/>
            <a:ext cx="787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smtClean="0">
                <a:solidFill>
                  <a:srgbClr val="DE0000"/>
                </a:solidFill>
              </a:rPr>
              <a:t>Poslední společný předek = LUCA (</a:t>
            </a:r>
            <a:r>
              <a:rPr lang="cs-CZ" b="0" i="1" dirty="0" smtClean="0">
                <a:solidFill>
                  <a:srgbClr val="DE0000"/>
                </a:solidFill>
              </a:rPr>
              <a:t>last </a:t>
            </a:r>
            <a:r>
              <a:rPr lang="cs-CZ" b="0" i="1" dirty="0" err="1" smtClean="0">
                <a:solidFill>
                  <a:srgbClr val="DE0000"/>
                </a:solidFill>
              </a:rPr>
              <a:t>universal</a:t>
            </a:r>
            <a:r>
              <a:rPr lang="cs-CZ" b="0" i="1" dirty="0" smtClean="0">
                <a:solidFill>
                  <a:srgbClr val="DE0000"/>
                </a:solidFill>
              </a:rPr>
              <a:t> </a:t>
            </a:r>
            <a:r>
              <a:rPr lang="cs-CZ" b="0" i="1" dirty="0" err="1" smtClean="0">
                <a:solidFill>
                  <a:srgbClr val="DE0000"/>
                </a:solidFill>
              </a:rPr>
              <a:t>common</a:t>
            </a:r>
            <a:r>
              <a:rPr lang="cs-CZ" b="0" i="1" dirty="0" smtClean="0">
                <a:solidFill>
                  <a:srgbClr val="DE0000"/>
                </a:solidFill>
              </a:rPr>
              <a:t> </a:t>
            </a:r>
            <a:r>
              <a:rPr lang="cs-CZ" b="0" i="1" dirty="0" err="1" smtClean="0">
                <a:solidFill>
                  <a:srgbClr val="DE0000"/>
                </a:solidFill>
              </a:rPr>
              <a:t>ancestor</a:t>
            </a:r>
            <a:r>
              <a:rPr lang="cs-CZ" b="0" dirty="0" smtClean="0">
                <a:solidFill>
                  <a:srgbClr val="DE0000"/>
                </a:solidFill>
              </a:rPr>
              <a:t>)</a:t>
            </a:r>
            <a:endParaRPr lang="cs-CZ" b="0" dirty="0">
              <a:solidFill>
                <a:srgbClr val="DE0000"/>
              </a:solidFill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1350130" y="2852203"/>
            <a:ext cx="2065282" cy="931519"/>
          </a:xfrm>
          <a:prstGeom prst="wedgeRectCallout">
            <a:avLst>
              <a:gd name="adj1" fmla="val 63674"/>
              <a:gd name="adj2" fmla="val 2401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smtClean="0"/>
              <a:t>nemůžeme nic vědět o organismech před LUCA</a:t>
            </a:r>
            <a:endParaRPr lang="cs-CZ" sz="1600" b="0" dirty="0">
              <a:sym typeface="Symbol" pitchFamily="-105" charset="2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487156" y="236538"/>
            <a:ext cx="3701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Strom </a:t>
            </a:r>
            <a:r>
              <a:rPr lang="cs-CZ" sz="2400" b="0" dirty="0" smtClean="0">
                <a:solidFill>
                  <a:srgbClr val="F00000"/>
                </a:solidFill>
              </a:rPr>
              <a:t>života (</a:t>
            </a:r>
            <a:r>
              <a:rPr lang="cs-CZ" sz="2400" b="0" i="1" dirty="0" err="1" smtClean="0">
                <a:solidFill>
                  <a:srgbClr val="F00000"/>
                </a:solidFill>
              </a:rPr>
              <a:t>Tree</a:t>
            </a:r>
            <a:r>
              <a:rPr lang="cs-CZ" sz="2400" b="0" i="1" dirty="0" smtClean="0">
                <a:solidFill>
                  <a:srgbClr val="F00000"/>
                </a:solidFill>
              </a:rPr>
              <a:t> </a:t>
            </a:r>
            <a:r>
              <a:rPr lang="cs-CZ" sz="2400" b="0" i="1" dirty="0" err="1" smtClean="0">
                <a:solidFill>
                  <a:srgbClr val="F00000"/>
                </a:solidFill>
              </a:rPr>
              <a:t>of</a:t>
            </a:r>
            <a:r>
              <a:rPr lang="cs-CZ" sz="2400" b="0" i="1" dirty="0" smtClean="0">
                <a:solidFill>
                  <a:srgbClr val="F00000"/>
                </a:solidFill>
              </a:rPr>
              <a:t> </a:t>
            </a:r>
            <a:r>
              <a:rPr lang="cs-CZ" sz="2400" b="0" i="1" dirty="0" err="1" smtClean="0">
                <a:solidFill>
                  <a:srgbClr val="F00000"/>
                </a:solidFill>
              </a:rPr>
              <a:t>life</a:t>
            </a:r>
            <a:r>
              <a:rPr lang="cs-CZ" sz="2400" b="0" dirty="0" smtClean="0">
                <a:solidFill>
                  <a:srgbClr val="F00000"/>
                </a:solidFill>
              </a:rPr>
              <a:t>):</a:t>
            </a:r>
            <a:endParaRPr lang="cs-CZ" sz="2400" b="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evolution-textbook.org/content/free/figures/00END_EVOW_Art/02_EVOW_END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673"/>
          <a:stretch>
            <a:fillRect/>
          </a:stretch>
        </p:blipFill>
        <p:spPr bwMode="auto">
          <a:xfrm>
            <a:off x="812123" y="617105"/>
            <a:ext cx="7505164" cy="5619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kenovat0007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71488" y="2211388"/>
            <a:ext cx="71104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6725" y="236538"/>
            <a:ext cx="6346866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Evoluce ve zkumavce: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b="0" dirty="0">
                <a:solidFill>
                  <a:srgbClr val="003399"/>
                </a:solidFill>
              </a:rPr>
              <a:t>Sol </a:t>
            </a:r>
            <a:r>
              <a:rPr lang="cs-CZ" b="0" dirty="0" err="1" smtClean="0">
                <a:solidFill>
                  <a:srgbClr val="003399"/>
                </a:solidFill>
              </a:rPr>
              <a:t>Spiegelman</a:t>
            </a:r>
            <a:r>
              <a:rPr lang="cs-CZ" b="0" dirty="0" smtClean="0">
                <a:solidFill>
                  <a:srgbClr val="003399"/>
                </a:solidFill>
              </a:rPr>
              <a:t> </a:t>
            </a:r>
            <a:r>
              <a:rPr lang="cs-CZ" b="0" dirty="0" err="1" smtClean="0"/>
              <a:t>et</a:t>
            </a:r>
            <a:r>
              <a:rPr lang="cs-CZ" b="0" dirty="0" smtClean="0"/>
              <a:t> </a:t>
            </a:r>
            <a:r>
              <a:rPr lang="cs-CZ" b="0" dirty="0" err="1" smtClean="0"/>
              <a:t>al</a:t>
            </a:r>
            <a:r>
              <a:rPr lang="cs-CZ" b="0" dirty="0" smtClean="0"/>
              <a:t>. </a:t>
            </a:r>
            <a:r>
              <a:rPr lang="cs-CZ" b="0" dirty="0"/>
              <a:t>(1970</a:t>
            </a:r>
            <a:r>
              <a:rPr lang="cs-CZ" b="0" dirty="0" smtClean="0"/>
              <a:t>):</a:t>
            </a:r>
            <a:endParaRPr lang="en-US" b="0" dirty="0"/>
          </a:p>
          <a:p>
            <a:pPr defTabSz="360000"/>
            <a:r>
              <a:rPr lang="cs-CZ" b="0" dirty="0"/>
              <a:t>RNA (</a:t>
            </a:r>
            <a:r>
              <a:rPr lang="cs-CZ" b="0" dirty="0" err="1" smtClean="0"/>
              <a:t>templát</a:t>
            </a:r>
            <a:r>
              <a:rPr lang="cs-CZ" b="0" dirty="0" smtClean="0"/>
              <a:t> </a:t>
            </a:r>
            <a:r>
              <a:rPr lang="cs-CZ" b="0" dirty="0" smtClean="0">
                <a:sym typeface="Symbol"/>
              </a:rPr>
              <a:t> 4000 </a:t>
            </a:r>
            <a:r>
              <a:rPr lang="cs-CZ" b="0" dirty="0" err="1" smtClean="0">
                <a:sym typeface="Symbol"/>
              </a:rPr>
              <a:t>bp</a:t>
            </a:r>
            <a:r>
              <a:rPr lang="cs-CZ" b="0" dirty="0" smtClean="0"/>
              <a:t>)</a:t>
            </a:r>
            <a:r>
              <a:rPr lang="en-US" b="0" dirty="0" smtClean="0"/>
              <a:t> </a:t>
            </a:r>
            <a:r>
              <a:rPr lang="en-US" b="0" dirty="0"/>
              <a:t>a </a:t>
            </a:r>
            <a:r>
              <a:rPr lang="cs-CZ" b="0" dirty="0" err="1"/>
              <a:t>replikáza</a:t>
            </a:r>
            <a:r>
              <a:rPr lang="cs-CZ" b="0" dirty="0"/>
              <a:t> bakteriofága Q</a:t>
            </a:r>
            <a:r>
              <a:rPr lang="cs-CZ" b="0" dirty="0">
                <a:sym typeface="Symbol" pitchFamily="-105" charset="2"/>
              </a:rPr>
              <a:t></a:t>
            </a:r>
            <a:r>
              <a:rPr lang="cs-CZ" b="0" dirty="0"/>
              <a:t>,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+ </a:t>
            </a:r>
            <a:r>
              <a:rPr lang="cs-CZ" b="0" dirty="0" smtClean="0"/>
              <a:t>nukleotidy</a:t>
            </a:r>
            <a:endParaRPr lang="cs-CZ" b="0" dirty="0"/>
          </a:p>
        </p:txBody>
      </p:sp>
      <p:pic>
        <p:nvPicPr>
          <p:cNvPr id="4100" name="Picture 7" descr="(normal size jpg)"/>
          <p:cNvPicPr>
            <a:picLocks noChangeAspect="1" noChangeArrowheads="1"/>
          </p:cNvPicPr>
          <p:nvPr/>
        </p:nvPicPr>
        <p:blipFill>
          <a:blip r:embed="rId4" cstate="print"/>
          <a:srcRect l="3825" t="2548" r="3793" b="2261"/>
          <a:stretch>
            <a:fillRect/>
          </a:stretch>
        </p:blipFill>
        <p:spPr bwMode="auto">
          <a:xfrm>
            <a:off x="7345363" y="141288"/>
            <a:ext cx="16446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7354802" y="2455734"/>
            <a:ext cx="1617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Sol </a:t>
            </a:r>
            <a:r>
              <a:rPr lang="cs-CZ" sz="1600" b="0" dirty="0" err="1">
                <a:solidFill>
                  <a:srgbClr val="003399"/>
                </a:solidFill>
              </a:rPr>
              <a:t>Spiegelman</a:t>
            </a:r>
            <a:endParaRPr lang="cs-CZ" sz="1600" b="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evolution-textbook.org/content/free/figures/05_EVOW_Art/17_EVOW_CH05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17237"/>
          <a:stretch>
            <a:fillRect/>
          </a:stretch>
        </p:blipFill>
        <p:spPr bwMode="auto">
          <a:xfrm>
            <a:off x="1501101" y="375874"/>
            <a:ext cx="6310406" cy="6294891"/>
          </a:xfrm>
          <a:prstGeom prst="rect">
            <a:avLst/>
          </a:prstGeom>
          <a:noFill/>
        </p:spPr>
      </p:pic>
      <p:grpSp>
        <p:nvGrpSpPr>
          <p:cNvPr id="11" name="Skupina 10"/>
          <p:cNvGrpSpPr/>
          <p:nvPr/>
        </p:nvGrpSpPr>
        <p:grpSpPr>
          <a:xfrm>
            <a:off x="4137317" y="2860993"/>
            <a:ext cx="448266" cy="1084053"/>
            <a:chOff x="4137317" y="2860993"/>
            <a:chExt cx="448266" cy="1084053"/>
          </a:xfrm>
        </p:grpSpPr>
        <p:sp>
          <p:nvSpPr>
            <p:cNvPr id="4" name="Line 65"/>
            <p:cNvSpPr>
              <a:spLocks noChangeShapeType="1"/>
            </p:cNvSpPr>
            <p:nvPr/>
          </p:nvSpPr>
          <p:spPr bwMode="auto">
            <a:xfrm flipH="1">
              <a:off x="4423953" y="2860993"/>
              <a:ext cx="161630" cy="45697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" name="Text Box 67"/>
            <p:cNvSpPr txBox="1">
              <a:spLocks noChangeArrowheads="1"/>
            </p:cNvSpPr>
            <p:nvPr/>
          </p:nvSpPr>
          <p:spPr bwMode="auto">
            <a:xfrm>
              <a:off x="4137317" y="336027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114535" y="2188159"/>
            <a:ext cx="684046" cy="587200"/>
            <a:chOff x="4114535" y="2188159"/>
            <a:chExt cx="684046" cy="587200"/>
          </a:xfrm>
        </p:grpSpPr>
        <p:sp>
          <p:nvSpPr>
            <p:cNvPr id="5" name="Line 66"/>
            <p:cNvSpPr>
              <a:spLocks noChangeShapeType="1"/>
            </p:cNvSpPr>
            <p:nvPr/>
          </p:nvSpPr>
          <p:spPr bwMode="auto">
            <a:xfrm flipH="1" flipV="1">
              <a:off x="4519748" y="2629989"/>
              <a:ext cx="278833" cy="145370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Text Box 68"/>
            <p:cNvSpPr txBox="1">
              <a:spLocks noChangeArrowheads="1"/>
            </p:cNvSpPr>
            <p:nvPr/>
          </p:nvSpPr>
          <p:spPr bwMode="auto">
            <a:xfrm>
              <a:off x="4114535" y="2188159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97879" y="3416391"/>
            <a:ext cx="891230" cy="584775"/>
            <a:chOff x="4797879" y="3416391"/>
            <a:chExt cx="891230" cy="584775"/>
          </a:xfrm>
        </p:grpSpPr>
        <p:sp>
          <p:nvSpPr>
            <p:cNvPr id="3" name="Line 43"/>
            <p:cNvSpPr>
              <a:spLocks noChangeShapeType="1"/>
            </p:cNvSpPr>
            <p:nvPr/>
          </p:nvSpPr>
          <p:spPr bwMode="auto">
            <a:xfrm rot="16200000" flipH="1">
              <a:off x="5016161" y="3451772"/>
              <a:ext cx="0" cy="436563"/>
            </a:xfrm>
            <a:prstGeom prst="line">
              <a:avLst/>
            </a:prstGeom>
            <a:noFill/>
            <a:ln w="76200">
              <a:solidFill>
                <a:srgbClr val="DE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Text Box 69"/>
            <p:cNvSpPr txBox="1">
              <a:spLocks noChangeArrowheads="1"/>
            </p:cNvSpPr>
            <p:nvPr/>
          </p:nvSpPr>
          <p:spPr bwMode="auto">
            <a:xfrm>
              <a:off x="5254375" y="3416391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3200" dirty="0">
                  <a:solidFill>
                    <a:srgbClr val="F00000"/>
                  </a:solidFill>
                  <a:latin typeface="Arial Black" pitchFamily="-105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Skupina 78"/>
          <p:cNvGrpSpPr/>
          <p:nvPr/>
        </p:nvGrpSpPr>
        <p:grpSpPr>
          <a:xfrm>
            <a:off x="210206" y="1471449"/>
            <a:ext cx="8617154" cy="3368964"/>
            <a:chOff x="73336" y="2123091"/>
            <a:chExt cx="8750853" cy="3368964"/>
          </a:xfrm>
        </p:grpSpPr>
        <p:grpSp>
          <p:nvGrpSpPr>
            <p:cNvPr id="3" name="Group 71"/>
            <p:cNvGrpSpPr>
              <a:grpSpLocks noChangeAspect="1"/>
            </p:cNvGrpSpPr>
            <p:nvPr/>
          </p:nvGrpSpPr>
          <p:grpSpPr bwMode="auto">
            <a:xfrm>
              <a:off x="73336" y="2123091"/>
              <a:ext cx="8750853" cy="3368964"/>
              <a:chOff x="762" y="2299"/>
              <a:chExt cx="4556" cy="1754"/>
            </a:xfrm>
          </p:grpSpPr>
          <p:grpSp>
            <p:nvGrpSpPr>
              <p:cNvPr id="28677" name="Group 3"/>
              <p:cNvGrpSpPr>
                <a:grpSpLocks/>
              </p:cNvGrpSpPr>
              <p:nvPr/>
            </p:nvGrpSpPr>
            <p:grpSpPr bwMode="auto">
              <a:xfrm>
                <a:off x="762" y="2299"/>
                <a:ext cx="4556" cy="1754"/>
                <a:chOff x="762" y="2174"/>
                <a:chExt cx="4618" cy="1873"/>
              </a:xfrm>
            </p:grpSpPr>
            <p:grpSp>
              <p:nvGrpSpPr>
                <p:cNvPr id="28679" name="Group 4"/>
                <p:cNvGrpSpPr>
                  <a:grpSpLocks/>
                </p:cNvGrpSpPr>
                <p:nvPr/>
              </p:nvGrpSpPr>
              <p:grpSpPr bwMode="auto">
                <a:xfrm>
                  <a:off x="762" y="2174"/>
                  <a:ext cx="4618" cy="1779"/>
                  <a:chOff x="762" y="2174"/>
                  <a:chExt cx="4618" cy="1779"/>
                </a:xfrm>
              </p:grpSpPr>
              <p:grpSp>
                <p:nvGrpSpPr>
                  <p:cNvPr id="28681" name="Group 5"/>
                  <p:cNvGrpSpPr>
                    <a:grpSpLocks/>
                  </p:cNvGrpSpPr>
                  <p:nvPr/>
                </p:nvGrpSpPr>
                <p:grpSpPr bwMode="auto">
                  <a:xfrm>
                    <a:off x="762" y="2276"/>
                    <a:ext cx="2954" cy="1677"/>
                    <a:chOff x="762" y="2276"/>
                    <a:chExt cx="2954" cy="1677"/>
                  </a:xfrm>
                </p:grpSpPr>
                <p:grpSp>
                  <p:nvGrpSpPr>
                    <p:cNvPr id="28692" name="Group 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221" y="2276"/>
                      <a:ext cx="2495" cy="1677"/>
                      <a:chOff x="1467" y="2150"/>
                      <a:chExt cx="2495" cy="1677"/>
                    </a:xfrm>
                  </p:grpSpPr>
                  <p:grpSp>
                    <p:nvGrpSpPr>
                      <p:cNvPr id="28694" name="Group 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679" y="2150"/>
                        <a:ext cx="283" cy="239"/>
                        <a:chOff x="3679" y="2150"/>
                        <a:chExt cx="283" cy="239"/>
                      </a:xfrm>
                    </p:grpSpPr>
                    <p:sp>
                      <p:nvSpPr>
                        <p:cNvPr id="28713" name="Line 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3679" y="2161"/>
                          <a:ext cx="280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4" name="Line 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679" y="2377"/>
                          <a:ext cx="283" cy="1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8715" name="Line 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-5400000">
                          <a:off x="3572" y="2270"/>
                          <a:ext cx="239" cy="0"/>
                        </a:xfrm>
                        <a:prstGeom prst="line">
                          <a:avLst/>
                        </a:prstGeom>
                        <a:noFill/>
                        <a:ln w="57150">
                          <a:solidFill>
                            <a:srgbClr val="000066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28695" name="Line 1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2" y="2260"/>
                        <a:ext cx="25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6" name="Line 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2589"/>
                        <a:ext cx="515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697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 rot="-5400000">
                        <a:off x="3259" y="2425"/>
                        <a:ext cx="361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12" name="Line 17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289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306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6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3322" y="3708"/>
                        <a:ext cx="239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1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8" y="2423"/>
                        <a:ext cx="903" cy="466"/>
                      </a:xfrm>
                      <a:custGeom>
                        <a:avLst/>
                        <a:gdLst>
                          <a:gd name="T0" fmla="*/ 903 w 903"/>
                          <a:gd name="T1" fmla="*/ 466 h 466"/>
                          <a:gd name="T2" fmla="*/ 0 w 903"/>
                          <a:gd name="T3" fmla="*/ 46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2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39" y="3302"/>
                        <a:ext cx="903" cy="403"/>
                      </a:xfrm>
                      <a:custGeom>
                        <a:avLst/>
                        <a:gdLst>
                          <a:gd name="T0" fmla="*/ 903 w 903"/>
                          <a:gd name="T1" fmla="*/ 126 h 466"/>
                          <a:gd name="T2" fmla="*/ 0 w 903"/>
                          <a:gd name="T3" fmla="*/ 126 h 466"/>
                          <a:gd name="T4" fmla="*/ 0 w 903"/>
                          <a:gd name="T5" fmla="*/ 1 h 466"/>
                          <a:gd name="T6" fmla="*/ 903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28703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7" y="2654"/>
                        <a:ext cx="1065" cy="862"/>
                      </a:xfrm>
                      <a:custGeom>
                        <a:avLst/>
                        <a:gdLst>
                          <a:gd name="T0" fmla="*/ 3986 w 903"/>
                          <a:gd name="T1" fmla="*/ 118183 h 466"/>
                          <a:gd name="T2" fmla="*/ 0 w 903"/>
                          <a:gd name="T3" fmla="*/ 118183 h 466"/>
                          <a:gd name="T4" fmla="*/ 0 w 903"/>
                          <a:gd name="T5" fmla="*/ 277 h 466"/>
                          <a:gd name="T6" fmla="*/ 3986 w 903"/>
                          <a:gd name="T7" fmla="*/ 0 h 466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903"/>
                          <a:gd name="T13" fmla="*/ 0 h 466"/>
                          <a:gd name="T14" fmla="*/ 903 w 903"/>
                          <a:gd name="T15" fmla="*/ 466 h 46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903" h="466">
                            <a:moveTo>
                              <a:pt x="903" y="466"/>
                            </a:moveTo>
                            <a:lnTo>
                              <a:pt x="0" y="466"/>
                            </a:lnTo>
                            <a:lnTo>
                              <a:pt x="0" y="1"/>
                            </a:lnTo>
                            <a:lnTo>
                              <a:pt x="903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rgbClr val="000066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28693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62" y="3240"/>
                      <a:ext cx="444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000066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2868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659"/>
                    <a:ext cx="220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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3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2513"/>
                    <a:ext cx="207" cy="2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>
                        <a:latin typeface="Times New Roman" pitchFamily="-105" charset="0"/>
                        <a:sym typeface="Symbol" pitchFamily="-105" charset="2"/>
                      </a:rPr>
                      <a:t></a:t>
                    </a:r>
                    <a:endParaRPr lang="cs-CZ">
                      <a:latin typeface="Times New Roman" pitchFamily="-105" charset="0"/>
                    </a:endParaRPr>
                  </a:p>
                </p:txBody>
              </p:sp>
              <p:sp>
                <p:nvSpPr>
                  <p:cNvPr id="2868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174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 dirty="0" err="1"/>
                      <a:t>Eubacteria</a:t>
                    </a:r>
                    <a:r>
                      <a:rPr lang="cs-CZ" sz="1800" b="0" dirty="0"/>
                      <a:t> (</a:t>
                    </a:r>
                    <a:r>
                      <a:rPr lang="cs-CZ" sz="1800" b="0" i="1" dirty="0"/>
                      <a:t>E. </a:t>
                    </a:r>
                    <a:r>
                      <a:rPr lang="cs-CZ" sz="1800" b="0" i="1" dirty="0" err="1"/>
                      <a:t>coli</a:t>
                    </a:r>
                    <a:r>
                      <a:rPr lang="cs-CZ" sz="1800" b="0" dirty="0"/>
                      <a:t>)</a:t>
                    </a:r>
                  </a:p>
                </p:txBody>
              </p:sp>
              <p:sp>
                <p:nvSpPr>
                  <p:cNvPr id="28685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378"/>
                    <a:ext cx="1226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mitochondrie (kráva)</a:t>
                    </a:r>
                  </a:p>
                </p:txBody>
              </p:sp>
              <p:sp>
                <p:nvSpPr>
                  <p:cNvPr id="28686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606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87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2804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88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020"/>
                    <a:ext cx="1560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Eukaryota (rostliny, houby)</a:t>
                    </a:r>
                  </a:p>
                </p:txBody>
              </p:sp>
              <p:sp>
                <p:nvSpPr>
                  <p:cNvPr id="2868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223"/>
                    <a:ext cx="114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Eubacteria (</a:t>
                    </a:r>
                    <a:r>
                      <a:rPr lang="cs-CZ" sz="1800" b="0" i="1"/>
                      <a:t>E. coli</a:t>
                    </a:r>
                    <a:r>
                      <a:rPr lang="cs-CZ" sz="1800" b="0"/>
                      <a:t>)</a:t>
                    </a:r>
                  </a:p>
                </p:txBody>
              </p:sp>
              <p:sp>
                <p:nvSpPr>
                  <p:cNvPr id="2869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427"/>
                    <a:ext cx="1178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chloroplasty (tabák)</a:t>
                    </a:r>
                  </a:p>
                </p:txBody>
              </p:sp>
              <p:sp>
                <p:nvSpPr>
                  <p:cNvPr id="28691" name="Text 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20" y="3626"/>
                    <a:ext cx="1253" cy="2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cs-CZ" sz="1800" b="0"/>
                      <a:t>Archaea (</a:t>
                    </a:r>
                    <a:r>
                      <a:rPr lang="cs-CZ" sz="1800" b="0" i="1"/>
                      <a:t>Sulfolobus</a:t>
                    </a:r>
                    <a:r>
                      <a:rPr lang="cs-CZ" sz="1800" b="0"/>
                      <a:t>)</a:t>
                    </a:r>
                  </a:p>
                </p:txBody>
              </p:sp>
            </p:grpSp>
            <p:sp>
              <p:nvSpPr>
                <p:cNvPr id="2868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3820" y="3842"/>
                  <a:ext cx="1560" cy="2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cs-CZ" sz="1800" b="0"/>
                    <a:t>Eukaryota (rostliny, houby)</a:t>
                  </a:r>
                </a:p>
              </p:txBody>
            </p:sp>
          </p:grpSp>
          <p:sp>
            <p:nvSpPr>
              <p:cNvPr id="28678" name="Text Box 70"/>
              <p:cNvSpPr txBox="1">
                <a:spLocks noChangeArrowheads="1"/>
              </p:cNvSpPr>
              <p:nvPr/>
            </p:nvSpPr>
            <p:spPr bwMode="auto">
              <a:xfrm>
                <a:off x="1379" y="3194"/>
                <a:ext cx="6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dirty="0" err="1">
                    <a:solidFill>
                      <a:srgbClr val="F00000"/>
                    </a:solidFill>
                  </a:rPr>
                  <a:t>ATPáza</a:t>
                </a:r>
                <a:endParaRPr lang="cs-CZ" sz="1800" dirty="0">
                  <a:solidFill>
                    <a:srgbClr val="F00000"/>
                  </a:solidFill>
                </a:endParaRPr>
              </a:p>
            </p:txBody>
          </p:sp>
        </p:grpSp>
        <p:grpSp>
          <p:nvGrpSpPr>
            <p:cNvPr id="78" name="Skupina 77"/>
            <p:cNvGrpSpPr/>
            <p:nvPr/>
          </p:nvGrpSpPr>
          <p:grpSpPr>
            <a:xfrm>
              <a:off x="4679157" y="3461957"/>
              <a:ext cx="983438" cy="1835033"/>
              <a:chOff x="4679157" y="3461957"/>
              <a:chExt cx="983438" cy="1835033"/>
            </a:xfrm>
          </p:grpSpPr>
          <p:sp>
            <p:nvSpPr>
              <p:cNvPr id="72" name="Line 12"/>
              <p:cNvSpPr>
                <a:spLocks noChangeShapeType="1"/>
              </p:cNvSpPr>
              <p:nvPr/>
            </p:nvSpPr>
            <p:spPr bwMode="auto">
              <a:xfrm>
                <a:off x="4686921" y="3836443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3" name="Line 12"/>
              <p:cNvSpPr>
                <a:spLocks noChangeShapeType="1"/>
              </p:cNvSpPr>
              <p:nvPr/>
            </p:nvSpPr>
            <p:spPr bwMode="auto">
              <a:xfrm>
                <a:off x="4679555" y="3461957"/>
                <a:ext cx="971151" cy="380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4" name="Line 12"/>
              <p:cNvSpPr>
                <a:spLocks noChangeShapeType="1"/>
              </p:cNvSpPr>
              <p:nvPr/>
            </p:nvSpPr>
            <p:spPr bwMode="auto">
              <a:xfrm>
                <a:off x="4683522" y="4574082"/>
                <a:ext cx="975674" cy="75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5" name="Line 12"/>
              <p:cNvSpPr>
                <a:spLocks noChangeShapeType="1"/>
              </p:cNvSpPr>
              <p:nvPr/>
            </p:nvSpPr>
            <p:spPr bwMode="auto">
              <a:xfrm>
                <a:off x="4689753" y="4199596"/>
                <a:ext cx="970478" cy="928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>
                <a:off x="4679157" y="4922043"/>
                <a:ext cx="981057" cy="531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7" name="Line 12"/>
              <p:cNvSpPr>
                <a:spLocks noChangeShapeType="1"/>
              </p:cNvSpPr>
              <p:nvPr/>
            </p:nvSpPr>
            <p:spPr bwMode="auto">
              <a:xfrm flipV="1">
                <a:off x="4682388" y="5295475"/>
                <a:ext cx="976808" cy="1515"/>
              </a:xfrm>
              <a:prstGeom prst="line">
                <a:avLst/>
              </a:prstGeom>
              <a:noFill/>
              <a:ln w="57150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rot="10800000">
            <a:off x="3857296" y="810391"/>
            <a:ext cx="4939861" cy="48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2858814" y="236538"/>
            <a:ext cx="3627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 dirty="0" smtClean="0">
                <a:solidFill>
                  <a:srgbClr val="DE0000"/>
                </a:solidFill>
              </a:rPr>
              <a:t>Horizontální přenos genů</a:t>
            </a:r>
            <a:endParaRPr lang="cs-CZ" sz="2400" b="0" dirty="0">
              <a:solidFill>
                <a:srgbClr val="DE0000"/>
              </a:solidFill>
            </a:endParaRPr>
          </a:p>
        </p:txBody>
      </p:sp>
      <p:pic>
        <p:nvPicPr>
          <p:cNvPr id="109572" name="Picture 4" descr="http://www.evolution-textbook.org/content/free/figures/05_EVOW_Art/23_EVOW_CH05.jpg"/>
          <p:cNvPicPr>
            <a:picLocks noChangeAspect="1" noChangeArrowheads="1"/>
          </p:cNvPicPr>
          <p:nvPr/>
        </p:nvPicPr>
        <p:blipFill>
          <a:blip r:embed="rId3" cstate="print"/>
          <a:srcRect r="41440" b="61769"/>
          <a:stretch>
            <a:fillRect/>
          </a:stretch>
        </p:blipFill>
        <p:spPr bwMode="auto">
          <a:xfrm>
            <a:off x="466725" y="1028926"/>
            <a:ext cx="2900037" cy="2134687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2406869" y="3520965"/>
            <a:ext cx="1449976" cy="798785"/>
          </a:xfrm>
          <a:prstGeom prst="wedgeRectCallout">
            <a:avLst>
              <a:gd name="adj1" fmla="val 117314"/>
              <a:gd name="adj2" fmla="val 42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err="1" smtClean="0"/>
              <a:t>retikulátní</a:t>
            </a:r>
            <a:r>
              <a:rPr lang="cs-CZ" sz="1800" b="0" dirty="0" smtClean="0"/>
              <a:t> evoluce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6725" y="5707118"/>
            <a:ext cx="7542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b="0" dirty="0" smtClean="0">
                <a:sym typeface="Symbol"/>
              </a:rPr>
              <a:t> </a:t>
            </a:r>
            <a:r>
              <a:rPr lang="cs-CZ" b="0" dirty="0" smtClean="0"/>
              <a:t>žádný univerzální předek současných organismů </a:t>
            </a:r>
            <a:r>
              <a:rPr lang="cs-CZ" b="0" dirty="0" smtClean="0">
                <a:sym typeface="Symbol"/>
              </a:rPr>
              <a:t> stromy pro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jednotlivé geny </a:t>
            </a:r>
            <a:r>
              <a:rPr lang="cs-CZ" b="0" u="sng" dirty="0" smtClean="0">
                <a:sym typeface="Symbol"/>
              </a:rPr>
              <a:t>můžou</a:t>
            </a:r>
            <a:r>
              <a:rPr lang="cs-CZ" b="0" dirty="0" smtClean="0">
                <a:sym typeface="Symbol"/>
              </a:rPr>
              <a:t> mít LUCA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6725" y="236538"/>
            <a:ext cx="8257069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/>
              <a:t>Kam na stromu života patří viry?</a:t>
            </a:r>
            <a:r>
              <a:rPr lang="cs-CZ" b="0" dirty="0" smtClean="0"/>
              <a:t/>
            </a:r>
            <a:br>
              <a:rPr lang="cs-CZ" b="0" dirty="0" smtClean="0"/>
            </a:br>
            <a:endParaRPr lang="cs-CZ" b="0" dirty="0" smtClean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1. pozůstatky </a:t>
            </a:r>
            <a:r>
              <a:rPr lang="cs-CZ" b="0" dirty="0" err="1" smtClean="0">
                <a:sym typeface="Symbol"/>
              </a:rPr>
              <a:t>předbuněčného</a:t>
            </a:r>
            <a:r>
              <a:rPr lang="cs-CZ" b="0" dirty="0" smtClean="0">
                <a:sym typeface="Symbol"/>
              </a:rPr>
              <a:t> světa: některé procesy a geny starobylé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mnoho genů </a:t>
            </a:r>
            <a:r>
              <a:rPr lang="cs-CZ" b="0" dirty="0" smtClean="0">
                <a:sym typeface="Symbol"/>
              </a:rPr>
              <a:t>jen velmi </a:t>
            </a:r>
            <a:r>
              <a:rPr lang="cs-CZ" b="0" dirty="0" smtClean="0">
                <a:sym typeface="Symbol"/>
              </a:rPr>
              <a:t>vzdáleně příbuzných od buněčných protějšků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 jak mohly samostatně existovat v </a:t>
            </a:r>
            <a:r>
              <a:rPr lang="cs-CZ" b="0" dirty="0" err="1" smtClean="0">
                <a:sym typeface="Symbol"/>
              </a:rPr>
              <a:t>předbuněčném</a:t>
            </a:r>
            <a:r>
              <a:rPr lang="cs-CZ" b="0" dirty="0" smtClean="0">
                <a:sym typeface="Symbol"/>
              </a:rPr>
              <a:t> světě?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2. </a:t>
            </a:r>
            <a:r>
              <a:rPr lang="cs-CZ" b="0" dirty="0" smtClean="0">
                <a:sym typeface="Symbol"/>
              </a:rPr>
              <a:t>podobnost s </a:t>
            </a:r>
            <a:r>
              <a:rPr lang="cs-CZ" b="0" dirty="0" err="1" smtClean="0">
                <a:sym typeface="Symbol"/>
              </a:rPr>
              <a:t>transpozony</a:t>
            </a:r>
            <a:r>
              <a:rPr lang="cs-CZ" b="0" dirty="0" smtClean="0">
                <a:sym typeface="Symbol"/>
              </a:rPr>
              <a:t>  „uprchlé</a:t>
            </a:r>
            <a:r>
              <a:rPr lang="cs-CZ" b="0" dirty="0" smtClean="0">
                <a:sym typeface="Symbol"/>
              </a:rPr>
              <a:t>“ části buněčných organismů </a:t>
            </a:r>
            <a:r>
              <a:rPr lang="cs-CZ" b="0" dirty="0" smtClean="0">
                <a:sym typeface="Symbol"/>
              </a:rPr>
              <a:t/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– </a:t>
            </a:r>
            <a:r>
              <a:rPr lang="cs-CZ" b="0" dirty="0" smtClean="0">
                <a:sym typeface="Symbol"/>
              </a:rPr>
              <a:t>původně jejich </a:t>
            </a:r>
            <a:r>
              <a:rPr lang="cs-CZ" b="0" dirty="0" smtClean="0">
                <a:sym typeface="Symbol"/>
              </a:rPr>
              <a:t>součástí</a:t>
            </a:r>
            <a:r>
              <a:rPr lang="cs-CZ" b="0" dirty="0" smtClean="0">
                <a:sym typeface="Symbol"/>
              </a:rPr>
              <a:t>	(např. jako buněčná RNA, nebo </a:t>
            </a:r>
            <a:r>
              <a:rPr lang="cs-CZ" b="0" dirty="0" smtClean="0">
                <a:sym typeface="Symbol"/>
              </a:rPr>
              <a:t/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DNA </a:t>
            </a:r>
            <a:r>
              <a:rPr lang="cs-CZ" b="0" dirty="0" smtClean="0">
                <a:sym typeface="Symbol"/>
              </a:rPr>
              <a:t>elementy jako </a:t>
            </a:r>
            <a:r>
              <a:rPr lang="cs-CZ" b="0" dirty="0" err="1" smtClean="0">
                <a:sym typeface="Symbol"/>
              </a:rPr>
              <a:t>transpozony</a:t>
            </a:r>
            <a:r>
              <a:rPr lang="cs-CZ" b="0" dirty="0" smtClean="0">
                <a:sym typeface="Symbol"/>
              </a:rPr>
              <a:t> </a:t>
            </a:r>
            <a:r>
              <a:rPr lang="cs-CZ" b="0" dirty="0" smtClean="0">
                <a:sym typeface="Symbol"/>
              </a:rPr>
              <a:t>a </a:t>
            </a:r>
            <a:r>
              <a:rPr lang="cs-CZ" b="0" dirty="0" err="1" smtClean="0">
                <a:sym typeface="Symbol"/>
              </a:rPr>
              <a:t>plasmidy</a:t>
            </a:r>
            <a:r>
              <a:rPr lang="cs-CZ" b="0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3. původně volně žijící organismy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např. </a:t>
            </a:r>
            <a:r>
              <a:rPr lang="cs-CZ" b="0" dirty="0" err="1" smtClean="0"/>
              <a:t>mimivirus</a:t>
            </a:r>
            <a:r>
              <a:rPr lang="cs-CZ" b="0" dirty="0" smtClean="0"/>
              <a:t>: velikost genomu = 1,2 </a:t>
            </a:r>
            <a:r>
              <a:rPr lang="cs-CZ" b="0" dirty="0" err="1" smtClean="0"/>
              <a:t>Mb</a:t>
            </a:r>
            <a:r>
              <a:rPr lang="cs-CZ" b="0" dirty="0" smtClean="0"/>
              <a:t>, </a:t>
            </a:r>
            <a:r>
              <a:rPr lang="cs-CZ" b="0" dirty="0" smtClean="0">
                <a:sym typeface="Symbol"/>
              </a:rPr>
              <a:t> 900 proteinů, tj. více</a:t>
            </a:r>
            <a:br>
              <a:rPr lang="cs-CZ" b="0" dirty="0" smtClean="0">
                <a:sym typeface="Symbol"/>
              </a:rPr>
            </a:br>
            <a:r>
              <a:rPr lang="cs-CZ" b="0" dirty="0" smtClean="0">
                <a:sym typeface="Symbol"/>
              </a:rPr>
              <a:t>	než některé bakterie a </a:t>
            </a:r>
            <a:r>
              <a:rPr lang="cs-CZ" b="0" dirty="0" err="1" smtClean="0">
                <a:sym typeface="Symbol"/>
              </a:rPr>
              <a:t>archebakterie</a:t>
            </a:r>
            <a:endParaRPr lang="cs-CZ" b="0" dirty="0" smtClean="0">
              <a:sym typeface="Symbol"/>
            </a:endParaRPr>
          </a:p>
        </p:txBody>
      </p:sp>
      <p:sp>
        <p:nvSpPr>
          <p:cNvPr id="1026" name="AutoShape 2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://upload.wikimedia.org/wikipedia/commons/f/fe/Mimivirus-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2856735" y="3977772"/>
            <a:ext cx="6129610" cy="2605700"/>
            <a:chOff x="2856735" y="3977772"/>
            <a:chExt cx="6129610" cy="2605700"/>
          </a:xfrm>
        </p:grpSpPr>
        <p:pic>
          <p:nvPicPr>
            <p:cNvPr id="1030" name="Picture 6" descr="http://upload.wikimedia.org/wikipedia/commons/4/4b/Mimivirus_01_F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6735" y="4510652"/>
              <a:ext cx="3712232" cy="2072820"/>
            </a:xfrm>
            <a:prstGeom prst="rect">
              <a:avLst/>
            </a:prstGeom>
            <a:noFill/>
          </p:spPr>
        </p:pic>
        <p:pic>
          <p:nvPicPr>
            <p:cNvPr id="1032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0458" y="3977772"/>
              <a:ext cx="2345887" cy="258659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5454869" y="4067504"/>
              <a:ext cx="1093076" cy="472966"/>
            </a:xfrm>
            <a:prstGeom prst="wedgeRectCallout">
              <a:avLst>
                <a:gd name="adj1" fmla="val -28835"/>
                <a:gd name="adj2" fmla="val 10237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b="0" dirty="0" err="1" smtClean="0">
                  <a:sym typeface="Symbol" pitchFamily="-105" charset="2"/>
                </a:rPr>
                <a:t>mimivirus</a:t>
              </a:r>
              <a:endParaRPr lang="cs-CZ" sz="1600" b="0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5"/>
          <p:cNvSpPr txBox="1">
            <a:spLocks noChangeArrowheads="1"/>
          </p:cNvSpPr>
          <p:nvPr/>
        </p:nvSpPr>
        <p:spPr bwMode="auto">
          <a:xfrm>
            <a:off x="466725" y="236538"/>
            <a:ext cx="38651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Klíčové evoluční přechody</a:t>
            </a:r>
            <a:r>
              <a:rPr lang="cs-CZ" sz="2400" b="0" dirty="0" smtClean="0">
                <a:solidFill>
                  <a:srgbClr val="F00000"/>
                </a:solidFill>
              </a:rPr>
              <a:t>:</a:t>
            </a:r>
            <a:endParaRPr lang="cs-CZ" b="0" dirty="0">
              <a:solidFill>
                <a:srgbClr val="003399"/>
              </a:solidFill>
            </a:endParaRPr>
          </a:p>
        </p:txBody>
      </p:sp>
      <p:pic>
        <p:nvPicPr>
          <p:cNvPr id="29699" name="Picture 17" descr="alt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8677" y="236538"/>
            <a:ext cx="1926951" cy="254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0" name="Text Box 18"/>
          <p:cNvSpPr txBox="1">
            <a:spLocks noChangeArrowheads="1"/>
          </p:cNvSpPr>
          <p:nvPr/>
        </p:nvSpPr>
        <p:spPr bwMode="auto">
          <a:xfrm>
            <a:off x="466725" y="844222"/>
            <a:ext cx="35734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replikátorů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 smtClean="0"/>
              <a:t>kompartmentace, vznik buňky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chromozomů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genetického kódu, DNA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</a:t>
            </a:r>
            <a:r>
              <a:rPr lang="cs-CZ" b="0" dirty="0" err="1"/>
              <a:t>eukaryot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pohlaví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 err="1"/>
              <a:t>mnohobuněčnost</a:t>
            </a:r>
            <a:endParaRPr lang="cs-CZ" b="0" dirty="0"/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society</a:t>
            </a:r>
          </a:p>
          <a:p>
            <a:pPr marL="457200" indent="-457200">
              <a:spcAft>
                <a:spcPts val="600"/>
              </a:spcAft>
            </a:pPr>
            <a:r>
              <a:rPr lang="cs-CZ" b="0" dirty="0"/>
              <a:t>vznik jazyka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052004" y="2745901"/>
            <a:ext cx="14734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solidFill>
                  <a:srgbClr val="003399"/>
                </a:solidFill>
              </a:rPr>
              <a:t>E. </a:t>
            </a:r>
            <a:r>
              <a:rPr lang="cs-CZ" sz="1600" b="0" dirty="0" err="1">
                <a:solidFill>
                  <a:srgbClr val="003399"/>
                </a:solidFill>
              </a:rPr>
              <a:t>Szathmáry</a:t>
            </a:r>
            <a:endParaRPr lang="cs-CZ" sz="1600" b="0" dirty="0">
              <a:solidFill>
                <a:srgbClr val="003399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6725" y="4614041"/>
            <a:ext cx="8331127" cy="1826141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 smtClean="0"/>
              <a:t>Jedinci se přestávají reprodukovat nezávisle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 smtClean="0"/>
              <a:t>Větší velikost </a:t>
            </a:r>
            <a:r>
              <a:rPr lang="cs-CZ" sz="2400" b="0" dirty="0" smtClean="0">
                <a:sym typeface="Symbol"/>
              </a:rPr>
              <a:t> větší </a:t>
            </a:r>
            <a:r>
              <a:rPr lang="cs-CZ" sz="2400" b="0" dirty="0" smtClean="0"/>
              <a:t>kořist, specializace, dělba práce</a:t>
            </a:r>
          </a:p>
          <a:p>
            <a:pPr defTabSz="360000">
              <a:spcAft>
                <a:spcPts val="1000"/>
              </a:spcAft>
            </a:pPr>
            <a:r>
              <a:rPr lang="cs-CZ" sz="2400" b="0" dirty="0" smtClean="0"/>
              <a:t>Vznik efektivnějších způsobů získání, procesování, přenosu</a:t>
            </a:r>
            <a:br>
              <a:rPr lang="cs-CZ" sz="2400" b="0" dirty="0" smtClean="0"/>
            </a:br>
            <a:r>
              <a:rPr lang="cs-CZ" sz="2400" b="0" dirty="0" smtClean="0"/>
              <a:t>	a uložení informací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66725" y="1954924"/>
            <a:ext cx="820430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0" dirty="0" smtClean="0">
                <a:solidFill>
                  <a:srgbClr val="F00000"/>
                </a:solidFill>
              </a:rPr>
              <a:t>konflikt selekce na různých úrovních:</a:t>
            </a:r>
            <a:br>
              <a:rPr lang="cs-CZ" sz="2400" b="0" dirty="0" smtClean="0">
                <a:solidFill>
                  <a:srgbClr val="F00000"/>
                </a:solidFill>
              </a:rPr>
            </a:br>
            <a:r>
              <a:rPr lang="cs-CZ" sz="2400" b="0" dirty="0" smtClean="0">
                <a:solidFill>
                  <a:srgbClr val="FF0000"/>
                </a:solidFill>
              </a:rPr>
              <a:t/>
            </a:r>
            <a:br>
              <a:rPr lang="cs-CZ" sz="2400" b="0" dirty="0" smtClean="0">
                <a:solidFill>
                  <a:srgbClr val="FF0000"/>
                </a:solidFill>
              </a:rPr>
            </a:br>
            <a:r>
              <a:rPr lang="cs-CZ" sz="2400" b="0" dirty="0" smtClean="0"/>
              <a:t>kontrola replikace </a:t>
            </a:r>
            <a:r>
              <a:rPr lang="cs-CZ" sz="2400" b="0" dirty="0" smtClean="0">
                <a:sym typeface="Symbol" pitchFamily="-105" charset="2"/>
              </a:rPr>
              <a:t> B chromozomy, transpozice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 smtClean="0">
                <a:sym typeface="Symbol" pitchFamily="-105" charset="2"/>
              </a:rPr>
              <a:t>spravedlivá meióza  meiotický tah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 smtClean="0">
                <a:sym typeface="Symbol" pitchFamily="-105" charset="2"/>
              </a:rPr>
              <a:t>diferenciace somatických buněk  nádorové bujení</a:t>
            </a:r>
          </a:p>
          <a:p>
            <a:pPr defTabSz="360000">
              <a:spcAft>
                <a:spcPts val="1200"/>
              </a:spcAft>
            </a:pPr>
            <a:r>
              <a:rPr lang="cs-CZ" sz="2400" b="0" dirty="0" smtClean="0">
                <a:sym typeface="Symbol" pitchFamily="-105" charset="2"/>
              </a:rPr>
              <a:t>nereprodukční kasty  dělnice kladoucí 	vajíčka</a:t>
            </a:r>
            <a:endParaRPr lang="cs-CZ" sz="2400" b="0" dirty="0">
              <a:sym typeface="Symbol" pitchFamily="-105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13566" y="236538"/>
            <a:ext cx="7375737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 defTabSz="360000">
              <a:spcAft>
                <a:spcPts val="1000"/>
              </a:spcAft>
            </a:pPr>
            <a:r>
              <a:rPr lang="cs-CZ" sz="2400" b="0" dirty="0" smtClean="0"/>
              <a:t>Výhody přechodu na „vyšší úroveň“ ale neznamenají</a:t>
            </a:r>
            <a:br>
              <a:rPr lang="cs-CZ" sz="2400" b="0" dirty="0" smtClean="0"/>
            </a:br>
            <a:r>
              <a:rPr lang="cs-CZ" sz="2400" b="0" dirty="0" smtClean="0"/>
              <a:t>působení skupinového výběru!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skenovat000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7087" t="3683" b="3180"/>
          <a:stretch>
            <a:fillRect/>
          </a:stretch>
        </p:blipFill>
        <p:spPr bwMode="auto">
          <a:xfrm>
            <a:off x="466725" y="2736780"/>
            <a:ext cx="4410075" cy="386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66725" y="236538"/>
            <a:ext cx="7792198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 evoluce  „</a:t>
            </a:r>
            <a:r>
              <a:rPr lang="cs-CZ" b="0" dirty="0" err="1" smtClean="0">
                <a:sym typeface="Symbol" pitchFamily="-105" charset="2"/>
              </a:rPr>
              <a:t>Spiegelmanovo</a:t>
            </a:r>
            <a:r>
              <a:rPr lang="cs-CZ" b="0" dirty="0" smtClean="0">
                <a:sym typeface="Symbol" pitchFamily="-105" charset="2"/>
              </a:rPr>
              <a:t> monstrum“: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/>
              </a:rPr>
              <a:t> </a:t>
            </a:r>
            <a:r>
              <a:rPr lang="cs-CZ" b="0" dirty="0" smtClean="0">
                <a:sym typeface="Symbol" pitchFamily="-105" charset="2"/>
              </a:rPr>
              <a:t>zmenšení velikosti  zvýšení rychlosti replikace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po 74. transferu 5% rozdíl v sekvenci, 17% velikost ve srovnání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s původní RNA</a:t>
            </a:r>
          </a:p>
          <a:p>
            <a:pPr defTabSz="360000">
              <a:spcAft>
                <a:spcPts val="1000"/>
              </a:spcAft>
              <a:buFont typeface="Symbol"/>
              <a:buChar char="®"/>
            </a:pPr>
            <a:r>
              <a:rPr lang="cs-CZ" b="0" dirty="0" smtClean="0">
                <a:sym typeface="Symbol" pitchFamily="-105" charset="2"/>
              </a:rPr>
              <a:t> snížení </a:t>
            </a:r>
            <a:r>
              <a:rPr lang="cs-CZ" b="0" dirty="0">
                <a:sym typeface="Symbol" pitchFamily="-105" charset="2"/>
              </a:rPr>
              <a:t>schopnosti infikovat bakterii </a:t>
            </a:r>
            <a:r>
              <a:rPr lang="cs-CZ" b="0" i="1" dirty="0">
                <a:sym typeface="Symbol" pitchFamily="-105" charset="2"/>
              </a:rPr>
              <a:t>E. </a:t>
            </a:r>
            <a:r>
              <a:rPr lang="cs-CZ" b="0" i="1" dirty="0" err="1" smtClean="0">
                <a:sym typeface="Symbol" pitchFamily="-105" charset="2"/>
              </a:rPr>
              <a:t>coli</a:t>
            </a:r>
            <a:endParaRPr lang="cs-CZ" b="0" i="1" dirty="0" smtClean="0">
              <a:sym typeface="Symbol" pitchFamily="-105" charset="2"/>
            </a:endParaRPr>
          </a:p>
        </p:txBody>
      </p:sp>
      <p:sp>
        <p:nvSpPr>
          <p:cNvPr id="5126" name="AutoShape 9"/>
          <p:cNvSpPr>
            <a:spLocks noChangeArrowheads="1"/>
          </p:cNvSpPr>
          <p:nvPr/>
        </p:nvSpPr>
        <p:spPr bwMode="auto">
          <a:xfrm>
            <a:off x="2838230" y="2207173"/>
            <a:ext cx="1880916" cy="945930"/>
          </a:xfrm>
          <a:prstGeom prst="wedgeRectCallout">
            <a:avLst>
              <a:gd name="adj1" fmla="val -54164"/>
              <a:gd name="adj2" fmla="val 806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/>
              <a:t>po 4. </a:t>
            </a:r>
            <a:r>
              <a:rPr lang="cs-CZ" sz="1800" b="0" dirty="0" smtClean="0"/>
              <a:t>transferu </a:t>
            </a:r>
            <a:r>
              <a:rPr lang="cs-CZ" sz="1800" b="0" dirty="0" smtClean="0">
                <a:sym typeface="Symbol" pitchFamily="-105" charset="2"/>
              </a:rPr>
              <a:t>snížení </a:t>
            </a:r>
            <a:r>
              <a:rPr lang="cs-CZ" sz="1800" b="0" dirty="0">
                <a:sym typeface="Symbol" pitchFamily="-105" charset="2"/>
              </a:rPr>
              <a:t>infekčnosti</a:t>
            </a: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5637327" y="5095765"/>
            <a:ext cx="2920991" cy="10156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0" dirty="0" smtClean="0">
                <a:solidFill>
                  <a:srgbClr val="DE0000"/>
                </a:solidFill>
              </a:rPr>
              <a:t>Tyto experimenty ale</a:t>
            </a:r>
            <a:endParaRPr lang="cs-CZ" b="0" dirty="0">
              <a:solidFill>
                <a:srgbClr val="DE0000"/>
              </a:solidFill>
            </a:endParaRPr>
          </a:p>
          <a:p>
            <a:pPr algn="ctr"/>
            <a:r>
              <a:rPr lang="cs-CZ" b="0" dirty="0" smtClean="0">
                <a:solidFill>
                  <a:srgbClr val="DE0000"/>
                </a:solidFill>
              </a:rPr>
              <a:t>nevysvětlují </a:t>
            </a:r>
            <a:r>
              <a:rPr lang="cs-CZ" b="0" dirty="0">
                <a:solidFill>
                  <a:srgbClr val="DE0000"/>
                </a:solidFill>
              </a:rPr>
              <a:t>vznik života</a:t>
            </a:r>
            <a:br>
              <a:rPr lang="cs-CZ" b="0" dirty="0">
                <a:solidFill>
                  <a:srgbClr val="DE0000"/>
                </a:solidFill>
              </a:rPr>
            </a:br>
            <a:r>
              <a:rPr lang="cs-CZ" b="0" dirty="0">
                <a:solidFill>
                  <a:srgbClr val="DE0000"/>
                </a:solidFill>
              </a:rPr>
              <a:t>  </a:t>
            </a:r>
            <a:r>
              <a:rPr lang="cs-CZ" b="0" dirty="0" smtClean="0">
                <a:solidFill>
                  <a:srgbClr val="DE0000"/>
                </a:solidFill>
              </a:rPr>
              <a:t>(dodán enzym)</a:t>
            </a:r>
            <a:endParaRPr lang="cs-CZ" b="0" dirty="0">
              <a:solidFill>
                <a:srgbClr val="DE0000"/>
              </a:solidFill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96892" y="1681655"/>
            <a:ext cx="3168432" cy="1345324"/>
          </a:xfrm>
          <a:prstGeom prst="wedgeRectCallout">
            <a:avLst>
              <a:gd name="adj1" fmla="val -31855"/>
              <a:gd name="adj2" fmla="val -748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>
                <a:sym typeface="Symbol" pitchFamily="-105" charset="2"/>
              </a:rPr>
              <a:t>predikce: velikost </a:t>
            </a:r>
            <a:r>
              <a:rPr lang="cs-CZ" sz="1800" b="0" dirty="0" smtClean="0">
                <a:sym typeface="Symbol"/>
              </a:rPr>
              <a:t> 4000 </a:t>
            </a:r>
            <a:r>
              <a:rPr lang="cs-CZ" sz="1800" b="0" dirty="0" err="1" smtClean="0">
                <a:sym typeface="Symbol"/>
              </a:rPr>
              <a:t>bp</a:t>
            </a:r>
            <a:r>
              <a:rPr lang="cs-CZ" sz="1800" b="0" dirty="0" smtClean="0">
                <a:sym typeface="Symbol"/>
              </a:rPr>
              <a:t> (rychlejší replikace)</a:t>
            </a:r>
          </a:p>
          <a:p>
            <a:pPr algn="ctr"/>
            <a:r>
              <a:rPr lang="cs-CZ" sz="1800" b="0" dirty="0" smtClean="0">
                <a:sym typeface="Symbol"/>
              </a:rPr>
              <a:t> 50–100 </a:t>
            </a:r>
            <a:r>
              <a:rPr lang="cs-CZ" sz="1800" b="0" dirty="0" err="1" smtClean="0">
                <a:sym typeface="Symbol"/>
              </a:rPr>
              <a:t>bp</a:t>
            </a:r>
            <a:r>
              <a:rPr lang="cs-CZ" sz="1800" b="0" dirty="0" smtClean="0">
                <a:sym typeface="Symbol"/>
              </a:rPr>
              <a:t> (nelze spolehlivě replikovat)</a:t>
            </a:r>
            <a:endParaRPr lang="cs-CZ" sz="1800" b="0" dirty="0">
              <a:sym typeface="Symbol" pitchFamily="-105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92718" y="3584028"/>
            <a:ext cx="4351282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podobně </a:t>
            </a:r>
            <a:r>
              <a:rPr lang="cs-CZ" b="0" dirty="0" err="1" smtClean="0"/>
              <a:t>Manfred</a:t>
            </a:r>
            <a:r>
              <a:rPr lang="cs-CZ" b="0" dirty="0" smtClean="0"/>
              <a:t> </a:t>
            </a:r>
            <a:r>
              <a:rPr lang="cs-CZ" b="0" dirty="0" err="1" smtClean="0"/>
              <a:t>Sumper</a:t>
            </a:r>
            <a:r>
              <a:rPr lang="cs-CZ" b="0" dirty="0" smtClean="0"/>
              <a:t> </a:t>
            </a:r>
            <a:r>
              <a:rPr lang="cs-CZ" b="0" dirty="0" err="1" smtClean="0"/>
              <a:t>et</a:t>
            </a:r>
            <a:r>
              <a:rPr lang="cs-CZ" b="0" dirty="0" smtClean="0"/>
              <a:t> </a:t>
            </a:r>
            <a:r>
              <a:rPr lang="cs-CZ" b="0" dirty="0" err="1" smtClean="0"/>
              <a:t>al</a:t>
            </a:r>
            <a:r>
              <a:rPr lang="cs-CZ" b="0" dirty="0" smtClean="0"/>
              <a:t>.: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vznik schopnosti replikace v přít.</a:t>
            </a:r>
            <a:br>
              <a:rPr lang="cs-CZ" b="0" dirty="0" smtClean="0"/>
            </a:br>
            <a:r>
              <a:rPr lang="cs-CZ" b="0" dirty="0" smtClean="0"/>
              <a:t>akridinové oranže (dokonce rychleji)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  <p:bldP spid="5126" grpId="0" animBg="1"/>
      <p:bldP spid="18842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227146"/>
            <a:ext cx="6239850" cy="406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</a:rPr>
              <a:t>dolní limit:</a:t>
            </a:r>
            <a:r>
              <a:rPr lang="cs-CZ" b="0" dirty="0" smtClean="0"/>
              <a:t> nejstarší horniny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rula v Great </a:t>
            </a:r>
            <a:r>
              <a:rPr lang="cs-CZ" b="0" dirty="0" err="1" smtClean="0"/>
              <a:t>Slave</a:t>
            </a:r>
            <a:r>
              <a:rPr lang="cs-CZ" b="0" dirty="0" smtClean="0"/>
              <a:t> </a:t>
            </a:r>
            <a:r>
              <a:rPr lang="cs-CZ" b="0" dirty="0" err="1" smtClean="0"/>
              <a:t>Lake</a:t>
            </a:r>
            <a:r>
              <a:rPr lang="cs-CZ" b="0" dirty="0" smtClean="0"/>
              <a:t> (Kanada) – 4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krystaly zirkonu (Austrálie) – 4,3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některé meteority – 4,5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konec bombardování Země –  </a:t>
            </a:r>
            <a:r>
              <a:rPr lang="cs-CZ" b="0" dirty="0" smtClean="0">
                <a:sym typeface="Symbol" pitchFamily="-105" charset="2"/>
              </a:rPr>
              <a:t>4 </a:t>
            </a:r>
            <a:r>
              <a:rPr lang="cs-CZ" b="0" dirty="0" smtClean="0">
                <a:sym typeface="Symbol" pitchFamily="-105" charset="2"/>
              </a:rPr>
              <a:t>mld.</a:t>
            </a:r>
            <a:br>
              <a:rPr lang="cs-CZ" b="0" dirty="0" smtClean="0">
                <a:sym typeface="Symbol" pitchFamily="-105" charset="2"/>
              </a:rPr>
            </a:br>
            <a:endParaRPr lang="cs-CZ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olidFill>
                  <a:srgbClr val="F00000"/>
                </a:solidFill>
                <a:sym typeface="Symbol" pitchFamily="-105" charset="2"/>
              </a:rPr>
              <a:t>horní limit: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 err="1" smtClean="0">
                <a:sym typeface="Symbol" pitchFamily="-105" charset="2"/>
              </a:rPr>
              <a:t>mikrofosilie</a:t>
            </a:r>
            <a:r>
              <a:rPr lang="cs-CZ" b="0" dirty="0" smtClean="0">
                <a:sym typeface="Symbol" pitchFamily="-105" charset="2"/>
              </a:rPr>
              <a:t>, chemické fosilie</a:t>
            </a:r>
            <a:endParaRPr lang="en-US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rohovec ve </a:t>
            </a:r>
            <a:r>
              <a:rPr lang="cs-CZ" b="0" dirty="0" err="1" smtClean="0">
                <a:sym typeface="Symbol" pitchFamily="-105" charset="2"/>
              </a:rPr>
              <a:t>Warrawoona</a:t>
            </a:r>
            <a:r>
              <a:rPr lang="cs-CZ" b="0" dirty="0" smtClean="0">
                <a:sym typeface="Symbol" pitchFamily="-105" charset="2"/>
              </a:rPr>
              <a:t> </a:t>
            </a:r>
            <a:r>
              <a:rPr lang="cs-CZ" b="0" dirty="0" err="1" smtClean="0">
                <a:sym typeface="Symbol" pitchFamily="-105" charset="2"/>
              </a:rPr>
              <a:t>Group</a:t>
            </a:r>
            <a:r>
              <a:rPr lang="cs-CZ" b="0" dirty="0" smtClean="0">
                <a:sym typeface="Symbol" pitchFamily="-105" charset="2"/>
              </a:rPr>
              <a:t> (Z Austrálie)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3,45 mld.: podobnost se současnými stromatolity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... dnes zpochybňováno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41795" y="236538"/>
            <a:ext cx="2297039" cy="461665"/>
          </a:xfrm>
          <a:prstGeom prst="rect">
            <a:avLst/>
          </a:prstGeom>
          <a:solidFill>
            <a:srgbClr val="FFFF66"/>
          </a:solidFill>
        </p:spPr>
        <p:txBody>
          <a:bodyPr wrap="none">
            <a:spAutoFit/>
          </a:bodyPr>
          <a:lstStyle/>
          <a:p>
            <a:r>
              <a:rPr lang="cs-CZ" sz="2400" cap="all" dirty="0" smtClean="0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Vznik života</a:t>
            </a:r>
            <a:endParaRPr lang="cs-CZ" sz="2400" cap="all" dirty="0">
              <a:solidFill>
                <a:srgbClr val="F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6725" y="956441"/>
            <a:ext cx="819775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Podle radiometrického měření stáří Země </a:t>
            </a:r>
            <a:r>
              <a:rPr lang="cs-CZ" b="0" dirty="0" smtClean="0">
                <a:sym typeface="Symbol"/>
              </a:rPr>
              <a:t> 4,6 mld. let</a:t>
            </a:r>
            <a:r>
              <a:rPr lang="cs-CZ" b="0" dirty="0" smtClean="0"/>
              <a:t>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podle některých teorií ale Země vznikla sekundárně a je tedy mladší</a:t>
            </a:r>
          </a:p>
        </p:txBody>
      </p:sp>
      <p:grpSp>
        <p:nvGrpSpPr>
          <p:cNvPr id="11" name="Skupina 7"/>
          <p:cNvGrpSpPr>
            <a:grpSpLocks noChangeAspect="1"/>
          </p:cNvGrpSpPr>
          <p:nvPr/>
        </p:nvGrpSpPr>
        <p:grpSpPr>
          <a:xfrm>
            <a:off x="6145729" y="1923120"/>
            <a:ext cx="2998271" cy="4591323"/>
            <a:chOff x="5832116" y="493713"/>
            <a:chExt cx="2998271" cy="4591323"/>
          </a:xfrm>
        </p:grpSpPr>
        <p:pic>
          <p:nvPicPr>
            <p:cNvPr id="12" name="Picture 3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30693" y="2777359"/>
              <a:ext cx="2530475" cy="188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6339270" y="4567511"/>
              <a:ext cx="1949450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0" dirty="0"/>
                <a:t>současné stromatolity </a:t>
              </a:r>
            </a:p>
            <a:p>
              <a:pPr algn="ctr"/>
              <a:r>
                <a:rPr lang="cs-CZ" sz="1400" b="0" dirty="0" err="1"/>
                <a:t>Shark</a:t>
              </a:r>
              <a:r>
                <a:rPr lang="cs-CZ" sz="1400" b="0" dirty="0"/>
                <a:t> </a:t>
              </a:r>
              <a:r>
                <a:rPr lang="cs-CZ" sz="1400" b="0" dirty="0" err="1"/>
                <a:t>Bay</a:t>
              </a:r>
              <a:r>
                <a:rPr lang="cs-CZ" sz="1400" b="0" dirty="0"/>
                <a:t>, Z Austrálie</a:t>
              </a:r>
            </a:p>
          </p:txBody>
        </p:sp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65825" y="493713"/>
              <a:ext cx="2593975" cy="174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5832116" y="2167595"/>
              <a:ext cx="299827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400" b="0" dirty="0"/>
                <a:t>prekambrické stromatolity </a:t>
              </a:r>
            </a:p>
            <a:p>
              <a:pPr algn="ctr"/>
              <a:r>
                <a:rPr lang="cs-CZ" sz="1400" b="0" dirty="0" err="1"/>
                <a:t>Siyeh</a:t>
              </a:r>
              <a:r>
                <a:rPr lang="cs-CZ" sz="1400" b="0" dirty="0"/>
                <a:t> </a:t>
              </a:r>
              <a:r>
                <a:rPr lang="cs-CZ" sz="1400" b="0" dirty="0" err="1"/>
                <a:t>Formation</a:t>
              </a:r>
              <a:r>
                <a:rPr lang="cs-CZ" sz="1400" b="0" dirty="0"/>
                <a:t>, </a:t>
              </a:r>
              <a:r>
                <a:rPr lang="cs-CZ" sz="1400" b="0" dirty="0" err="1"/>
                <a:t>Glacier</a:t>
              </a:r>
              <a:r>
                <a:rPr lang="cs-CZ" sz="1400" b="0" dirty="0"/>
                <a:t> </a:t>
              </a:r>
              <a:r>
                <a:rPr lang="cs-CZ" sz="1400" b="0" dirty="0" err="1" smtClean="0"/>
                <a:t>Natl</a:t>
              </a:r>
              <a:r>
                <a:rPr lang="cs-CZ" sz="1400" b="0" dirty="0" smtClean="0"/>
                <a:t>. </a:t>
              </a:r>
              <a:r>
                <a:rPr lang="cs-CZ" sz="1400" b="0" dirty="0"/>
                <a:t>Park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74" name="Text Box 38"/>
          <p:cNvSpPr txBox="1">
            <a:spLocks noChangeArrowheads="1"/>
          </p:cNvSpPr>
          <p:nvPr/>
        </p:nvSpPr>
        <p:spPr bwMode="auto">
          <a:xfrm>
            <a:off x="466725" y="236538"/>
            <a:ext cx="828839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chemické fosilie – </a:t>
            </a:r>
            <a:r>
              <a:rPr lang="cs-CZ" b="0" dirty="0" smtClean="0">
                <a:solidFill>
                  <a:srgbClr val="F00000"/>
                </a:solidFill>
                <a:sym typeface="Symbol" pitchFamily="-105" charset="2"/>
              </a:rPr>
              <a:t>kerogen</a:t>
            </a:r>
            <a:r>
              <a:rPr lang="cs-CZ" b="0" dirty="0" smtClean="0">
                <a:sym typeface="Symbol" pitchFamily="-105" charset="2"/>
              </a:rPr>
              <a:t> = organická hmota tvořená rozkladem a 	transformací živých organismů</a:t>
            </a:r>
            <a:endParaRPr lang="en-US" b="0" dirty="0" smtClean="0">
              <a:sym typeface="Symbol" pitchFamily="-105" charset="2"/>
            </a:endParaRPr>
          </a:p>
          <a:p>
            <a:pPr defTabSz="360000">
              <a:spcAft>
                <a:spcPts val="1000"/>
              </a:spcAft>
            </a:pPr>
            <a:r>
              <a:rPr lang="cs-CZ" b="0" dirty="0" smtClean="0">
                <a:sym typeface="Symbol" pitchFamily="-105" charset="2"/>
              </a:rPr>
              <a:t>Grónsko: 3.85 mld., potvrzení na základě poměru C</a:t>
            </a:r>
            <a:r>
              <a:rPr lang="cs-CZ" b="0" baseline="30000" dirty="0" smtClean="0">
                <a:sym typeface="Symbol" pitchFamily="-105" charset="2"/>
              </a:rPr>
              <a:t>12</a:t>
            </a:r>
            <a:r>
              <a:rPr lang="cs-CZ" b="0" dirty="0" smtClean="0">
                <a:sym typeface="Symbol" pitchFamily="-105" charset="2"/>
              </a:rPr>
              <a:t>/C</a:t>
            </a:r>
            <a:r>
              <a:rPr lang="cs-CZ" b="0" baseline="30000" dirty="0" smtClean="0">
                <a:sym typeface="Symbol" pitchFamily="-105" charset="2"/>
              </a:rPr>
              <a:t>13</a:t>
            </a:r>
            <a:endParaRPr lang="cs-CZ" b="0" baseline="30000" dirty="0">
              <a:sym typeface="Symbol" pitchFamily="-105" charset="2"/>
            </a:endParaRPr>
          </a:p>
        </p:txBody>
      </p:sp>
      <p:sp>
        <p:nvSpPr>
          <p:cNvPr id="167979" name="Text Box 43"/>
          <p:cNvSpPr txBox="1">
            <a:spLocks noChangeArrowheads="1"/>
          </p:cNvSpPr>
          <p:nvPr/>
        </p:nvSpPr>
        <p:spPr bwMode="auto">
          <a:xfrm>
            <a:off x="308085" y="1581588"/>
            <a:ext cx="867096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F00000"/>
                </a:solidFill>
              </a:rPr>
              <a:t>Závěr: život zřejmě </a:t>
            </a:r>
            <a:r>
              <a:rPr lang="cs-CZ" sz="2400" b="0" dirty="0" smtClean="0">
                <a:solidFill>
                  <a:srgbClr val="F00000"/>
                </a:solidFill>
              </a:rPr>
              <a:t>vznikl </a:t>
            </a:r>
            <a:r>
              <a:rPr lang="cs-CZ" sz="2400" b="0" dirty="0">
                <a:solidFill>
                  <a:srgbClr val="F00000"/>
                </a:solidFill>
              </a:rPr>
              <a:t>během 200 mil. let mezi 4 a 3,8 mld.</a:t>
            </a:r>
          </a:p>
        </p:txBody>
      </p:sp>
      <p:pic>
        <p:nvPicPr>
          <p:cNvPr id="10" name="Picture 2" descr="https://whyevolutionistrue.files.wordpress.com/2010/02/microfossils.jpg?w=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353" y="2294100"/>
            <a:ext cx="4004441" cy="443777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3681468" y="3463213"/>
            <a:ext cx="922063" cy="530720"/>
          </a:xfrm>
          <a:prstGeom prst="wedgeRectCallout">
            <a:avLst>
              <a:gd name="adj1" fmla="val 74329"/>
              <a:gd name="adj2" fmla="val -278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jádro?</a:t>
            </a:r>
            <a:endParaRPr lang="cs-CZ" sz="1800" b="0" dirty="0"/>
          </a:p>
        </p:txBody>
      </p:sp>
      <p:sp>
        <p:nvSpPr>
          <p:cNvPr id="13" name="Obdélník 12"/>
          <p:cNvSpPr/>
          <p:nvPr/>
        </p:nvSpPr>
        <p:spPr>
          <a:xfrm>
            <a:off x="466725" y="2339334"/>
            <a:ext cx="425242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b="0" dirty="0" smtClean="0"/>
              <a:t>Emmanuelle </a:t>
            </a:r>
            <a:r>
              <a:rPr lang="cs-CZ" b="0" dirty="0" err="1" smtClean="0"/>
              <a:t>Javaux</a:t>
            </a:r>
            <a:r>
              <a:rPr lang="cs-CZ" b="0" dirty="0" smtClean="0"/>
              <a:t> </a:t>
            </a:r>
            <a:r>
              <a:rPr lang="cs-CZ" b="0" dirty="0" err="1" smtClean="0"/>
              <a:t>et</a:t>
            </a:r>
            <a:r>
              <a:rPr lang="cs-CZ" b="0" dirty="0" smtClean="0"/>
              <a:t> </a:t>
            </a:r>
            <a:r>
              <a:rPr lang="cs-CZ" b="0" dirty="0" err="1" smtClean="0"/>
              <a:t>al</a:t>
            </a:r>
            <a:r>
              <a:rPr lang="cs-CZ" b="0" dirty="0" smtClean="0"/>
              <a:t>. (2010): 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	„</a:t>
            </a:r>
            <a:r>
              <a:rPr lang="cs-CZ" b="0" i="1" dirty="0" err="1" smtClean="0"/>
              <a:t>acritarchs</a:t>
            </a:r>
            <a:r>
              <a:rPr lang="cs-CZ" b="0" dirty="0" smtClean="0"/>
              <a:t>“, 3,2 mld. </a:t>
            </a:r>
            <a:br>
              <a:rPr lang="cs-CZ" b="0" dirty="0" smtClean="0"/>
            </a:br>
            <a:r>
              <a:rPr lang="cs-CZ" b="0" dirty="0" smtClean="0"/>
              <a:t>	</a:t>
            </a:r>
            <a:r>
              <a:rPr lang="cs-CZ" sz="1800" b="0" dirty="0" smtClean="0"/>
              <a:t>(</a:t>
            </a:r>
            <a:r>
              <a:rPr lang="cs-CZ" sz="1800" b="0" dirty="0" err="1" smtClean="0"/>
              <a:t>Agnes</a:t>
            </a:r>
            <a:r>
              <a:rPr lang="cs-CZ" sz="1800" b="0" dirty="0" smtClean="0"/>
              <a:t> </a:t>
            </a:r>
            <a:r>
              <a:rPr lang="cs-CZ" sz="1800" b="0" dirty="0" err="1" smtClean="0"/>
              <a:t>gold</a:t>
            </a:r>
            <a:r>
              <a:rPr lang="cs-CZ" sz="1800" b="0" dirty="0" smtClean="0"/>
              <a:t> mine, </a:t>
            </a:r>
            <a:r>
              <a:rPr lang="cs-CZ" sz="1800" b="0" dirty="0" err="1" smtClean="0"/>
              <a:t>Moodies</a:t>
            </a:r>
            <a:r>
              <a:rPr lang="cs-CZ" sz="1800" b="0" dirty="0" smtClean="0"/>
              <a:t> 	</a:t>
            </a:r>
            <a:r>
              <a:rPr lang="cs-CZ" sz="1800" b="0" dirty="0" err="1" smtClean="0"/>
              <a:t>Group</a:t>
            </a:r>
            <a:r>
              <a:rPr lang="cs-CZ" sz="1800" b="0" dirty="0" smtClean="0"/>
              <a:t>, 	J Afrika)</a:t>
            </a:r>
            <a:endParaRPr lang="cs-CZ" b="0" dirty="0" smtClean="0"/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do té doby – 1,8 mld.</a:t>
            </a:r>
          </a:p>
          <a:p>
            <a:pPr defTabSz="360000">
              <a:spcAft>
                <a:spcPts val="1000"/>
              </a:spcAft>
            </a:pPr>
            <a:r>
              <a:rPr lang="cs-CZ" b="0" dirty="0" smtClean="0"/>
              <a:t>není jisté, zda jde o </a:t>
            </a:r>
            <a:r>
              <a:rPr lang="cs-CZ" b="0" dirty="0" err="1" smtClean="0"/>
              <a:t>eukaryota</a:t>
            </a:r>
            <a:endParaRPr lang="cs-CZ" b="0" dirty="0" smtClean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3836277" y="4603586"/>
            <a:ext cx="1255986" cy="714648"/>
          </a:xfrm>
          <a:prstGeom prst="wedgeRectCallout">
            <a:avLst>
              <a:gd name="adj1" fmla="val 77676"/>
              <a:gd name="adj2" fmla="val -4842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buněčná stěna</a:t>
            </a:r>
            <a:endParaRPr lang="cs-CZ" sz="1800" b="0" dirty="0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2564526" y="5570482"/>
            <a:ext cx="2175642" cy="961696"/>
          </a:xfrm>
          <a:prstGeom prst="wedgeRectCallout">
            <a:avLst>
              <a:gd name="adj1" fmla="val 95585"/>
              <a:gd name="adj2" fmla="val -3111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b="0" dirty="0" smtClean="0"/>
              <a:t>složitější buněčné struktury</a:t>
            </a:r>
          </a:p>
          <a:p>
            <a:pPr algn="ctr"/>
            <a:r>
              <a:rPr lang="cs-CZ" sz="1800" b="0" dirty="0" smtClean="0"/>
              <a:t>1,4 mld.</a:t>
            </a:r>
            <a:endParaRPr lang="cs-CZ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6725" y="236538"/>
            <a:ext cx="7984558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0" dirty="0">
                <a:solidFill>
                  <a:srgbClr val="F00000"/>
                </a:solidFill>
              </a:rPr>
              <a:t>Jak vznikl život?</a:t>
            </a:r>
            <a:r>
              <a:rPr lang="cs-CZ" sz="2400" dirty="0">
                <a:solidFill>
                  <a:srgbClr val="F00000"/>
                </a:solidFill>
              </a:rPr>
              <a:t/>
            </a:r>
            <a:br>
              <a:rPr lang="cs-CZ" sz="2400" dirty="0">
                <a:solidFill>
                  <a:srgbClr val="F00000"/>
                </a:solidFill>
              </a:rPr>
            </a:br>
            <a:endParaRPr lang="cs-CZ" sz="2400" b="0" dirty="0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jednoduchých organických </a:t>
            </a:r>
            <a:r>
              <a:rPr lang="cs-CZ" b="0" dirty="0" smtClean="0"/>
              <a:t>molekul </a:t>
            </a:r>
            <a:r>
              <a:rPr lang="cs-CZ" b="0" dirty="0" smtClean="0">
                <a:sym typeface="Symbol"/>
              </a:rPr>
              <a:t> </a:t>
            </a:r>
            <a:r>
              <a:rPr lang="cs-CZ" b="0" dirty="0" smtClean="0"/>
              <a:t>chemická </a:t>
            </a:r>
            <a:r>
              <a:rPr lang="cs-CZ" b="0" dirty="0"/>
              <a:t>evoluce, </a:t>
            </a:r>
            <a:r>
              <a:rPr lang="cs-CZ" b="0" dirty="0" smtClean="0"/>
              <a:t/>
            </a:r>
            <a:br>
              <a:rPr lang="cs-CZ" b="0" dirty="0" smtClean="0"/>
            </a:br>
            <a:r>
              <a:rPr lang="cs-CZ" b="0" dirty="0" smtClean="0"/>
              <a:t>	primitivní </a:t>
            </a:r>
            <a:r>
              <a:rPr lang="cs-CZ" b="0" dirty="0"/>
              <a:t>metabolismus</a:t>
            </a:r>
          </a:p>
          <a:p>
            <a:pPr defTabSz="360000">
              <a:spcAft>
                <a:spcPts val="1000"/>
              </a:spcAft>
            </a:pPr>
            <a:r>
              <a:rPr lang="cs-CZ" b="0" dirty="0"/>
              <a:t>vznik </a:t>
            </a:r>
            <a:r>
              <a:rPr lang="cs-CZ" b="0" dirty="0" err="1" smtClean="0"/>
              <a:t>autoreplikace</a:t>
            </a:r>
            <a:r>
              <a:rPr lang="cs-CZ" b="0" dirty="0" smtClean="0"/>
              <a:t>, kompartmentace </a:t>
            </a:r>
            <a:r>
              <a:rPr lang="cs-CZ" b="0" dirty="0"/>
              <a:t>a vznik </a:t>
            </a:r>
            <a:r>
              <a:rPr lang="cs-CZ" b="0" dirty="0" smtClean="0"/>
              <a:t>buňky, ...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/>
            </a:r>
            <a:br>
              <a:rPr lang="cs-CZ" b="0" dirty="0"/>
            </a:br>
            <a:r>
              <a:rPr lang="cs-CZ" b="0" dirty="0"/>
              <a:t/>
            </a:r>
            <a:br>
              <a:rPr lang="cs-CZ" b="0" dirty="0"/>
            </a:br>
            <a:r>
              <a:rPr lang="cs-CZ" b="0" dirty="0">
                <a:solidFill>
                  <a:srgbClr val="F00000"/>
                </a:solidFill>
              </a:rPr>
              <a:t>První chemické experimenty:</a:t>
            </a:r>
            <a:br>
              <a:rPr lang="cs-CZ" b="0" dirty="0">
                <a:solidFill>
                  <a:srgbClr val="F00000"/>
                </a:solidFill>
              </a:rPr>
            </a:br>
            <a:r>
              <a:rPr lang="cs-CZ" sz="1200" b="0" dirty="0">
                <a:solidFill>
                  <a:srgbClr val="F00000"/>
                </a:solidFill>
              </a:rPr>
              <a:t>					</a:t>
            </a:r>
            <a:endParaRPr lang="cs-CZ" b="0" dirty="0"/>
          </a:p>
          <a:p>
            <a:pPr defTabSz="360000">
              <a:spcAft>
                <a:spcPts val="1000"/>
              </a:spcAft>
            </a:pPr>
            <a:r>
              <a:rPr lang="cs-CZ" b="0" dirty="0"/>
              <a:t>1828: chlorid amonný + </a:t>
            </a:r>
            <a:r>
              <a:rPr lang="cs-CZ" b="0" dirty="0" err="1"/>
              <a:t>kyanát</a:t>
            </a:r>
            <a:r>
              <a:rPr lang="cs-CZ" b="0" dirty="0"/>
              <a:t> stříbrný + teplo </a:t>
            </a:r>
            <a:r>
              <a:rPr lang="cs-CZ" b="0" dirty="0">
                <a:sym typeface="Symbol" pitchFamily="-105" charset="2"/>
              </a:rPr>
              <a:t> močovina</a:t>
            </a:r>
            <a:r>
              <a:rPr lang="en-US" b="0" dirty="0">
                <a:sym typeface="Symbol" pitchFamily="-105" charset="2"/>
              </a:rPr>
              <a:t/>
            </a:r>
            <a:br>
              <a:rPr lang="en-US" b="0" dirty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(= </a:t>
            </a:r>
            <a:r>
              <a:rPr lang="cs-CZ" b="0" dirty="0" err="1">
                <a:sym typeface="Symbol" pitchFamily="-105" charset="2"/>
              </a:rPr>
              <a:t>Wöhlerova</a:t>
            </a:r>
            <a:r>
              <a:rPr lang="cs-CZ" b="0" dirty="0">
                <a:sym typeface="Symbol" pitchFamily="-105" charset="2"/>
              </a:rPr>
              <a:t> reakce)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50. léta 19. stol.: </a:t>
            </a:r>
            <a:r>
              <a:rPr lang="cs-CZ" b="0" dirty="0" err="1">
                <a:sym typeface="Symbol" pitchFamily="-105" charset="2"/>
              </a:rPr>
              <a:t>formamid</a:t>
            </a:r>
            <a:r>
              <a:rPr lang="cs-CZ" b="0" dirty="0">
                <a:sym typeface="Symbol" pitchFamily="-105" charset="2"/>
              </a:rPr>
              <a:t> + H</a:t>
            </a:r>
            <a:r>
              <a:rPr lang="cs-CZ" b="0" baseline="-25000" dirty="0">
                <a:sym typeface="Symbol" pitchFamily="-105" charset="2"/>
              </a:rPr>
              <a:t>2</a:t>
            </a:r>
            <a:r>
              <a:rPr lang="cs-CZ" b="0" dirty="0">
                <a:sym typeface="Symbol" pitchFamily="-105" charset="2"/>
              </a:rPr>
              <a:t>O + UV, </a:t>
            </a:r>
            <a:r>
              <a:rPr lang="cs-CZ" b="0" dirty="0" err="1">
                <a:sym typeface="Symbol" pitchFamily="-105" charset="2"/>
              </a:rPr>
              <a:t>elektřina</a:t>
            </a:r>
            <a:r>
              <a:rPr lang="cs-CZ" b="0" dirty="0">
                <a:sym typeface="Symbol" pitchFamily="-105" charset="2"/>
              </a:rPr>
              <a:t> alanin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-105" charset="2"/>
              </a:rPr>
              <a:t>formaldehyd + </a:t>
            </a:r>
            <a:r>
              <a:rPr lang="cs-CZ" b="0" dirty="0" err="1">
                <a:sym typeface="Symbol" pitchFamily="-105" charset="2"/>
              </a:rPr>
              <a:t>NaOH</a:t>
            </a:r>
            <a:r>
              <a:rPr lang="cs-CZ" b="0" dirty="0">
                <a:sym typeface="Symbol" pitchFamily="-105" charset="2"/>
              </a:rPr>
              <a:t>  cukry</a:t>
            </a:r>
            <a:br>
              <a:rPr lang="cs-CZ" b="0" dirty="0">
                <a:sym typeface="Symbol" pitchFamily="-105" charset="2"/>
              </a:rPr>
            </a:br>
            <a:r>
              <a:rPr lang="cs-CZ" b="0" dirty="0">
                <a:sym typeface="Symbol" pitchFamily="-105" charset="2"/>
              </a:rPr>
              <a:t>	</a:t>
            </a:r>
            <a:r>
              <a:rPr lang="cs-CZ" b="0" dirty="0" smtClean="0">
                <a:sym typeface="Symbol" pitchFamily="-105" charset="2"/>
              </a:rPr>
              <a:t> </a:t>
            </a:r>
            <a:r>
              <a:rPr lang="cs-CZ" b="0" dirty="0">
                <a:sym typeface="Symbol" pitchFamily="-105" charset="2"/>
              </a:rPr>
              <a:t>důkazy proti vitalismu </a:t>
            </a:r>
            <a:r>
              <a:rPr lang="cs-CZ" b="0" dirty="0" smtClean="0">
                <a:sym typeface="Symbol" pitchFamily="-105" charset="2"/>
              </a:rPr>
              <a:t>(</a:t>
            </a:r>
            <a:r>
              <a:rPr lang="en-US" b="0" dirty="0" err="1" smtClean="0">
                <a:sym typeface="Symbol" pitchFamily="-105" charset="2"/>
              </a:rPr>
              <a:t>tvrd</a:t>
            </a:r>
            <a:r>
              <a:rPr lang="cs-CZ" b="0" dirty="0" smtClean="0">
                <a:sym typeface="Symbol" pitchFamily="-105" charset="2"/>
              </a:rPr>
              <a:t>í, že chemie </a:t>
            </a:r>
            <a:r>
              <a:rPr lang="cs-CZ" b="0" dirty="0">
                <a:sym typeface="Symbol" pitchFamily="-105" charset="2"/>
              </a:rPr>
              <a:t>v živých systémech </a:t>
            </a:r>
            <a:r>
              <a:rPr lang="cs-CZ" b="0" dirty="0" smtClean="0">
                <a:sym typeface="Symbol" pitchFamily="-105" charset="2"/>
              </a:rPr>
              <a:t>je </a:t>
            </a:r>
            <a:br>
              <a:rPr lang="cs-CZ" b="0" dirty="0" smtClean="0">
                <a:sym typeface="Symbol" pitchFamily="-105" charset="2"/>
              </a:rPr>
            </a:br>
            <a:r>
              <a:rPr lang="cs-CZ" b="0" dirty="0" smtClean="0">
                <a:sym typeface="Symbol" pitchFamily="-105" charset="2"/>
              </a:rPr>
              <a:t>	fundamentálně </a:t>
            </a:r>
            <a:r>
              <a:rPr lang="cs-CZ" b="0" dirty="0">
                <a:sym typeface="Symbol" pitchFamily="-105" charset="2"/>
              </a:rPr>
              <a:t>odlišná od </a:t>
            </a:r>
            <a:r>
              <a:rPr lang="cs-CZ" b="0" dirty="0" smtClean="0">
                <a:sym typeface="Symbol" pitchFamily="-105" charset="2"/>
              </a:rPr>
              <a:t>neživých, tj. </a:t>
            </a:r>
            <a:r>
              <a:rPr lang="cs-CZ" b="0" dirty="0" smtClean="0">
                <a:sym typeface="Symbol" pitchFamily="-105" charset="2"/>
              </a:rPr>
              <a:t>organická </a:t>
            </a:r>
            <a:r>
              <a:rPr lang="cs-CZ" b="0" dirty="0" smtClean="0">
                <a:sym typeface="Symbol"/>
              </a:rPr>
              <a:t> anorganická</a:t>
            </a:r>
            <a:r>
              <a:rPr lang="cs-CZ" b="0" dirty="0" smtClean="0">
                <a:sym typeface="Symbol" pitchFamily="-105" charset="2"/>
              </a:rPr>
              <a:t>)</a:t>
            </a:r>
            <a:endParaRPr lang="cs-CZ" b="0" dirty="0">
              <a:sym typeface="Symbol" pitchFamily="-105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1292</Words>
  <Application>Microsoft Office PowerPoint</Application>
  <PresentationFormat>Předvádění na obrazovce (4:3)</PresentationFormat>
  <Paragraphs>397</Paragraphs>
  <Slides>55</Slides>
  <Notes>40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209</cp:revision>
  <dcterms:created xsi:type="dcterms:W3CDTF">2002-05-03T10:21:15Z</dcterms:created>
  <dcterms:modified xsi:type="dcterms:W3CDTF">2015-04-07T21:34:16Z</dcterms:modified>
</cp:coreProperties>
</file>