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8" r:id="rId3"/>
    <p:sldId id="257" r:id="rId4"/>
    <p:sldId id="281" r:id="rId5"/>
    <p:sldId id="269" r:id="rId6"/>
    <p:sldId id="270" r:id="rId7"/>
    <p:sldId id="271" r:id="rId8"/>
    <p:sldId id="264" r:id="rId9"/>
    <p:sldId id="259" r:id="rId10"/>
    <p:sldId id="274" r:id="rId11"/>
    <p:sldId id="276" r:id="rId12"/>
    <p:sldId id="277" r:id="rId13"/>
    <p:sldId id="278" r:id="rId14"/>
    <p:sldId id="279" r:id="rId15"/>
    <p:sldId id="272" r:id="rId16"/>
    <p:sldId id="263" r:id="rId17"/>
    <p:sldId id="258" r:id="rId18"/>
    <p:sldId id="260" r:id="rId19"/>
    <p:sldId id="261" r:id="rId20"/>
    <p:sldId id="275" r:id="rId21"/>
    <p:sldId id="262" r:id="rId22"/>
    <p:sldId id="280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86" autoAdjust="0"/>
  </p:normalViewPr>
  <p:slideViewPr>
    <p:cSldViewPr showGuides="1">
      <p:cViewPr>
        <p:scale>
          <a:sx n="66" d="100"/>
          <a:sy n="66" d="100"/>
        </p:scale>
        <p:origin x="-1422" y="-90"/>
      </p:cViewPr>
      <p:guideLst>
        <p:guide orient="horz" pos="663"/>
        <p:guide pos="29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BB1C3-C4D2-46F5-9AE8-E4C42C090B7C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4B02A-D991-42CD-81C2-40B22B55F3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4B02A-D991-42CD-81C2-40B22B55F38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6BD-E5AE-43C8-AA7A-3F3408B9FA00}" type="datetimeFigureOut">
              <a:rPr lang="cs-CZ" smtClean="0"/>
              <a:pPr/>
              <a:t>29.5.2015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26720-9CAE-4BCF-A34E-11CE5CFAC3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eurostemcell.org/image/reprogramming-dummies-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/>
              <a:t>Direct</a:t>
            </a:r>
            <a:r>
              <a:rPr lang="cs-CZ" sz="6000" dirty="0" smtClean="0"/>
              <a:t> </a:t>
            </a:r>
            <a:r>
              <a:rPr lang="cs-CZ" sz="6000" dirty="0" err="1" smtClean="0"/>
              <a:t>reprogramming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1343000"/>
          </a:xfrm>
        </p:spPr>
        <p:txBody>
          <a:bodyPr>
            <a:normAutofit/>
          </a:bodyPr>
          <a:lstStyle/>
          <a:p>
            <a:pPr algn="r"/>
            <a:r>
              <a:rPr lang="cs-CZ" sz="2800" smtClean="0"/>
              <a:t>Jana Bartoňková</a:t>
            </a:r>
            <a:endParaRPr lang="cs-CZ" sz="2800" dirty="0" smtClean="0"/>
          </a:p>
          <a:p>
            <a:pPr algn="r"/>
            <a:r>
              <a:rPr lang="cs-CZ" sz="2800" dirty="0" smtClean="0"/>
              <a:t>Lukáš Bálek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2047" y="26064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Jak na to?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35696" y="1988840"/>
            <a:ext cx="68407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600" dirty="0" smtClean="0"/>
              <a:t> transkripční faktory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600" dirty="0" smtClean="0"/>
              <a:t> epigenetické regulátory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600" dirty="0" smtClean="0"/>
              <a:t> </a:t>
            </a:r>
            <a:r>
              <a:rPr lang="en-US" sz="3600" dirty="0" err="1" smtClean="0"/>
              <a:t>miRNA</a:t>
            </a:r>
            <a:endParaRPr lang="cs-CZ" sz="36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600" dirty="0" smtClean="0"/>
              <a:t> malé chemické molekuly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2047" y="26064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Jak na to?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35696" y="1988840"/>
            <a:ext cx="684075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600" u="sng" dirty="0" smtClean="0"/>
              <a:t>transkripční faktory</a:t>
            </a:r>
          </a:p>
          <a:p>
            <a:pPr>
              <a:lnSpc>
                <a:spcPct val="150000"/>
              </a:lnSpc>
            </a:pPr>
            <a:r>
              <a:rPr lang="cs-CZ" sz="3600" dirty="0" smtClean="0"/>
              <a:t>- hodiny po transfekci</a:t>
            </a:r>
            <a:endParaRPr lang="cs-CZ" sz="14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3600" dirty="0" smtClean="0"/>
              <a:t> stabilní i po odstranění stimulu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2047" y="26064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Jak na to?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35696" y="1988840"/>
            <a:ext cx="684075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600" u="sng" dirty="0" smtClean="0"/>
              <a:t>epigenetické regulátory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3600" dirty="0" smtClean="0"/>
              <a:t> Dnmt1 </a:t>
            </a:r>
            <a:r>
              <a:rPr lang="cs-CZ" sz="1400" dirty="0" smtClean="0"/>
              <a:t>(</a:t>
            </a:r>
            <a:r>
              <a:rPr lang="cs-CZ" sz="1400" dirty="0" err="1" smtClean="0"/>
              <a:t>Dhawan</a:t>
            </a:r>
            <a:r>
              <a:rPr lang="cs-CZ" sz="1400" dirty="0" smtClean="0"/>
              <a:t> </a:t>
            </a:r>
            <a:r>
              <a:rPr lang="cs-CZ" sz="1400" dirty="0" err="1" smtClean="0"/>
              <a:t>et</a:t>
            </a:r>
            <a:r>
              <a:rPr lang="cs-CZ" sz="1400" dirty="0" smtClean="0"/>
              <a:t> </a:t>
            </a:r>
            <a:r>
              <a:rPr lang="cs-CZ" sz="1400" dirty="0" err="1" smtClean="0"/>
              <a:t>al</a:t>
            </a:r>
            <a:r>
              <a:rPr lang="cs-CZ" sz="1400" dirty="0" smtClean="0"/>
              <a:t>., 2011)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3600" dirty="0" smtClean="0"/>
              <a:t> Baf60c </a:t>
            </a:r>
            <a:r>
              <a:rPr lang="cs-CZ" sz="1400" dirty="0" smtClean="0"/>
              <a:t>(</a:t>
            </a:r>
            <a:r>
              <a:rPr lang="cs-CZ" sz="1400" dirty="0" err="1" smtClean="0"/>
              <a:t>Takeuchi</a:t>
            </a:r>
            <a:r>
              <a:rPr lang="cs-CZ" sz="1400" dirty="0" smtClean="0"/>
              <a:t> </a:t>
            </a:r>
            <a:r>
              <a:rPr lang="cs-CZ" sz="1400" dirty="0" err="1" smtClean="0"/>
              <a:t>and</a:t>
            </a:r>
            <a:r>
              <a:rPr lang="cs-CZ" sz="1400" dirty="0" smtClean="0"/>
              <a:t> </a:t>
            </a:r>
            <a:r>
              <a:rPr lang="cs-CZ" sz="1400" dirty="0" err="1" smtClean="0"/>
              <a:t>Bruneau</a:t>
            </a:r>
            <a:r>
              <a:rPr lang="cs-CZ" sz="1400" dirty="0" smtClean="0"/>
              <a:t>, 2009)</a:t>
            </a:r>
          </a:p>
          <a:p>
            <a:r>
              <a:rPr lang="cs-CZ" sz="3600" dirty="0" smtClean="0"/>
              <a:t>- </a:t>
            </a:r>
            <a:r>
              <a:rPr lang="cs-CZ" sz="3600" dirty="0" err="1" smtClean="0"/>
              <a:t>polycomb</a:t>
            </a:r>
            <a:r>
              <a:rPr lang="cs-CZ" sz="3600" dirty="0" smtClean="0"/>
              <a:t> </a:t>
            </a:r>
            <a:r>
              <a:rPr lang="cs-CZ" sz="3600" dirty="0" err="1" smtClean="0"/>
              <a:t>repressor</a:t>
            </a:r>
            <a:r>
              <a:rPr lang="cs-CZ" sz="3600" dirty="0" smtClean="0"/>
              <a:t> </a:t>
            </a:r>
            <a:r>
              <a:rPr lang="cs-CZ" sz="3600" dirty="0" err="1" smtClean="0"/>
              <a:t>complex</a:t>
            </a:r>
            <a:r>
              <a:rPr lang="cs-CZ" sz="3600" dirty="0" smtClean="0"/>
              <a:t> 2 (PRC2) </a:t>
            </a:r>
            <a:r>
              <a:rPr lang="cs-CZ" sz="1400" dirty="0" smtClean="0"/>
              <a:t>(Patel </a:t>
            </a:r>
            <a:r>
              <a:rPr lang="cs-CZ" sz="1400" dirty="0" err="1" smtClean="0"/>
              <a:t>et</a:t>
            </a:r>
            <a:r>
              <a:rPr lang="cs-CZ" sz="1400" dirty="0" smtClean="0"/>
              <a:t> </a:t>
            </a:r>
            <a:r>
              <a:rPr lang="cs-CZ" sz="1400" dirty="0" err="1" smtClean="0"/>
              <a:t>al</a:t>
            </a:r>
            <a:r>
              <a:rPr lang="cs-CZ" sz="1400" dirty="0" smtClean="0"/>
              <a:t>., 2012)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2047" y="26064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Jak na to?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35696" y="1988840"/>
            <a:ext cx="68407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u="sng" dirty="0" err="1" smtClean="0"/>
              <a:t>miRNA</a:t>
            </a:r>
            <a:endParaRPr lang="cs-CZ" sz="3600" u="sng" dirty="0" smtClean="0"/>
          </a:p>
          <a:p>
            <a:pPr>
              <a:buFontTx/>
              <a:buChar char="-"/>
            </a:pPr>
            <a:r>
              <a:rPr lang="cs-CZ" sz="3600" dirty="0" smtClean="0"/>
              <a:t> </a:t>
            </a:r>
            <a:r>
              <a:rPr lang="cs-CZ" sz="3600" dirty="0" err="1" smtClean="0"/>
              <a:t>miR</a:t>
            </a:r>
            <a:r>
              <a:rPr lang="cs-CZ" sz="3600" dirty="0" smtClean="0"/>
              <a:t>-9/9 </a:t>
            </a:r>
            <a:r>
              <a:rPr lang="cs-CZ" sz="3600" dirty="0" err="1" smtClean="0"/>
              <a:t>and</a:t>
            </a:r>
            <a:r>
              <a:rPr lang="cs-CZ" sz="3600" dirty="0" smtClean="0"/>
              <a:t> </a:t>
            </a:r>
            <a:r>
              <a:rPr lang="cs-CZ" sz="3600" dirty="0" err="1" smtClean="0"/>
              <a:t>miR</a:t>
            </a:r>
            <a:r>
              <a:rPr lang="cs-CZ" sz="3600" dirty="0" smtClean="0"/>
              <a:t>-124 </a:t>
            </a:r>
            <a:r>
              <a:rPr lang="cs-CZ" sz="1400" dirty="0" smtClean="0"/>
              <a:t>(</a:t>
            </a:r>
            <a:r>
              <a:rPr lang="cs-CZ" sz="1400" dirty="0" err="1" smtClean="0"/>
              <a:t>Yoo</a:t>
            </a:r>
            <a:r>
              <a:rPr lang="cs-CZ" sz="1400" dirty="0" smtClean="0"/>
              <a:t> </a:t>
            </a:r>
            <a:r>
              <a:rPr lang="cs-CZ" sz="1400" dirty="0" err="1" smtClean="0"/>
              <a:t>et</a:t>
            </a:r>
            <a:r>
              <a:rPr lang="cs-CZ" sz="1400" dirty="0" smtClean="0"/>
              <a:t> </a:t>
            </a:r>
            <a:r>
              <a:rPr lang="cs-CZ" sz="1400" dirty="0" err="1" smtClean="0"/>
              <a:t>al</a:t>
            </a:r>
            <a:r>
              <a:rPr lang="cs-CZ" sz="1400" dirty="0" smtClean="0"/>
              <a:t>., 2011)</a:t>
            </a:r>
          </a:p>
          <a:p>
            <a:pPr>
              <a:buFontTx/>
              <a:buChar char="-"/>
            </a:pPr>
            <a:r>
              <a:rPr lang="cs-CZ" sz="3600" dirty="0" smtClean="0"/>
              <a:t> není tak efektivní jako TF</a:t>
            </a:r>
            <a:endParaRPr lang="cs-CZ" sz="1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2047" y="26064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Jak na to?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35696" y="1988840"/>
            <a:ext cx="684075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600" u="sng" dirty="0" smtClean="0"/>
              <a:t>malé chemické molekuly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3600" dirty="0" smtClean="0"/>
              <a:t> především </a:t>
            </a:r>
            <a:r>
              <a:rPr lang="cs-CZ" sz="3600" dirty="0" smtClean="0"/>
              <a:t>u </a:t>
            </a:r>
            <a:r>
              <a:rPr lang="cs-CZ" sz="3600" dirty="0" err="1" smtClean="0"/>
              <a:t>iPSC</a:t>
            </a:r>
            <a:endParaRPr lang="cs-CZ" sz="36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3600" dirty="0" smtClean="0"/>
              <a:t> předmět </a:t>
            </a:r>
            <a:r>
              <a:rPr lang="cs-CZ" sz="3600" dirty="0" smtClean="0"/>
              <a:t>výzkumu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95574"/>
            <a:ext cx="7920880" cy="2413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9875" y="3212976"/>
            <a:ext cx="63531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323528" y="630002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Huang P., Zhang L., </a:t>
            </a:r>
            <a:r>
              <a:rPr lang="en-US" dirty="0" err="1" smtClean="0"/>
              <a:t>Gao</a:t>
            </a:r>
            <a:r>
              <a:rPr lang="en-US" dirty="0" smtClean="0"/>
              <a:t> Y. et al.</a:t>
            </a:r>
            <a:r>
              <a:rPr lang="cs-CZ" dirty="0" smtClean="0"/>
              <a:t> </a:t>
            </a:r>
            <a:r>
              <a:rPr lang="en-US" dirty="0" smtClean="0"/>
              <a:t>(2014). Cell Stem Cell 14, 370–384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991" y="5949280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HFF =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fetal</a:t>
            </a:r>
            <a:r>
              <a:rPr lang="cs-CZ" dirty="0" smtClean="0"/>
              <a:t> limb fibroblast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403648" y="5661248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/>
              <a:t>www.</a:t>
            </a:r>
            <a:r>
              <a:rPr lang="cs-CZ" sz="5400" dirty="0" err="1" smtClean="0"/>
              <a:t>systembio.com</a:t>
            </a:r>
            <a:endParaRPr lang="cs-CZ" sz="5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4875"/>
            <a:ext cx="8784976" cy="5048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77818" y="1196752"/>
            <a:ext cx="282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Tbx5, Mef2c, </a:t>
            </a:r>
            <a:r>
              <a:rPr lang="cs-CZ" dirty="0" err="1" smtClean="0"/>
              <a:t>Gata</a:t>
            </a:r>
            <a:r>
              <a:rPr lang="cs-CZ" dirty="0" smtClean="0"/>
              <a:t>-4, Mesp1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75856" y="908720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Ieda</a:t>
            </a:r>
            <a:r>
              <a:rPr lang="en-US" dirty="0" smtClean="0"/>
              <a:t>, M., J. D. Fu, et al. (2010). "Direct reprogramming of fibroblasts into functional </a:t>
            </a:r>
            <a:r>
              <a:rPr lang="en-US" dirty="0" err="1" smtClean="0"/>
              <a:t>cardiomyocytes</a:t>
            </a:r>
            <a:r>
              <a:rPr lang="en-US" dirty="0" smtClean="0"/>
              <a:t> by defined factors." Cell 142(3): 375-86. </a:t>
            </a: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3274152" y="1904058"/>
            <a:ext cx="5869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Efe</a:t>
            </a:r>
            <a:r>
              <a:rPr lang="en-US" dirty="0" smtClean="0"/>
              <a:t>, J. A., S. </a:t>
            </a:r>
            <a:r>
              <a:rPr lang="en-US" dirty="0" err="1" smtClean="0"/>
              <a:t>Hilcove</a:t>
            </a:r>
            <a:r>
              <a:rPr lang="en-US" dirty="0" smtClean="0"/>
              <a:t>, et al. (2011). "Conversion of mouse fibroblasts into </a:t>
            </a:r>
            <a:r>
              <a:rPr lang="en-US" dirty="0" err="1" smtClean="0"/>
              <a:t>cardiomyocytes</a:t>
            </a:r>
            <a:r>
              <a:rPr lang="en-US" dirty="0" smtClean="0"/>
              <a:t> using a direct reprogramming strategy." Nat Cell </a:t>
            </a:r>
            <a:r>
              <a:rPr lang="en-US" dirty="0" err="1" smtClean="0"/>
              <a:t>Biol</a:t>
            </a:r>
            <a:r>
              <a:rPr lang="en-US" dirty="0" smtClean="0"/>
              <a:t> 13(3): 215-22.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77818" y="2120082"/>
            <a:ext cx="2350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Oct4, Sox2, Klf4, C-</a:t>
            </a:r>
            <a:r>
              <a:rPr lang="cs-CZ" dirty="0" err="1" smtClean="0"/>
              <a:t>Myc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 rot="16200000">
            <a:off x="-729126" y="1841095"/>
            <a:ext cx="182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Kardiomyocyty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 rot="16200000">
            <a:off x="-509210" y="33035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Pankreas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275856" y="2984178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Zhou</a:t>
            </a:r>
            <a:r>
              <a:rPr lang="cs-CZ" dirty="0" smtClean="0"/>
              <a:t>, Q., J. Brown,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(2008). "In </a:t>
            </a:r>
            <a:r>
              <a:rPr lang="cs-CZ" dirty="0" err="1" smtClean="0"/>
              <a:t>vivo</a:t>
            </a:r>
            <a:r>
              <a:rPr lang="cs-CZ" dirty="0" smtClean="0"/>
              <a:t> </a:t>
            </a:r>
            <a:r>
              <a:rPr lang="cs-CZ" dirty="0" err="1" smtClean="0"/>
              <a:t>reprogramming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adult</a:t>
            </a:r>
            <a:r>
              <a:rPr lang="cs-CZ" dirty="0" smtClean="0"/>
              <a:t> </a:t>
            </a:r>
            <a:r>
              <a:rPr lang="cs-CZ" dirty="0" err="1" smtClean="0"/>
              <a:t>pancreatic</a:t>
            </a:r>
            <a:r>
              <a:rPr lang="cs-CZ" dirty="0" smtClean="0"/>
              <a:t> </a:t>
            </a:r>
            <a:r>
              <a:rPr lang="cs-CZ" dirty="0" err="1" smtClean="0"/>
              <a:t>exocrine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 to beta-</a:t>
            </a:r>
            <a:r>
              <a:rPr lang="cs-CZ" dirty="0" err="1" smtClean="0"/>
              <a:t>cells</a:t>
            </a:r>
            <a:r>
              <a:rPr lang="cs-CZ" dirty="0" smtClean="0"/>
              <a:t>." </a:t>
            </a:r>
            <a:r>
              <a:rPr lang="cs-CZ" dirty="0" err="1" smtClean="0"/>
              <a:t>Nature</a:t>
            </a:r>
            <a:r>
              <a:rPr lang="cs-CZ" dirty="0" smtClean="0"/>
              <a:t> 455(7213): 627-32.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77818" y="3262918"/>
            <a:ext cx="2462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Ngn3, Pdx1, </a:t>
            </a:r>
            <a:r>
              <a:rPr lang="cs-CZ" dirty="0" err="1" smtClean="0"/>
              <a:t>MafA</a:t>
            </a:r>
            <a:r>
              <a:rPr lang="cs-CZ" dirty="0" smtClean="0"/>
              <a:t>, VP16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275856" y="4136306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Szabo</a:t>
            </a:r>
            <a:r>
              <a:rPr lang="cs-CZ" dirty="0" smtClean="0"/>
              <a:t>, E., S. </a:t>
            </a:r>
            <a:r>
              <a:rPr lang="cs-CZ" dirty="0" err="1" smtClean="0"/>
              <a:t>Rampalli</a:t>
            </a:r>
            <a:r>
              <a:rPr lang="cs-CZ" dirty="0" smtClean="0"/>
              <a:t>,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"</a:t>
            </a:r>
            <a:r>
              <a:rPr lang="cs-CZ" dirty="0" err="1" smtClean="0"/>
              <a:t>Direct</a:t>
            </a:r>
            <a:r>
              <a:rPr lang="cs-CZ" dirty="0" smtClean="0"/>
              <a:t> </a:t>
            </a:r>
            <a:r>
              <a:rPr lang="cs-CZ" dirty="0" err="1" smtClean="0"/>
              <a:t>conversion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fibroblasts</a:t>
            </a:r>
            <a:r>
              <a:rPr lang="cs-CZ" dirty="0" smtClean="0"/>
              <a:t> to </a:t>
            </a:r>
            <a:r>
              <a:rPr lang="cs-CZ" dirty="0" err="1" smtClean="0"/>
              <a:t>multilineage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progenitors</a:t>
            </a:r>
            <a:r>
              <a:rPr lang="cs-CZ" dirty="0" smtClean="0"/>
              <a:t>." </a:t>
            </a:r>
            <a:r>
              <a:rPr lang="cs-CZ" dirty="0" err="1" smtClean="0"/>
              <a:t>Nature</a:t>
            </a:r>
            <a:r>
              <a:rPr lang="cs-CZ" dirty="0" smtClean="0"/>
              <a:t> 468(7323): 521-6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755576" y="4208314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Oct4, Gata1, Gata2, Gata3, </a:t>
            </a:r>
            <a:r>
              <a:rPr lang="cs-CZ" dirty="0" err="1" smtClean="0"/>
              <a:t>Gata</a:t>
            </a:r>
            <a:r>
              <a:rPr lang="cs-CZ" dirty="0" smtClean="0"/>
              <a:t>-4</a:t>
            </a:r>
          </a:p>
        </p:txBody>
      </p:sp>
      <p:sp>
        <p:nvSpPr>
          <p:cNvPr id="19" name="TextovéPole 18"/>
          <p:cNvSpPr txBox="1"/>
          <p:nvPr/>
        </p:nvSpPr>
        <p:spPr>
          <a:xfrm rot="16200000">
            <a:off x="-287669" y="4245188"/>
            <a:ext cx="1296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Krevni</a:t>
            </a:r>
            <a:endParaRPr lang="cs-CZ" b="1" dirty="0" smtClean="0"/>
          </a:p>
          <a:p>
            <a:pPr algn="ctr"/>
            <a:r>
              <a:rPr lang="cs-CZ" b="1" dirty="0" err="1" smtClean="0"/>
              <a:t>progenitory</a:t>
            </a:r>
            <a:endParaRPr lang="cs-CZ" b="1" dirty="0" smtClean="0"/>
          </a:p>
        </p:txBody>
      </p:sp>
      <p:sp>
        <p:nvSpPr>
          <p:cNvPr id="20" name="Obdélník 19"/>
          <p:cNvSpPr/>
          <p:nvPr/>
        </p:nvSpPr>
        <p:spPr>
          <a:xfrm>
            <a:off x="3275856" y="5373216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Ivey, K. N. and D. </a:t>
            </a:r>
            <a:r>
              <a:rPr lang="en-US" dirty="0" err="1" smtClean="0"/>
              <a:t>Srivastava</a:t>
            </a:r>
            <a:r>
              <a:rPr lang="en-US" dirty="0" smtClean="0"/>
              <a:t> (2011). </a:t>
            </a:r>
            <a:r>
              <a:rPr lang="cs-CZ" dirty="0" smtClean="0"/>
              <a:t> </a:t>
            </a:r>
            <a:r>
              <a:rPr lang="en-US" dirty="0" err="1" smtClean="0"/>
              <a:t>MicroRNAs</a:t>
            </a:r>
            <a:r>
              <a:rPr lang="en-US" dirty="0" smtClean="0"/>
              <a:t> as regulators of differentiation and cell fate decisions." Cell Stem Cell 7(1): 36-41.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377818" y="5648474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Mir-2861 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-463914" y="564382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Osteoblasty</a:t>
            </a:r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72008" y="2912170"/>
            <a:ext cx="8964488" cy="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107504" y="3992290"/>
            <a:ext cx="8964488" cy="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107504" y="5216426"/>
            <a:ext cx="8964488" cy="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771800" y="-25643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IN VITRO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 rot="16200000">
            <a:off x="-347415" y="3262113"/>
            <a:ext cx="1116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Neurony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96278" y="825679"/>
            <a:ext cx="2375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Brn2, Ascl1, Mytl1, Zic1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3203848" y="548680"/>
            <a:ext cx="59401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Vierbuchen</a:t>
            </a:r>
            <a:r>
              <a:rPr lang="en-US" dirty="0" smtClean="0"/>
              <a:t>, T., et al. (2010). "Direct conversion of fibroblasts to functional neurons by defined factors." Nature 463(7284): 1035-41.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67544" y="1484784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Brn2, Ascl1, Mytl1, NeuroD1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3203848" y="1484784"/>
            <a:ext cx="5940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Pang, Z. P., et al. (2011). "Induction of </a:t>
            </a:r>
            <a:r>
              <a:rPr lang="en-US" b="1" dirty="0" smtClean="0"/>
              <a:t>human</a:t>
            </a:r>
            <a:r>
              <a:rPr lang="en-US" dirty="0" smtClean="0"/>
              <a:t> neuronal cells by defined transcription factors." Nature 476(7359): 220-3.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467544" y="2276872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Mir</a:t>
            </a:r>
            <a:r>
              <a:rPr lang="cs-CZ" dirty="0" smtClean="0"/>
              <a:t>-9, </a:t>
            </a:r>
            <a:r>
              <a:rPr lang="cs-CZ" dirty="0" err="1" smtClean="0"/>
              <a:t>Mir</a:t>
            </a:r>
            <a:r>
              <a:rPr lang="cs-CZ" dirty="0" smtClean="0"/>
              <a:t>-124, Ascl1, Mytl1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3203848" y="2276872"/>
            <a:ext cx="5940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Yoo</a:t>
            </a:r>
            <a:r>
              <a:rPr lang="en-US" dirty="0" smtClean="0"/>
              <a:t>, A. S., et al. (2011). "</a:t>
            </a:r>
            <a:r>
              <a:rPr lang="en-US" dirty="0" err="1" smtClean="0"/>
              <a:t>MicroRNA</a:t>
            </a:r>
            <a:r>
              <a:rPr lang="en-US" dirty="0" smtClean="0"/>
              <a:t>-mediated conversion of </a:t>
            </a:r>
            <a:r>
              <a:rPr lang="en-US" b="1" dirty="0" smtClean="0"/>
              <a:t>human</a:t>
            </a:r>
            <a:r>
              <a:rPr lang="en-US" dirty="0" smtClean="0"/>
              <a:t> fibroblasts to neurons." Nature 476(7359): 228-31.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467544" y="3153742"/>
            <a:ext cx="280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Ascl1, Brn2, Mytl1, Lmx1a, FoxA2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3203848" y="3153742"/>
            <a:ext cx="59401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Caiazzo</a:t>
            </a:r>
            <a:r>
              <a:rPr lang="en-US" dirty="0" smtClean="0"/>
              <a:t>, M.et al. (2011). "Direct generation of functional </a:t>
            </a:r>
            <a:r>
              <a:rPr lang="en-US" dirty="0" err="1" smtClean="0"/>
              <a:t>dopaminergic</a:t>
            </a:r>
            <a:r>
              <a:rPr lang="en-US" dirty="0" smtClean="0"/>
              <a:t> neurons from mouse and human fibroblasts." Nature 476(7359): 224-7.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467544" y="4577352"/>
            <a:ext cx="2151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Mytl1, Brn2, </a:t>
            </a:r>
            <a:r>
              <a:rPr lang="cs-CZ" dirty="0" err="1" smtClean="0"/>
              <a:t>Mir</a:t>
            </a:r>
            <a:r>
              <a:rPr lang="cs-CZ" dirty="0" smtClean="0"/>
              <a:t>-124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3203848" y="4161854"/>
            <a:ext cx="59401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Ambasudhan</a:t>
            </a:r>
            <a:r>
              <a:rPr lang="cs-CZ" dirty="0" smtClean="0"/>
              <a:t>, R., M. </a:t>
            </a:r>
            <a:r>
              <a:rPr lang="cs-CZ" dirty="0" err="1" smtClean="0"/>
              <a:t>Talantova</a:t>
            </a:r>
            <a:r>
              <a:rPr lang="cs-CZ" dirty="0" smtClean="0"/>
              <a:t>,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(2011). "</a:t>
            </a:r>
            <a:r>
              <a:rPr lang="cs-CZ" dirty="0" err="1" smtClean="0"/>
              <a:t>Direct</a:t>
            </a:r>
            <a:r>
              <a:rPr lang="cs-CZ" dirty="0" smtClean="0"/>
              <a:t> </a:t>
            </a:r>
            <a:r>
              <a:rPr lang="cs-CZ" dirty="0" err="1" smtClean="0"/>
              <a:t>Reprogramming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Adult</a:t>
            </a:r>
            <a:r>
              <a:rPr lang="cs-CZ" dirty="0" smtClean="0"/>
              <a:t> </a:t>
            </a:r>
            <a:r>
              <a:rPr lang="cs-CZ" b="1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Fibroblasts</a:t>
            </a:r>
            <a:r>
              <a:rPr lang="cs-CZ" dirty="0" smtClean="0"/>
              <a:t> to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Neurons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Defined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." Cell Stem Cell 9(2): 113-8.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3203848" y="5457998"/>
            <a:ext cx="59401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Kim</a:t>
            </a:r>
            <a:r>
              <a:rPr lang="cs-CZ" dirty="0" smtClean="0"/>
              <a:t>, J., </a:t>
            </a:r>
            <a:r>
              <a:rPr lang="cs-CZ" dirty="0" err="1" smtClean="0"/>
              <a:t>J.</a:t>
            </a:r>
            <a:r>
              <a:rPr lang="cs-CZ" dirty="0" smtClean="0"/>
              <a:t> A. </a:t>
            </a:r>
            <a:r>
              <a:rPr lang="cs-CZ" dirty="0" err="1" smtClean="0"/>
              <a:t>Efe</a:t>
            </a:r>
            <a:r>
              <a:rPr lang="cs-CZ" dirty="0" smtClean="0"/>
              <a:t>,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(2011). "</a:t>
            </a:r>
            <a:r>
              <a:rPr lang="cs-CZ" dirty="0" err="1" smtClean="0"/>
              <a:t>Direct</a:t>
            </a:r>
            <a:r>
              <a:rPr lang="cs-CZ" dirty="0" smtClean="0"/>
              <a:t> </a:t>
            </a:r>
            <a:r>
              <a:rPr lang="cs-CZ" dirty="0" err="1" smtClean="0"/>
              <a:t>reprogramming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mouse</a:t>
            </a:r>
            <a:r>
              <a:rPr lang="cs-CZ" dirty="0" smtClean="0"/>
              <a:t> </a:t>
            </a:r>
            <a:r>
              <a:rPr lang="cs-CZ" dirty="0" err="1" smtClean="0"/>
              <a:t>fibroblasts</a:t>
            </a:r>
            <a:r>
              <a:rPr lang="cs-CZ" dirty="0" smtClean="0"/>
              <a:t> to </a:t>
            </a:r>
            <a:r>
              <a:rPr lang="cs-CZ" dirty="0" err="1" smtClean="0"/>
              <a:t>neural</a:t>
            </a:r>
            <a:r>
              <a:rPr lang="cs-CZ" dirty="0" smtClean="0"/>
              <a:t> </a:t>
            </a:r>
            <a:r>
              <a:rPr lang="cs-CZ" dirty="0" err="1" smtClean="0"/>
              <a:t>progenitors</a:t>
            </a:r>
            <a:r>
              <a:rPr lang="cs-CZ" dirty="0" smtClean="0"/>
              <a:t>." </a:t>
            </a:r>
            <a:r>
              <a:rPr lang="cs-CZ" dirty="0" err="1" smtClean="0"/>
              <a:t>Proc</a:t>
            </a:r>
            <a:r>
              <a:rPr lang="cs-CZ" dirty="0" smtClean="0"/>
              <a:t> </a:t>
            </a:r>
            <a:r>
              <a:rPr lang="cs-CZ" dirty="0" err="1" smtClean="0"/>
              <a:t>Natl</a:t>
            </a:r>
            <a:r>
              <a:rPr lang="cs-CZ" dirty="0" smtClean="0"/>
              <a:t> </a:t>
            </a:r>
            <a:r>
              <a:rPr lang="cs-CZ" dirty="0" err="1" smtClean="0"/>
              <a:t>Acad</a:t>
            </a:r>
            <a:r>
              <a:rPr lang="cs-CZ" dirty="0" smtClean="0"/>
              <a:t> </a:t>
            </a:r>
            <a:r>
              <a:rPr lang="cs-CZ" dirty="0" err="1" smtClean="0"/>
              <a:t>Sci</a:t>
            </a:r>
            <a:r>
              <a:rPr lang="cs-CZ" dirty="0" smtClean="0"/>
              <a:t>. 108(19): 7838-43.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539552" y="5734997"/>
            <a:ext cx="2350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Oct4, Sox2, Klf4, C-</a:t>
            </a:r>
            <a:r>
              <a:rPr lang="cs-CZ" dirty="0" err="1" smtClean="0"/>
              <a:t>Myc</a:t>
            </a:r>
            <a:endParaRPr lang="cs-CZ" dirty="0" smtClean="0"/>
          </a:p>
        </p:txBody>
      </p:sp>
      <p:sp>
        <p:nvSpPr>
          <p:cNvPr id="27" name="TextovéPole 26"/>
          <p:cNvSpPr txBox="1"/>
          <p:nvPr/>
        </p:nvSpPr>
        <p:spPr>
          <a:xfrm>
            <a:off x="2771800" y="-25643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IN VITRO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 rot="16200000">
            <a:off x="-503694" y="1017603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Dopaminergní</a:t>
            </a:r>
            <a:endParaRPr lang="cs-CZ" b="1" dirty="0" smtClean="0"/>
          </a:p>
          <a:p>
            <a:pPr algn="ctr"/>
            <a:r>
              <a:rPr lang="cs-CZ" b="1" dirty="0" smtClean="0"/>
              <a:t>neurony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3275856" y="927010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Pfisterer</a:t>
            </a:r>
            <a:r>
              <a:rPr lang="cs-CZ" dirty="0" smtClean="0"/>
              <a:t>, U., A. </a:t>
            </a:r>
            <a:r>
              <a:rPr lang="cs-CZ" dirty="0" err="1" smtClean="0"/>
              <a:t>Kirkeby</a:t>
            </a:r>
            <a:r>
              <a:rPr lang="cs-CZ" dirty="0" smtClean="0"/>
              <a:t>,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(2011). "</a:t>
            </a:r>
            <a:r>
              <a:rPr lang="cs-CZ" dirty="0" err="1" smtClean="0"/>
              <a:t>Direct</a:t>
            </a:r>
            <a:r>
              <a:rPr lang="cs-CZ" dirty="0" smtClean="0"/>
              <a:t> </a:t>
            </a:r>
            <a:r>
              <a:rPr lang="cs-CZ" dirty="0" err="1" smtClean="0"/>
              <a:t>conversion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fibroblasts</a:t>
            </a:r>
            <a:r>
              <a:rPr lang="cs-CZ" dirty="0" smtClean="0"/>
              <a:t> to </a:t>
            </a:r>
            <a:r>
              <a:rPr lang="cs-CZ" dirty="0" err="1" smtClean="0"/>
              <a:t>dopaminergic</a:t>
            </a:r>
            <a:r>
              <a:rPr lang="cs-CZ" dirty="0" smtClean="0"/>
              <a:t> </a:t>
            </a:r>
            <a:r>
              <a:rPr lang="cs-CZ" dirty="0" err="1" smtClean="0"/>
              <a:t>neurons</a:t>
            </a:r>
            <a:r>
              <a:rPr lang="cs-CZ" dirty="0" smtClean="0"/>
              <a:t>." </a:t>
            </a:r>
            <a:r>
              <a:rPr lang="cs-CZ" dirty="0" err="1" smtClean="0"/>
              <a:t>Proc</a:t>
            </a:r>
            <a:r>
              <a:rPr lang="cs-CZ" dirty="0" smtClean="0"/>
              <a:t> </a:t>
            </a:r>
            <a:r>
              <a:rPr lang="cs-CZ" dirty="0" err="1" smtClean="0"/>
              <a:t>Natl</a:t>
            </a:r>
            <a:r>
              <a:rPr lang="cs-CZ" dirty="0" smtClean="0"/>
              <a:t> </a:t>
            </a:r>
            <a:r>
              <a:rPr lang="cs-CZ" dirty="0" err="1" smtClean="0"/>
              <a:t>Acad</a:t>
            </a:r>
            <a:r>
              <a:rPr lang="cs-CZ" dirty="0" smtClean="0"/>
              <a:t> Sci.108(25):10343-8.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683567" y="1065510"/>
            <a:ext cx="25922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Ascl1, Brn2, Mytl1, Foxa2, Lmx1a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3275856" y="2374428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Son, E. Y., J. K. </a:t>
            </a:r>
            <a:r>
              <a:rPr lang="cs-CZ" dirty="0" err="1" smtClean="0"/>
              <a:t>Ichida</a:t>
            </a:r>
            <a:r>
              <a:rPr lang="cs-CZ" dirty="0" smtClean="0"/>
              <a:t>,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(2011). "</a:t>
            </a:r>
            <a:r>
              <a:rPr lang="cs-CZ" dirty="0" err="1" smtClean="0"/>
              <a:t>Conversion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Mouse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Fibroblasts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Functional</a:t>
            </a:r>
            <a:r>
              <a:rPr lang="cs-CZ" dirty="0" smtClean="0"/>
              <a:t> Spinal Motor </a:t>
            </a:r>
            <a:r>
              <a:rPr lang="cs-CZ" dirty="0" err="1" smtClean="0"/>
              <a:t>Neurons</a:t>
            </a:r>
            <a:r>
              <a:rPr lang="cs-CZ" dirty="0" smtClean="0"/>
              <a:t>." Cell Stem Cell.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648519" y="2507411"/>
            <a:ext cx="26993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Lhx3, Ascl1, Brn2, Mytl1, Ngn2, Hb9, Isl1, NeuroD1</a:t>
            </a:r>
          </a:p>
        </p:txBody>
      </p:sp>
      <p:sp>
        <p:nvSpPr>
          <p:cNvPr id="31" name="TextovéPole 30"/>
          <p:cNvSpPr txBox="1"/>
          <p:nvPr/>
        </p:nvSpPr>
        <p:spPr>
          <a:xfrm rot="16200000">
            <a:off x="-397423" y="2506540"/>
            <a:ext cx="1512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Motorické</a:t>
            </a:r>
          </a:p>
          <a:p>
            <a:pPr algn="ctr"/>
            <a:r>
              <a:rPr lang="cs-CZ" b="1" dirty="0" smtClean="0"/>
              <a:t>neurony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3275856" y="3513782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Huang</a:t>
            </a:r>
            <a:r>
              <a:rPr lang="cs-CZ" dirty="0" smtClean="0"/>
              <a:t>, P., Z. He,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(2011). "</a:t>
            </a:r>
            <a:r>
              <a:rPr lang="cs-CZ" dirty="0" err="1" smtClean="0"/>
              <a:t>Induction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hepatocyte</a:t>
            </a:r>
            <a:r>
              <a:rPr lang="cs-CZ" dirty="0" smtClean="0"/>
              <a:t>-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mouse</a:t>
            </a:r>
            <a:r>
              <a:rPr lang="cs-CZ" dirty="0" smtClean="0"/>
              <a:t> </a:t>
            </a:r>
            <a:r>
              <a:rPr lang="cs-CZ" dirty="0" err="1" smtClean="0"/>
              <a:t>fibroblasts</a:t>
            </a:r>
            <a:r>
              <a:rPr lang="cs-CZ" dirty="0" smtClean="0"/>
              <a:t> by </a:t>
            </a:r>
            <a:r>
              <a:rPr lang="cs-CZ" dirty="0" err="1" smtClean="0"/>
              <a:t>defined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." </a:t>
            </a:r>
            <a:r>
              <a:rPr lang="cs-CZ" dirty="0" err="1" smtClean="0"/>
              <a:t>Nature</a:t>
            </a:r>
            <a:r>
              <a:rPr lang="cs-CZ" dirty="0" smtClean="0"/>
              <a:t> 475(7356): 386-9.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386417" y="4673168"/>
            <a:ext cx="2889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HNF4-</a:t>
            </a:r>
            <a:r>
              <a:rPr lang="cs-CZ" dirty="0" err="1" smtClean="0"/>
              <a:t>alpha</a:t>
            </a:r>
            <a:r>
              <a:rPr lang="cs-CZ" dirty="0" smtClean="0"/>
              <a:t>, Foxa1, Foxa2, Foxa3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3275856" y="4534668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Sekiya</a:t>
            </a:r>
            <a:r>
              <a:rPr lang="cs-CZ" dirty="0" smtClean="0"/>
              <a:t>, S. </a:t>
            </a:r>
            <a:r>
              <a:rPr lang="cs-CZ" dirty="0" err="1" smtClean="0"/>
              <a:t>and</a:t>
            </a:r>
            <a:r>
              <a:rPr lang="cs-CZ" dirty="0" smtClean="0"/>
              <a:t> A. Suzuki (2011). "</a:t>
            </a:r>
            <a:r>
              <a:rPr lang="cs-CZ" dirty="0" err="1" smtClean="0"/>
              <a:t>Direct</a:t>
            </a:r>
            <a:r>
              <a:rPr lang="cs-CZ" dirty="0" smtClean="0"/>
              <a:t> </a:t>
            </a:r>
            <a:r>
              <a:rPr lang="cs-CZ" dirty="0" err="1" smtClean="0"/>
              <a:t>conversion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mouse</a:t>
            </a:r>
            <a:r>
              <a:rPr lang="cs-CZ" dirty="0" smtClean="0"/>
              <a:t> </a:t>
            </a:r>
            <a:r>
              <a:rPr lang="cs-CZ" dirty="0" err="1" smtClean="0"/>
              <a:t>fibroblasts</a:t>
            </a:r>
            <a:r>
              <a:rPr lang="cs-CZ" dirty="0" smtClean="0"/>
              <a:t> to </a:t>
            </a:r>
            <a:r>
              <a:rPr lang="cs-CZ" dirty="0" err="1" smtClean="0"/>
              <a:t>hepatocyte</a:t>
            </a:r>
            <a:r>
              <a:rPr lang="cs-CZ" dirty="0" smtClean="0"/>
              <a:t>-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 by </a:t>
            </a:r>
            <a:r>
              <a:rPr lang="cs-CZ" dirty="0" err="1" smtClean="0"/>
              <a:t>defined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." </a:t>
            </a:r>
            <a:r>
              <a:rPr lang="cs-CZ" dirty="0" err="1" smtClean="0"/>
              <a:t>Nature</a:t>
            </a:r>
            <a:r>
              <a:rPr lang="cs-CZ" dirty="0" smtClean="0"/>
              <a:t> 475(7356): 390-3.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395536" y="3790781"/>
            <a:ext cx="2679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Gata</a:t>
            </a:r>
            <a:r>
              <a:rPr lang="cs-CZ" dirty="0" smtClean="0"/>
              <a:t>-4, HNF1-</a:t>
            </a:r>
            <a:r>
              <a:rPr lang="cs-CZ" dirty="0" err="1" smtClean="0"/>
              <a:t>alpha</a:t>
            </a:r>
            <a:r>
              <a:rPr lang="cs-CZ" dirty="0" smtClean="0"/>
              <a:t>, Foxa3</a:t>
            </a:r>
          </a:p>
        </p:txBody>
      </p:sp>
      <p:sp>
        <p:nvSpPr>
          <p:cNvPr id="36" name="TextovéPole 35"/>
          <p:cNvSpPr txBox="1"/>
          <p:nvPr/>
        </p:nvSpPr>
        <p:spPr>
          <a:xfrm rot="16200000">
            <a:off x="-821123" y="4699591"/>
            <a:ext cx="201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Hepatocyty</a:t>
            </a:r>
            <a:endParaRPr lang="cs-CZ" b="1" dirty="0" smtClean="0"/>
          </a:p>
        </p:txBody>
      </p:sp>
      <p:sp>
        <p:nvSpPr>
          <p:cNvPr id="37" name="Obdélník 36"/>
          <p:cNvSpPr/>
          <p:nvPr/>
        </p:nvSpPr>
        <p:spPr>
          <a:xfrm>
            <a:off x="432048" y="5890046"/>
            <a:ext cx="2411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Foxa3, HNF1A, HNF4A</a:t>
            </a:r>
            <a:endParaRPr lang="cs-CZ" dirty="0"/>
          </a:p>
        </p:txBody>
      </p:sp>
      <p:sp>
        <p:nvSpPr>
          <p:cNvPr id="38" name="Obdélník 37"/>
          <p:cNvSpPr/>
          <p:nvPr/>
        </p:nvSpPr>
        <p:spPr>
          <a:xfrm>
            <a:off x="3275856" y="5602014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Huang P., Zhang L., </a:t>
            </a:r>
            <a:r>
              <a:rPr lang="en-US" dirty="0" err="1" smtClean="0"/>
              <a:t>Gao</a:t>
            </a:r>
            <a:r>
              <a:rPr lang="en-US" dirty="0" smtClean="0"/>
              <a:t> Y. et al.(2014). Direct Reprogramming of </a:t>
            </a:r>
            <a:r>
              <a:rPr lang="en-US" b="1" dirty="0" smtClean="0"/>
              <a:t>Human</a:t>
            </a:r>
            <a:r>
              <a:rPr lang="en-US" dirty="0" smtClean="0"/>
              <a:t> Fibroblasts to Functional and Expandable </a:t>
            </a:r>
            <a:r>
              <a:rPr lang="en-US" dirty="0" err="1" smtClean="0"/>
              <a:t>Hepatocytes</a:t>
            </a:r>
            <a:r>
              <a:rPr lang="en-US" dirty="0" smtClean="0"/>
              <a:t>. Cell Stem Cell 14, 370–384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2771800" y="-25643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IN VITRO</a:t>
            </a:r>
          </a:p>
        </p:txBody>
      </p:sp>
      <p:cxnSp>
        <p:nvCxnSpPr>
          <p:cNvPr id="40" name="Přímá spojovací čára 39"/>
          <p:cNvCxnSpPr/>
          <p:nvPr/>
        </p:nvCxnSpPr>
        <p:spPr>
          <a:xfrm>
            <a:off x="72008" y="2217638"/>
            <a:ext cx="8964488" cy="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107504" y="3441774"/>
            <a:ext cx="8964488" cy="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972047" y="2291388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err="1" smtClean="0"/>
              <a:t>Direct</a:t>
            </a:r>
            <a:r>
              <a:rPr lang="cs-CZ" sz="4800" dirty="0" smtClean="0"/>
              <a:t> </a:t>
            </a:r>
            <a:r>
              <a:rPr lang="cs-CZ" sz="4800" dirty="0" err="1" smtClean="0"/>
              <a:t>reprogramming</a:t>
            </a:r>
            <a:endParaRPr lang="cs-CZ" sz="4800" dirty="0" smtClean="0"/>
          </a:p>
          <a:p>
            <a:pPr algn="ctr"/>
            <a:r>
              <a:rPr lang="cs-CZ" sz="4800" dirty="0" smtClean="0"/>
              <a:t>= </a:t>
            </a:r>
            <a:r>
              <a:rPr lang="cs-CZ" sz="4800" dirty="0" err="1" smtClean="0"/>
              <a:t>transdiferenciace</a:t>
            </a:r>
            <a:endParaRPr lang="cs-CZ" sz="48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51520" y="1362248"/>
            <a:ext cx="874846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24113" indent="-2424113"/>
            <a:r>
              <a:rPr lang="cs-CZ" sz="2800" dirty="0" smtClean="0"/>
              <a:t>2008 D. Melton: exokrinní buňky slinivky břišní &gt; beta buňky (Ngn3, Pdx1 a </a:t>
            </a:r>
            <a:r>
              <a:rPr lang="cs-CZ" sz="2800" dirty="0" err="1" smtClean="0"/>
              <a:t>Mafa</a:t>
            </a:r>
            <a:r>
              <a:rPr lang="cs-CZ" sz="2800" dirty="0" smtClean="0"/>
              <a:t>)</a:t>
            </a:r>
          </a:p>
          <a:p>
            <a:pPr marL="2060575" indent="-2060575"/>
            <a:endParaRPr lang="cs-CZ" sz="2800" dirty="0" smtClean="0"/>
          </a:p>
          <a:p>
            <a:pPr marL="2786063" indent="-2786063"/>
            <a:r>
              <a:rPr lang="cs-CZ" sz="2800" dirty="0" smtClean="0"/>
              <a:t>2012 D. </a:t>
            </a:r>
            <a:r>
              <a:rPr lang="cs-CZ" sz="2800" dirty="0" err="1" smtClean="0"/>
              <a:t>Srivastava</a:t>
            </a:r>
            <a:r>
              <a:rPr lang="cs-CZ" sz="2800" dirty="0" smtClean="0"/>
              <a:t>: fibroblasty z jizvy srdce po </a:t>
            </a:r>
            <a:r>
              <a:rPr lang="cs-CZ" sz="2800" dirty="0" err="1" smtClean="0"/>
              <a:t>infaktu</a:t>
            </a:r>
            <a:r>
              <a:rPr lang="cs-CZ" sz="2800" dirty="0" smtClean="0"/>
              <a:t> &gt; bijící </a:t>
            </a:r>
            <a:r>
              <a:rPr lang="cs-CZ" sz="2800" dirty="0" err="1" smtClean="0"/>
              <a:t>kardiomyocyty</a:t>
            </a:r>
            <a:r>
              <a:rPr lang="cs-CZ" sz="2800" dirty="0" smtClean="0"/>
              <a:t> (Gata4, Mef2c </a:t>
            </a:r>
            <a:r>
              <a:rPr lang="cs-CZ" sz="2800" dirty="0" err="1" smtClean="0"/>
              <a:t>and</a:t>
            </a:r>
            <a:r>
              <a:rPr lang="cs-CZ" sz="2800" dirty="0" smtClean="0"/>
              <a:t> Tbx5)</a:t>
            </a:r>
          </a:p>
          <a:p>
            <a:pPr marL="2060575" indent="-2060575"/>
            <a:endParaRPr lang="cs-CZ" sz="2800" dirty="0" smtClean="0"/>
          </a:p>
          <a:p>
            <a:pPr marL="2060575" indent="-2060575"/>
            <a:r>
              <a:rPr lang="cs-CZ" sz="2800" dirty="0" smtClean="0"/>
              <a:t>2014 </a:t>
            </a:r>
            <a:r>
              <a:rPr lang="cs-CZ" sz="2800" dirty="0" err="1" smtClean="0"/>
              <a:t>Guo</a:t>
            </a:r>
            <a:r>
              <a:rPr lang="cs-CZ" sz="2800" dirty="0" smtClean="0"/>
              <a:t>: gliové  buňky &gt; neurony (NeuroD1)</a:t>
            </a:r>
          </a:p>
          <a:p>
            <a:pPr marL="2060575" indent="-2060575"/>
            <a:endParaRPr lang="cs-CZ" sz="2800" dirty="0" smtClean="0"/>
          </a:p>
          <a:p>
            <a:pPr marL="2060575" indent="-2060575"/>
            <a:r>
              <a:rPr lang="cs-CZ" sz="2800" dirty="0" smtClean="0"/>
              <a:t>2015 </a:t>
            </a:r>
            <a:r>
              <a:rPr lang="cs-CZ" sz="2800" dirty="0" err="1" smtClean="0"/>
              <a:t>Weider</a:t>
            </a:r>
            <a:r>
              <a:rPr lang="cs-CZ" sz="2800" dirty="0" smtClean="0"/>
              <a:t>: satelitní gliové buňky &gt; </a:t>
            </a:r>
            <a:r>
              <a:rPr lang="cs-CZ" sz="2800" dirty="0" err="1" smtClean="0"/>
              <a:t>oligodendrocyte</a:t>
            </a:r>
            <a:r>
              <a:rPr lang="cs-CZ" sz="2800" dirty="0" smtClean="0"/>
              <a:t>-</a:t>
            </a:r>
            <a:r>
              <a:rPr lang="cs-CZ" sz="2800" dirty="0" err="1" smtClean="0"/>
              <a:t>like</a:t>
            </a:r>
            <a:r>
              <a:rPr lang="cs-CZ" sz="2800" dirty="0" smtClean="0"/>
              <a:t> buňky (Sox10)</a:t>
            </a:r>
          </a:p>
          <a:p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71800" y="-9939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IN SITU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ovéPole 22"/>
          <p:cNvSpPr txBox="1"/>
          <p:nvPr/>
        </p:nvSpPr>
        <p:spPr>
          <a:xfrm>
            <a:off x="2051720" y="2211829"/>
            <a:ext cx="5328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600" dirty="0" smtClean="0"/>
              <a:t> udržení/expanze buněk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600" dirty="0" smtClean="0"/>
              <a:t> nízká efektivita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600" dirty="0" smtClean="0"/>
              <a:t> bezpečnost použití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972047" y="26064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Překážky ve </a:t>
            </a:r>
            <a:r>
              <a:rPr lang="cs-CZ" sz="4800" dirty="0" err="1" smtClean="0"/>
              <a:t>využítí</a:t>
            </a:r>
            <a:endParaRPr lang="cs-CZ" sz="4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http://www.eurostemcell.org/files/images/reprogramming_cells_for_dummies_small_0.img_assist_custom-200x196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32656"/>
            <a:ext cx="792088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619672" y="6135687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Nobelova cena 2012 (S. </a:t>
            </a:r>
            <a:r>
              <a:rPr lang="cs-CZ" sz="2400" dirty="0" err="1" smtClean="0"/>
              <a:t>Yamanaka</a:t>
            </a:r>
            <a:r>
              <a:rPr lang="cs-CZ" sz="2400" dirty="0" smtClean="0"/>
              <a:t>)</a:t>
            </a:r>
          </a:p>
        </p:txBody>
      </p:sp>
      <p:pic>
        <p:nvPicPr>
          <p:cNvPr id="7" name="Obrázek 6" descr="Sir John B. Gurdo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2132856"/>
            <a:ext cx="1800200" cy="2545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132856"/>
            <a:ext cx="6696744" cy="199175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149080"/>
            <a:ext cx="64103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okument 4"/>
          <p:cNvSpPr/>
          <p:nvPr/>
        </p:nvSpPr>
        <p:spPr>
          <a:xfrm>
            <a:off x="323528" y="476672"/>
            <a:ext cx="1872208" cy="1728192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Fibroblast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6" name="Vývojový diagram: zpoždění 5"/>
          <p:cNvSpPr/>
          <p:nvPr/>
        </p:nvSpPr>
        <p:spPr>
          <a:xfrm>
            <a:off x="6660232" y="4581128"/>
            <a:ext cx="2304256" cy="1872208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Neuron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5436096" y="116632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ICM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tisíce let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4" name="Přímá spojovací šipka 23"/>
          <p:cNvCxnSpPr/>
          <p:nvPr/>
        </p:nvCxnSpPr>
        <p:spPr>
          <a:xfrm flipV="1">
            <a:off x="2699792" y="548680"/>
            <a:ext cx="2664296" cy="7920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V="1">
            <a:off x="6948264" y="1700808"/>
            <a:ext cx="288479" cy="230425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okument 4"/>
          <p:cNvSpPr/>
          <p:nvPr/>
        </p:nvSpPr>
        <p:spPr>
          <a:xfrm>
            <a:off x="323528" y="476672"/>
            <a:ext cx="1872208" cy="1728192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Fibroblast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6" name="Vývojový diagram: zpoždění 5"/>
          <p:cNvSpPr/>
          <p:nvPr/>
        </p:nvSpPr>
        <p:spPr>
          <a:xfrm>
            <a:off x="6660232" y="4581128"/>
            <a:ext cx="2304256" cy="1872208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Neuron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427984" y="1340768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err="1" smtClean="0">
                <a:solidFill>
                  <a:schemeClr val="tx1"/>
                </a:solidFill>
              </a:rPr>
              <a:t>hESC</a:t>
            </a:r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1998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2555776" y="1700808"/>
            <a:ext cx="18002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flipH="1" flipV="1">
            <a:off x="6300640" y="2924944"/>
            <a:ext cx="359592" cy="151216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ipsa 22"/>
          <p:cNvSpPr/>
          <p:nvPr/>
        </p:nvSpPr>
        <p:spPr>
          <a:xfrm>
            <a:off x="5436096" y="116632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ICM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tisíce let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4" name="Přímá spojovací šipka 23"/>
          <p:cNvCxnSpPr/>
          <p:nvPr/>
        </p:nvCxnSpPr>
        <p:spPr>
          <a:xfrm flipV="1">
            <a:off x="2699792" y="548680"/>
            <a:ext cx="2664296" cy="7920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V="1">
            <a:off x="6948264" y="1700808"/>
            <a:ext cx="288479" cy="230425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okument 4"/>
          <p:cNvSpPr/>
          <p:nvPr/>
        </p:nvSpPr>
        <p:spPr>
          <a:xfrm>
            <a:off x="323528" y="476672"/>
            <a:ext cx="1872208" cy="1728192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Fibroblast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6" name="Vývojový diagram: zpoždění 5"/>
          <p:cNvSpPr/>
          <p:nvPr/>
        </p:nvSpPr>
        <p:spPr>
          <a:xfrm>
            <a:off x="6660232" y="4581128"/>
            <a:ext cx="2304256" cy="1872208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Neuron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491880" y="2456892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err="1" smtClean="0">
                <a:solidFill>
                  <a:schemeClr val="tx1"/>
                </a:solidFill>
              </a:rPr>
              <a:t>iPSC</a:t>
            </a:r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2006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2339752" y="1988840"/>
            <a:ext cx="1152128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5364088" y="4221088"/>
            <a:ext cx="1152128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4427984" y="1340768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err="1" smtClean="0">
                <a:solidFill>
                  <a:schemeClr val="tx1"/>
                </a:solidFill>
              </a:rPr>
              <a:t>hESC</a:t>
            </a:r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1998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2339752" y="1844824"/>
            <a:ext cx="1152128" cy="86409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5364088" y="4077072"/>
            <a:ext cx="1152128" cy="86409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2555776" y="1700808"/>
            <a:ext cx="18002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flipH="1" flipV="1">
            <a:off x="6300640" y="2924944"/>
            <a:ext cx="359592" cy="151216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ipsa 22"/>
          <p:cNvSpPr/>
          <p:nvPr/>
        </p:nvSpPr>
        <p:spPr>
          <a:xfrm>
            <a:off x="5436096" y="116632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ICM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tisíce let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4" name="Přímá spojovací šipka 23"/>
          <p:cNvCxnSpPr/>
          <p:nvPr/>
        </p:nvCxnSpPr>
        <p:spPr>
          <a:xfrm flipV="1">
            <a:off x="2699792" y="548680"/>
            <a:ext cx="2664296" cy="7920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V="1">
            <a:off x="6948264" y="1700808"/>
            <a:ext cx="288479" cy="230425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okument 4"/>
          <p:cNvSpPr/>
          <p:nvPr/>
        </p:nvSpPr>
        <p:spPr>
          <a:xfrm>
            <a:off x="323528" y="476672"/>
            <a:ext cx="1872208" cy="1728192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Fibroblast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6" name="Vývojový diagram: zpoždění 5"/>
          <p:cNvSpPr/>
          <p:nvPr/>
        </p:nvSpPr>
        <p:spPr>
          <a:xfrm>
            <a:off x="6660232" y="4581128"/>
            <a:ext cx="2304256" cy="1872208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Neuron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491880" y="2456892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err="1" smtClean="0">
                <a:solidFill>
                  <a:schemeClr val="tx1"/>
                </a:solidFill>
              </a:rPr>
              <a:t>iPSC</a:t>
            </a:r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2006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2339752" y="1988840"/>
            <a:ext cx="1152128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5364088" y="4221088"/>
            <a:ext cx="1152128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4427984" y="1340768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err="1" smtClean="0">
                <a:solidFill>
                  <a:schemeClr val="tx1"/>
                </a:solidFill>
              </a:rPr>
              <a:t>hESC</a:t>
            </a:r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1998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2339752" y="1844824"/>
            <a:ext cx="1152128" cy="86409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5364088" y="4077072"/>
            <a:ext cx="1152128" cy="86409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2555776" y="1700808"/>
            <a:ext cx="18002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flipH="1" flipV="1">
            <a:off x="6300640" y="2924944"/>
            <a:ext cx="359592" cy="151216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ipsa 22"/>
          <p:cNvSpPr/>
          <p:nvPr/>
        </p:nvSpPr>
        <p:spPr>
          <a:xfrm>
            <a:off x="5436096" y="116632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ICM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tisíce let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4" name="Přímá spojovací šipka 23"/>
          <p:cNvCxnSpPr/>
          <p:nvPr/>
        </p:nvCxnSpPr>
        <p:spPr>
          <a:xfrm flipV="1">
            <a:off x="2699792" y="548680"/>
            <a:ext cx="2664296" cy="7920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V="1">
            <a:off x="6948264" y="1700808"/>
            <a:ext cx="288479" cy="230425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louk 16"/>
          <p:cNvSpPr/>
          <p:nvPr/>
        </p:nvSpPr>
        <p:spPr>
          <a:xfrm rot="12403045">
            <a:off x="1332087" y="1519231"/>
            <a:ext cx="6768752" cy="4032448"/>
          </a:xfrm>
          <a:prstGeom prst="arc">
            <a:avLst>
              <a:gd name="adj1" fmla="val 12655916"/>
              <a:gd name="adj2" fmla="val 20791428"/>
            </a:avLst>
          </a:prstGeom>
          <a:ln w="8255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899592" y="5004465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můžeme…?!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971600" y="2132856"/>
            <a:ext cx="7308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 smtClean="0"/>
              <a:t>náhrada/oprava buněk, tkání a orgánů</a:t>
            </a:r>
          </a:p>
          <a:p>
            <a:pPr algn="ctr"/>
            <a:endParaRPr lang="cs-CZ" sz="3600" dirty="0" smtClean="0"/>
          </a:p>
          <a:p>
            <a:pPr algn="ctr"/>
            <a:endParaRPr lang="cs-CZ" sz="3600" dirty="0" smtClean="0"/>
          </a:p>
          <a:p>
            <a:pPr algn="ctr"/>
            <a:r>
              <a:rPr lang="cs-CZ" sz="3600" dirty="0" smtClean="0"/>
              <a:t>model nemoci na buněčné úrovni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131840" y="2123564"/>
            <a:ext cx="288032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Diferencovaná buňka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31840" y="3802105"/>
            <a:ext cx="2880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/>
              <a:t>Transdiferencovaná</a:t>
            </a:r>
            <a:r>
              <a:rPr lang="cs-CZ" sz="2400" dirty="0" smtClean="0"/>
              <a:t> buňka </a:t>
            </a:r>
            <a:r>
              <a:rPr lang="cs-CZ" sz="2400" i="1" dirty="0" smtClean="0"/>
              <a:t>in </a:t>
            </a:r>
            <a:r>
              <a:rPr lang="cs-CZ" sz="2400" i="1" dirty="0" err="1" smtClean="0"/>
              <a:t>vitro</a:t>
            </a:r>
            <a:endParaRPr lang="cs-CZ" sz="2400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131840" y="5848816"/>
            <a:ext cx="288032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Implantace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28184" y="2123564"/>
            <a:ext cx="288032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/>
              <a:t>Transdiferenciace</a:t>
            </a:r>
            <a:r>
              <a:rPr lang="cs-CZ" sz="2400" i="1" dirty="0" smtClean="0"/>
              <a:t> in </a:t>
            </a:r>
            <a:r>
              <a:rPr lang="cs-CZ" sz="2400" i="1" dirty="0" err="1" smtClean="0"/>
              <a:t>vivo</a:t>
            </a:r>
            <a:endParaRPr lang="cs-CZ" sz="2400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496" y="2123564"/>
            <a:ext cx="2880320" cy="461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chemeClr val="bg1">
                    <a:lumMod val="50000"/>
                  </a:schemeClr>
                </a:solidFill>
              </a:rPr>
              <a:t>iPSC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5496" y="3802105"/>
            <a:ext cx="2880320" cy="461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Diferencovaná buňka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5496" y="5848816"/>
            <a:ext cx="2880320" cy="461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Implantace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1475656" y="2822158"/>
            <a:ext cx="0" cy="792088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1475656" y="4931876"/>
            <a:ext cx="0" cy="792088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4644008" y="4931876"/>
            <a:ext cx="0" cy="7920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4644008" y="2822158"/>
            <a:ext cx="0" cy="7920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972047" y="188640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Medicína</a:t>
            </a:r>
          </a:p>
        </p:txBody>
      </p:sp>
      <p:cxnSp>
        <p:nvCxnSpPr>
          <p:cNvPr id="37" name="Přímá spojovací šipka 36"/>
          <p:cNvCxnSpPr/>
          <p:nvPr/>
        </p:nvCxnSpPr>
        <p:spPr>
          <a:xfrm flipH="1">
            <a:off x="1475656" y="1052513"/>
            <a:ext cx="2376264" cy="288255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/>
          <p:nvPr/>
        </p:nvCxnSpPr>
        <p:spPr>
          <a:xfrm>
            <a:off x="4644008" y="1124744"/>
            <a:ext cx="0" cy="252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/>
          <p:nvPr/>
        </p:nvCxnSpPr>
        <p:spPr>
          <a:xfrm>
            <a:off x="5508104" y="1052513"/>
            <a:ext cx="2232248" cy="28825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3347864" y="16288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dirty="0" smtClean="0"/>
              <a:t>IN VITRO</a:t>
            </a:r>
            <a:endParaRPr lang="cs-CZ" b="1" i="1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6516216" y="16288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dirty="0" smtClean="0"/>
              <a:t>IN SITU</a:t>
            </a:r>
            <a:endParaRPr lang="cs-CZ" b="1" i="1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395536" y="16288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dirty="0" smtClean="0">
                <a:solidFill>
                  <a:schemeClr val="bg1">
                    <a:lumMod val="50000"/>
                  </a:schemeClr>
                </a:solidFill>
              </a:rPr>
              <a:t>IN VITRO</a:t>
            </a:r>
            <a:endParaRPr lang="cs-CZ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916</Words>
  <Application>Microsoft Office PowerPoint</Application>
  <PresentationFormat>Předvádění na obrazovce (4:3)</PresentationFormat>
  <Paragraphs>132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Direct reprogramming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reprogramming</dc:title>
  <dc:creator>Lukáš Bálek</dc:creator>
  <cp:lastModifiedBy>Lukáš Bálek</cp:lastModifiedBy>
  <cp:revision>56</cp:revision>
  <dcterms:created xsi:type="dcterms:W3CDTF">2015-05-28T12:33:34Z</dcterms:created>
  <dcterms:modified xsi:type="dcterms:W3CDTF">2015-05-29T07:10:54Z</dcterms:modified>
</cp:coreProperties>
</file>