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368" r:id="rId3"/>
    <p:sldId id="259" r:id="rId4"/>
    <p:sldId id="260" r:id="rId5"/>
    <p:sldId id="261" r:id="rId6"/>
    <p:sldId id="263" r:id="rId7"/>
    <p:sldId id="262" r:id="rId8"/>
    <p:sldId id="270" r:id="rId9"/>
    <p:sldId id="294" r:id="rId10"/>
    <p:sldId id="264" r:id="rId11"/>
    <p:sldId id="267" r:id="rId12"/>
    <p:sldId id="266" r:id="rId13"/>
    <p:sldId id="295" r:id="rId14"/>
    <p:sldId id="269" r:id="rId15"/>
    <p:sldId id="342" r:id="rId16"/>
    <p:sldId id="390" r:id="rId17"/>
    <p:sldId id="333" r:id="rId18"/>
    <p:sldId id="276" r:id="rId19"/>
    <p:sldId id="275" r:id="rId20"/>
    <p:sldId id="334" r:id="rId21"/>
    <p:sldId id="277" r:id="rId22"/>
    <p:sldId id="273" r:id="rId23"/>
    <p:sldId id="389" r:id="rId24"/>
    <p:sldId id="280" r:id="rId25"/>
    <p:sldId id="290" r:id="rId26"/>
    <p:sldId id="286" r:id="rId27"/>
    <p:sldId id="292" r:id="rId28"/>
    <p:sldId id="289" r:id="rId29"/>
    <p:sldId id="285" r:id="rId30"/>
    <p:sldId id="392" r:id="rId31"/>
    <p:sldId id="291" r:id="rId32"/>
    <p:sldId id="391" r:id="rId33"/>
    <p:sldId id="282" r:id="rId34"/>
    <p:sldId id="347" r:id="rId35"/>
    <p:sldId id="344" r:id="rId36"/>
    <p:sldId id="351" r:id="rId37"/>
    <p:sldId id="345" r:id="rId38"/>
    <p:sldId id="348" r:id="rId39"/>
    <p:sldId id="349" r:id="rId40"/>
    <p:sldId id="350" r:id="rId41"/>
    <p:sldId id="287" r:id="rId42"/>
    <p:sldId id="375" r:id="rId43"/>
    <p:sldId id="396" r:id="rId44"/>
    <p:sldId id="336" r:id="rId45"/>
    <p:sldId id="378" r:id="rId46"/>
    <p:sldId id="337" r:id="rId47"/>
    <p:sldId id="393" r:id="rId48"/>
    <p:sldId id="394" r:id="rId49"/>
    <p:sldId id="338" r:id="rId50"/>
    <p:sldId id="339" r:id="rId51"/>
    <p:sldId id="353" r:id="rId52"/>
    <p:sldId id="354" r:id="rId53"/>
    <p:sldId id="356" r:id="rId54"/>
    <p:sldId id="395" r:id="rId55"/>
    <p:sldId id="300" r:id="rId56"/>
    <p:sldId id="421" r:id="rId57"/>
    <p:sldId id="313" r:id="rId58"/>
    <p:sldId id="312" r:id="rId59"/>
    <p:sldId id="304" r:id="rId60"/>
    <p:sldId id="315" r:id="rId61"/>
    <p:sldId id="397" r:id="rId62"/>
    <p:sldId id="398" r:id="rId63"/>
    <p:sldId id="400" r:id="rId64"/>
    <p:sldId id="316" r:id="rId65"/>
    <p:sldId id="317" r:id="rId66"/>
    <p:sldId id="318" r:id="rId67"/>
    <p:sldId id="320" r:id="rId68"/>
    <p:sldId id="301" r:id="rId69"/>
    <p:sldId id="325" r:id="rId70"/>
    <p:sldId id="328" r:id="rId71"/>
    <p:sldId id="329" r:id="rId72"/>
    <p:sldId id="326" r:id="rId73"/>
    <p:sldId id="327" r:id="rId74"/>
    <p:sldId id="358" r:id="rId75"/>
    <p:sldId id="361" r:id="rId76"/>
    <p:sldId id="401" r:id="rId77"/>
    <p:sldId id="360" r:id="rId78"/>
    <p:sldId id="362" r:id="rId79"/>
    <p:sldId id="403" r:id="rId80"/>
    <p:sldId id="407" r:id="rId81"/>
    <p:sldId id="404" r:id="rId82"/>
    <p:sldId id="363" r:id="rId8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00"/>
    <a:srgbClr val="CC33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5778-E07E-4EE2-83CE-9205C6BFADA4}" type="datetimeFigureOut">
              <a:rPr lang="cs-CZ" smtClean="0"/>
              <a:t>7.4.2015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296230D9-034C-439E-AEF7-A6BADE9FEB0A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5778-E07E-4EE2-83CE-9205C6BFADA4}" type="datetimeFigureOut">
              <a:rPr lang="cs-CZ" smtClean="0"/>
              <a:t>7.4.2015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30D9-034C-439E-AEF7-A6BADE9FEB0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5778-E07E-4EE2-83CE-9205C6BFADA4}" type="datetimeFigureOut">
              <a:rPr lang="cs-CZ" smtClean="0"/>
              <a:t>7.4.2015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30D9-034C-439E-AEF7-A6BADE9FEB0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5778-E07E-4EE2-83CE-9205C6BFADA4}" type="datetimeFigureOut">
              <a:rPr lang="cs-CZ" smtClean="0"/>
              <a:t>7.4.2015</a:t>
            </a:fld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230D9-034C-439E-AEF7-A6BADE9FEB0A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5778-E07E-4EE2-83CE-9205C6BFADA4}" type="datetimeFigureOut">
              <a:rPr lang="cs-CZ" smtClean="0"/>
              <a:t>7.4.2015</a:t>
            </a:fld>
            <a:endParaRPr lang="cs-CZ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230D9-034C-439E-AEF7-A6BADE9FEB0A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5778-E07E-4EE2-83CE-9205C6BFADA4}" type="datetimeFigureOut">
              <a:rPr lang="cs-CZ" smtClean="0"/>
              <a:t>7.4.2015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30D9-034C-439E-AEF7-A6BADE9FEB0A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5778-E07E-4EE2-83CE-9205C6BFADA4}" type="datetimeFigureOut">
              <a:rPr lang="cs-CZ" smtClean="0"/>
              <a:t>7.4.2015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30D9-034C-439E-AEF7-A6BADE9FEB0A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5778-E07E-4EE2-83CE-9205C6BFADA4}" type="datetimeFigureOut">
              <a:rPr lang="cs-CZ" smtClean="0"/>
              <a:t>7.4.2015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30D9-034C-439E-AEF7-A6BADE9FEB0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5778-E07E-4EE2-83CE-9205C6BFADA4}" type="datetimeFigureOut">
              <a:rPr lang="cs-CZ" smtClean="0"/>
              <a:t>7.4.2015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230D9-034C-439E-AEF7-A6BADE9FEB0A}" type="slidenum">
              <a:rPr lang="cs-CZ" smtClean="0"/>
              <a:t>‹#›</a:t>
            </a:fld>
            <a:endParaRPr lang="cs-CZ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6815778-E07E-4EE2-83CE-9205C6BFADA4}" type="datetimeFigureOut">
              <a:rPr lang="cs-CZ" smtClean="0"/>
              <a:t>7.4.2015</a:t>
            </a:fld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96230D9-034C-439E-AEF7-A6BADE9FEB0A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5778-E07E-4EE2-83CE-9205C6BFADA4}" type="datetimeFigureOut">
              <a:rPr lang="cs-CZ" smtClean="0"/>
              <a:t>7.4.2015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30D9-034C-439E-AEF7-A6BADE9FEB0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296230D9-034C-439E-AEF7-A6BADE9FEB0A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6815778-E07E-4EE2-83CE-9205C6BFADA4}" type="datetimeFigureOut">
              <a:rPr lang="cs-CZ" smtClean="0"/>
              <a:t>7.4.2015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44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microsoft.com/office/2007/relationships/hdphoto" Target="../media/hdphoto2.wdp"/><Relationship Id="rId11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43.wmf"/><Relationship Id="rId4" Type="http://schemas.microsoft.com/office/2007/relationships/hdphoto" Target="../media/hdphoto1.wdp"/><Relationship Id="rId9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5.bin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7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7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8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82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8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2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7" Type="http://schemas.openxmlformats.org/officeDocument/2006/relationships/image" Target="../media/image142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7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1.png"/><Relationship Id="rId4" Type="http://schemas.openxmlformats.org/officeDocument/2006/relationships/image" Target="../media/image150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5.png"/><Relationship Id="rId4" Type="http://schemas.openxmlformats.org/officeDocument/2006/relationships/image" Target="../media/image15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87624" y="260648"/>
            <a:ext cx="6189583" cy="1309609"/>
          </a:xfrm>
        </p:spPr>
        <p:txBody>
          <a:bodyPr>
            <a:normAutofit/>
          </a:bodyPr>
          <a:lstStyle/>
          <a:p>
            <a:pPr algn="ctr"/>
            <a:r>
              <a:rPr lang="cs-CZ" sz="4400" b="1" baseline="30000" dirty="0" smtClean="0">
                <a:solidFill>
                  <a:srgbClr val="FF6600"/>
                </a:solidFill>
                <a:latin typeface="+mj-lt"/>
              </a:rPr>
              <a:t>1</a:t>
            </a:r>
            <a:r>
              <a:rPr lang="cs-CZ" sz="4400" b="1" dirty="0" smtClean="0">
                <a:solidFill>
                  <a:srgbClr val="FF6600"/>
                </a:solidFill>
                <a:latin typeface="+mj-lt"/>
              </a:rPr>
              <a:t>H NMR spektroskopie </a:t>
            </a:r>
            <a:endParaRPr lang="cs-CZ" sz="4400" b="1" dirty="0">
              <a:solidFill>
                <a:srgbClr val="FF6600"/>
              </a:solidFill>
              <a:latin typeface="+mj-lt"/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64904"/>
            <a:ext cx="561975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581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491" y="2569"/>
            <a:ext cx="4702048" cy="360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758" y="3356992"/>
            <a:ext cx="6089513" cy="326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4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91208"/>
            <a:ext cx="7433242" cy="5139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29678"/>
            <a:ext cx="2097154" cy="159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330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15" y="692696"/>
            <a:ext cx="712532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4125551"/>
            <a:ext cx="2068327" cy="1442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595" y="4149080"/>
            <a:ext cx="4320551" cy="1512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666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01757"/>
            <a:ext cx="7799214" cy="5493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17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CC3300"/>
                </a:solidFill>
              </a:rPr>
              <a:t>Symetrie molekuly pomáhá určit chemickou ekvivalenci</a:t>
            </a:r>
            <a:endParaRPr lang="cs-CZ" b="1" dirty="0">
              <a:solidFill>
                <a:srgbClr val="CC3300"/>
              </a:solidFill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01" y="1556792"/>
            <a:ext cx="8176027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02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0648"/>
            <a:ext cx="2140247" cy="585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16225"/>
            <a:ext cx="2788772" cy="5420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330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20688"/>
            <a:ext cx="3226998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608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848" y="0"/>
            <a:ext cx="5713496" cy="3945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595" y="3911433"/>
            <a:ext cx="4242881" cy="2850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556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28975"/>
            <a:ext cx="2590800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2435"/>
            <a:ext cx="5425453" cy="3158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3560"/>
            <a:ext cx="2097493" cy="1121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93" y="1940764"/>
            <a:ext cx="2156758" cy="138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283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260648"/>
            <a:ext cx="7467600" cy="576064"/>
          </a:xfrm>
          <a:solidFill>
            <a:srgbClr val="FF66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000" b="1" dirty="0" smtClean="0">
                <a:solidFill>
                  <a:schemeClr val="bg1"/>
                </a:solidFill>
              </a:rPr>
              <a:t>Kolik </a:t>
            </a:r>
            <a:r>
              <a:rPr lang="cs-CZ" sz="2000" b="1" baseline="30000" dirty="0" smtClean="0">
                <a:solidFill>
                  <a:schemeClr val="bg1"/>
                </a:solidFill>
              </a:rPr>
              <a:t>1</a:t>
            </a:r>
            <a:r>
              <a:rPr lang="cs-CZ" sz="2000" b="1" dirty="0" smtClean="0">
                <a:solidFill>
                  <a:schemeClr val="bg1"/>
                </a:solidFill>
              </a:rPr>
              <a:t>H NMR signálů očekáváte u níže uvedené molekuly?</a:t>
            </a:r>
            <a:endParaRPr lang="cs-CZ" sz="2000" b="1" dirty="0">
              <a:solidFill>
                <a:schemeClr val="bg1"/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148" y="1124744"/>
            <a:ext cx="3938761" cy="1243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24944"/>
            <a:ext cx="6482095" cy="2843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43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690563"/>
            <a:ext cx="8220075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99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509" y="656945"/>
            <a:ext cx="6141509" cy="323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903" y="4077072"/>
            <a:ext cx="6858722" cy="1602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Veselý obličej 3"/>
          <p:cNvSpPr/>
          <p:nvPr/>
        </p:nvSpPr>
        <p:spPr>
          <a:xfrm>
            <a:off x="2627784" y="1124744"/>
            <a:ext cx="432048" cy="43204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Veselý obličej 5"/>
          <p:cNvSpPr/>
          <p:nvPr/>
        </p:nvSpPr>
        <p:spPr>
          <a:xfrm>
            <a:off x="4572000" y="1124744"/>
            <a:ext cx="432048" cy="43204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eselý obličej 6"/>
          <p:cNvSpPr/>
          <p:nvPr/>
        </p:nvSpPr>
        <p:spPr>
          <a:xfrm>
            <a:off x="6455770" y="1124744"/>
            <a:ext cx="432048" cy="43204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eselý obličej 7"/>
          <p:cNvSpPr/>
          <p:nvPr/>
        </p:nvSpPr>
        <p:spPr>
          <a:xfrm>
            <a:off x="2540833" y="3320954"/>
            <a:ext cx="432048" cy="43204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eselý obličej 8"/>
          <p:cNvSpPr/>
          <p:nvPr/>
        </p:nvSpPr>
        <p:spPr>
          <a:xfrm>
            <a:off x="4554240" y="3162740"/>
            <a:ext cx="432048" cy="43204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eselý obličej 9"/>
          <p:cNvSpPr/>
          <p:nvPr/>
        </p:nvSpPr>
        <p:spPr>
          <a:xfrm>
            <a:off x="6445426" y="3320954"/>
            <a:ext cx="554360" cy="457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1340903" y="5085184"/>
            <a:ext cx="1286881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2972881" y="5085184"/>
            <a:ext cx="1167071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4770263" y="5085184"/>
            <a:ext cx="1241897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6588224" y="5100127"/>
            <a:ext cx="136815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347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/>
          </p:cNvSpPr>
          <p:nvPr/>
        </p:nvSpPr>
        <p:spPr>
          <a:xfrm>
            <a:off x="534178" y="1052736"/>
            <a:ext cx="8424936" cy="504056"/>
          </a:xfrm>
          <a:prstGeom prst="rect">
            <a:avLst/>
          </a:prstGeom>
          <a:solidFill>
            <a:srgbClr val="FF6600"/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000" b="1" dirty="0" smtClean="0">
                <a:solidFill>
                  <a:schemeClr val="bg1"/>
                </a:solidFill>
              </a:rPr>
              <a:t>Kolik signálů očekáváte v </a:t>
            </a:r>
            <a:r>
              <a:rPr lang="cs-CZ" sz="2000" b="1" baseline="30000" dirty="0" smtClean="0">
                <a:solidFill>
                  <a:schemeClr val="bg1"/>
                </a:solidFill>
              </a:rPr>
              <a:t>1</a:t>
            </a:r>
            <a:r>
              <a:rPr lang="cs-CZ" sz="2000" b="1" dirty="0" smtClean="0">
                <a:solidFill>
                  <a:schemeClr val="bg1"/>
                </a:solidFill>
              </a:rPr>
              <a:t>H NMR spektru </a:t>
            </a:r>
            <a:r>
              <a:rPr lang="cs-CZ" sz="2000" b="1" i="1" dirty="0" smtClean="0">
                <a:solidFill>
                  <a:schemeClr val="bg1"/>
                </a:solidFill>
              </a:rPr>
              <a:t>cis</a:t>
            </a:r>
            <a:r>
              <a:rPr lang="cs-CZ" sz="2000" b="1" dirty="0" smtClean="0">
                <a:solidFill>
                  <a:schemeClr val="bg1"/>
                </a:solidFill>
              </a:rPr>
              <a:t>- a </a:t>
            </a:r>
            <a:r>
              <a:rPr lang="cs-CZ" sz="2000" b="1" i="1" dirty="0" smtClean="0">
                <a:solidFill>
                  <a:schemeClr val="bg1"/>
                </a:solidFill>
              </a:rPr>
              <a:t>trans</a:t>
            </a:r>
            <a:r>
              <a:rPr lang="cs-CZ" sz="2000" b="1" dirty="0" smtClean="0">
                <a:solidFill>
                  <a:schemeClr val="bg1"/>
                </a:solidFill>
              </a:rPr>
              <a:t>-1,2-dichlorcyklobutanu?</a:t>
            </a:r>
          </a:p>
          <a:p>
            <a:pPr marL="0" indent="0">
              <a:buFont typeface="Arial" pitchFamily="34" charset="0"/>
              <a:buNone/>
            </a:pPr>
            <a:endParaRPr lang="cs-CZ" sz="2000" b="1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cs-CZ" sz="2000" b="1" dirty="0">
              <a:solidFill>
                <a:schemeClr val="bg1"/>
              </a:solidFill>
            </a:endParaRP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4984"/>
            <a:ext cx="4153789" cy="266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317" y="2648210"/>
            <a:ext cx="4132924" cy="2725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85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8641"/>
            <a:ext cx="2376264" cy="3207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17702"/>
            <a:ext cx="2520279" cy="3343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9940310"/>
              </p:ext>
            </p:extLst>
          </p:nvPr>
        </p:nvGraphicFramePr>
        <p:xfrm>
          <a:off x="331303" y="204383"/>
          <a:ext cx="1536141" cy="1587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13" name="CS ChemDraw Drawing" r:id="rId7" imgW="1694160" imgH="1751400" progId="ChemDraw.Document.6.0">
                  <p:embed/>
                </p:oleObj>
              </mc:Choice>
              <mc:Fallback>
                <p:oleObj name="CS ChemDraw Drawing" r:id="rId7" imgW="1694160" imgH="17514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1303" y="204383"/>
                        <a:ext cx="1536141" cy="15879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059665"/>
              </p:ext>
            </p:extLst>
          </p:nvPr>
        </p:nvGraphicFramePr>
        <p:xfrm>
          <a:off x="467544" y="3600793"/>
          <a:ext cx="1440160" cy="1488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14" name="CS ChemDraw Drawing" r:id="rId9" imgW="1694160" imgH="1751400" progId="ChemDraw.Document.6.0">
                  <p:embed/>
                </p:oleObj>
              </mc:Choice>
              <mc:Fallback>
                <p:oleObj name="CS ChemDraw Drawing" r:id="rId9" imgW="1694160" imgH="1751400" progId="ChemDraw.Document.6.0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3600793"/>
                        <a:ext cx="1440160" cy="14887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491880" y="5089542"/>
            <a:ext cx="4824536" cy="1080120"/>
          </a:xfrm>
          <a:solidFill>
            <a:srgbClr val="FF6600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000" dirty="0" smtClean="0">
                <a:solidFill>
                  <a:schemeClr val="bg1"/>
                </a:solidFill>
              </a:rPr>
              <a:t>Rozhodněte, které spektrum náleží molekule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1"/>
                </a:solidFill>
              </a:rPr>
              <a:t>(</a:t>
            </a:r>
            <a:r>
              <a:rPr lang="cs-CZ" sz="2000" i="1" dirty="0">
                <a:solidFill>
                  <a:schemeClr val="bg1"/>
                </a:solidFill>
              </a:rPr>
              <a:t>t</a:t>
            </a:r>
            <a:r>
              <a:rPr lang="cs-CZ" sz="2000" dirty="0">
                <a:solidFill>
                  <a:schemeClr val="bg1"/>
                </a:solidFill>
              </a:rPr>
              <a:t>-butyl)(</a:t>
            </a:r>
            <a:r>
              <a:rPr lang="cs-CZ" sz="2000" dirty="0" err="1" smtClean="0">
                <a:solidFill>
                  <a:schemeClr val="bg1"/>
                </a:solidFill>
              </a:rPr>
              <a:t>methyl</a:t>
            </a:r>
            <a:r>
              <a:rPr lang="cs-CZ" sz="2000" dirty="0" smtClean="0">
                <a:solidFill>
                  <a:schemeClr val="bg1"/>
                </a:solidFill>
              </a:rPr>
              <a:t>)etheru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bg1"/>
                </a:solidFill>
              </a:rPr>
              <a:t>a které molekule 2,2-dimethylpropanolu?</a:t>
            </a:r>
            <a:endParaRPr lang="cs-CZ" sz="2000" dirty="0">
              <a:solidFill>
                <a:schemeClr val="bg1"/>
              </a:solidFill>
            </a:endParaRPr>
          </a:p>
        </p:txBody>
      </p:sp>
      <p:pic>
        <p:nvPicPr>
          <p:cNvPr id="15762" name="Picture 40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630" y="314553"/>
            <a:ext cx="5048347" cy="408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721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7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3178845" cy="4414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79851"/>
            <a:ext cx="3212324" cy="440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98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5"/>
          <p:cNvSpPr>
            <a:spLocks noGrp="1"/>
          </p:cNvSpPr>
          <p:nvPr>
            <p:ph idx="1"/>
          </p:nvPr>
        </p:nvSpPr>
        <p:spPr>
          <a:xfrm>
            <a:off x="539552" y="260648"/>
            <a:ext cx="8208912" cy="864096"/>
          </a:xfrm>
          <a:solidFill>
            <a:srgbClr val="FF66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>
                <a:solidFill>
                  <a:schemeClr val="bg1"/>
                </a:solidFill>
              </a:rPr>
              <a:t>Rozhodněte, které spektrum náleží molekule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1"/>
                </a:solidFill>
              </a:rPr>
              <a:t>(</a:t>
            </a:r>
            <a:r>
              <a:rPr lang="cs-CZ" sz="2000" i="1" dirty="0">
                <a:solidFill>
                  <a:schemeClr val="bg1"/>
                </a:solidFill>
              </a:rPr>
              <a:t>t</a:t>
            </a:r>
            <a:r>
              <a:rPr lang="cs-CZ" sz="2000" dirty="0">
                <a:solidFill>
                  <a:schemeClr val="bg1"/>
                </a:solidFill>
              </a:rPr>
              <a:t>-butyl)(</a:t>
            </a:r>
            <a:r>
              <a:rPr lang="cs-CZ" sz="2000" dirty="0" err="1" smtClean="0">
                <a:solidFill>
                  <a:schemeClr val="bg1"/>
                </a:solidFill>
              </a:rPr>
              <a:t>methyl</a:t>
            </a:r>
            <a:r>
              <a:rPr lang="cs-CZ" sz="2000" dirty="0" smtClean="0">
                <a:solidFill>
                  <a:schemeClr val="bg1"/>
                </a:solidFill>
              </a:rPr>
              <a:t>)etheru a které molekule 1,2-dimethoxyethanu.</a:t>
            </a:r>
            <a:endParaRPr lang="cs-CZ" sz="2000" dirty="0">
              <a:solidFill>
                <a:schemeClr val="bg1"/>
              </a:solidFill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29535"/>
            <a:ext cx="2520279" cy="3343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260317"/>
              </p:ext>
            </p:extLst>
          </p:nvPr>
        </p:nvGraphicFramePr>
        <p:xfrm>
          <a:off x="1149600" y="2420888"/>
          <a:ext cx="1535112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23" name="CS ChemDraw Drawing" r:id="rId5" imgW="1694160" imgH="1751400" progId="ChemDraw.Document.6.0">
                  <p:embed/>
                </p:oleObj>
              </mc:Choice>
              <mc:Fallback>
                <p:oleObj name="CS ChemDraw Drawing" r:id="rId5" imgW="1694160" imgH="1751400" progId="ChemDraw.Document.6.0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9600" y="2420888"/>
                        <a:ext cx="1535112" cy="158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260636"/>
              </p:ext>
            </p:extLst>
          </p:nvPr>
        </p:nvGraphicFramePr>
        <p:xfrm>
          <a:off x="5652119" y="2029534"/>
          <a:ext cx="1596993" cy="1651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24" name="CS ChemDraw Drawing" r:id="rId7" imgW="1694688" imgH="1752600" progId="ChemDraw.Document.6.0">
                  <p:embed/>
                </p:oleObj>
              </mc:Choice>
              <mc:Fallback>
                <p:oleObj name="CS ChemDraw Drawing" r:id="rId7" imgW="1694688" imgH="1752600" progId="ChemDraw.Document.6.0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19" y="2029534"/>
                        <a:ext cx="1596993" cy="16514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876" name="Picture 34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99380"/>
            <a:ext cx="4290320" cy="358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84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64704"/>
            <a:ext cx="6828851" cy="271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obsah 2"/>
          <p:cNvSpPr txBox="1">
            <a:spLocks/>
          </p:cNvSpPr>
          <p:nvPr/>
        </p:nvSpPr>
        <p:spPr>
          <a:xfrm>
            <a:off x="1115616" y="188640"/>
            <a:ext cx="7776864" cy="576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>
                <a:solidFill>
                  <a:srgbClr val="FF6600"/>
                </a:solidFill>
              </a:rPr>
              <a:t>Multiplicita signálů</a:t>
            </a:r>
            <a:endParaRPr lang="cs-CZ" b="1" dirty="0">
              <a:solidFill>
                <a:srgbClr val="FF6600"/>
              </a:solidFill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2123728" y="3515135"/>
            <a:ext cx="6672770" cy="63113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 smtClean="0">
                <a:solidFill>
                  <a:srgbClr val="FF6600"/>
                </a:solidFill>
              </a:rPr>
              <a:t>singlet           dublet          triplet        kvartet          kvintet</a:t>
            </a:r>
          </a:p>
          <a:p>
            <a:pPr marL="0" indent="0">
              <a:buNone/>
            </a:pPr>
            <a:r>
              <a:rPr lang="cs-CZ" sz="1800" b="1" dirty="0" smtClean="0">
                <a:solidFill>
                  <a:srgbClr val="FF6600"/>
                </a:solidFill>
              </a:rPr>
              <a:t>                        1 : 1            1 :2 : 1      1 : 3 : 3 : 1     1 </a:t>
            </a:r>
            <a:r>
              <a:rPr lang="cs-CZ" sz="1800" b="1" dirty="0">
                <a:solidFill>
                  <a:srgbClr val="FF6600"/>
                </a:solidFill>
              </a:rPr>
              <a:t>: </a:t>
            </a:r>
            <a:r>
              <a:rPr lang="cs-CZ" sz="1800" b="1" dirty="0" smtClean="0">
                <a:solidFill>
                  <a:srgbClr val="FF6600"/>
                </a:solidFill>
              </a:rPr>
              <a:t>4 </a:t>
            </a:r>
            <a:r>
              <a:rPr lang="cs-CZ" sz="1800" b="1" dirty="0">
                <a:solidFill>
                  <a:srgbClr val="FF6600"/>
                </a:solidFill>
              </a:rPr>
              <a:t>: </a:t>
            </a:r>
            <a:r>
              <a:rPr lang="cs-CZ" sz="1800" b="1" dirty="0" smtClean="0">
                <a:solidFill>
                  <a:srgbClr val="FF6600"/>
                </a:solidFill>
              </a:rPr>
              <a:t>6 </a:t>
            </a:r>
            <a:r>
              <a:rPr lang="cs-CZ" sz="1800" b="1" dirty="0">
                <a:solidFill>
                  <a:srgbClr val="FF6600"/>
                </a:solidFill>
              </a:rPr>
              <a:t>: </a:t>
            </a:r>
            <a:r>
              <a:rPr lang="cs-CZ" sz="1800" b="1" dirty="0" smtClean="0">
                <a:solidFill>
                  <a:srgbClr val="FF6600"/>
                </a:solidFill>
              </a:rPr>
              <a:t>4 : 1 </a:t>
            </a:r>
            <a:endParaRPr lang="cs-CZ" sz="1800" b="1" dirty="0">
              <a:solidFill>
                <a:srgbClr val="FF6600"/>
              </a:solidFill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190" y="4581128"/>
            <a:ext cx="4460379" cy="157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09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84" y="188640"/>
            <a:ext cx="6838568" cy="347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684" y="2898110"/>
            <a:ext cx="6838568" cy="296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535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/>
          </p:cNvSpPr>
          <p:nvPr/>
        </p:nvSpPr>
        <p:spPr>
          <a:xfrm>
            <a:off x="1115616" y="188640"/>
            <a:ext cx="7776864" cy="11521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>
                <a:solidFill>
                  <a:srgbClr val="FF6600"/>
                </a:solidFill>
              </a:rPr>
              <a:t>Interakční konstanta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rgbClr val="FF6600"/>
                </a:solidFill>
              </a:rPr>
              <a:t>     </a:t>
            </a:r>
            <a:r>
              <a:rPr lang="cs-CZ" sz="2000" b="1" dirty="0" smtClean="0">
                <a:solidFill>
                  <a:srgbClr val="FF6600"/>
                </a:solidFill>
              </a:rPr>
              <a:t>nezávisí na H</a:t>
            </a:r>
            <a:r>
              <a:rPr lang="cs-CZ" sz="2000" b="1" baseline="-25000" dirty="0" smtClean="0">
                <a:solidFill>
                  <a:srgbClr val="FF6600"/>
                </a:solidFill>
              </a:rPr>
              <a:t>0</a:t>
            </a:r>
            <a:r>
              <a:rPr lang="cs-CZ" sz="2000" b="1" dirty="0" smtClean="0">
                <a:solidFill>
                  <a:srgbClr val="FF6600"/>
                </a:solidFill>
              </a:rPr>
              <a:t> vnějšího magnetického pole</a:t>
            </a:r>
            <a:endParaRPr lang="cs-CZ" sz="2000" b="1" dirty="0">
              <a:solidFill>
                <a:srgbClr val="FF6600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20" y="1579375"/>
            <a:ext cx="5661319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650" y="1579375"/>
            <a:ext cx="2015339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9431"/>
            <a:ext cx="4501877" cy="1737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03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 txBox="1">
            <a:spLocks/>
          </p:cNvSpPr>
          <p:nvPr/>
        </p:nvSpPr>
        <p:spPr>
          <a:xfrm>
            <a:off x="1552332" y="693131"/>
            <a:ext cx="6189583" cy="94956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baseline="30000" dirty="0" smtClean="0">
                <a:solidFill>
                  <a:srgbClr val="CC3300"/>
                </a:solidFill>
              </a:rPr>
              <a:t>1</a:t>
            </a:r>
            <a:r>
              <a:rPr lang="cs-CZ" b="1" dirty="0" smtClean="0">
                <a:solidFill>
                  <a:srgbClr val="CC3300"/>
                </a:solidFill>
              </a:rPr>
              <a:t>H NMR spektrum </a:t>
            </a:r>
            <a:r>
              <a:rPr lang="cs-CZ" b="1" dirty="0" err="1" smtClean="0">
                <a:solidFill>
                  <a:srgbClr val="CC3300"/>
                </a:solidFill>
              </a:rPr>
              <a:t>ethyl</a:t>
            </a:r>
            <a:r>
              <a:rPr lang="cs-CZ" b="1" dirty="0" smtClean="0">
                <a:solidFill>
                  <a:srgbClr val="CC3300"/>
                </a:solidFill>
              </a:rPr>
              <a:t>-acetátu</a:t>
            </a:r>
            <a:endParaRPr lang="cs-CZ" b="1" dirty="0">
              <a:solidFill>
                <a:srgbClr val="CC3300"/>
              </a:solidFill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8215145" cy="2527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30" y="5218542"/>
            <a:ext cx="7436371" cy="1209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244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48680"/>
            <a:ext cx="6697464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73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374332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4664"/>
            <a:ext cx="3507035" cy="592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690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84695"/>
            <a:ext cx="6953915" cy="5408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395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7564374" cy="6323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831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08720"/>
            <a:ext cx="6221542" cy="4585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71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 txBox="1">
            <a:spLocks/>
          </p:cNvSpPr>
          <p:nvPr/>
        </p:nvSpPr>
        <p:spPr>
          <a:xfrm>
            <a:off x="2092423" y="5949281"/>
            <a:ext cx="6092153" cy="692946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 smtClean="0">
                <a:solidFill>
                  <a:srgbClr val="CC3300"/>
                </a:solidFill>
              </a:rPr>
              <a:t>	Štěpení signálů:</a:t>
            </a:r>
          </a:p>
          <a:p>
            <a:pPr marL="0" indent="0">
              <a:buNone/>
            </a:pPr>
            <a:r>
              <a:rPr lang="cs-CZ" b="1" dirty="0">
                <a:solidFill>
                  <a:srgbClr val="CC3300"/>
                </a:solidFill>
              </a:rPr>
              <a:t>	</a:t>
            </a:r>
            <a:r>
              <a:rPr lang="cs-CZ" b="1" dirty="0" smtClean="0">
                <a:solidFill>
                  <a:srgbClr val="CC3300"/>
                </a:solidFill>
              </a:rPr>
              <a:t>1,1-dichlor-2,2-diethoxyethan</a:t>
            </a:r>
            <a:endParaRPr lang="cs-CZ" b="1" dirty="0">
              <a:solidFill>
                <a:srgbClr val="CC3300"/>
              </a:solidFill>
            </a:endParaRPr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72" y="116632"/>
            <a:ext cx="4656517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12" y="3645023"/>
            <a:ext cx="3596287" cy="230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3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759" y="3430623"/>
            <a:ext cx="366712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3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2656"/>
            <a:ext cx="297180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66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996952"/>
            <a:ext cx="4590058" cy="372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obsah 2"/>
          <p:cNvSpPr txBox="1">
            <a:spLocks/>
          </p:cNvSpPr>
          <p:nvPr/>
        </p:nvSpPr>
        <p:spPr>
          <a:xfrm>
            <a:off x="972989" y="234075"/>
            <a:ext cx="7467600" cy="792088"/>
          </a:xfrm>
          <a:prstGeom prst="rect">
            <a:avLst/>
          </a:prstGeom>
          <a:solidFill>
            <a:srgbClr val="FF6600"/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000" b="1" dirty="0" smtClean="0">
                <a:solidFill>
                  <a:schemeClr val="bg1"/>
                </a:solidFill>
              </a:rPr>
              <a:t>Rozhodněte, které z následujících sloučenin odpovídá níže uvedené </a:t>
            </a:r>
            <a:r>
              <a:rPr lang="cs-CZ" sz="2000" b="1" baseline="30000" dirty="0" smtClean="0">
                <a:solidFill>
                  <a:schemeClr val="bg1"/>
                </a:solidFill>
              </a:rPr>
              <a:t>1</a:t>
            </a:r>
            <a:r>
              <a:rPr lang="cs-CZ" sz="2000" b="1" dirty="0" smtClean="0">
                <a:solidFill>
                  <a:schemeClr val="bg1"/>
                </a:solidFill>
              </a:rPr>
              <a:t>H NMR spektrum.</a:t>
            </a:r>
          </a:p>
          <a:p>
            <a:pPr marL="0" indent="0" algn="ctr">
              <a:buFont typeface="Arial" pitchFamily="34" charset="0"/>
              <a:buNone/>
            </a:pPr>
            <a:endParaRPr lang="cs-CZ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620213"/>
              </p:ext>
            </p:extLst>
          </p:nvPr>
        </p:nvGraphicFramePr>
        <p:xfrm>
          <a:off x="3098912" y="1270167"/>
          <a:ext cx="3215754" cy="1404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68" name="CS ChemDraw Drawing" r:id="rId4" imgW="3783240" imgH="1652400" progId="ChemDraw.Document.6.0">
                  <p:embed/>
                </p:oleObj>
              </mc:Choice>
              <mc:Fallback>
                <p:oleObj name="CS ChemDraw Drawing" r:id="rId4" imgW="3783240" imgH="16524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98912" y="1270167"/>
                        <a:ext cx="3215754" cy="1404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bdélník 3"/>
          <p:cNvSpPr/>
          <p:nvPr/>
        </p:nvSpPr>
        <p:spPr>
          <a:xfrm>
            <a:off x="2699792" y="3140968"/>
            <a:ext cx="2006997" cy="1716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036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38" y="3645024"/>
            <a:ext cx="4190443" cy="2845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987" y="3645024"/>
            <a:ext cx="4204982" cy="288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ek 3" descr="http://www2.chemistry.msu.edu/faculty/reusch/VirtTxtJml/Spectrpy/nmr/Images/13clprop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3773001" cy="28803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4763074" y="692696"/>
            <a:ext cx="3733800" cy="2304256"/>
          </a:xfrm>
          <a:prstGeom prst="rect">
            <a:avLst/>
          </a:prstGeom>
          <a:solidFill>
            <a:srgbClr val="FF6600"/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000" b="1" dirty="0" smtClean="0">
                <a:solidFill>
                  <a:schemeClr val="bg1"/>
                </a:solidFill>
              </a:rPr>
              <a:t>Přiřaďte následující  </a:t>
            </a:r>
            <a:r>
              <a:rPr lang="cs-CZ" sz="2000" b="1" baseline="30000" dirty="0" smtClean="0">
                <a:solidFill>
                  <a:schemeClr val="bg1"/>
                </a:solidFill>
              </a:rPr>
              <a:t>1</a:t>
            </a:r>
            <a:r>
              <a:rPr lang="cs-CZ" sz="2000" b="1" dirty="0" smtClean="0">
                <a:solidFill>
                  <a:schemeClr val="bg1"/>
                </a:solidFill>
              </a:rPr>
              <a:t>H NMR spektra níže uvedeným sloučeninám:</a:t>
            </a:r>
          </a:p>
          <a:p>
            <a:pPr marL="0" indent="0">
              <a:buFont typeface="Arial" pitchFamily="34" charset="0"/>
              <a:buNone/>
            </a:pPr>
            <a:r>
              <a:rPr lang="cs-CZ" sz="2000" b="1" dirty="0" smtClean="0">
                <a:solidFill>
                  <a:schemeClr val="bg1"/>
                </a:solidFill>
              </a:rPr>
              <a:t>1,1-dichlorethan</a:t>
            </a:r>
          </a:p>
          <a:p>
            <a:pPr marL="0" indent="0">
              <a:buFont typeface="Arial" pitchFamily="34" charset="0"/>
              <a:buNone/>
            </a:pPr>
            <a:r>
              <a:rPr lang="cs-CZ" sz="2000" b="1" dirty="0" smtClean="0">
                <a:solidFill>
                  <a:schemeClr val="bg1"/>
                </a:solidFill>
              </a:rPr>
              <a:t>1,2-dichlorethan</a:t>
            </a:r>
          </a:p>
          <a:p>
            <a:pPr marL="0" indent="0">
              <a:buFont typeface="Arial" pitchFamily="34" charset="0"/>
              <a:buNone/>
            </a:pPr>
            <a:r>
              <a:rPr lang="cs-CZ" sz="2000" b="1" dirty="0" smtClean="0">
                <a:solidFill>
                  <a:schemeClr val="bg1"/>
                </a:solidFill>
              </a:rPr>
              <a:t>1,3-dichlorpropan</a:t>
            </a:r>
          </a:p>
          <a:p>
            <a:pPr marL="0" indent="0" algn="ctr">
              <a:buFont typeface="Arial" pitchFamily="34" charset="0"/>
              <a:buNone/>
            </a:pP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611560" y="548680"/>
            <a:ext cx="122413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539552" y="3789040"/>
            <a:ext cx="144016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4763074" y="3789040"/>
            <a:ext cx="139310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532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3647509" cy="4814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764704"/>
            <a:ext cx="3430357" cy="18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780928"/>
            <a:ext cx="2592288" cy="325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817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06" y="2780928"/>
            <a:ext cx="4176464" cy="3014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273" y="2780928"/>
            <a:ext cx="3816424" cy="3075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972989" y="234075"/>
            <a:ext cx="7467600" cy="792088"/>
          </a:xfrm>
          <a:prstGeom prst="rect">
            <a:avLst/>
          </a:prstGeom>
          <a:solidFill>
            <a:srgbClr val="FF6600"/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000" b="1" dirty="0" smtClean="0">
                <a:solidFill>
                  <a:schemeClr val="bg1"/>
                </a:solidFill>
              </a:rPr>
              <a:t>Rozhodněte, které z následujících sloučenin odpovídá níže uvedené </a:t>
            </a:r>
            <a:r>
              <a:rPr lang="cs-CZ" sz="2000" b="1" baseline="30000" dirty="0" smtClean="0">
                <a:solidFill>
                  <a:schemeClr val="bg1"/>
                </a:solidFill>
              </a:rPr>
              <a:t>1</a:t>
            </a:r>
            <a:r>
              <a:rPr lang="cs-CZ" sz="2000" b="1" dirty="0" smtClean="0">
                <a:solidFill>
                  <a:schemeClr val="bg1"/>
                </a:solidFill>
              </a:rPr>
              <a:t>H NMR spektrum.</a:t>
            </a:r>
          </a:p>
          <a:p>
            <a:pPr marL="0" indent="0" algn="ctr">
              <a:buFont typeface="Arial" pitchFamily="34" charset="0"/>
              <a:buNone/>
            </a:pPr>
            <a:endParaRPr lang="cs-CZ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696040"/>
              </p:ext>
            </p:extLst>
          </p:nvPr>
        </p:nvGraphicFramePr>
        <p:xfrm>
          <a:off x="3059832" y="1556792"/>
          <a:ext cx="370522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22" name="CS ChemDraw Drawing" r:id="rId5" imgW="3704760" imgH="765000" progId="ChemDraw.Document.6.0">
                  <p:embed/>
                </p:oleObj>
              </mc:Choice>
              <mc:Fallback>
                <p:oleObj name="CS ChemDraw Drawing" r:id="rId5" imgW="3704760" imgH="7650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59832" y="1556792"/>
                        <a:ext cx="3705225" cy="765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bdélník 4"/>
          <p:cNvSpPr/>
          <p:nvPr/>
        </p:nvSpPr>
        <p:spPr>
          <a:xfrm>
            <a:off x="611560" y="2852936"/>
            <a:ext cx="187220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4572000" y="2852936"/>
            <a:ext cx="1751485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089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4050425" cy="3002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142" y="3056495"/>
            <a:ext cx="4027321" cy="2916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obsah 2"/>
          <p:cNvSpPr txBox="1">
            <a:spLocks/>
          </p:cNvSpPr>
          <p:nvPr/>
        </p:nvSpPr>
        <p:spPr>
          <a:xfrm>
            <a:off x="972989" y="234075"/>
            <a:ext cx="7467600" cy="792088"/>
          </a:xfrm>
          <a:prstGeom prst="rect">
            <a:avLst/>
          </a:prstGeom>
          <a:solidFill>
            <a:srgbClr val="FF6600"/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000" b="1" dirty="0" smtClean="0">
                <a:solidFill>
                  <a:schemeClr val="bg1"/>
                </a:solidFill>
              </a:rPr>
              <a:t>Rozhodněte, které z následujících sloučenin odpovídá níže uvedené </a:t>
            </a:r>
            <a:r>
              <a:rPr lang="cs-CZ" sz="2000" b="1" baseline="30000" dirty="0" smtClean="0">
                <a:solidFill>
                  <a:schemeClr val="bg1"/>
                </a:solidFill>
              </a:rPr>
              <a:t>1</a:t>
            </a:r>
            <a:r>
              <a:rPr lang="cs-CZ" sz="2000" b="1" dirty="0" smtClean="0">
                <a:solidFill>
                  <a:schemeClr val="bg1"/>
                </a:solidFill>
              </a:rPr>
              <a:t>H NMR spektrum.</a:t>
            </a:r>
          </a:p>
          <a:p>
            <a:pPr marL="0" indent="0" algn="ctr">
              <a:buFont typeface="Arial" pitchFamily="34" charset="0"/>
              <a:buNone/>
            </a:pPr>
            <a:endParaRPr lang="cs-CZ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017854"/>
              </p:ext>
            </p:extLst>
          </p:nvPr>
        </p:nvGraphicFramePr>
        <p:xfrm>
          <a:off x="3018482" y="1628800"/>
          <a:ext cx="3376613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90" name="CS ChemDraw Drawing" r:id="rId5" imgW="3376800" imgH="928440" progId="ChemDraw.Document.6.0">
                  <p:embed/>
                </p:oleObj>
              </mc:Choice>
              <mc:Fallback>
                <p:oleObj name="CS ChemDraw Drawing" r:id="rId5" imgW="3376800" imgH="9284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18482" y="1628800"/>
                        <a:ext cx="3376613" cy="928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bdélník 5"/>
          <p:cNvSpPr/>
          <p:nvPr/>
        </p:nvSpPr>
        <p:spPr>
          <a:xfrm>
            <a:off x="683568" y="3056495"/>
            <a:ext cx="1584176" cy="11645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4706789" y="3056495"/>
            <a:ext cx="1449387" cy="1092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054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>
          <a:xfrm>
            <a:off x="972989" y="234075"/>
            <a:ext cx="7467600" cy="792088"/>
          </a:xfrm>
          <a:prstGeom prst="rect">
            <a:avLst/>
          </a:prstGeom>
          <a:solidFill>
            <a:srgbClr val="FF6600"/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000" b="1" dirty="0" smtClean="0">
                <a:solidFill>
                  <a:schemeClr val="bg1"/>
                </a:solidFill>
              </a:rPr>
              <a:t>Pokuste se odhadnout, kterému z izomerních alkoholů sumárního vzorce C</a:t>
            </a:r>
            <a:r>
              <a:rPr lang="cs-CZ" sz="2000" b="1" baseline="-25000" dirty="0" smtClean="0">
                <a:solidFill>
                  <a:schemeClr val="bg1"/>
                </a:solidFill>
              </a:rPr>
              <a:t>5</a:t>
            </a:r>
            <a:r>
              <a:rPr lang="cs-CZ" sz="2000" b="1" dirty="0" smtClean="0">
                <a:solidFill>
                  <a:schemeClr val="bg1"/>
                </a:solidFill>
              </a:rPr>
              <a:t>H</a:t>
            </a:r>
            <a:r>
              <a:rPr lang="cs-CZ" sz="2000" b="1" baseline="-25000" dirty="0" smtClean="0">
                <a:solidFill>
                  <a:schemeClr val="bg1"/>
                </a:solidFill>
              </a:rPr>
              <a:t>12</a:t>
            </a:r>
            <a:r>
              <a:rPr lang="cs-CZ" sz="2000" b="1" dirty="0" smtClean="0">
                <a:solidFill>
                  <a:schemeClr val="bg1"/>
                </a:solidFill>
              </a:rPr>
              <a:t>O odpovídá následující </a:t>
            </a:r>
            <a:r>
              <a:rPr lang="cs-CZ" sz="2000" b="1" baseline="30000" dirty="0" smtClean="0">
                <a:solidFill>
                  <a:schemeClr val="bg1"/>
                </a:solidFill>
              </a:rPr>
              <a:t>1</a:t>
            </a:r>
            <a:r>
              <a:rPr lang="cs-CZ" sz="2000" b="1" dirty="0" smtClean="0">
                <a:solidFill>
                  <a:schemeClr val="bg1"/>
                </a:solidFill>
              </a:rPr>
              <a:t>H NMR spektrum.</a:t>
            </a:r>
          </a:p>
          <a:p>
            <a:pPr marL="0" indent="0" algn="ctr">
              <a:buFont typeface="Arial" pitchFamily="34" charset="0"/>
              <a:buNone/>
            </a:pP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972989" y="1268760"/>
            <a:ext cx="7467600" cy="182880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0,92 (t, 3H)</a:t>
            </a:r>
          </a:p>
          <a:p>
            <a:r>
              <a:rPr lang="cs-CZ" dirty="0" smtClean="0"/>
              <a:t>1,20 (s, 6H)</a:t>
            </a:r>
          </a:p>
          <a:p>
            <a:r>
              <a:rPr lang="cs-CZ" dirty="0" smtClean="0"/>
              <a:t>1,49 (k, 2H)</a:t>
            </a:r>
          </a:p>
          <a:p>
            <a:r>
              <a:rPr lang="cs-CZ" dirty="0" smtClean="0"/>
              <a:t>1,85 (š. s, 1H)</a:t>
            </a:r>
            <a:endParaRPr lang="cs-CZ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953255"/>
              </p:ext>
            </p:extLst>
          </p:nvPr>
        </p:nvGraphicFramePr>
        <p:xfrm>
          <a:off x="2339752" y="3429000"/>
          <a:ext cx="5465763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10" name="CS ChemDraw Drawing" r:id="rId3" imgW="5466240" imgH="2781360" progId="ChemDraw.Document.6.0">
                  <p:embed/>
                </p:oleObj>
              </mc:Choice>
              <mc:Fallback>
                <p:oleObj name="CS ChemDraw Drawing" r:id="rId3" imgW="5466240" imgH="27813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39752" y="3429000"/>
                        <a:ext cx="5465763" cy="278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067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70" y="476672"/>
            <a:ext cx="2191181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9000"/>
            <a:ext cx="2028825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232" y="443270"/>
            <a:ext cx="6194687" cy="4137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232" y="4581127"/>
            <a:ext cx="6040728" cy="1606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0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2989" y="2996952"/>
            <a:ext cx="7467600" cy="2088232"/>
          </a:xfrm>
        </p:spPr>
        <p:txBody>
          <a:bodyPr>
            <a:normAutofit/>
          </a:bodyPr>
          <a:lstStyle/>
          <a:p>
            <a:r>
              <a:rPr lang="cs-CZ" dirty="0" smtClean="0"/>
              <a:t>1,19 (s, 9H</a:t>
            </a:r>
            <a:r>
              <a:rPr lang="cs-CZ" dirty="0"/>
              <a:t>)</a:t>
            </a:r>
          </a:p>
          <a:p>
            <a:r>
              <a:rPr lang="cs-CZ" dirty="0" smtClean="0"/>
              <a:t>3,21 </a:t>
            </a:r>
            <a:r>
              <a:rPr lang="cs-CZ" dirty="0"/>
              <a:t>(s, </a:t>
            </a:r>
            <a:r>
              <a:rPr lang="cs-CZ" dirty="0" smtClean="0"/>
              <a:t>3H)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972989" y="234075"/>
            <a:ext cx="7467600" cy="792088"/>
          </a:xfrm>
          <a:prstGeom prst="rect">
            <a:avLst/>
          </a:prstGeom>
          <a:solidFill>
            <a:srgbClr val="FF6600"/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 smtClean="0">
                <a:solidFill>
                  <a:schemeClr val="bg1"/>
                </a:solidFill>
              </a:rPr>
              <a:t>Pokuste se odhadnout, jak byste na základě  </a:t>
            </a:r>
            <a:r>
              <a:rPr lang="cs-CZ" sz="2000" b="1" baseline="30000" dirty="0" smtClean="0">
                <a:solidFill>
                  <a:schemeClr val="bg1"/>
                </a:solidFill>
              </a:rPr>
              <a:t>1</a:t>
            </a:r>
            <a:r>
              <a:rPr lang="cs-CZ" sz="2000" b="1" dirty="0" smtClean="0">
                <a:solidFill>
                  <a:schemeClr val="bg1"/>
                </a:solidFill>
              </a:rPr>
              <a:t>H NMR spekter rozlišili izomerní ethery sumárního </a:t>
            </a:r>
            <a:r>
              <a:rPr lang="cs-CZ" sz="2000" b="1" dirty="0">
                <a:solidFill>
                  <a:schemeClr val="bg1"/>
                </a:solidFill>
              </a:rPr>
              <a:t>vzorce C</a:t>
            </a:r>
            <a:r>
              <a:rPr lang="cs-CZ" sz="2000" b="1" baseline="-25000" dirty="0">
                <a:solidFill>
                  <a:schemeClr val="bg1"/>
                </a:solidFill>
              </a:rPr>
              <a:t>5</a:t>
            </a:r>
            <a:r>
              <a:rPr lang="cs-CZ" sz="2000" b="1" dirty="0">
                <a:solidFill>
                  <a:schemeClr val="bg1"/>
                </a:solidFill>
              </a:rPr>
              <a:t>H</a:t>
            </a:r>
            <a:r>
              <a:rPr lang="cs-CZ" sz="2000" b="1" baseline="-25000" dirty="0">
                <a:solidFill>
                  <a:schemeClr val="bg1"/>
                </a:solidFill>
              </a:rPr>
              <a:t>12</a:t>
            </a:r>
            <a:r>
              <a:rPr lang="cs-CZ" sz="2000" b="1" dirty="0">
                <a:solidFill>
                  <a:schemeClr val="bg1"/>
                </a:solidFill>
              </a:rPr>
              <a:t>O.</a:t>
            </a:r>
            <a:endParaRPr lang="cs-CZ" sz="2000" b="1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cs-CZ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595712"/>
              </p:ext>
            </p:extLst>
          </p:nvPr>
        </p:nvGraphicFramePr>
        <p:xfrm>
          <a:off x="1571476" y="1700808"/>
          <a:ext cx="6270625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33" name="CS ChemDraw Drawing" r:id="rId3" imgW="6271200" imgH="826920" progId="ChemDraw.Document.6.0">
                  <p:embed/>
                </p:oleObj>
              </mc:Choice>
              <mc:Fallback>
                <p:oleObj name="CS ChemDraw Drawing" r:id="rId3" imgW="6271200" imgH="8269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71476" y="1700808"/>
                        <a:ext cx="6270625" cy="827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829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5"/>
          <p:cNvSpPr txBox="1">
            <a:spLocks/>
          </p:cNvSpPr>
          <p:nvPr/>
        </p:nvSpPr>
        <p:spPr>
          <a:xfrm>
            <a:off x="539552" y="260648"/>
            <a:ext cx="8208912" cy="864096"/>
          </a:xfrm>
          <a:prstGeom prst="rect">
            <a:avLst/>
          </a:prstGeom>
          <a:solidFill>
            <a:srgbClr val="FF6600"/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>
                <a:solidFill>
                  <a:schemeClr val="bg1"/>
                </a:solidFill>
              </a:rPr>
              <a:t>Pokuste se zjistit strukturu dvou izomerů A </a:t>
            </a:r>
            <a:r>
              <a:rPr lang="cs-CZ" sz="2000" b="1" dirty="0" err="1">
                <a:solidFill>
                  <a:schemeClr val="bg1"/>
                </a:solidFill>
              </a:rPr>
              <a:t>a</a:t>
            </a:r>
            <a:r>
              <a:rPr lang="cs-CZ" sz="2000" b="1" dirty="0">
                <a:solidFill>
                  <a:schemeClr val="bg1"/>
                </a:solidFill>
              </a:rPr>
              <a:t> B se sumárním vzorcem C</a:t>
            </a:r>
            <a:r>
              <a:rPr lang="cs-CZ" sz="2000" b="1" baseline="-25000" dirty="0">
                <a:solidFill>
                  <a:schemeClr val="bg1"/>
                </a:solidFill>
              </a:rPr>
              <a:t>5</a:t>
            </a:r>
            <a:r>
              <a:rPr lang="cs-CZ" sz="2000" b="1" dirty="0">
                <a:solidFill>
                  <a:schemeClr val="bg1"/>
                </a:solidFill>
              </a:rPr>
              <a:t>H</a:t>
            </a:r>
            <a:r>
              <a:rPr lang="cs-CZ" sz="2000" b="1" baseline="-25000" dirty="0">
                <a:solidFill>
                  <a:schemeClr val="bg1"/>
                </a:solidFill>
              </a:rPr>
              <a:t>12</a:t>
            </a:r>
            <a:r>
              <a:rPr lang="cs-CZ" sz="2000" b="1" dirty="0">
                <a:solidFill>
                  <a:schemeClr val="bg1"/>
                </a:solidFill>
              </a:rPr>
              <a:t>O, která mají následující </a:t>
            </a:r>
            <a:r>
              <a:rPr lang="cs-CZ" sz="2000" b="1" baseline="30000" dirty="0">
                <a:solidFill>
                  <a:schemeClr val="bg1"/>
                </a:solidFill>
              </a:rPr>
              <a:t>1</a:t>
            </a:r>
            <a:r>
              <a:rPr lang="cs-CZ" sz="2000" b="1" dirty="0">
                <a:solidFill>
                  <a:schemeClr val="bg1"/>
                </a:solidFill>
              </a:rPr>
              <a:t>H NMR spektra: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539552" y="1268760"/>
            <a:ext cx="8352928" cy="38884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 smtClean="0">
                <a:solidFill>
                  <a:srgbClr val="CC3300"/>
                </a:solidFill>
              </a:rPr>
              <a:t>Pokuste se zjistit strukturu dvou izomerů A </a:t>
            </a:r>
            <a:r>
              <a:rPr lang="cs-CZ" sz="1800" b="1" dirty="0" err="1" smtClean="0">
                <a:solidFill>
                  <a:srgbClr val="CC3300"/>
                </a:solidFill>
              </a:rPr>
              <a:t>a</a:t>
            </a:r>
            <a:r>
              <a:rPr lang="cs-CZ" sz="1800" b="1" dirty="0" smtClean="0">
                <a:solidFill>
                  <a:srgbClr val="CC3300"/>
                </a:solidFill>
              </a:rPr>
              <a:t> B se sumárním vzorcem C</a:t>
            </a:r>
            <a:r>
              <a:rPr lang="cs-CZ" sz="1800" b="1" baseline="-25000" dirty="0" smtClean="0">
                <a:solidFill>
                  <a:srgbClr val="CC3300"/>
                </a:solidFill>
              </a:rPr>
              <a:t>5</a:t>
            </a:r>
            <a:r>
              <a:rPr lang="cs-CZ" sz="1800" b="1" dirty="0" smtClean="0">
                <a:solidFill>
                  <a:srgbClr val="CC3300"/>
                </a:solidFill>
              </a:rPr>
              <a:t>H</a:t>
            </a:r>
            <a:r>
              <a:rPr lang="cs-CZ" sz="1800" b="1" baseline="-25000" dirty="0" smtClean="0">
                <a:solidFill>
                  <a:srgbClr val="CC3300"/>
                </a:solidFill>
              </a:rPr>
              <a:t>12</a:t>
            </a:r>
            <a:r>
              <a:rPr lang="cs-CZ" sz="1800" b="1" dirty="0" smtClean="0">
                <a:solidFill>
                  <a:srgbClr val="CC3300"/>
                </a:solidFill>
              </a:rPr>
              <a:t>O, která mají následující </a:t>
            </a:r>
            <a:r>
              <a:rPr lang="cs-CZ" sz="1800" b="1" baseline="30000" dirty="0" smtClean="0">
                <a:solidFill>
                  <a:srgbClr val="CC3300"/>
                </a:solidFill>
              </a:rPr>
              <a:t>1</a:t>
            </a:r>
            <a:r>
              <a:rPr lang="cs-CZ" sz="1800" b="1" dirty="0" smtClean="0">
                <a:solidFill>
                  <a:srgbClr val="CC3300"/>
                </a:solidFill>
              </a:rPr>
              <a:t>H NMR spektra:</a:t>
            </a:r>
          </a:p>
          <a:p>
            <a:pPr marL="0" indent="0">
              <a:buNone/>
            </a:pPr>
            <a:r>
              <a:rPr lang="cs-CZ" sz="1800" b="1" dirty="0" smtClean="0">
                <a:solidFill>
                  <a:srgbClr val="CC3300"/>
                </a:solidFill>
              </a:rPr>
              <a:t>A: d = 1,19 (s, 9 H); 3,21 (s, 3 H) </a:t>
            </a:r>
            <a:r>
              <a:rPr lang="cs-CZ" sz="1800" b="1" dirty="0" err="1" smtClean="0">
                <a:solidFill>
                  <a:srgbClr val="CC3300"/>
                </a:solidFill>
              </a:rPr>
              <a:t>ppm</a:t>
            </a:r>
            <a:endParaRPr lang="cs-CZ" sz="1800" b="1" dirty="0" smtClean="0">
              <a:solidFill>
                <a:srgbClr val="CC3300"/>
              </a:solidFill>
            </a:endParaRPr>
          </a:p>
          <a:p>
            <a:pPr marL="0" indent="0">
              <a:buNone/>
            </a:pPr>
            <a:r>
              <a:rPr lang="cs-CZ" sz="1800" b="1" dirty="0" smtClean="0">
                <a:solidFill>
                  <a:srgbClr val="CC3300"/>
                </a:solidFill>
              </a:rPr>
              <a:t>B: d = 0,93 (t, 3 H); 1,20 </a:t>
            </a:r>
            <a:r>
              <a:rPr lang="cs-CZ" sz="1800" b="1" dirty="0">
                <a:solidFill>
                  <a:srgbClr val="CC3300"/>
                </a:solidFill>
              </a:rPr>
              <a:t>(t, 3 H); </a:t>
            </a:r>
            <a:r>
              <a:rPr lang="cs-CZ" sz="1800" b="1" dirty="0" smtClean="0">
                <a:solidFill>
                  <a:srgbClr val="CC3300"/>
                </a:solidFill>
              </a:rPr>
              <a:t>1,60 (sextet, 2H); 3,37 (t, 2 H); 3,47 (k, 2 H) </a:t>
            </a:r>
            <a:r>
              <a:rPr lang="cs-CZ" sz="1800" b="1" dirty="0" err="1" smtClean="0">
                <a:solidFill>
                  <a:srgbClr val="CC3300"/>
                </a:solidFill>
              </a:rPr>
              <a:t>ppm</a:t>
            </a:r>
            <a:endParaRPr lang="cs-CZ" sz="1800" b="1" dirty="0">
              <a:solidFill>
                <a:srgbClr val="CC3300"/>
              </a:solidFill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43" y="4509120"/>
            <a:ext cx="6347094" cy="2204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92896"/>
            <a:ext cx="516176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50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548781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11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4208469" cy="3523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601" y="3284984"/>
            <a:ext cx="4032448" cy="3298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6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979" y="323461"/>
            <a:ext cx="3542903" cy="2710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989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2"/>
          <p:cNvSpPr txBox="1">
            <a:spLocks/>
          </p:cNvSpPr>
          <p:nvPr/>
        </p:nvSpPr>
        <p:spPr>
          <a:xfrm>
            <a:off x="1187624" y="260648"/>
            <a:ext cx="6189583" cy="1309609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4400" b="1" baseline="30000" dirty="0" smtClean="0">
                <a:solidFill>
                  <a:srgbClr val="FF6600"/>
                </a:solidFill>
                <a:latin typeface="+mj-lt"/>
              </a:rPr>
              <a:t>13</a:t>
            </a:r>
            <a:r>
              <a:rPr lang="cs-CZ" sz="4400" b="1" dirty="0" smtClean="0">
                <a:solidFill>
                  <a:srgbClr val="FF6600"/>
                </a:solidFill>
                <a:latin typeface="+mj-lt"/>
              </a:rPr>
              <a:t>C NMR spektroskopie </a:t>
            </a:r>
            <a:endParaRPr lang="cs-CZ" sz="4400" b="1" dirty="0">
              <a:solidFill>
                <a:srgbClr val="FF6600"/>
              </a:solidFill>
              <a:latin typeface="+mj-lt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6590987" cy="398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5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1643063"/>
            <a:ext cx="5400675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dnadpis 2"/>
          <p:cNvSpPr txBox="1">
            <a:spLocks/>
          </p:cNvSpPr>
          <p:nvPr/>
        </p:nvSpPr>
        <p:spPr>
          <a:xfrm>
            <a:off x="1979712" y="260649"/>
            <a:ext cx="5397495" cy="79208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3200" b="1" baseline="30000" dirty="0" smtClean="0">
                <a:solidFill>
                  <a:srgbClr val="FF6600"/>
                </a:solidFill>
                <a:latin typeface="+mj-lt"/>
              </a:rPr>
              <a:t>13</a:t>
            </a:r>
            <a:r>
              <a:rPr lang="cs-CZ" sz="3200" b="1" dirty="0" smtClean="0">
                <a:solidFill>
                  <a:srgbClr val="FF6600"/>
                </a:solidFill>
                <a:latin typeface="+mj-lt"/>
              </a:rPr>
              <a:t>C NMR počet signálů </a:t>
            </a:r>
            <a:endParaRPr lang="cs-CZ" sz="3200" b="1" dirty="0">
              <a:solidFill>
                <a:srgbClr val="FF66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4428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6661514" cy="420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013176"/>
            <a:ext cx="25146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693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92696"/>
            <a:ext cx="6239960" cy="56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4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08720"/>
            <a:ext cx="602420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760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91" y="692696"/>
            <a:ext cx="7849851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286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8640"/>
            <a:ext cx="6251175" cy="2969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165106"/>
            <a:ext cx="5340059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166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497473" cy="5679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55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764704"/>
            <a:ext cx="6554179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71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648"/>
            <a:ext cx="7239000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293096"/>
            <a:ext cx="62007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12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6672"/>
            <a:ext cx="617220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36819"/>
            <a:ext cx="57816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86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548680"/>
            <a:ext cx="6122257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18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87624" y="692696"/>
            <a:ext cx="6696744" cy="1758347"/>
          </a:xfrm>
        </p:spPr>
        <p:txBody>
          <a:bodyPr>
            <a:noAutofit/>
          </a:bodyPr>
          <a:lstStyle/>
          <a:p>
            <a:r>
              <a:rPr lang="cs-CZ" sz="4400" b="1" dirty="0" smtClean="0">
                <a:solidFill>
                  <a:srgbClr val="CC3300"/>
                </a:solidFill>
              </a:rPr>
              <a:t>Infračervená spektroskopie</a:t>
            </a:r>
          </a:p>
          <a:p>
            <a:pPr algn="l"/>
            <a:r>
              <a:rPr lang="cs-CZ" sz="2000" b="1" dirty="0">
                <a:solidFill>
                  <a:srgbClr val="CC3300"/>
                </a:solidFill>
              </a:rPr>
              <a:t> </a:t>
            </a:r>
            <a:r>
              <a:rPr lang="cs-CZ" sz="2000" b="1" dirty="0" smtClean="0">
                <a:solidFill>
                  <a:srgbClr val="CC3300"/>
                </a:solidFill>
              </a:rPr>
              <a:t>    vibračně – rotační spektroskopie</a:t>
            </a:r>
            <a:endParaRPr lang="cs-CZ" sz="2000" b="1" dirty="0">
              <a:solidFill>
                <a:srgbClr val="CC3300"/>
              </a:solidFill>
            </a:endParaRPr>
          </a:p>
          <a:p>
            <a:pPr algn="l"/>
            <a:r>
              <a:rPr lang="cs-CZ" sz="2000" b="1" dirty="0" smtClean="0">
                <a:solidFill>
                  <a:srgbClr val="CC3300"/>
                </a:solidFill>
              </a:rPr>
              <a:t>     v organické chemii – důkaz přítomnosti funkčních skupin</a:t>
            </a:r>
            <a:endParaRPr lang="cs-CZ" sz="2000" b="1" dirty="0">
              <a:solidFill>
                <a:srgbClr val="CC3300"/>
              </a:solidFill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17032"/>
            <a:ext cx="7822136" cy="3042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901" y="2440682"/>
            <a:ext cx="478155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92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8207"/>
            <a:ext cx="7231452" cy="6029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9777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58575"/>
            <a:ext cx="5125370" cy="2645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954" y="2924944"/>
            <a:ext cx="303847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dnadpis 2"/>
          <p:cNvSpPr txBox="1">
            <a:spLocks/>
          </p:cNvSpPr>
          <p:nvPr/>
        </p:nvSpPr>
        <p:spPr>
          <a:xfrm>
            <a:off x="971600" y="387016"/>
            <a:ext cx="6189583" cy="109776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 smtClean="0">
                <a:solidFill>
                  <a:srgbClr val="CC3300"/>
                </a:solidFill>
              </a:rPr>
              <a:t> </a:t>
            </a:r>
            <a:endParaRPr lang="cs-CZ" b="1" dirty="0">
              <a:solidFill>
                <a:srgbClr val="CC3300"/>
              </a:solidFill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445224"/>
            <a:ext cx="21717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1035866" y="1124744"/>
            <a:ext cx="7467600" cy="86409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000" b="1" dirty="0" smtClean="0">
                <a:solidFill>
                  <a:srgbClr val="CC0000"/>
                </a:solidFill>
              </a:rPr>
              <a:t>Aktivní jsou pouze ty vibrace v IČ spektru, při kterých se mění dipólový moment </a:t>
            </a:r>
            <a:r>
              <a:rPr lang="cs-CZ" sz="2000" b="1" dirty="0" smtClean="0">
                <a:solidFill>
                  <a:srgbClr val="CC0000"/>
                </a:solidFill>
                <a:latin typeface="Symbol" panose="05050102010706020507" pitchFamily="18" charset="2"/>
              </a:rPr>
              <a:t>m</a:t>
            </a:r>
          </a:p>
          <a:p>
            <a:pPr marL="0" indent="0">
              <a:buFont typeface="Arial" pitchFamily="34" charset="0"/>
              <a:buNone/>
            </a:pPr>
            <a:r>
              <a:rPr lang="cs-CZ" sz="2000" b="1" dirty="0" smtClean="0">
                <a:solidFill>
                  <a:srgbClr val="CC0000"/>
                </a:solidFill>
              </a:rPr>
              <a:t>	</a:t>
            </a:r>
          </a:p>
          <a:p>
            <a:pPr marL="0" indent="0">
              <a:buFont typeface="Arial" pitchFamily="34" charset="0"/>
              <a:buNone/>
            </a:pPr>
            <a:endParaRPr lang="cs-CZ" sz="2000" b="1" dirty="0" smtClean="0">
              <a:solidFill>
                <a:srgbClr val="CC0000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cs-CZ" sz="2000" b="1" dirty="0" smtClean="0">
              <a:solidFill>
                <a:srgbClr val="CC0000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cs-CZ" sz="2000" b="1" dirty="0" smtClean="0">
              <a:solidFill>
                <a:srgbClr val="CC0000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cs-CZ" sz="2000" b="1" dirty="0" smtClean="0">
              <a:solidFill>
                <a:srgbClr val="CC0000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cs-CZ" sz="2000" b="1" dirty="0" smtClean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1713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620688"/>
            <a:ext cx="74676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CC0000"/>
                </a:solidFill>
              </a:rPr>
              <a:t>Transmitance T</a:t>
            </a:r>
            <a:r>
              <a:rPr lang="cs-CZ" sz="2000" b="1" dirty="0" smtClean="0">
                <a:solidFill>
                  <a:srgbClr val="CC0000"/>
                </a:solidFill>
              </a:rPr>
              <a:t> (propustnost)    hodnoty 0 – 1 (0 – 100%)</a:t>
            </a:r>
          </a:p>
          <a:p>
            <a:pPr marL="0" indent="0">
              <a:buNone/>
            </a:pPr>
            <a:r>
              <a:rPr lang="cs-CZ" sz="2000" b="1" dirty="0" smtClean="0">
                <a:solidFill>
                  <a:srgbClr val="CC0000"/>
                </a:solidFill>
              </a:rPr>
              <a:t>	T = I / I</a:t>
            </a:r>
            <a:r>
              <a:rPr lang="cs-CZ" sz="2000" b="1" baseline="-25000" dirty="0" smtClean="0">
                <a:solidFill>
                  <a:srgbClr val="CC0000"/>
                </a:solidFill>
              </a:rPr>
              <a:t>0</a:t>
            </a:r>
          </a:p>
          <a:p>
            <a:pPr marL="0" indent="0">
              <a:buNone/>
            </a:pPr>
            <a:r>
              <a:rPr lang="cs-CZ" sz="2000" b="1" baseline="-25000" dirty="0">
                <a:solidFill>
                  <a:srgbClr val="CC0000"/>
                </a:solidFill>
              </a:rPr>
              <a:t>	</a:t>
            </a:r>
            <a:r>
              <a:rPr lang="cs-CZ" sz="2000" b="1" dirty="0" smtClean="0">
                <a:solidFill>
                  <a:srgbClr val="CC0000"/>
                </a:solidFill>
              </a:rPr>
              <a:t>T = 0 prostředí světlo nepropouští vůbec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CC0000"/>
                </a:solidFill>
              </a:rPr>
              <a:t>	</a:t>
            </a:r>
            <a:r>
              <a:rPr lang="cs-CZ" sz="2000" b="1" dirty="0" smtClean="0">
                <a:solidFill>
                  <a:srgbClr val="CC0000"/>
                </a:solidFill>
              </a:rPr>
              <a:t>T = 1 prostředí propouští všechno světlo</a:t>
            </a:r>
          </a:p>
          <a:p>
            <a:pPr marL="0" indent="0">
              <a:buNone/>
            </a:pPr>
            <a:endParaRPr lang="cs-CZ" sz="2000" b="1" dirty="0">
              <a:solidFill>
                <a:srgbClr val="CC0000"/>
              </a:solidFill>
            </a:endParaRPr>
          </a:p>
          <a:p>
            <a:pPr marL="0" indent="0">
              <a:buNone/>
            </a:pPr>
            <a:endParaRPr lang="cs-CZ" sz="2000" b="1" dirty="0" smtClean="0">
              <a:solidFill>
                <a:srgbClr val="CC0000"/>
              </a:solidFill>
            </a:endParaRPr>
          </a:p>
          <a:p>
            <a:pPr marL="0" indent="0">
              <a:buNone/>
            </a:pPr>
            <a:endParaRPr lang="cs-CZ" sz="2000" b="1" dirty="0">
              <a:solidFill>
                <a:srgbClr val="CC0000"/>
              </a:solidFill>
            </a:endParaRPr>
          </a:p>
          <a:p>
            <a:pPr marL="0" indent="0">
              <a:buNone/>
            </a:pPr>
            <a:endParaRPr lang="cs-CZ" sz="2000" b="1" dirty="0" smtClean="0">
              <a:solidFill>
                <a:srgbClr val="CC0000"/>
              </a:solidFill>
            </a:endParaRPr>
          </a:p>
          <a:p>
            <a:pPr marL="0" indent="0">
              <a:buNone/>
            </a:pPr>
            <a:endParaRPr lang="cs-CZ" sz="2000" b="1" dirty="0">
              <a:solidFill>
                <a:srgbClr val="CC0000"/>
              </a:solidFill>
            </a:endParaRPr>
          </a:p>
          <a:p>
            <a:pPr marL="0" indent="0">
              <a:buNone/>
            </a:pPr>
            <a:endParaRPr lang="cs-CZ" sz="2000" b="1" dirty="0" smtClean="0">
              <a:solidFill>
                <a:srgbClr val="CC0000"/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rgbClr val="CC0000"/>
                </a:solidFill>
              </a:rPr>
              <a:t>Absorbance 	A = -log T</a:t>
            </a:r>
          </a:p>
          <a:p>
            <a:pPr marL="0" indent="0">
              <a:buNone/>
            </a:pPr>
            <a:r>
              <a:rPr lang="cs-CZ" b="1" dirty="0">
                <a:solidFill>
                  <a:srgbClr val="CC0000"/>
                </a:solidFill>
              </a:rPr>
              <a:t>	</a:t>
            </a:r>
            <a:r>
              <a:rPr lang="cs-CZ" b="1" dirty="0" smtClean="0">
                <a:solidFill>
                  <a:srgbClr val="CC0000"/>
                </a:solidFill>
              </a:rPr>
              <a:t>		A = </a:t>
            </a:r>
            <a:r>
              <a:rPr lang="cs-CZ" b="1" dirty="0" smtClean="0">
                <a:solidFill>
                  <a:srgbClr val="CC0000"/>
                </a:solidFill>
                <a:latin typeface="Symbol" panose="05050102010706020507" pitchFamily="18" charset="2"/>
              </a:rPr>
              <a:t>e</a:t>
            </a:r>
            <a:r>
              <a:rPr lang="cs-CZ" b="1" dirty="0" smtClean="0">
                <a:solidFill>
                  <a:srgbClr val="CC0000"/>
                </a:solidFill>
              </a:rPr>
              <a:t> . l. c</a:t>
            </a:r>
            <a:endParaRPr lang="cs-CZ" b="1" dirty="0">
              <a:solidFill>
                <a:srgbClr val="CC0000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92895"/>
            <a:ext cx="4519669" cy="200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110284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6748041" cy="5097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odnadpis 2"/>
          <p:cNvSpPr txBox="1">
            <a:spLocks/>
          </p:cNvSpPr>
          <p:nvPr/>
        </p:nvSpPr>
        <p:spPr>
          <a:xfrm>
            <a:off x="1746082" y="367680"/>
            <a:ext cx="6189583" cy="57606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>
                <a:solidFill>
                  <a:srgbClr val="CC3300"/>
                </a:solidFill>
              </a:rPr>
              <a:t>Charakteristické vibrace                   cm</a:t>
            </a:r>
            <a:r>
              <a:rPr lang="cs-CZ" b="1" baseline="30000" dirty="0" smtClean="0">
                <a:solidFill>
                  <a:srgbClr val="CC3300"/>
                </a:solidFill>
              </a:rPr>
              <a:t>-1</a:t>
            </a:r>
            <a:endParaRPr lang="cs-CZ" b="1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28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418" y="1052736"/>
            <a:ext cx="6215937" cy="48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746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04" y="1484784"/>
            <a:ext cx="8842159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66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6733008" cy="43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898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93" y="836712"/>
            <a:ext cx="7443300" cy="460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327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6928216" cy="4504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405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1406"/>
            <a:ext cx="7593963" cy="4636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ál 1"/>
          <p:cNvSpPr/>
          <p:nvPr/>
        </p:nvSpPr>
        <p:spPr>
          <a:xfrm>
            <a:off x="2555776" y="3577917"/>
            <a:ext cx="64807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vál 2"/>
          <p:cNvSpPr/>
          <p:nvPr/>
        </p:nvSpPr>
        <p:spPr>
          <a:xfrm>
            <a:off x="3419872" y="3097425"/>
            <a:ext cx="576064" cy="4043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/>
          <p:cNvSpPr/>
          <p:nvPr/>
        </p:nvSpPr>
        <p:spPr>
          <a:xfrm>
            <a:off x="6612362" y="3485693"/>
            <a:ext cx="86409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4447186" y="3531907"/>
            <a:ext cx="1368152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39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61" y="980727"/>
            <a:ext cx="7787273" cy="489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2339752" y="1988840"/>
            <a:ext cx="936104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3059832" y="2636912"/>
            <a:ext cx="93610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4211960" y="4437112"/>
            <a:ext cx="187220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6804248" y="4581128"/>
            <a:ext cx="86409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1691680" y="3645024"/>
            <a:ext cx="2304256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047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540461" cy="45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ál 2"/>
          <p:cNvSpPr/>
          <p:nvPr/>
        </p:nvSpPr>
        <p:spPr>
          <a:xfrm>
            <a:off x="3059832" y="1916832"/>
            <a:ext cx="864096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/>
          <p:cNvSpPr/>
          <p:nvPr/>
        </p:nvSpPr>
        <p:spPr>
          <a:xfrm>
            <a:off x="3943198" y="1920280"/>
            <a:ext cx="1152128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5364088" y="4509120"/>
            <a:ext cx="57606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6156176" y="4509120"/>
            <a:ext cx="136815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2627784" y="2996952"/>
            <a:ext cx="2042038" cy="17641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34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5226"/>
            <a:ext cx="7420051" cy="4568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ál 2"/>
          <p:cNvSpPr/>
          <p:nvPr/>
        </p:nvSpPr>
        <p:spPr>
          <a:xfrm>
            <a:off x="3131840" y="2780928"/>
            <a:ext cx="108012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/>
          <p:cNvSpPr/>
          <p:nvPr/>
        </p:nvSpPr>
        <p:spPr>
          <a:xfrm>
            <a:off x="5292080" y="4437112"/>
            <a:ext cx="100811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3131840" y="3501008"/>
            <a:ext cx="1656184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193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eto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31776"/>
            <a:ext cx="7703599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ál 1"/>
          <p:cNvSpPr/>
          <p:nvPr/>
        </p:nvSpPr>
        <p:spPr>
          <a:xfrm>
            <a:off x="2843808" y="2492896"/>
            <a:ext cx="1224136" cy="515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vál 2"/>
          <p:cNvSpPr/>
          <p:nvPr/>
        </p:nvSpPr>
        <p:spPr>
          <a:xfrm>
            <a:off x="4644008" y="3933056"/>
            <a:ext cx="1224136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/>
          <p:cNvSpPr/>
          <p:nvPr/>
        </p:nvSpPr>
        <p:spPr>
          <a:xfrm>
            <a:off x="6876256" y="3933056"/>
            <a:ext cx="792088" cy="4680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1907704" y="3429000"/>
            <a:ext cx="2160240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180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3601" y="1052736"/>
            <a:ext cx="6273653" cy="2907303"/>
          </a:xfrm>
          <a:noFill/>
          <a:ln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513" y="3824407"/>
            <a:ext cx="6252741" cy="303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486" y="188640"/>
            <a:ext cx="7179418" cy="76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</p:pic>
      <p:sp>
        <p:nvSpPr>
          <p:cNvPr id="2" name="Ovál 1"/>
          <p:cNvSpPr/>
          <p:nvPr/>
        </p:nvSpPr>
        <p:spPr>
          <a:xfrm>
            <a:off x="7092280" y="188640"/>
            <a:ext cx="1008112" cy="921635"/>
          </a:xfrm>
          <a:prstGeom prst="ellipse">
            <a:avLst/>
          </a:prstGeom>
          <a:solidFill>
            <a:srgbClr val="FF66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16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759837"/>
              </p:ext>
            </p:extLst>
          </p:nvPr>
        </p:nvGraphicFramePr>
        <p:xfrm>
          <a:off x="3563938" y="404813"/>
          <a:ext cx="230505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2" name="CS ChemDraw Drawing" r:id="rId3" imgW="2304360" imgH="216360" progId="ChemDraw.Document.6.0">
                  <p:embed/>
                </p:oleObj>
              </mc:Choice>
              <mc:Fallback>
                <p:oleObj name="CS ChemDraw Drawing" r:id="rId3" imgW="2304360" imgH="216360" progId="ChemDraw.Document.6.0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404813"/>
                        <a:ext cx="230505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354" name="Picture 2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011" y="893575"/>
            <a:ext cx="6983567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032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5695" y="980728"/>
            <a:ext cx="6165382" cy="2948909"/>
          </a:xfrm>
          <a:noFill/>
          <a:ln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88" y="3789040"/>
            <a:ext cx="6060966" cy="295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62" y="188640"/>
            <a:ext cx="7179418" cy="76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</p:pic>
      <p:sp>
        <p:nvSpPr>
          <p:cNvPr id="2" name="Ovál 1"/>
          <p:cNvSpPr/>
          <p:nvPr/>
        </p:nvSpPr>
        <p:spPr>
          <a:xfrm>
            <a:off x="5292080" y="188640"/>
            <a:ext cx="1008112" cy="864096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82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8494" y="1125905"/>
            <a:ext cx="5706240" cy="2762120"/>
          </a:xfrm>
          <a:noFill/>
          <a:ln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080" y="3861048"/>
            <a:ext cx="5806042" cy="2859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62" y="188640"/>
            <a:ext cx="7179418" cy="76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</p:pic>
      <p:sp>
        <p:nvSpPr>
          <p:cNvPr id="2" name="Ovál 1"/>
          <p:cNvSpPr/>
          <p:nvPr/>
        </p:nvSpPr>
        <p:spPr>
          <a:xfrm>
            <a:off x="3635896" y="332656"/>
            <a:ext cx="1296144" cy="720080"/>
          </a:xfrm>
          <a:prstGeom prst="ellipse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048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6267" y="1128756"/>
            <a:ext cx="5832624" cy="2782731"/>
          </a:xfrm>
          <a:noFill/>
          <a:ln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933056"/>
            <a:ext cx="5677570" cy="2776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62" y="188640"/>
            <a:ext cx="7179418" cy="76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</p:pic>
      <p:sp>
        <p:nvSpPr>
          <p:cNvPr id="2" name="Ovál 1"/>
          <p:cNvSpPr/>
          <p:nvPr/>
        </p:nvSpPr>
        <p:spPr>
          <a:xfrm>
            <a:off x="2267744" y="188640"/>
            <a:ext cx="1296144" cy="936104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126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0267" y="1196752"/>
            <a:ext cx="6021375" cy="2912455"/>
          </a:xfrm>
          <a:noFill/>
          <a:ln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976" y="3861048"/>
            <a:ext cx="5896075" cy="286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62" y="188640"/>
            <a:ext cx="7179418" cy="76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</p:pic>
      <p:sp>
        <p:nvSpPr>
          <p:cNvPr id="2" name="Ovál 1"/>
          <p:cNvSpPr/>
          <p:nvPr/>
        </p:nvSpPr>
        <p:spPr>
          <a:xfrm>
            <a:off x="1259632" y="188640"/>
            <a:ext cx="936104" cy="864096"/>
          </a:xfrm>
          <a:prstGeom prst="ellipse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736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CC3300"/>
                </a:solidFill>
              </a:rPr>
              <a:t>HMOTNOSTNÍ SPEKTROMETRIE</a:t>
            </a:r>
            <a:endParaRPr lang="cs-CZ" sz="3600" b="1" dirty="0">
              <a:solidFill>
                <a:srgbClr val="CC3300"/>
              </a:solidFill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132856"/>
            <a:ext cx="4680520" cy="3095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953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5"/>
          <p:cNvSpPr txBox="1">
            <a:spLocks/>
          </p:cNvSpPr>
          <p:nvPr/>
        </p:nvSpPr>
        <p:spPr>
          <a:xfrm>
            <a:off x="540431" y="404664"/>
            <a:ext cx="8208912" cy="864096"/>
          </a:xfrm>
          <a:prstGeom prst="rect">
            <a:avLst/>
          </a:prstGeom>
          <a:solidFill>
            <a:srgbClr val="FF6600"/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 smtClean="0">
                <a:solidFill>
                  <a:schemeClr val="bg1"/>
                </a:solidFill>
              </a:rPr>
              <a:t>primárně vzniká molekulární ion M</a:t>
            </a:r>
            <a:r>
              <a:rPr lang="cs-CZ" sz="2000" b="1" baseline="30000" dirty="0" smtClean="0">
                <a:solidFill>
                  <a:schemeClr val="bg1"/>
                </a:solidFill>
              </a:rPr>
              <a:t>+.</a:t>
            </a:r>
          </a:p>
          <a:p>
            <a:pPr marL="0" indent="0">
              <a:buNone/>
            </a:pPr>
            <a:r>
              <a:rPr lang="cs-CZ" sz="2000" b="1" dirty="0" smtClean="0">
                <a:solidFill>
                  <a:schemeClr val="bg1"/>
                </a:solidFill>
              </a:rPr>
              <a:t>fragmentací vznikají ionty </a:t>
            </a:r>
            <a:r>
              <a:rPr lang="cs-CZ" sz="2000" b="1" dirty="0" err="1" smtClean="0">
                <a:solidFill>
                  <a:schemeClr val="bg1"/>
                </a:solidFill>
              </a:rPr>
              <a:t>dceřinné</a:t>
            </a:r>
            <a:endParaRPr lang="cs-CZ" sz="20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sz="2000" b="1" dirty="0">
              <a:solidFill>
                <a:schemeClr val="bg1"/>
              </a:solidFill>
            </a:endParaRP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881" y="3447297"/>
            <a:ext cx="6508011" cy="2434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506" y="1484784"/>
            <a:ext cx="5186762" cy="1326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607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662787" cy="3848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91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7932"/>
            <a:ext cx="423247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214" y="3212976"/>
            <a:ext cx="4993577" cy="3457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922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0648"/>
            <a:ext cx="4068881" cy="74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91591"/>
            <a:ext cx="5169146" cy="273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4" y="4797152"/>
            <a:ext cx="5421026" cy="454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636" y="5356280"/>
            <a:ext cx="5770984" cy="52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055" y="5877272"/>
            <a:ext cx="5736089" cy="486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66506"/>
            <a:ext cx="3532543" cy="3111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6653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917"/>
            <a:ext cx="8327982" cy="315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73016"/>
            <a:ext cx="4997586" cy="322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24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CC3300"/>
                </a:solidFill>
              </a:rPr>
              <a:t>Chemický posun</a:t>
            </a:r>
            <a:endParaRPr lang="cs-CZ" b="1" dirty="0">
              <a:solidFill>
                <a:srgbClr val="CC33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475989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143212"/>
              </p:ext>
            </p:extLst>
          </p:nvPr>
        </p:nvGraphicFramePr>
        <p:xfrm>
          <a:off x="5796136" y="3096828"/>
          <a:ext cx="3240087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71" name="CS ChemDraw Drawing" r:id="rId4" imgW="3692520" imgH="1149840" progId="ChemDraw.Document.6.0">
                  <p:embed/>
                </p:oleObj>
              </mc:Choice>
              <mc:Fallback>
                <p:oleObj name="CS ChemDraw Drawing" r:id="rId4" imgW="3692520" imgH="1149840" progId="ChemDraw.Document.6.0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3096828"/>
                        <a:ext cx="3240087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048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966" y="0"/>
            <a:ext cx="5693031" cy="2130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26492"/>
            <a:ext cx="6945282" cy="212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65" y="3538117"/>
            <a:ext cx="4335115" cy="331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684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91" y="3874697"/>
            <a:ext cx="5861506" cy="281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116" y="5832715"/>
            <a:ext cx="4697884" cy="693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163" y="964041"/>
            <a:ext cx="4322837" cy="2793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dnadpis 2"/>
          <p:cNvSpPr txBox="1">
            <a:spLocks/>
          </p:cNvSpPr>
          <p:nvPr/>
        </p:nvSpPr>
        <p:spPr>
          <a:xfrm>
            <a:off x="251520" y="192223"/>
            <a:ext cx="5832648" cy="5040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b="1" baseline="30000" dirty="0" smtClean="0">
                <a:solidFill>
                  <a:srgbClr val="CC3300"/>
                </a:solidFill>
              </a:rPr>
              <a:t>  </a:t>
            </a:r>
            <a:r>
              <a:rPr lang="cs-CZ" b="1" dirty="0" smtClean="0">
                <a:solidFill>
                  <a:srgbClr val="CC3300"/>
                </a:solidFill>
              </a:rPr>
              <a:t>štěpení alfa k heteroatomu</a:t>
            </a:r>
            <a:endParaRPr lang="cs-CZ" b="1" dirty="0">
              <a:solidFill>
                <a:srgbClr val="CC33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836712"/>
            <a:ext cx="5187103" cy="1319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57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170" y="688107"/>
            <a:ext cx="5294944" cy="2956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253" y="3645024"/>
            <a:ext cx="5910619" cy="486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250" y="4221088"/>
            <a:ext cx="6000100" cy="458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59" y="4679429"/>
            <a:ext cx="4342837" cy="215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odnadpis 2"/>
          <p:cNvSpPr txBox="1">
            <a:spLocks/>
          </p:cNvSpPr>
          <p:nvPr/>
        </p:nvSpPr>
        <p:spPr>
          <a:xfrm>
            <a:off x="1365176" y="144488"/>
            <a:ext cx="5975111" cy="43204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b="1" baseline="30000" dirty="0" smtClean="0">
                <a:solidFill>
                  <a:srgbClr val="CC3300"/>
                </a:solidFill>
              </a:rPr>
              <a:t>  </a:t>
            </a:r>
            <a:r>
              <a:rPr lang="cs-CZ" b="1" dirty="0" smtClean="0">
                <a:solidFill>
                  <a:srgbClr val="CC3300"/>
                </a:solidFill>
              </a:rPr>
              <a:t>štěpení alfa ke karbonylu</a:t>
            </a:r>
            <a:endParaRPr lang="cs-CZ" b="1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171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696974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04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TC101859868[[fn=Teplo]]</Template>
  <TotalTime>1749</TotalTime>
  <Words>410</Words>
  <Application>Microsoft Office PowerPoint</Application>
  <PresentationFormat>Předvádění na obrazovce (4:3)</PresentationFormat>
  <Paragraphs>68</Paragraphs>
  <Slides>82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82</vt:i4>
      </vt:variant>
    </vt:vector>
  </HeadingPairs>
  <TitlesOfParts>
    <vt:vector size="84" baseType="lpstr">
      <vt:lpstr>Thermal</vt:lpstr>
      <vt:lpstr>CS ChemDraw Drawing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user</dc:creator>
  <cp:lastModifiedBy>user</cp:lastModifiedBy>
  <cp:revision>275</cp:revision>
  <dcterms:created xsi:type="dcterms:W3CDTF">2014-02-24T07:09:04Z</dcterms:created>
  <dcterms:modified xsi:type="dcterms:W3CDTF">2015-04-07T05:41:47Z</dcterms:modified>
</cp:coreProperties>
</file>