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4" r:id="rId3"/>
    <p:sldId id="316" r:id="rId4"/>
    <p:sldId id="285" r:id="rId5"/>
    <p:sldId id="309" r:id="rId6"/>
    <p:sldId id="308" r:id="rId7"/>
    <p:sldId id="287" r:id="rId8"/>
    <p:sldId id="277" r:id="rId9"/>
    <p:sldId id="278" r:id="rId10"/>
    <p:sldId id="294" r:id="rId11"/>
    <p:sldId id="313" r:id="rId12"/>
    <p:sldId id="295" r:id="rId13"/>
    <p:sldId id="274" r:id="rId14"/>
    <p:sldId id="275" r:id="rId15"/>
    <p:sldId id="288" r:id="rId16"/>
    <p:sldId id="320" r:id="rId17"/>
    <p:sldId id="314" r:id="rId18"/>
    <p:sldId id="260" r:id="rId19"/>
    <p:sldId id="267" r:id="rId20"/>
    <p:sldId id="310" r:id="rId21"/>
    <p:sldId id="273" r:id="rId22"/>
    <p:sldId id="328" r:id="rId23"/>
    <p:sldId id="271" r:id="rId24"/>
    <p:sldId id="272" r:id="rId25"/>
    <p:sldId id="302" r:id="rId26"/>
    <p:sldId id="311" r:id="rId27"/>
    <p:sldId id="326" r:id="rId28"/>
    <p:sldId id="329" r:id="rId29"/>
    <p:sldId id="317" r:id="rId30"/>
    <p:sldId id="323" r:id="rId31"/>
    <p:sldId id="319" r:id="rId32"/>
    <p:sldId id="315" r:id="rId33"/>
    <p:sldId id="330" r:id="rId34"/>
    <p:sldId id="322" r:id="rId35"/>
  </p:sldIdLst>
  <p:sldSz cx="9144000" cy="6858000" type="screen4x3"/>
  <p:notesSz cx="6858000" cy="99472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CC"/>
    <a:srgbClr val="CC00CC"/>
    <a:srgbClr val="FF3300"/>
    <a:srgbClr val="FFCC99"/>
    <a:srgbClr val="FF9966"/>
    <a:srgbClr val="FFFFCC"/>
    <a:srgbClr val="FFC000"/>
    <a:srgbClr val="CCFF66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4" Type="http://schemas.openxmlformats.org/officeDocument/2006/relationships/image" Target="../media/image10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e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DAEA2-15CD-4379-8708-ACB40E83F215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69720-EAEB-4B70-8BB2-665B09AED8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99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CBA36-ECED-4DDB-87DC-D7B8E0B3A51D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C4F9-01A1-4DF4-95DE-20108376F7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99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996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157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296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61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730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5.21</a:t>
            </a:r>
          </a:p>
          <a:p>
            <a:r>
              <a:rPr lang="cs-CZ" dirty="0" smtClean="0"/>
              <a:t>5.22 Klein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082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219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937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020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22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095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792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584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417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Klein 4.33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554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Cis forma by měla jednu skupinu axiální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564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189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572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860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609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66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504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50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0592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101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19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Klein 5.25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70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54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999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49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721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Klein 5.1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C4F9-01A1-4DF4-95DE-20108376F77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76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E3E2-939C-4645-9A6B-983F7EA68A32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F78581A2-15BE-47FB-9514-5414D5190314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E3E2-939C-4645-9A6B-983F7EA68A32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1A2-15BE-47FB-9514-5414D51903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E3E2-939C-4645-9A6B-983F7EA68A32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1A2-15BE-47FB-9514-5414D51903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E3E2-939C-4645-9A6B-983F7EA68A32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581A2-15BE-47FB-9514-5414D519031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E3E2-939C-4645-9A6B-983F7EA68A32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581A2-15BE-47FB-9514-5414D5190314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E3E2-939C-4645-9A6B-983F7EA68A32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1A2-15BE-47FB-9514-5414D519031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E3E2-939C-4645-9A6B-983F7EA68A32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1A2-15BE-47FB-9514-5414D519031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E3E2-939C-4645-9A6B-983F7EA68A32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1A2-15BE-47FB-9514-5414D51903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E3E2-939C-4645-9A6B-983F7EA68A32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8581A2-15BE-47FB-9514-5414D519031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40E3E2-939C-4645-9A6B-983F7EA68A32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8581A2-15BE-47FB-9514-5414D5190314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E3E2-939C-4645-9A6B-983F7EA68A32}" type="datetimeFigureOut">
              <a:rPr lang="cs-CZ" smtClean="0"/>
              <a:t>26.3.2015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81A2-15BE-47FB-9514-5414D519031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78581A2-15BE-47FB-9514-5414D5190314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940E3E2-939C-4645-9A6B-983F7EA68A32}" type="datetimeFigureOut">
              <a:rPr lang="cs-CZ" smtClean="0"/>
              <a:t>26.3.2015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9.wmf"/><Relationship Id="rId5" Type="http://schemas.openxmlformats.org/officeDocument/2006/relationships/image" Target="../media/image56.e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71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5" Type="http://schemas.openxmlformats.org/officeDocument/2006/relationships/image" Target="../media/image7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9.wmf"/><Relationship Id="rId1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wmf"/><Relationship Id="rId5" Type="http://schemas.openxmlformats.org/officeDocument/2006/relationships/image" Target="../media/image9.png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9" Type="http://schemas.openxmlformats.org/officeDocument/2006/relationships/image" Target="../media/image4.wmf"/><Relationship Id="rId1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7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88.wmf"/><Relationship Id="rId4" Type="http://schemas.openxmlformats.org/officeDocument/2006/relationships/image" Target="../media/image90.png"/><Relationship Id="rId9" Type="http://schemas.openxmlformats.org/officeDocument/2006/relationships/oleObject" Target="../embeddings/oleObject3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93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9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10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5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5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5.wmf"/><Relationship Id="rId11" Type="http://schemas.openxmlformats.org/officeDocument/2006/relationships/image" Target="../media/image108.png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5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5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11" Type="http://schemas.openxmlformats.org/officeDocument/2006/relationships/image" Target="../media/image33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STEREOCHEMIE</a:t>
            </a:r>
            <a:endParaRPr lang="cs-CZ" sz="3600" b="1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28664"/>
            <a:ext cx="702383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3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58" y="1628800"/>
            <a:ext cx="5753483" cy="126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1004325" y="476672"/>
            <a:ext cx="7467600" cy="7200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Uvedené sloučeniny překreslete do Fischerovy projekce a pojmenujte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924922"/>
              </p:ext>
            </p:extLst>
          </p:nvPr>
        </p:nvGraphicFramePr>
        <p:xfrm>
          <a:off x="2339752" y="3429000"/>
          <a:ext cx="1823359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2" name="CS ChemDraw Drawing" r:id="rId5" imgW="1177920" imgH="1534680" progId="ChemDraw.Document.6.0">
                  <p:embed/>
                </p:oleObj>
              </mc:Choice>
              <mc:Fallback>
                <p:oleObj name="CS ChemDraw Drawing" r:id="rId5" imgW="1177920" imgH="1534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752" y="3429000"/>
                        <a:ext cx="1823359" cy="237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333331"/>
              </p:ext>
            </p:extLst>
          </p:nvPr>
        </p:nvGraphicFramePr>
        <p:xfrm>
          <a:off x="5436096" y="3429000"/>
          <a:ext cx="2022253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3" name="CS ChemDraw Drawing" r:id="rId7" imgW="1386720" imgH="1630800" progId="ChemDraw.Document.6.0">
                  <p:embed/>
                </p:oleObj>
              </mc:Choice>
              <mc:Fallback>
                <p:oleObj name="CS ChemDraw Drawing" r:id="rId7" imgW="1386720" imgH="1630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36096" y="3429000"/>
                        <a:ext cx="2022253" cy="237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10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014621"/>
              </p:ext>
            </p:extLst>
          </p:nvPr>
        </p:nvGraphicFramePr>
        <p:xfrm>
          <a:off x="556371" y="2060848"/>
          <a:ext cx="7924815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6" name="CS ChemDraw Drawing" r:id="rId4" imgW="5430240" imgH="1899720" progId="ChemDraw.Document.6.0">
                  <p:embed/>
                </p:oleObj>
              </mc:Choice>
              <mc:Fallback>
                <p:oleObj name="CS ChemDraw Drawing" r:id="rId4" imgW="5430240" imgH="189972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371" y="2060848"/>
                        <a:ext cx="7924815" cy="2736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obsah 2"/>
          <p:cNvSpPr txBox="1">
            <a:spLocks/>
          </p:cNvSpPr>
          <p:nvPr/>
        </p:nvSpPr>
        <p:spPr>
          <a:xfrm>
            <a:off x="755576" y="404664"/>
            <a:ext cx="7899648" cy="12241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Efedrin (A) se používá jako lék, která z uvedených projekcí odpovídá Fischerově projekci látky (A). Vytvořte systematický název efedrinu včetně určení absolutní konfigurace na centrech chirality.</a:t>
            </a:r>
            <a:endParaRPr lang="cs-CZ" altLang="cs-CZ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6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endParaRPr lang="cs-CZ" altLang="cs-CZ" sz="1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5589240"/>
            <a:ext cx="133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Vzorce </a:t>
            </a:r>
            <a:r>
              <a:rPr lang="cs-CZ" b="1" dirty="0" smtClean="0">
                <a:solidFill>
                  <a:srgbClr val="FF3300"/>
                </a:solidFill>
              </a:rPr>
              <a:t>F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cs-CZ" b="1" dirty="0" smtClean="0">
                <a:solidFill>
                  <a:srgbClr val="FF3300"/>
                </a:solidFill>
              </a:rPr>
              <a:t> G</a:t>
            </a:r>
            <a:endParaRPr lang="cs-CZ" b="1" dirty="0">
              <a:solidFill>
                <a:srgbClr val="FF33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43808" y="5603281"/>
            <a:ext cx="436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3300"/>
                </a:solidFill>
              </a:rPr>
              <a:t>(</a:t>
            </a:r>
            <a:r>
              <a:rPr lang="cs-CZ" b="1" i="1" dirty="0" smtClean="0">
                <a:solidFill>
                  <a:srgbClr val="FF3300"/>
                </a:solidFill>
              </a:rPr>
              <a:t>1R,2R)-</a:t>
            </a:r>
            <a:r>
              <a:rPr lang="cs-CZ" b="1" dirty="0" smtClean="0">
                <a:solidFill>
                  <a:srgbClr val="FF3300"/>
                </a:solidFill>
              </a:rPr>
              <a:t>1-fenyl-2</a:t>
            </a:r>
            <a:r>
              <a:rPr lang="cs-CZ" b="1" i="1" dirty="0" smtClean="0">
                <a:solidFill>
                  <a:srgbClr val="FF3300"/>
                </a:solidFill>
              </a:rPr>
              <a:t>-</a:t>
            </a:r>
            <a:r>
              <a:rPr lang="cs-CZ" b="1" dirty="0" smtClean="0">
                <a:solidFill>
                  <a:srgbClr val="FF3300"/>
                </a:solidFill>
              </a:rPr>
              <a:t>(</a:t>
            </a:r>
            <a:r>
              <a:rPr lang="cs-CZ" b="1" i="1" dirty="0" smtClean="0">
                <a:solidFill>
                  <a:srgbClr val="FF3300"/>
                </a:solidFill>
              </a:rPr>
              <a:t>N-</a:t>
            </a:r>
            <a:r>
              <a:rPr lang="cs-CZ" b="1" dirty="0" err="1" smtClean="0">
                <a:solidFill>
                  <a:srgbClr val="FF3300"/>
                </a:solidFill>
              </a:rPr>
              <a:t>methylamino</a:t>
            </a:r>
            <a:r>
              <a:rPr lang="cs-CZ" b="1" dirty="0" smtClean="0">
                <a:solidFill>
                  <a:srgbClr val="FF3300"/>
                </a:solidFill>
              </a:rPr>
              <a:t>)propanol</a:t>
            </a:r>
            <a:endParaRPr lang="cs-CZ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56" y="1556792"/>
            <a:ext cx="7575158" cy="189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971600" y="836712"/>
            <a:ext cx="7467600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Jaký je vzájemný stereochemický vztah mezi uvedenými sloučeninami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831667" y="232204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S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35696" y="184482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S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22940" y="3851756"/>
            <a:ext cx="208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1 - 2  </a:t>
            </a:r>
            <a:r>
              <a:rPr lang="cs-CZ" b="1" dirty="0" err="1" smtClean="0">
                <a:solidFill>
                  <a:srgbClr val="C00000"/>
                </a:solidFill>
              </a:rPr>
              <a:t>diastereomery</a:t>
            </a:r>
            <a:endParaRPr lang="cs-CZ" b="1" dirty="0" smtClean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816307" y="4365104"/>
            <a:ext cx="2072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1 - 3  </a:t>
            </a:r>
            <a:r>
              <a:rPr lang="cs-CZ" b="1" dirty="0" err="1" smtClean="0">
                <a:solidFill>
                  <a:srgbClr val="C00000"/>
                </a:solidFill>
              </a:rPr>
              <a:t>enantiomery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17149" y="5085184"/>
            <a:ext cx="2346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1 – 4 stejná sloučenina</a:t>
            </a:r>
          </a:p>
        </p:txBody>
      </p:sp>
    </p:spTree>
    <p:extLst>
      <p:ext uri="{BB962C8B-B14F-4D97-AF65-F5344CB8AC3E}">
        <p14:creationId xmlns:p14="http://schemas.microsoft.com/office/powerpoint/2010/main" val="14170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6" y="998510"/>
            <a:ext cx="3657654" cy="574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31" y="950304"/>
            <a:ext cx="1090582" cy="73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61" y="872393"/>
            <a:ext cx="1165101" cy="84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661201" y="1318744"/>
            <a:ext cx="753476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stejné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 flipH="1">
            <a:off x="3877086" y="2195572"/>
            <a:ext cx="2680319" cy="369332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onstituční izomery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236296" y="2951883"/>
            <a:ext cx="753476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stejné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 flipH="1">
            <a:off x="4027925" y="3942348"/>
            <a:ext cx="2906609" cy="369332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onstituční izomery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326901" y="4949552"/>
            <a:ext cx="753476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stejné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027925" y="6044739"/>
            <a:ext cx="1522404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stereoizomery</a:t>
            </a:r>
            <a:endParaRPr lang="cs-CZ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995031" y="284129"/>
            <a:ext cx="7467600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Určete, jaký je mezi uvedenými sloučeninami vzájemný stereochemický vztah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770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3" y="0"/>
            <a:ext cx="3860960" cy="24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329787"/>
            <a:ext cx="3315456" cy="45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32040" y="548680"/>
            <a:ext cx="4115422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stereoizomery (</a:t>
            </a:r>
            <a:r>
              <a:rPr lang="cs-CZ" i="1" dirty="0" smtClean="0"/>
              <a:t>cis – trans, </a:t>
            </a:r>
            <a:r>
              <a:rPr lang="cs-CZ" dirty="0" err="1" smtClean="0"/>
              <a:t>diastereomery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31973" y="1556927"/>
            <a:ext cx="4184479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stereoizomery </a:t>
            </a:r>
            <a:r>
              <a:rPr lang="cs-CZ" dirty="0"/>
              <a:t>(</a:t>
            </a:r>
            <a:r>
              <a:rPr lang="cs-CZ" i="1" dirty="0"/>
              <a:t>cis – trans, </a:t>
            </a:r>
            <a:r>
              <a:rPr lang="cs-CZ" dirty="0" err="1" smtClean="0"/>
              <a:t>diastereomery</a:t>
            </a:r>
            <a:r>
              <a:rPr lang="cs-CZ" dirty="0" smtClean="0"/>
              <a:t>) 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54" y="2427073"/>
            <a:ext cx="1219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54" y="2465173"/>
            <a:ext cx="1085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 flipH="1">
            <a:off x="4791882" y="3341032"/>
            <a:ext cx="2906609" cy="369332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onstituční izomery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 flipH="1">
            <a:off x="4827926" y="4205700"/>
            <a:ext cx="2906609" cy="369332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konformace téže sloučeniny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 flipH="1">
            <a:off x="4791883" y="5197842"/>
            <a:ext cx="4104456" cy="369332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stereoizomery </a:t>
            </a:r>
            <a:r>
              <a:rPr lang="cs-CZ" dirty="0"/>
              <a:t>(</a:t>
            </a:r>
            <a:r>
              <a:rPr lang="cs-CZ" i="1" dirty="0"/>
              <a:t>cis – trans, </a:t>
            </a:r>
            <a:r>
              <a:rPr lang="cs-CZ" dirty="0" err="1"/>
              <a:t>diastereomery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 flipH="1">
            <a:off x="4791883" y="6165304"/>
            <a:ext cx="2906609" cy="369332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onstituční izomery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02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743075"/>
            <a:ext cx="64198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971600" y="836712"/>
            <a:ext cx="7467600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Určete, zda v uvedených párech jsou sloučeniny vzájemně </a:t>
            </a:r>
            <a:r>
              <a:rPr lang="cs-CZ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enantiomery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nebo </a:t>
            </a:r>
            <a:r>
              <a:rPr lang="cs-CZ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diastereomery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94" y="5263848"/>
            <a:ext cx="39147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652120" y="4077072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a) </a:t>
            </a:r>
            <a:r>
              <a:rPr lang="cs-CZ" dirty="0" err="1" smtClean="0"/>
              <a:t>enantiomery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4509120"/>
            <a:ext cx="179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b) </a:t>
            </a:r>
            <a:r>
              <a:rPr lang="cs-CZ" dirty="0" err="1" smtClean="0"/>
              <a:t>diastereomery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52120" y="4930259"/>
            <a:ext cx="176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c) </a:t>
            </a:r>
            <a:r>
              <a:rPr lang="cs-CZ" dirty="0" err="1" smtClean="0"/>
              <a:t>diastereomery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52119" y="5388505"/>
            <a:ext cx="179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d) </a:t>
            </a:r>
            <a:r>
              <a:rPr lang="cs-CZ" dirty="0" err="1" smtClean="0"/>
              <a:t>diastereomery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52120" y="5805264"/>
            <a:ext cx="178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e) </a:t>
            </a:r>
            <a:r>
              <a:rPr lang="cs-CZ" dirty="0" err="1" smtClean="0"/>
              <a:t>diastereomery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64213" y="5620598"/>
            <a:ext cx="32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693606" y="6195287"/>
            <a:ext cx="174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f) </a:t>
            </a:r>
            <a:r>
              <a:rPr lang="cs-CZ" dirty="0" err="1" smtClean="0"/>
              <a:t>diastereomery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85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870696"/>
              </p:ext>
            </p:extLst>
          </p:nvPr>
        </p:nvGraphicFramePr>
        <p:xfrm>
          <a:off x="325710" y="2060848"/>
          <a:ext cx="8767520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6" name="CS ChemDraw Drawing" r:id="rId4" imgW="7178040" imgH="2440940" progId="ChemDraw.Document.6.0">
                  <p:embed/>
                </p:oleObj>
              </mc:Choice>
              <mc:Fallback>
                <p:oleObj name="CS ChemDraw Drawing" r:id="rId4" imgW="7178040" imgH="244094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10" y="2060848"/>
                        <a:ext cx="8767520" cy="2952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obsah 2"/>
          <p:cNvSpPr txBox="1">
            <a:spLocks/>
          </p:cNvSpPr>
          <p:nvPr/>
        </p:nvSpPr>
        <p:spPr>
          <a:xfrm>
            <a:off x="940672" y="360724"/>
            <a:ext cx="7467600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Určete, jaký je mezi uvedenými sloučeninami vzájemný stereochemický vztah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86392" y="1556792"/>
            <a:ext cx="177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</a:t>
            </a:r>
            <a:r>
              <a:rPr lang="cs-CZ" dirty="0" err="1" smtClean="0"/>
              <a:t>diastereomery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786465" y="1603136"/>
            <a:ext cx="174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stejné (</a:t>
            </a:r>
            <a:r>
              <a:rPr lang="cs-CZ" i="1" dirty="0" err="1" smtClean="0"/>
              <a:t>meso</a:t>
            </a:r>
            <a:r>
              <a:rPr lang="cs-CZ" dirty="0" smtClean="0"/>
              <a:t>-)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86392" y="5219908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</a:t>
            </a:r>
            <a:r>
              <a:rPr lang="cs-CZ" dirty="0" err="1" smtClean="0"/>
              <a:t>konformery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940152" y="5257434"/>
            <a:ext cx="237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</a:t>
            </a:r>
            <a:r>
              <a:rPr lang="cs-CZ" dirty="0"/>
              <a:t>g</a:t>
            </a:r>
            <a:r>
              <a:rPr lang="cs-CZ" dirty="0" smtClean="0"/>
              <a:t>eometrické izomery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914460"/>
              </p:ext>
            </p:extLst>
          </p:nvPr>
        </p:nvGraphicFramePr>
        <p:xfrm>
          <a:off x="818642" y="1772816"/>
          <a:ext cx="782524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5" name="CS ChemDraw Drawing" r:id="rId4" imgW="5483520" imgH="663480" progId="ChemDraw.Document.6.0">
                  <p:embed/>
                </p:oleObj>
              </mc:Choice>
              <mc:Fallback>
                <p:oleObj name="CS ChemDraw Drawing" r:id="rId4" imgW="5483520" imgH="66348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42" y="1772816"/>
                        <a:ext cx="7825244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obsah 2"/>
          <p:cNvSpPr txBox="1">
            <a:spLocks/>
          </p:cNvSpPr>
          <p:nvPr/>
        </p:nvSpPr>
        <p:spPr>
          <a:xfrm>
            <a:off x="971600" y="384785"/>
            <a:ext cx="7200800" cy="72008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Nakreslete možné stereoizomery uvedených sloučenin. </a:t>
            </a:r>
            <a:r>
              <a:rPr lang="cs-CZ" altLang="cs-CZ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U každé </a:t>
            </a:r>
            <a:r>
              <a:rPr lang="cs-CZ" altLang="cs-CZ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z nich označte</a:t>
            </a:r>
            <a:r>
              <a:rPr lang="cs-CZ" altLang="cs-CZ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Arial" pitchFamily="34" charset="0"/>
              </a:rPr>
              <a:t>, zda otáčí rovinu polarizovaného světla či nikoli.</a:t>
            </a:r>
            <a:endParaRPr lang="cs-CZ" altLang="cs-CZ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endParaRPr lang="cs-CZ" altLang="cs-CZ" sz="1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99367"/>
              </p:ext>
            </p:extLst>
          </p:nvPr>
        </p:nvGraphicFramePr>
        <p:xfrm>
          <a:off x="539552" y="2996952"/>
          <a:ext cx="2255837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6" name="CS ChemDraw Drawing" r:id="rId6" imgW="2255400" imgH="1515600" progId="ChemDraw.Document.6.0">
                  <p:embed/>
                </p:oleObj>
              </mc:Choice>
              <mc:Fallback>
                <p:oleObj name="CS ChemDraw Drawing" r:id="rId6" imgW="2255400" imgH="1515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2996952"/>
                        <a:ext cx="2255837" cy="151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456488"/>
              </p:ext>
            </p:extLst>
          </p:nvPr>
        </p:nvGraphicFramePr>
        <p:xfrm>
          <a:off x="539552" y="4797152"/>
          <a:ext cx="2255837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7" name="CS ChemDraw Drawing" r:id="rId8" imgW="2255400" imgH="1515600" progId="ChemDraw.Document.6.0">
                  <p:embed/>
                </p:oleObj>
              </mc:Choice>
              <mc:Fallback>
                <p:oleObj name="CS ChemDraw Drawing" r:id="rId8" imgW="2255400" imgH="1515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552" y="4797152"/>
                        <a:ext cx="2255837" cy="151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986729"/>
              </p:ext>
            </p:extLst>
          </p:nvPr>
        </p:nvGraphicFramePr>
        <p:xfrm>
          <a:off x="6228184" y="5013176"/>
          <a:ext cx="2160587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8" name="CS ChemDraw Drawing" r:id="rId10" imgW="2160360" imgH="1304280" progId="ChemDraw.Document.6.0">
                  <p:embed/>
                </p:oleObj>
              </mc:Choice>
              <mc:Fallback>
                <p:oleObj name="CS ChemDraw Drawing" r:id="rId10" imgW="2160360" imgH="1304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28184" y="5013176"/>
                        <a:ext cx="2160587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434333"/>
              </p:ext>
            </p:extLst>
          </p:nvPr>
        </p:nvGraphicFramePr>
        <p:xfrm>
          <a:off x="6156176" y="3140968"/>
          <a:ext cx="2312987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9" name="CS ChemDraw Drawing" r:id="rId12" imgW="2312640" imgH="1450440" progId="ChemDraw.Document.6.0">
                  <p:embed/>
                </p:oleObj>
              </mc:Choice>
              <mc:Fallback>
                <p:oleObj name="CS ChemDraw Drawing" r:id="rId12" imgW="2312640" imgH="1450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56176" y="3140968"/>
                        <a:ext cx="2312987" cy="145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7020272" y="2771636"/>
            <a:ext cx="59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00B050"/>
                </a:solidFill>
              </a:rPr>
              <a:t>otáč</a:t>
            </a:r>
            <a:r>
              <a:rPr lang="cs-CZ" dirty="0" smtClean="0">
                <a:solidFill>
                  <a:srgbClr val="00B050"/>
                </a:solidFill>
              </a:rPr>
              <a:t>í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092280" y="6381328"/>
            <a:ext cx="80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</a:rPr>
              <a:t>neotáč</a:t>
            </a:r>
            <a:r>
              <a:rPr lang="cs-CZ" dirty="0" smtClean="0">
                <a:solidFill>
                  <a:srgbClr val="FF0000"/>
                </a:solidFill>
              </a:rPr>
              <a:t>í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86396"/>
              </p:ext>
            </p:extLst>
          </p:nvPr>
        </p:nvGraphicFramePr>
        <p:xfrm>
          <a:off x="2987824" y="3789040"/>
          <a:ext cx="12065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0" name="CS ChemDraw Drawing" r:id="rId14" imgW="121320" imgH="1569240" progId="ChemDraw.Document.6.0">
                  <p:embed/>
                </p:oleObj>
              </mc:Choice>
              <mc:Fallback>
                <p:oleObj name="CS ChemDraw Drawing" r:id="rId14" imgW="121320" imgH="1569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87824" y="3789040"/>
                        <a:ext cx="120650" cy="156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2555776" y="4446143"/>
            <a:ext cx="154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diastereomery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35832" y="6488668"/>
            <a:ext cx="183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enantiomery</a:t>
            </a:r>
            <a:endParaRPr lang="cs-CZ" dirty="0">
              <a:solidFill>
                <a:srgbClr val="00B050"/>
              </a:solidFill>
            </a:endParaRP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361293"/>
              </p:ext>
            </p:extLst>
          </p:nvPr>
        </p:nvGraphicFramePr>
        <p:xfrm>
          <a:off x="949614" y="6320209"/>
          <a:ext cx="1590675" cy="12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1" name="CS ChemDraw Drawing" r:id="rId16" imgW="1591200" imgH="122400" progId="ChemDraw.Document.6.0">
                  <p:embed/>
                </p:oleObj>
              </mc:Choice>
              <mc:Fallback>
                <p:oleObj name="CS ChemDraw Drawing" r:id="rId16" imgW="1591200" imgH="122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49614" y="6320209"/>
                        <a:ext cx="1590675" cy="12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ovéPole 19"/>
          <p:cNvSpPr txBox="1"/>
          <p:nvPr/>
        </p:nvSpPr>
        <p:spPr>
          <a:xfrm>
            <a:off x="1147584" y="2771636"/>
            <a:ext cx="139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o</a:t>
            </a:r>
            <a:r>
              <a:rPr lang="cs-CZ" sz="1600" dirty="0" smtClean="0">
                <a:solidFill>
                  <a:srgbClr val="00B050"/>
                </a:solidFill>
              </a:rPr>
              <a:t>táč</a:t>
            </a:r>
            <a:r>
              <a:rPr lang="cs-CZ" dirty="0" smtClean="0">
                <a:solidFill>
                  <a:srgbClr val="00B050"/>
                </a:solidFill>
              </a:rPr>
              <a:t>í všechny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355976" y="2784821"/>
            <a:ext cx="80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</a:rPr>
              <a:t>neotáč</a:t>
            </a:r>
            <a:r>
              <a:rPr lang="cs-CZ" dirty="0" smtClean="0">
                <a:solidFill>
                  <a:srgbClr val="FF0000"/>
                </a:solidFill>
              </a:rPr>
              <a:t>í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971600" y="836712"/>
            <a:ext cx="7467600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Nakreslete strukturní vzorec této sloučeniny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62661"/>
            <a:ext cx="3804217" cy="195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21227"/>
            <a:ext cx="312131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67" y="4261952"/>
            <a:ext cx="2045662" cy="151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54316"/>
            <a:ext cx="1898526" cy="161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0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/>
          <p:cNvSpPr txBox="1">
            <a:spLocks/>
          </p:cNvSpPr>
          <p:nvPr/>
        </p:nvSpPr>
        <p:spPr>
          <a:xfrm>
            <a:off x="1094791" y="373350"/>
            <a:ext cx="7467600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Uvedenou sloučeninu nakreslete v její nejstabilnější konformaci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707309"/>
              </p:ext>
            </p:extLst>
          </p:nvPr>
        </p:nvGraphicFramePr>
        <p:xfrm>
          <a:off x="1240825" y="1916832"/>
          <a:ext cx="1438163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4" name="CS ChemDraw Drawing" r:id="rId4" imgW="1142280" imgH="1144800" progId="ChemDraw.Document.6.0">
                  <p:embed/>
                </p:oleObj>
              </mc:Choice>
              <mc:Fallback>
                <p:oleObj name="CS ChemDraw Drawing" r:id="rId4" imgW="1142280" imgH="1144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0825" y="1916832"/>
                        <a:ext cx="1438163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984443"/>
              </p:ext>
            </p:extLst>
          </p:nvPr>
        </p:nvGraphicFramePr>
        <p:xfrm>
          <a:off x="3995936" y="2060848"/>
          <a:ext cx="1561368" cy="151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5" name="CS ChemDraw Drawing" r:id="rId6" imgW="1712520" imgH="1659240" progId="ChemDraw.Document.6.0">
                  <p:embed/>
                </p:oleObj>
              </mc:Choice>
              <mc:Fallback>
                <p:oleObj name="CS ChemDraw Drawing" r:id="rId6" imgW="1712520" imgH="1659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5936" y="2060848"/>
                        <a:ext cx="1561368" cy="1512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212399"/>
              </p:ext>
            </p:extLst>
          </p:nvPr>
        </p:nvGraphicFramePr>
        <p:xfrm>
          <a:off x="7114503" y="2230760"/>
          <a:ext cx="1447888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6" name="CS ChemDraw Drawing" r:id="rId8" imgW="1592640" imgH="1345680" progId="ChemDraw.Document.6.0">
                  <p:embed/>
                </p:oleObj>
              </mc:Choice>
              <mc:Fallback>
                <p:oleObj name="CS ChemDraw Drawing" r:id="rId8" imgW="1592640" imgH="1345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14503" y="2230760"/>
                        <a:ext cx="1447888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361519"/>
              </p:ext>
            </p:extLst>
          </p:nvPr>
        </p:nvGraphicFramePr>
        <p:xfrm>
          <a:off x="4380013" y="4833156"/>
          <a:ext cx="124807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7" name="CS ChemDraw Drawing" r:id="rId10" imgW="1286640" imgH="1113120" progId="ChemDraw.Document.6.0">
                  <p:embed/>
                </p:oleObj>
              </mc:Choice>
              <mc:Fallback>
                <p:oleObj name="CS ChemDraw Drawing" r:id="rId10" imgW="1286640" imgH="1113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80013" y="4833156"/>
                        <a:ext cx="1248070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61805"/>
              </p:ext>
            </p:extLst>
          </p:nvPr>
        </p:nvGraphicFramePr>
        <p:xfrm>
          <a:off x="6804248" y="4653136"/>
          <a:ext cx="1296144" cy="1315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8" name="CS ChemDraw Drawing" r:id="rId12" imgW="1397520" imgH="1418040" progId="ChemDraw.Document.6.0">
                  <p:embed/>
                </p:oleObj>
              </mc:Choice>
              <mc:Fallback>
                <p:oleObj name="CS ChemDraw Drawing" r:id="rId12" imgW="1397520" imgH="1418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04248" y="4653136"/>
                        <a:ext cx="1296144" cy="1315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321880"/>
              </p:ext>
            </p:extLst>
          </p:nvPr>
        </p:nvGraphicFramePr>
        <p:xfrm>
          <a:off x="5868144" y="2708920"/>
          <a:ext cx="97631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9" name="CS ChemDraw Drawing" r:id="rId14" imgW="976680" imgH="231840" progId="ChemDraw.Document.6.0">
                  <p:embed/>
                </p:oleObj>
              </mc:Choice>
              <mc:Fallback>
                <p:oleObj name="CS ChemDraw Drawing" r:id="rId14" imgW="976680" imgH="231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68144" y="2708920"/>
                        <a:ext cx="976313" cy="23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403648" y="220486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70C0"/>
                </a:solidFill>
              </a:rPr>
              <a:t>S</a:t>
            </a:r>
            <a:endParaRPr lang="cs-CZ" b="1" i="1" dirty="0">
              <a:solidFill>
                <a:srgbClr val="0070C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04048" y="53732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70C0"/>
                </a:solidFill>
              </a:rPr>
              <a:t>S</a:t>
            </a:r>
            <a:endParaRPr lang="cs-CZ" b="1" i="1" dirty="0">
              <a:solidFill>
                <a:srgbClr val="0070C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76256" y="544522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70C0"/>
                </a:solidFill>
              </a:rPr>
              <a:t>S</a:t>
            </a:r>
            <a:endParaRPr lang="cs-CZ" b="1" i="1" dirty="0">
              <a:solidFill>
                <a:srgbClr val="0070C0"/>
              </a:solidFill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156458"/>
              </p:ext>
            </p:extLst>
          </p:nvPr>
        </p:nvGraphicFramePr>
        <p:xfrm>
          <a:off x="2051720" y="4792984"/>
          <a:ext cx="1408113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70" name="CS ChemDraw Drawing" r:id="rId16" imgW="1407960" imgH="1160640" progId="ChemDraw.Document.6.0">
                  <p:embed/>
                </p:oleObj>
              </mc:Choice>
              <mc:Fallback>
                <p:oleObj name="CS ChemDraw Drawing" r:id="rId16" imgW="1407960" imgH="1160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51720" y="4792984"/>
                        <a:ext cx="1408113" cy="11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2483768" y="507589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70C0"/>
                </a:solidFill>
              </a:rPr>
              <a:t>S</a:t>
            </a:r>
            <a:endParaRPr lang="cs-CZ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85184"/>
            <a:ext cx="2376264" cy="145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3096216" y="188640"/>
            <a:ext cx="3096344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vzorců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57380"/>
            <a:ext cx="2066185" cy="147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588357"/>
              </p:ext>
            </p:extLst>
          </p:nvPr>
        </p:nvGraphicFramePr>
        <p:xfrm>
          <a:off x="2555776" y="1196752"/>
          <a:ext cx="1329883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0" name="CS ChemDraw Drawing" r:id="rId6" imgW="750600" imgH="731520" progId="ChemDraw.Document.6.0">
                  <p:embed/>
                </p:oleObj>
              </mc:Choice>
              <mc:Fallback>
                <p:oleObj name="CS ChemDraw Drawing" r:id="rId6" imgW="750600" imgH="731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5776" y="1196752"/>
                        <a:ext cx="1329883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37787"/>
              </p:ext>
            </p:extLst>
          </p:nvPr>
        </p:nvGraphicFramePr>
        <p:xfrm>
          <a:off x="5220072" y="1196752"/>
          <a:ext cx="1255396" cy="150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1" name="CS ChemDraw Drawing" r:id="rId8" imgW="673560" imgH="864360" progId="ChemDraw.Document.6.0">
                  <p:embed/>
                </p:oleObj>
              </mc:Choice>
              <mc:Fallback>
                <p:oleObj name="CS ChemDraw Drawing" r:id="rId8" imgW="673560" imgH="864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20072" y="1196752"/>
                        <a:ext cx="1255396" cy="1509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585189"/>
              </p:ext>
            </p:extLst>
          </p:nvPr>
        </p:nvGraphicFramePr>
        <p:xfrm>
          <a:off x="1475656" y="2996952"/>
          <a:ext cx="1122477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2" name="CS ChemDraw Drawing" r:id="rId10" imgW="673560" imgH="863640" progId="ChemDraw.Document.6.0">
                  <p:embed/>
                </p:oleObj>
              </mc:Choice>
              <mc:Fallback>
                <p:oleObj name="CS ChemDraw Drawing" r:id="rId10" imgW="673560" imgH="863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75656" y="2996952"/>
                        <a:ext cx="1122477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970261"/>
              </p:ext>
            </p:extLst>
          </p:nvPr>
        </p:nvGraphicFramePr>
        <p:xfrm>
          <a:off x="3861994" y="3068960"/>
          <a:ext cx="1058822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3" name="CS ChemDraw Drawing" r:id="rId12" imgW="551880" imgH="676440" progId="ChemDraw.Document.6.0">
                  <p:embed/>
                </p:oleObj>
              </mc:Choice>
              <mc:Fallback>
                <p:oleObj name="CS ChemDraw Drawing" r:id="rId12" imgW="551880" imgH="676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61994" y="3068960"/>
                        <a:ext cx="1058822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60181"/>
              </p:ext>
            </p:extLst>
          </p:nvPr>
        </p:nvGraphicFramePr>
        <p:xfrm>
          <a:off x="6588224" y="2996952"/>
          <a:ext cx="1117645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4" name="CS ChemDraw Drawing" r:id="rId14" imgW="551880" imgH="676440" progId="ChemDraw.Document.6.0">
                  <p:embed/>
                </p:oleObj>
              </mc:Choice>
              <mc:Fallback>
                <p:oleObj name="CS ChemDraw Drawing" r:id="rId14" imgW="551880" imgH="676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88224" y="2996952"/>
                        <a:ext cx="1117645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00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1412776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>
                <a:solidFill>
                  <a:srgbClr val="000000"/>
                </a:solidFill>
              </a:rPr>
              <a:t>(</a:t>
            </a:r>
            <a:r>
              <a:rPr lang="cs-CZ" sz="2000" b="1" i="1" dirty="0">
                <a:solidFill>
                  <a:srgbClr val="000000"/>
                </a:solidFill>
              </a:rPr>
              <a:t>1R,2R,3S</a:t>
            </a:r>
            <a:r>
              <a:rPr lang="cs-CZ" sz="2000" b="1" dirty="0">
                <a:solidFill>
                  <a:srgbClr val="000000"/>
                </a:solidFill>
              </a:rPr>
              <a:t>)-</a:t>
            </a:r>
            <a:r>
              <a:rPr lang="cs-CZ" sz="2000" b="1" dirty="0" smtClean="0">
                <a:solidFill>
                  <a:srgbClr val="000000"/>
                </a:solidFill>
              </a:rPr>
              <a:t>3-</a:t>
            </a:r>
            <a:r>
              <a:rPr lang="cs-CZ" sz="2000" b="1" i="1" dirty="0" smtClean="0">
                <a:solidFill>
                  <a:srgbClr val="000000"/>
                </a:solidFill>
              </a:rPr>
              <a:t>terc</a:t>
            </a:r>
            <a:r>
              <a:rPr lang="cs-CZ" sz="2000" b="1" dirty="0" smtClean="0">
                <a:solidFill>
                  <a:srgbClr val="000000"/>
                </a:solidFill>
              </a:rPr>
              <a:t>-butyl-2-ethyl-1-methylcyklohexanol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115616" y="404664"/>
            <a:ext cx="7467600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Níže uvedenou sloučeninu nakreslete v její nejstabilnější konformaci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98820"/>
              </p:ext>
            </p:extLst>
          </p:nvPr>
        </p:nvGraphicFramePr>
        <p:xfrm>
          <a:off x="427327" y="2283141"/>
          <a:ext cx="1592602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36" name="CS ChemDraw Drawing" r:id="rId4" imgW="943560" imgH="1194480" progId="ChemDraw.Document.6.0">
                  <p:embed/>
                </p:oleObj>
              </mc:Choice>
              <mc:Fallback>
                <p:oleObj name="CS ChemDraw Drawing" r:id="rId4" imgW="943560" imgH="1194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327" y="2283141"/>
                        <a:ext cx="1592602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928388"/>
              </p:ext>
            </p:extLst>
          </p:nvPr>
        </p:nvGraphicFramePr>
        <p:xfrm>
          <a:off x="5778360" y="2708920"/>
          <a:ext cx="2804856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37" name="CS ChemDraw Drawing" r:id="rId6" imgW="1717200" imgH="1191240" progId="ChemDraw.Document.6.0">
                  <p:embed/>
                </p:oleObj>
              </mc:Choice>
              <mc:Fallback>
                <p:oleObj name="CS ChemDraw Drawing" r:id="rId6" imgW="1717200" imgH="1191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78360" y="2708920"/>
                        <a:ext cx="2804856" cy="194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638944" y="321297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FF0000"/>
                </a:solidFill>
              </a:rPr>
              <a:t>S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24328" y="400506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FF0000"/>
                </a:solidFill>
              </a:rPr>
              <a:t>R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516216" y="358230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FF0000"/>
                </a:solidFill>
              </a:rPr>
              <a:t>S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884368" y="33992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1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330654" y="35704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179811" y="3284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3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638944" y="29156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4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64773" y="35790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88591" y="33103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05136" y="291565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795355" y="3451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E39"/>
                </a:solidFill>
              </a:rPr>
              <a:t>1</a:t>
            </a:r>
            <a:endParaRPr lang="cs-CZ" dirty="0">
              <a:solidFill>
                <a:srgbClr val="007E39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928344" y="38978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E39"/>
                </a:solidFill>
              </a:rPr>
              <a:t>2</a:t>
            </a:r>
            <a:endParaRPr lang="cs-CZ" dirty="0">
              <a:solidFill>
                <a:srgbClr val="007E39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484128" y="38305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E39"/>
                </a:solidFill>
              </a:rPr>
              <a:t>3</a:t>
            </a:r>
            <a:endParaRPr lang="cs-CZ" dirty="0">
              <a:solidFill>
                <a:srgbClr val="007E39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777501" y="40933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E39"/>
                </a:solidFill>
              </a:rPr>
              <a:t>4</a:t>
            </a:r>
            <a:endParaRPr lang="cs-CZ" dirty="0">
              <a:solidFill>
                <a:srgbClr val="007E39"/>
              </a:solidFill>
            </a:endParaRPr>
          </a:p>
        </p:txBody>
      </p:sp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009219"/>
              </p:ext>
            </p:extLst>
          </p:nvPr>
        </p:nvGraphicFramePr>
        <p:xfrm>
          <a:off x="3466703" y="4797152"/>
          <a:ext cx="276542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38" name="CS ChemDraw Drawing" r:id="rId8" imgW="2764800" imgH="1920960" progId="ChemDraw.Document.6.0">
                  <p:embed/>
                </p:oleObj>
              </mc:Choice>
              <mc:Fallback>
                <p:oleObj name="CS ChemDraw Drawing" r:id="rId8" imgW="2764800" imgH="1920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66703" y="4797152"/>
                        <a:ext cx="2765425" cy="192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136286"/>
              </p:ext>
            </p:extLst>
          </p:nvPr>
        </p:nvGraphicFramePr>
        <p:xfrm>
          <a:off x="3203848" y="2404657"/>
          <a:ext cx="1548172" cy="196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39" name="CS ChemDraw Drawing" r:id="rId10" imgW="1014840" imgH="1290960" progId="ChemDraw.Document.6.0">
                  <p:embed/>
                </p:oleObj>
              </mc:Choice>
              <mc:Fallback>
                <p:oleObj name="CS ChemDraw Drawing" r:id="rId10" imgW="1014840" imgH="1290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03848" y="2404657"/>
                        <a:ext cx="1548172" cy="1969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977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6" grpId="0"/>
      <p:bldP spid="7" grpId="0"/>
      <p:bldP spid="8" grpId="0"/>
      <p:bldP spid="13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52" y="2204864"/>
            <a:ext cx="768713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1872623" y="5529777"/>
            <a:ext cx="6189583" cy="9495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i="1" dirty="0">
              <a:solidFill>
                <a:srgbClr val="C0000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021101" y="395671"/>
            <a:ext cx="7488832" cy="86409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Určete, který ze dvou možných geometrických izomerů</a:t>
            </a:r>
          </a:p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1,2-dimethylcyklohexanu je termodynamicky stabilnější?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967414" y="4941168"/>
            <a:ext cx="3789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Může zaujmout konformaci, v níž je</a:t>
            </a:r>
          </a:p>
          <a:p>
            <a:r>
              <a:rPr lang="cs-CZ" dirty="0" err="1" smtClean="0"/>
              <a:t>diekvatoriální</a:t>
            </a:r>
            <a:r>
              <a:rPr lang="cs-CZ" dirty="0" smtClean="0"/>
              <a:t> pozice obou objemných</a:t>
            </a:r>
          </a:p>
          <a:p>
            <a:r>
              <a:rPr lang="cs-CZ" dirty="0" smtClean="0"/>
              <a:t>substituentů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36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66" y="1412776"/>
            <a:ext cx="4527970" cy="199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594720"/>
            <a:ext cx="2062779" cy="203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42" y="3614801"/>
            <a:ext cx="1964455" cy="209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67744" y="5603309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0000"/>
                </a:solidFill>
              </a:rPr>
              <a:t>cis- </a:t>
            </a:r>
            <a:r>
              <a:rPr lang="cs-CZ" dirty="0" smtClean="0">
                <a:solidFill>
                  <a:srgbClr val="000000"/>
                </a:solidFill>
              </a:rPr>
              <a:t>dekalin je stabilnější – pouze 2 </a:t>
            </a:r>
            <a:r>
              <a:rPr lang="cs-CZ" dirty="0" err="1" smtClean="0">
                <a:solidFill>
                  <a:srgbClr val="000000"/>
                </a:solidFill>
              </a:rPr>
              <a:t>gauche</a:t>
            </a:r>
            <a:r>
              <a:rPr lang="cs-CZ" dirty="0" smtClean="0">
                <a:solidFill>
                  <a:srgbClr val="000000"/>
                </a:solidFill>
              </a:rPr>
              <a:t> interakce (</a:t>
            </a:r>
            <a:r>
              <a:rPr lang="cs-CZ" i="1" dirty="0" smtClean="0">
                <a:solidFill>
                  <a:srgbClr val="000000"/>
                </a:solidFill>
              </a:rPr>
              <a:t>trans</a:t>
            </a:r>
            <a:r>
              <a:rPr lang="cs-CZ" dirty="0" smtClean="0">
                <a:solidFill>
                  <a:srgbClr val="000000"/>
                </a:solidFill>
              </a:rPr>
              <a:t> má 3)</a:t>
            </a:r>
            <a:endParaRPr lang="cs-CZ" i="1" dirty="0">
              <a:solidFill>
                <a:srgbClr val="000000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971601" y="404664"/>
            <a:ext cx="7632848" cy="7920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Určete, který ze dvou možných geometrických izomerů dekalinu je termodynamicky stabilnější?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5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25" y="1772816"/>
            <a:ext cx="7603582" cy="31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1115616" y="404664"/>
            <a:ext cx="7467600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Nakreslete nejstabilnější konformaci uvedených sloučenin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5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16" y="1988840"/>
            <a:ext cx="6981315" cy="125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1115616" y="404664"/>
            <a:ext cx="7467600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Která ze sloučenin se nachází přednostně v </a:t>
            </a:r>
            <a:r>
              <a:rPr lang="cs-CZ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židličkové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konformaci a která v twist formě?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746311"/>
              </p:ext>
            </p:extLst>
          </p:nvPr>
        </p:nvGraphicFramePr>
        <p:xfrm>
          <a:off x="5076056" y="4077072"/>
          <a:ext cx="2664296" cy="1067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6" name="CS ChemDraw Drawing" r:id="rId5" imgW="1248480" imgH="500400" progId="ChemDraw.Document.6.0">
                  <p:embed/>
                </p:oleObj>
              </mc:Choice>
              <mc:Fallback>
                <p:oleObj name="CS ChemDraw Drawing" r:id="rId5" imgW="1248480" imgH="5004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6056" y="4077072"/>
                        <a:ext cx="2664296" cy="1067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890775"/>
              </p:ext>
            </p:extLst>
          </p:nvPr>
        </p:nvGraphicFramePr>
        <p:xfrm>
          <a:off x="1691680" y="3933056"/>
          <a:ext cx="2474960" cy="1369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7" name="CS ChemDraw Drawing" r:id="rId7" imgW="1072440" imgH="593640" progId="ChemDraw.Document.6.0">
                  <p:embed/>
                </p:oleObj>
              </mc:Choice>
              <mc:Fallback>
                <p:oleObj name="CS ChemDraw Drawing" r:id="rId7" imgW="1072440" imgH="593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1680" y="3933056"/>
                        <a:ext cx="2474960" cy="1369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4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0" y="1124744"/>
            <a:ext cx="8543503" cy="174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683568" y="457605"/>
            <a:ext cx="7899648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Který z uvedených derivátů cyklohexanu je chirální?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473531"/>
              </p:ext>
            </p:extLst>
          </p:nvPr>
        </p:nvGraphicFramePr>
        <p:xfrm>
          <a:off x="251520" y="2852936"/>
          <a:ext cx="3018454" cy="179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1" name="CS ChemDraw Drawing" r:id="rId5" imgW="3655800" imgH="2172240" progId="ChemDraw.Document.6.0">
                  <p:embed/>
                </p:oleObj>
              </mc:Choice>
              <mc:Fallback>
                <p:oleObj name="CS ChemDraw Drawing" r:id="rId5" imgW="3655800" imgH="2172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2852936"/>
                        <a:ext cx="3018454" cy="179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113919"/>
              </p:ext>
            </p:extLst>
          </p:nvPr>
        </p:nvGraphicFramePr>
        <p:xfrm>
          <a:off x="3275856" y="4365104"/>
          <a:ext cx="1498181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2" name="CS ChemDraw Drawing" r:id="rId7" imgW="1531080" imgH="1324080" progId="ChemDraw.Document.6.0">
                  <p:embed/>
                </p:oleObj>
              </mc:Choice>
              <mc:Fallback>
                <p:oleObj name="CS ChemDraw Drawing" r:id="rId7" imgW="1531080" imgH="1324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5856" y="4365104"/>
                        <a:ext cx="1498181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275037"/>
              </p:ext>
            </p:extLst>
          </p:nvPr>
        </p:nvGraphicFramePr>
        <p:xfrm>
          <a:off x="5580112" y="5373216"/>
          <a:ext cx="1440160" cy="105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3" name="CS ChemDraw Drawing" r:id="rId9" imgW="1540440" imgH="1128960" progId="ChemDraw.Document.6.0">
                  <p:embed/>
                </p:oleObj>
              </mc:Choice>
              <mc:Fallback>
                <p:oleObj name="CS ChemDraw Drawing" r:id="rId9" imgW="1540440" imgH="1128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80112" y="5373216"/>
                        <a:ext cx="1440160" cy="1055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554665"/>
              </p:ext>
            </p:extLst>
          </p:nvPr>
        </p:nvGraphicFramePr>
        <p:xfrm>
          <a:off x="7305954" y="3501008"/>
          <a:ext cx="1838046" cy="124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14" name="CS ChemDraw Drawing" r:id="rId11" imgW="1933560" imgH="1305720" progId="ChemDraw.Document.6.0">
                  <p:embed/>
                </p:oleObj>
              </mc:Choice>
              <mc:Fallback>
                <p:oleObj name="CS ChemDraw Drawing" r:id="rId11" imgW="1933560" imgH="1305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05954" y="3501008"/>
                        <a:ext cx="1838046" cy="1241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8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>
          <a:xfrm>
            <a:off x="1115616" y="404664"/>
            <a:ext cx="7467600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Molekulu překreslete do Fischerovy projekce a pojmenujte včetně deskriptorů stereochemie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800142"/>
              </p:ext>
            </p:extLst>
          </p:nvPr>
        </p:nvGraphicFramePr>
        <p:xfrm>
          <a:off x="1066528" y="1340768"/>
          <a:ext cx="3456384" cy="1895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5" name="CS ChemDraw Drawing" r:id="rId4" imgW="2917800" imgH="1599480" progId="ChemDraw.Document.6.0">
                  <p:embed/>
                </p:oleObj>
              </mc:Choice>
              <mc:Fallback>
                <p:oleObj name="CS ChemDraw Drawing" r:id="rId4" imgW="2917800" imgH="1599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528" y="1340768"/>
                        <a:ext cx="3456384" cy="1895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950511"/>
              </p:ext>
            </p:extLst>
          </p:nvPr>
        </p:nvGraphicFramePr>
        <p:xfrm>
          <a:off x="2051720" y="3717032"/>
          <a:ext cx="1745527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6" name="CS ChemDraw Drawing" r:id="rId6" imgW="1188000" imgH="1714680" progId="ChemDraw.Document.6.0">
                  <p:embed/>
                </p:oleObj>
              </mc:Choice>
              <mc:Fallback>
                <p:oleObj name="CS ChemDraw Drawing" r:id="rId6" imgW="1188000" imgH="1714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1720" y="3717032"/>
                        <a:ext cx="1745527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592431"/>
              </p:ext>
            </p:extLst>
          </p:nvPr>
        </p:nvGraphicFramePr>
        <p:xfrm>
          <a:off x="5076056" y="3789040"/>
          <a:ext cx="2241282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7" name="CS ChemDraw Drawing" r:id="rId8" imgW="1530360" imgH="1721520" progId="ChemDraw.Document.6.0">
                  <p:embed/>
                </p:oleObj>
              </mc:Choice>
              <mc:Fallback>
                <p:oleObj name="CS ChemDraw Drawing" r:id="rId8" imgW="1530360" imgH="17215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76056" y="3789040"/>
                        <a:ext cx="2241282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790592" y="176560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88906" y="2162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30154" y="2347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75856" y="19755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664204" y="22642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72200" y="458112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372200" y="4077072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8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5656" y="692696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Nakreslete strukturní a Fischerův vzorec </a:t>
            </a:r>
            <a:r>
              <a:rPr lang="cs-CZ" b="1" dirty="0" smtClean="0">
                <a:solidFill>
                  <a:srgbClr val="C00000"/>
                </a:solidFill>
              </a:rPr>
              <a:t>pro:</a:t>
            </a:r>
          </a:p>
          <a:p>
            <a:endParaRPr lang="cs-CZ" b="1" dirty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rgbClr val="000000"/>
                </a:solidFill>
              </a:rPr>
              <a:t>(</a:t>
            </a:r>
            <a:r>
              <a:rPr lang="cs-CZ" b="1" dirty="0">
                <a:solidFill>
                  <a:srgbClr val="000000"/>
                </a:solidFill>
              </a:rPr>
              <a:t>2</a:t>
            </a:r>
            <a:r>
              <a:rPr lang="cs-CZ" b="1" i="1" dirty="0">
                <a:solidFill>
                  <a:srgbClr val="000000"/>
                </a:solidFill>
              </a:rPr>
              <a:t>R</a:t>
            </a:r>
            <a:r>
              <a:rPr lang="cs-CZ" b="1" dirty="0">
                <a:solidFill>
                  <a:srgbClr val="000000"/>
                </a:solidFill>
              </a:rPr>
              <a:t>,3</a:t>
            </a:r>
            <a:r>
              <a:rPr lang="cs-CZ" b="1" i="1" dirty="0">
                <a:solidFill>
                  <a:srgbClr val="000000"/>
                </a:solidFill>
              </a:rPr>
              <a:t>S</a:t>
            </a:r>
            <a:r>
              <a:rPr lang="cs-CZ" b="1" dirty="0">
                <a:solidFill>
                  <a:srgbClr val="000000"/>
                </a:solidFill>
              </a:rPr>
              <a:t>,4</a:t>
            </a:r>
            <a:r>
              <a:rPr lang="cs-CZ" b="1" i="1" dirty="0">
                <a:solidFill>
                  <a:srgbClr val="000000"/>
                </a:solidFill>
              </a:rPr>
              <a:t>R</a:t>
            </a:r>
            <a:r>
              <a:rPr lang="cs-CZ" b="1" dirty="0">
                <a:solidFill>
                  <a:srgbClr val="000000"/>
                </a:solidFill>
              </a:rPr>
              <a:t>)-natrium-2-amino-3-fenyloxy-4-methylhex-5-enoát </a:t>
            </a:r>
            <a:endParaRPr lang="cs-CZ" b="1" dirty="0" smtClean="0">
              <a:solidFill>
                <a:srgbClr val="000000"/>
              </a:solidFill>
            </a:endParaRPr>
          </a:p>
          <a:p>
            <a:endParaRPr lang="cs-CZ" b="1" dirty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a </a:t>
            </a:r>
            <a:r>
              <a:rPr lang="cs-CZ" b="1" dirty="0">
                <a:solidFill>
                  <a:srgbClr val="C00000"/>
                </a:solidFill>
              </a:rPr>
              <a:t>uveďte celkový počet možných stereoizomerů této látky </a:t>
            </a:r>
          </a:p>
        </p:txBody>
      </p:sp>
    </p:spTree>
    <p:extLst>
      <p:ext uri="{BB962C8B-B14F-4D97-AF65-F5344CB8AC3E}">
        <p14:creationId xmlns:p14="http://schemas.microsoft.com/office/powerpoint/2010/main" val="21210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827584" y="790058"/>
            <a:ext cx="7899648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Označte * centra chirality a určete na nich absolutní konfiguraci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565280"/>
              </p:ext>
            </p:extLst>
          </p:nvPr>
        </p:nvGraphicFramePr>
        <p:xfrm>
          <a:off x="971601" y="1844825"/>
          <a:ext cx="1512167" cy="83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9" name="CS ChemDraw Drawing" r:id="rId4" imgW="793800" imgH="439920" progId="ChemDraw.Document.6.0">
                  <p:embed/>
                </p:oleObj>
              </mc:Choice>
              <mc:Fallback>
                <p:oleObj name="CS ChemDraw Drawing" r:id="rId4" imgW="793800" imgH="439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1" y="1844825"/>
                        <a:ext cx="1512167" cy="837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733516"/>
              </p:ext>
            </p:extLst>
          </p:nvPr>
        </p:nvGraphicFramePr>
        <p:xfrm>
          <a:off x="5868145" y="1916832"/>
          <a:ext cx="1512168" cy="89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0" name="CS ChemDraw Drawing" r:id="rId6" imgW="830520" imgH="493920" progId="ChemDraw.Document.6.0">
                  <p:embed/>
                </p:oleObj>
              </mc:Choice>
              <mc:Fallback>
                <p:oleObj name="CS ChemDraw Drawing" r:id="rId6" imgW="830520" imgH="493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8145" y="1916832"/>
                        <a:ext cx="1512168" cy="899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217855"/>
              </p:ext>
            </p:extLst>
          </p:nvPr>
        </p:nvGraphicFramePr>
        <p:xfrm>
          <a:off x="971601" y="4797152"/>
          <a:ext cx="2520280" cy="85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1" name="CS ChemDraw Drawing" r:id="rId8" imgW="1275120" imgH="431640" progId="ChemDraw.Document.6.0">
                  <p:embed/>
                </p:oleObj>
              </mc:Choice>
              <mc:Fallback>
                <p:oleObj name="CS ChemDraw Drawing" r:id="rId8" imgW="1275120" imgH="431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1601" y="4797152"/>
                        <a:ext cx="2520280" cy="85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203846"/>
              </p:ext>
            </p:extLst>
          </p:nvPr>
        </p:nvGraphicFramePr>
        <p:xfrm>
          <a:off x="5580112" y="4293096"/>
          <a:ext cx="2019488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2" name="CS ChemDraw Drawing" r:id="rId10" imgW="1571040" imgH="1120320" progId="ChemDraw.Document.6.0">
                  <p:embed/>
                </p:oleObj>
              </mc:Choice>
              <mc:Fallback>
                <p:oleObj name="CS ChemDraw Drawing" r:id="rId10" imgW="1571040" imgH="1120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80112" y="4293096"/>
                        <a:ext cx="2019488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6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44150" y="404664"/>
            <a:ext cx="8568952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Následující sloučeniny systematicky pojmenujte včetně užití deskriptorů pro prostorové uspořádání molekul (označení konfigurace)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2501"/>
              </p:ext>
            </p:extLst>
          </p:nvPr>
        </p:nvGraphicFramePr>
        <p:xfrm>
          <a:off x="539552" y="1484784"/>
          <a:ext cx="3048668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4" name="CS ChemDraw Drawing" r:id="rId4" imgW="2541960" imgH="1621080" progId="ChemDraw.Document.6.0">
                  <p:embed/>
                </p:oleObj>
              </mc:Choice>
              <mc:Fallback>
                <p:oleObj name="CS ChemDraw Drawing" r:id="rId4" imgW="2541960" imgH="1621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484784"/>
                        <a:ext cx="3048668" cy="194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93351"/>
              </p:ext>
            </p:extLst>
          </p:nvPr>
        </p:nvGraphicFramePr>
        <p:xfrm>
          <a:off x="6084168" y="3068960"/>
          <a:ext cx="2403370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5" name="CS ChemDraw Drawing" r:id="rId6" imgW="1990800" imgH="1670040" progId="ChemDraw.Document.6.0">
                  <p:embed/>
                </p:oleObj>
              </mc:Choice>
              <mc:Fallback>
                <p:oleObj name="CS ChemDraw Drawing" r:id="rId6" imgW="1990800" imgH="1670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4168" y="3068960"/>
                        <a:ext cx="2403370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174565"/>
              </p:ext>
            </p:extLst>
          </p:nvPr>
        </p:nvGraphicFramePr>
        <p:xfrm>
          <a:off x="755576" y="5085184"/>
          <a:ext cx="2160241" cy="1163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6" name="CS ChemDraw Drawing" r:id="rId8" imgW="1653480" imgH="890280" progId="ChemDraw.Document.6.0">
                  <p:embed/>
                </p:oleObj>
              </mc:Choice>
              <mc:Fallback>
                <p:oleObj name="CS ChemDraw Drawing" r:id="rId8" imgW="1653480" imgH="890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5576" y="5085184"/>
                        <a:ext cx="2160241" cy="1163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38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889650"/>
              </p:ext>
            </p:extLst>
          </p:nvPr>
        </p:nvGraphicFramePr>
        <p:xfrm>
          <a:off x="1187625" y="1052736"/>
          <a:ext cx="2183221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6" name="CS ChemDraw Drawing" r:id="rId4" imgW="1833120" imgH="1452960" progId="ChemDraw.Document.6.0">
                  <p:embed/>
                </p:oleObj>
              </mc:Choice>
              <mc:Fallback>
                <p:oleObj name="CS ChemDraw Drawing" r:id="rId4" imgW="1833120" imgH="1452960" progId="ChemDraw.Document.6.0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5" y="1052736"/>
                        <a:ext cx="2183221" cy="1728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291342"/>
              </p:ext>
            </p:extLst>
          </p:nvPr>
        </p:nvGraphicFramePr>
        <p:xfrm>
          <a:off x="1036170" y="4261738"/>
          <a:ext cx="1725310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7" name="CS ChemDraw Drawing" r:id="rId6" imgW="1042470" imgH="1261344" progId="ChemDraw.Document.6.0">
                  <p:embed/>
                </p:oleObj>
              </mc:Choice>
              <mc:Fallback>
                <p:oleObj name="CS ChemDraw Drawing" r:id="rId6" imgW="1042470" imgH="1261344" progId="ChemDraw.Document.6.0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170" y="4261738"/>
                        <a:ext cx="1725310" cy="2088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27584" y="165852"/>
            <a:ext cx="7899648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Označte * centra chirality a určete na nich absolutní konfiguraci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40492" y="9087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10541" y="15051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2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59698" y="9570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3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195736" y="148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4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55972" y="127119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FF3300"/>
                </a:solidFill>
              </a:rPr>
              <a:t>S</a:t>
            </a:r>
            <a:endParaRPr lang="cs-CZ" b="1" i="1" dirty="0">
              <a:solidFill>
                <a:srgbClr val="FF33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476941" y="9570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1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476941" y="14558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2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915816" y="79331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3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053005" y="14659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4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838061" y="117834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FF3300"/>
                </a:solidFill>
              </a:rPr>
              <a:t>S</a:t>
            </a:r>
            <a:endParaRPr lang="cs-CZ" b="1" i="1" dirty="0">
              <a:solidFill>
                <a:srgbClr val="FF33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621887" y="2276872"/>
            <a:ext cx="22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C00CC"/>
                </a:solidFill>
              </a:rPr>
              <a:t>1</a:t>
            </a:r>
            <a:endParaRPr lang="cs-CZ" dirty="0">
              <a:solidFill>
                <a:srgbClr val="CC00CC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765437" y="18108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C00CC"/>
                </a:solidFill>
              </a:rPr>
              <a:t>2</a:t>
            </a:r>
            <a:endParaRPr lang="cs-CZ" dirty="0">
              <a:solidFill>
                <a:srgbClr val="CC00CC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273286" y="1689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C00CC"/>
                </a:solidFill>
              </a:rPr>
              <a:t>3</a:t>
            </a:r>
            <a:endParaRPr lang="cs-CZ" dirty="0">
              <a:solidFill>
                <a:srgbClr val="CC00CC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43608" y="22048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C00CC"/>
                </a:solidFill>
              </a:rPr>
              <a:t>4</a:t>
            </a:r>
            <a:endParaRPr lang="cs-CZ" dirty="0">
              <a:solidFill>
                <a:srgbClr val="CC00CC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194451" y="199296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FF0000"/>
                </a:solidFill>
              </a:rPr>
              <a:t>R</a:t>
            </a:r>
            <a:endParaRPr lang="cs-CZ" b="1" i="1" dirty="0">
              <a:solidFill>
                <a:srgbClr val="FF0000"/>
              </a:solidFill>
            </a:endParaRPr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331803"/>
              </p:ext>
            </p:extLst>
          </p:nvPr>
        </p:nvGraphicFramePr>
        <p:xfrm>
          <a:off x="5652120" y="1841091"/>
          <a:ext cx="2454082" cy="144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8" name="CS ChemDraw Drawing" r:id="rId8" imgW="1734120" imgH="1021680" progId="ChemDraw.Document.6.0">
                  <p:embed/>
                </p:oleObj>
              </mc:Choice>
              <mc:Fallback>
                <p:oleObj name="CS ChemDraw Drawing" r:id="rId8" imgW="1734120" imgH="1021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52120" y="1841091"/>
                        <a:ext cx="2454082" cy="1447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41865"/>
              </p:ext>
            </p:extLst>
          </p:nvPr>
        </p:nvGraphicFramePr>
        <p:xfrm>
          <a:off x="5940152" y="3789040"/>
          <a:ext cx="2316439" cy="2322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9" name="CS ChemDraw Drawing" r:id="rId10" imgW="1901880" imgH="1906200" progId="ChemDraw.Document.6.0">
                  <p:embed/>
                </p:oleObj>
              </mc:Choice>
              <mc:Fallback>
                <p:oleObj name="CS ChemDraw Drawing" r:id="rId10" imgW="1901880" imgH="1906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40152" y="3789040"/>
                        <a:ext cx="2316439" cy="2322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7022036" y="407707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33CC"/>
                </a:solidFill>
              </a:rPr>
              <a:t>S</a:t>
            </a:r>
            <a:endParaRPr lang="cs-CZ" b="1" i="1" dirty="0">
              <a:solidFill>
                <a:srgbClr val="0033CC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378275" y="543670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FF0000"/>
                </a:solidFill>
              </a:rPr>
              <a:t>S</a:t>
            </a:r>
            <a:endParaRPr lang="cs-CZ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8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364887"/>
              </p:ext>
            </p:extLst>
          </p:nvPr>
        </p:nvGraphicFramePr>
        <p:xfrm>
          <a:off x="827584" y="1772816"/>
          <a:ext cx="2160240" cy="121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6" name="CS ChemDraw Drawing" r:id="rId4" imgW="1820520" imgH="1026720" progId="ChemDraw.Document.6.0">
                  <p:embed/>
                </p:oleObj>
              </mc:Choice>
              <mc:Fallback>
                <p:oleObj name="CS ChemDraw Drawing" r:id="rId4" imgW="1820520" imgH="1026720" progId="ChemDraw.Document.6.0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72816"/>
                        <a:ext cx="2160240" cy="1218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012344"/>
              </p:ext>
            </p:extLst>
          </p:nvPr>
        </p:nvGraphicFramePr>
        <p:xfrm>
          <a:off x="490538" y="4149725"/>
          <a:ext cx="45212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97" name="CS ChemDraw Drawing" r:id="rId6" imgW="4665240" imgH="1841040" progId="ChemDraw.Document.6.0">
                  <p:embed/>
                </p:oleObj>
              </mc:Choice>
              <mc:Fallback>
                <p:oleObj name="CS ChemDraw Drawing" r:id="rId6" imgW="4665240" imgH="1841040" progId="ChemDraw.Document.6.0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4149725"/>
                        <a:ext cx="4521200" cy="193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395536" y="260648"/>
            <a:ext cx="8568952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Následující sloučeniny systematicky pojmenujte včetně užití deskriptorů pro prostorové uspořádání molekul (označení konfigurace)</a:t>
            </a:r>
          </a:p>
        </p:txBody>
      </p:sp>
    </p:spTree>
    <p:extLst>
      <p:ext uri="{BB962C8B-B14F-4D97-AF65-F5344CB8AC3E}">
        <p14:creationId xmlns:p14="http://schemas.microsoft.com/office/powerpoint/2010/main" val="9190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764577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rgbClr val="C00000"/>
                </a:solidFill>
              </a:rPr>
              <a:t>Nakreslete vzorce následujících sloučenin včetně znázornění prostorového uspořádání </a:t>
            </a:r>
          </a:p>
          <a:p>
            <a:pPr lvl="0"/>
            <a:endParaRPr lang="cs-CZ" dirty="0"/>
          </a:p>
          <a:p>
            <a:pPr lvl="1"/>
            <a:r>
              <a:rPr lang="cs-CZ" dirty="0">
                <a:solidFill>
                  <a:srgbClr val="000000"/>
                </a:solidFill>
              </a:rPr>
              <a:t>(</a:t>
            </a:r>
            <a:r>
              <a:rPr lang="cs-CZ" i="1" dirty="0">
                <a:solidFill>
                  <a:srgbClr val="000000"/>
                </a:solidFill>
              </a:rPr>
              <a:t>2S,3E</a:t>
            </a:r>
            <a:r>
              <a:rPr lang="cs-CZ" dirty="0">
                <a:solidFill>
                  <a:srgbClr val="000000"/>
                </a:solidFill>
              </a:rPr>
              <a:t>)-</a:t>
            </a:r>
            <a:r>
              <a:rPr lang="cs-CZ" dirty="0" smtClean="0">
                <a:solidFill>
                  <a:srgbClr val="000000"/>
                </a:solidFill>
              </a:rPr>
              <a:t>1-(</a:t>
            </a:r>
            <a:r>
              <a:rPr lang="cs-CZ" i="1" dirty="0" smtClean="0">
                <a:solidFill>
                  <a:srgbClr val="000000"/>
                </a:solidFill>
              </a:rPr>
              <a:t>N</a:t>
            </a:r>
            <a:r>
              <a:rPr lang="cs-CZ" dirty="0" smtClean="0">
                <a:solidFill>
                  <a:srgbClr val="000000"/>
                </a:solidFill>
              </a:rPr>
              <a:t>-</a:t>
            </a:r>
            <a:r>
              <a:rPr lang="cs-CZ" dirty="0" err="1" smtClean="0">
                <a:solidFill>
                  <a:srgbClr val="000000"/>
                </a:solidFill>
              </a:rPr>
              <a:t>fenylamino</a:t>
            </a:r>
            <a:r>
              <a:rPr lang="cs-CZ" dirty="0" smtClean="0">
                <a:solidFill>
                  <a:srgbClr val="000000"/>
                </a:solidFill>
              </a:rPr>
              <a:t>)-5,5-diethoxyhex-3-en-2-ol</a:t>
            </a:r>
            <a:endParaRPr lang="cs-CZ" dirty="0" smtClean="0">
              <a:solidFill>
                <a:srgbClr val="000000"/>
              </a:solidFill>
            </a:endParaRPr>
          </a:p>
          <a:p>
            <a:pPr lvl="1"/>
            <a:endParaRPr lang="cs-CZ" b="1" dirty="0" smtClean="0">
              <a:solidFill>
                <a:srgbClr val="000000"/>
              </a:solidFill>
            </a:endParaRPr>
          </a:p>
          <a:p>
            <a:pPr lvl="1"/>
            <a:endParaRPr lang="cs-CZ" b="1" dirty="0" smtClean="0">
              <a:solidFill>
                <a:srgbClr val="000000"/>
              </a:solidFill>
            </a:endParaRPr>
          </a:p>
          <a:p>
            <a:pPr lvl="1"/>
            <a:endParaRPr lang="cs-CZ" b="1" dirty="0">
              <a:solidFill>
                <a:srgbClr val="000000"/>
              </a:solidFill>
            </a:endParaRP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i="1" dirty="0">
                <a:solidFill>
                  <a:srgbClr val="000000"/>
                </a:solidFill>
              </a:rPr>
              <a:t>(5R,3Z</a:t>
            </a:r>
            <a:r>
              <a:rPr lang="cs-CZ" i="1" dirty="0" smtClean="0">
                <a:solidFill>
                  <a:srgbClr val="000000"/>
                </a:solidFill>
              </a:rPr>
              <a:t>)</a:t>
            </a:r>
            <a:r>
              <a:rPr lang="cs-CZ" dirty="0">
                <a:solidFill>
                  <a:srgbClr val="000000"/>
                </a:solidFill>
              </a:rPr>
              <a:t>-</a:t>
            </a:r>
            <a:r>
              <a:rPr lang="cs-CZ" dirty="0" smtClean="0">
                <a:solidFill>
                  <a:srgbClr val="000000"/>
                </a:solidFill>
              </a:rPr>
              <a:t>4-brom-3-cyklopentyl-</a:t>
            </a:r>
            <a:r>
              <a:rPr lang="cs-CZ" dirty="0" smtClean="0">
                <a:solidFill>
                  <a:srgbClr val="000000"/>
                </a:solidFill>
              </a:rPr>
              <a:t>5-methylhept-3-en-2,6-dion </a:t>
            </a:r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44150" y="404664"/>
            <a:ext cx="8568952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/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Nakreslete vzorce následujících sloučenin včetně znázornění prostorového uspořádání </a:t>
            </a:r>
          </a:p>
        </p:txBody>
      </p:sp>
    </p:spTree>
    <p:extLst>
      <p:ext uri="{BB962C8B-B14F-4D97-AF65-F5344CB8AC3E}">
        <p14:creationId xmlns:p14="http://schemas.microsoft.com/office/powerpoint/2010/main" val="3698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483678"/>
              </p:ext>
            </p:extLst>
          </p:nvPr>
        </p:nvGraphicFramePr>
        <p:xfrm>
          <a:off x="538922" y="2204864"/>
          <a:ext cx="8262311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0" name="CS ChemDraw Drawing" r:id="rId4" imgW="6499860" imgH="1315720" progId="ChemDraw.Document.6.0">
                  <p:embed/>
                </p:oleObj>
              </mc:Choice>
              <mc:Fallback>
                <p:oleObj name="CS ChemDraw Drawing" r:id="rId4" imgW="6499860" imgH="131572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22" y="2204864"/>
                        <a:ext cx="8262311" cy="1656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obsah 2"/>
          <p:cNvSpPr txBox="1">
            <a:spLocks/>
          </p:cNvSpPr>
          <p:nvPr/>
        </p:nvSpPr>
        <p:spPr>
          <a:xfrm>
            <a:off x="936278" y="606092"/>
            <a:ext cx="7467600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vyznačených centrech chirality určete absolutní konfiguraci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82001"/>
              </p:ext>
            </p:extLst>
          </p:nvPr>
        </p:nvGraphicFramePr>
        <p:xfrm>
          <a:off x="5580112" y="3789040"/>
          <a:ext cx="2016224" cy="1163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CS ChemDraw Drawing" r:id="rId3" imgW="1212120" imgH="699840" progId="ChemDraw.Document.6.0">
                  <p:embed/>
                </p:oleObj>
              </mc:Choice>
              <mc:Fallback>
                <p:oleObj name="CS ChemDraw Drawing" r:id="rId3" imgW="1212120" imgH="699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0112" y="3789040"/>
                        <a:ext cx="2016224" cy="1163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316941"/>
              </p:ext>
            </p:extLst>
          </p:nvPr>
        </p:nvGraphicFramePr>
        <p:xfrm>
          <a:off x="2123728" y="3717032"/>
          <a:ext cx="1656184" cy="122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CS ChemDraw Drawing" r:id="rId5" imgW="1026000" imgH="758880" progId="ChemDraw.Document.6.0">
                  <p:embed/>
                </p:oleObj>
              </mc:Choice>
              <mc:Fallback>
                <p:oleObj name="CS ChemDraw Drawing" r:id="rId5" imgW="1026000" imgH="758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3728" y="3717032"/>
                        <a:ext cx="1656184" cy="1225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906284"/>
              </p:ext>
            </p:extLst>
          </p:nvPr>
        </p:nvGraphicFramePr>
        <p:xfrm>
          <a:off x="1102497" y="1340768"/>
          <a:ext cx="1681441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CS ChemDraw Drawing" r:id="rId7" imgW="1023480" imgH="887760" progId="ChemDraw.Document.6.0">
                  <p:embed/>
                </p:oleObj>
              </mc:Choice>
              <mc:Fallback>
                <p:oleObj name="CS ChemDraw Drawing" r:id="rId7" imgW="1023480" imgH="887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2497" y="1340768"/>
                        <a:ext cx="1681441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ástupný symbol pro obsah 2"/>
          <p:cNvSpPr txBox="1">
            <a:spLocks/>
          </p:cNvSpPr>
          <p:nvPr/>
        </p:nvSpPr>
        <p:spPr>
          <a:xfrm>
            <a:off x="1094791" y="373350"/>
            <a:ext cx="7467600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Uvedenou sloučeninu nakreslete v její nejstabilnější konformaci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497199"/>
              </p:ext>
            </p:extLst>
          </p:nvPr>
        </p:nvGraphicFramePr>
        <p:xfrm>
          <a:off x="4139952" y="4221088"/>
          <a:ext cx="89217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CS ChemDraw Drawing" r:id="rId9" imgW="892800" imgH="221760" progId="ChemDraw.Document.6.0">
                  <p:embed/>
                </p:oleObj>
              </mc:Choice>
              <mc:Fallback>
                <p:oleObj name="CS ChemDraw Drawing" r:id="rId9" imgW="892800" imgH="221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39952" y="4221088"/>
                        <a:ext cx="892175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48372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6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280852"/>
              </p:ext>
            </p:extLst>
          </p:nvPr>
        </p:nvGraphicFramePr>
        <p:xfrm>
          <a:off x="323528" y="1988840"/>
          <a:ext cx="8767520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2" name="CS ChemDraw Drawing" r:id="rId4" imgW="7178040" imgH="2440940" progId="ChemDraw.Document.6.0">
                  <p:embed/>
                </p:oleObj>
              </mc:Choice>
              <mc:Fallback>
                <p:oleObj name="CS ChemDraw Drawing" r:id="rId4" imgW="7178040" imgH="244094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988840"/>
                        <a:ext cx="8767520" cy="2952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ástupný symbol pro obsah 2"/>
          <p:cNvSpPr txBox="1">
            <a:spLocks/>
          </p:cNvSpPr>
          <p:nvPr/>
        </p:nvSpPr>
        <p:spPr>
          <a:xfrm>
            <a:off x="838200" y="393135"/>
            <a:ext cx="7467600" cy="7920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Určete, jaký je mezi uvedenými sloučeninami vzájemný stereochemický vztah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7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4"/>
            <a:ext cx="5403415" cy="490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1259632" y="557064"/>
            <a:ext cx="7115944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Najděte rovinu symetrie u následujících sloučenin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9621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56792"/>
            <a:ext cx="213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7" y="3046237"/>
            <a:ext cx="13144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29" y="2780928"/>
            <a:ext cx="17145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7" y="4797152"/>
            <a:ext cx="13906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36" y="4460626"/>
            <a:ext cx="1447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2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1393032" y="1052736"/>
            <a:ext cx="6480720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Která ze sloučenin není </a:t>
            </a:r>
            <a:r>
              <a:rPr lang="cs-CZ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</a:t>
            </a: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sloučeninou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7" y="2492896"/>
            <a:ext cx="8328050" cy="275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9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17" y="2348880"/>
            <a:ext cx="82867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683568" y="1052736"/>
            <a:ext cx="7899648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Která ze sloučenin nebude opticky aktivní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31640" y="5661248"/>
            <a:ext cx="220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Opticky aktivní není </a:t>
            </a:r>
            <a:r>
              <a:rPr lang="cs-CZ" b="1" dirty="0" smtClean="0"/>
              <a:t>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695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59" y="3861048"/>
            <a:ext cx="276510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15138"/>
            <a:ext cx="2134254" cy="102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87" y="4637387"/>
            <a:ext cx="1008112" cy="100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99" y="4670069"/>
            <a:ext cx="944564" cy="98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43" y="3855132"/>
            <a:ext cx="130792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54882"/>
            <a:ext cx="936104" cy="47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43171"/>
            <a:ext cx="468052" cy="65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28" y="5517231"/>
            <a:ext cx="1609936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629275"/>
            <a:ext cx="1918230" cy="121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156842"/>
              </p:ext>
            </p:extLst>
          </p:nvPr>
        </p:nvGraphicFramePr>
        <p:xfrm>
          <a:off x="323528" y="116632"/>
          <a:ext cx="6484938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" name="CS ChemDraw Drawing" r:id="rId13" imgW="6484680" imgH="5146200" progId="ChemDraw.Document.6.0">
                  <p:embed/>
                </p:oleObj>
              </mc:Choice>
              <mc:Fallback>
                <p:oleObj name="CS ChemDraw Drawing" r:id="rId13" imgW="6484680" imgH="5146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3528" y="116632"/>
                        <a:ext cx="6484938" cy="514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odnadpis 2"/>
          <p:cNvSpPr txBox="1">
            <a:spLocks/>
          </p:cNvSpPr>
          <p:nvPr/>
        </p:nvSpPr>
        <p:spPr>
          <a:xfrm>
            <a:off x="1829220" y="116632"/>
            <a:ext cx="2075823" cy="46805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IZOMERY 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9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98" y="1357916"/>
            <a:ext cx="3652538" cy="10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86" y="2445414"/>
            <a:ext cx="4337695" cy="122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55" y="3787937"/>
            <a:ext cx="1487810" cy="101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99" y="3742913"/>
            <a:ext cx="1403207" cy="132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98" y="6011149"/>
            <a:ext cx="1285559" cy="81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59" y="6028722"/>
            <a:ext cx="945525" cy="77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463265" y="6302155"/>
            <a:ext cx="753476" cy="369332"/>
          </a:xfrm>
          <a:prstGeom prst="rect">
            <a:avLst/>
          </a:prstGeom>
          <a:solidFill>
            <a:srgbClr val="CCFF66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stejné</a:t>
            </a:r>
            <a:endParaRPr lang="cs-CZ" dirty="0"/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2427789" y="332657"/>
            <a:ext cx="4330977" cy="57606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Geometrické izomery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0053" y="189092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C00000"/>
                </a:solidFill>
              </a:rPr>
              <a:t>cis</a:t>
            </a:r>
            <a:endParaRPr lang="cs-CZ" i="1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08084" y="1878023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0070C0"/>
                </a:solidFill>
              </a:rPr>
              <a:t>trans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403395" y="306873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C00000"/>
                </a:solidFill>
              </a:rPr>
              <a:t>cis</a:t>
            </a:r>
            <a:endParaRPr lang="cs-CZ" i="1" dirty="0">
              <a:solidFill>
                <a:srgbClr val="C0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758766" y="3068734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0070C0"/>
                </a:solidFill>
              </a:rPr>
              <a:t>trans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403395" y="422108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0070C0"/>
                </a:solidFill>
              </a:rPr>
              <a:t>trans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355072" y="514199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C00000"/>
                </a:solidFill>
              </a:rPr>
              <a:t>cis</a:t>
            </a:r>
            <a:endParaRPr lang="cs-CZ" i="1" dirty="0">
              <a:solidFill>
                <a:srgbClr val="C0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758766" y="5175728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rgbClr val="0070C0"/>
                </a:solidFill>
              </a:rPr>
              <a:t>trans</a:t>
            </a:r>
            <a:endParaRPr lang="cs-CZ" i="1" dirty="0">
              <a:solidFill>
                <a:srgbClr val="0070C0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405492"/>
              </p:ext>
            </p:extLst>
          </p:nvPr>
        </p:nvGraphicFramePr>
        <p:xfrm>
          <a:off x="2933500" y="4884384"/>
          <a:ext cx="37084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3" name="CS ChemDraw Drawing" r:id="rId10" imgW="3708360" imgH="1044000" progId="ChemDraw.Document.6.0">
                  <p:embed/>
                </p:oleObj>
              </mc:Choice>
              <mc:Fallback>
                <p:oleObj name="CS ChemDraw Drawing" r:id="rId10" imgW="3708360" imgH="1044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33500" y="4884384"/>
                        <a:ext cx="3708400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383125" y="551132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70C0"/>
                </a:solidFill>
              </a:rPr>
              <a:t>E-</a:t>
            </a:r>
            <a:endParaRPr lang="cs-CZ" b="1" i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909448" y="550058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Z-</a:t>
            </a:r>
            <a:endParaRPr lang="cs-CZ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153424" cy="52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683568" y="404664"/>
            <a:ext cx="7899648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je to potřeba, určete, o jaký stereoizomer se jedná (</a:t>
            </a:r>
            <a:r>
              <a:rPr lang="cs-CZ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 - trans, E - Z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442114" y="2009771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chemeClr val="accent1"/>
                </a:solidFill>
              </a:rPr>
              <a:t>trans</a:t>
            </a:r>
            <a:endParaRPr lang="cs-CZ" i="1" dirty="0">
              <a:solidFill>
                <a:schemeClr val="accent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04248" y="1484784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accent1"/>
                </a:solidFill>
              </a:rPr>
              <a:t>t</a:t>
            </a:r>
            <a:r>
              <a:rPr lang="cs-CZ" i="1" dirty="0" smtClean="0">
                <a:solidFill>
                  <a:schemeClr val="accent1"/>
                </a:solidFill>
              </a:rPr>
              <a:t>rans (E)</a:t>
            </a:r>
            <a:endParaRPr lang="cs-CZ" i="1" dirty="0">
              <a:solidFill>
                <a:schemeClr val="accent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15816" y="3573016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accent1"/>
                </a:solidFill>
              </a:rPr>
              <a:t>t</a:t>
            </a:r>
            <a:r>
              <a:rPr lang="cs-CZ" i="1" dirty="0" smtClean="0">
                <a:solidFill>
                  <a:schemeClr val="accent1"/>
                </a:solidFill>
              </a:rPr>
              <a:t>rans (E)</a:t>
            </a:r>
            <a:endParaRPr lang="cs-CZ" i="1" dirty="0">
              <a:solidFill>
                <a:schemeClr val="accent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959944" y="3403563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accent1"/>
                </a:solidFill>
              </a:rPr>
              <a:t>t</a:t>
            </a:r>
            <a:r>
              <a:rPr lang="cs-CZ" i="1" dirty="0" smtClean="0">
                <a:solidFill>
                  <a:schemeClr val="accent1"/>
                </a:solidFill>
              </a:rPr>
              <a:t>rans (Z)</a:t>
            </a:r>
            <a:endParaRPr lang="cs-CZ" i="1" dirty="0">
              <a:solidFill>
                <a:schemeClr val="accent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236296" y="5085184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accent1"/>
                </a:solidFill>
              </a:rPr>
              <a:t>c</a:t>
            </a:r>
            <a:r>
              <a:rPr lang="cs-CZ" i="1" dirty="0" smtClean="0">
                <a:solidFill>
                  <a:schemeClr val="accent1"/>
                </a:solidFill>
              </a:rPr>
              <a:t>is (Z</a:t>
            </a:r>
            <a:r>
              <a:rPr lang="cs-CZ" i="1" dirty="0" smtClean="0">
                <a:solidFill>
                  <a:schemeClr val="accent1"/>
                </a:solidFill>
              </a:rPr>
              <a:t>)</a:t>
            </a:r>
            <a:endParaRPr lang="cs-CZ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Teplo</Template>
  <TotalTime>1397</TotalTime>
  <Words>593</Words>
  <Application>Microsoft Office PowerPoint</Application>
  <PresentationFormat>Předvádění na obrazovce (4:3)</PresentationFormat>
  <Paragraphs>198</Paragraphs>
  <Slides>34</Slides>
  <Notes>33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6" baseType="lpstr">
      <vt:lpstr>Thermal</vt:lpstr>
      <vt:lpstr>CS ChemDraw Drawing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323</cp:revision>
  <cp:lastPrinted>2015-03-24T11:32:11Z</cp:lastPrinted>
  <dcterms:created xsi:type="dcterms:W3CDTF">2015-03-19T08:56:00Z</dcterms:created>
  <dcterms:modified xsi:type="dcterms:W3CDTF">2015-03-26T13:46:17Z</dcterms:modified>
</cp:coreProperties>
</file>