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76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58" r:id="rId11"/>
    <p:sldId id="285" r:id="rId12"/>
    <p:sldId id="259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10E4-B71A-42D7-AE8A-173F280B86AA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6E14-9EF5-4ADF-BD5C-EC87AE711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26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529A-3329-4D98-B0B9-722A34C42F36}" type="datetime1">
              <a:rPr lang="cs-CZ" smtClean="0"/>
              <a:t>30.3.2015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B12B-3439-44F4-B063-FDF173982920}" type="datetime1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94C-91C4-429C-9C9B-6F9944B62A04}" type="datetime1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2D83-7801-472B-B380-BCA9E8B9FCAA}" type="datetime1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0282-1599-47EF-BF92-2B6CBAF062CD}" type="datetime1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42CA-4862-4EB6-A19E-66BF0FB42039}" type="datetime1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1556-BE97-417D-93CF-BF696836FDF9}" type="datetime1">
              <a:rPr lang="cs-CZ" smtClean="0"/>
              <a:t>30.3.2015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B9F-2A28-4010-B8AA-BEE4D2E7161D}" type="datetime1">
              <a:rPr lang="cs-CZ" smtClean="0"/>
              <a:t>30.3.2015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4A7B-71C5-438C-9F1F-6F987FD9BBBB}" type="datetime1">
              <a:rPr lang="cs-CZ" smtClean="0"/>
              <a:t>30.3.2015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C35B-598B-4282-8A96-81B0F7DB7B04}" type="datetime1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E8F7-5351-454C-B703-467CE7674751}" type="datetime1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EA13F4-2DAB-4A21-A1A9-B4DF7EACF496}" type="datetime1">
              <a:rPr lang="cs-CZ" smtClean="0"/>
              <a:t>30.3.2015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9E2EDD-411D-432F-8F24-7F2E12872303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gi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1.gi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e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6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7.gi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Spektrální metody</a:t>
            </a:r>
            <a:endParaRPr lang="cs-CZ" b="0" dirty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C2022 Organická chemie - seminář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30932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30.3.2015						                       Mgr. Lenka Filipová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840760" cy="47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 smtClean="0"/>
              <a:t>Nukleární magnetická rezonance  NMR</a:t>
            </a:r>
            <a:endParaRPr lang="cs-CZ" sz="48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04248" y="2564904"/>
          <a:ext cx="20494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4" imgW="2049173" imgH="1038968" progId="ChemDraw.Document.6.0">
                  <p:embed/>
                </p:oleObj>
              </mc:Choice>
              <mc:Fallback>
                <p:oleObj name="CS ChemDraw Drawing" r:id="rId4" imgW="2049173" imgH="103896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564904"/>
                        <a:ext cx="2049463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2636912"/>
            <a:ext cx="3215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 smtClean="0">
                <a:cs typeface="Times New Roman" pitchFamily="18" charset="0"/>
              </a:rPr>
              <a:t> Chemický posun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 smtClean="0">
                <a:cs typeface="Times New Roman" pitchFamily="18" charset="0"/>
              </a:rPr>
              <a:t> Multiplicita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 smtClean="0">
                <a:cs typeface="Times New Roman" pitchFamily="18" charset="0"/>
              </a:rPr>
              <a:t> Intenzita (integrál)  </a:t>
            </a:r>
          </a:p>
          <a:p>
            <a:endParaRPr lang="cs-CZ" dirty="0"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87624" y="6488668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cs typeface="Times New Roman" pitchFamily="18" charset="0"/>
              </a:rPr>
              <a:t>1</a:t>
            </a:r>
            <a:r>
              <a:rPr lang="cs-CZ" dirty="0" smtClean="0">
                <a:cs typeface="Times New Roman" pitchFamily="18" charset="0"/>
              </a:rPr>
              <a:t>H spektrum</a:t>
            </a:r>
            <a:endParaRPr lang="cs-CZ" dirty="0"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NMR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Jádra s nenulovým jaderným spinem (</a:t>
            </a:r>
            <a:r>
              <a:rPr lang="cs-CZ" baseline="30000" dirty="0" smtClean="0">
                <a:latin typeface="+mj-lt"/>
              </a:rPr>
              <a:t>1</a:t>
            </a:r>
            <a:r>
              <a:rPr lang="cs-CZ" dirty="0" smtClean="0">
                <a:latin typeface="+mj-lt"/>
              </a:rPr>
              <a:t>H, </a:t>
            </a:r>
            <a:r>
              <a:rPr lang="cs-CZ" baseline="30000" dirty="0" smtClean="0">
                <a:latin typeface="+mj-lt"/>
              </a:rPr>
              <a:t>13</a:t>
            </a:r>
            <a:r>
              <a:rPr lang="cs-CZ" dirty="0" smtClean="0">
                <a:latin typeface="+mj-lt"/>
              </a:rPr>
              <a:t>C, </a:t>
            </a:r>
            <a:r>
              <a:rPr lang="cs-CZ" baseline="30000" dirty="0" smtClean="0">
                <a:latin typeface="+mj-lt"/>
              </a:rPr>
              <a:t>15</a:t>
            </a:r>
            <a:r>
              <a:rPr lang="cs-CZ" dirty="0" smtClean="0">
                <a:latin typeface="+mj-lt"/>
              </a:rPr>
              <a:t>N,</a:t>
            </a:r>
            <a:r>
              <a:rPr lang="cs-CZ" baseline="30000" dirty="0" smtClean="0">
                <a:latin typeface="+mj-lt"/>
              </a:rPr>
              <a:t>19</a:t>
            </a:r>
            <a:r>
              <a:rPr lang="cs-CZ" dirty="0" smtClean="0">
                <a:latin typeface="+mj-lt"/>
              </a:rPr>
              <a:t>F, </a:t>
            </a:r>
            <a:r>
              <a:rPr lang="cs-CZ" baseline="30000" dirty="0" smtClean="0">
                <a:latin typeface="+mj-lt"/>
              </a:rPr>
              <a:t>31</a:t>
            </a:r>
            <a:r>
              <a:rPr lang="cs-CZ" dirty="0" smtClean="0">
                <a:latin typeface="+mj-lt"/>
              </a:rPr>
              <a:t>P) </a:t>
            </a:r>
          </a:p>
          <a:p>
            <a:r>
              <a:rPr lang="cs-CZ" dirty="0" smtClean="0">
                <a:latin typeface="+mj-lt"/>
              </a:rPr>
              <a:t>Působení radiofrekvenčního záření v magnetickém poli</a:t>
            </a:r>
            <a:endParaRPr lang="cs-CZ" dirty="0">
              <a:latin typeface="+mj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2280"/>
            <a:ext cx="5463331" cy="241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1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</a:t>
            </a:r>
            <a:r>
              <a:rPr lang="cs-CZ" dirty="0" smtClean="0"/>
              <a:t>H NMR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Chemický posun – </a:t>
            </a:r>
            <a:r>
              <a:rPr lang="el-GR" i="1" dirty="0" smtClean="0">
                <a:latin typeface="Times New Roman"/>
                <a:cs typeface="Times New Roman"/>
              </a:rPr>
              <a:t>δ</a:t>
            </a:r>
            <a:r>
              <a:rPr lang="cs-CZ" i="1" dirty="0" smtClean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(</a:t>
            </a:r>
            <a:r>
              <a:rPr lang="cs-CZ" dirty="0" err="1" smtClean="0">
                <a:latin typeface="Times New Roman"/>
                <a:cs typeface="Times New Roman"/>
              </a:rPr>
              <a:t>ppm</a:t>
            </a:r>
            <a:r>
              <a:rPr lang="cs-CZ" dirty="0" smtClean="0">
                <a:latin typeface="Times New Roman"/>
                <a:cs typeface="Times New Roman"/>
              </a:rPr>
              <a:t>)</a:t>
            </a:r>
          </a:p>
          <a:p>
            <a:pPr lvl="2"/>
            <a:r>
              <a:rPr lang="cs-CZ" i="1" dirty="0" smtClean="0">
                <a:latin typeface="Times New Roman"/>
                <a:cs typeface="Times New Roman"/>
              </a:rPr>
              <a:t>-</a:t>
            </a:r>
            <a:r>
              <a:rPr lang="cs-CZ" dirty="0" smtClean="0">
                <a:latin typeface="Times New Roman"/>
                <a:cs typeface="Times New Roman"/>
              </a:rPr>
              <a:t> ovlivněný stíněním elektronů</a:t>
            </a:r>
            <a:endParaRPr lang="cs-CZ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124200" cy="22955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Obrázek 6" descr="chem.shifts.gif"/>
          <p:cNvPicPr>
            <a:picLocks noChangeAspect="1"/>
          </p:cNvPicPr>
          <p:nvPr/>
        </p:nvPicPr>
        <p:blipFill>
          <a:blip r:embed="rId3" cstate="print"/>
          <a:srcRect l="2381" t="8105" r="2380" b="2883"/>
          <a:stretch>
            <a:fillRect/>
          </a:stretch>
        </p:blipFill>
        <p:spPr>
          <a:xfrm>
            <a:off x="467544" y="2987570"/>
            <a:ext cx="6192688" cy="387043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</a:t>
            </a:r>
            <a:r>
              <a:rPr lang="cs-CZ" dirty="0" smtClean="0"/>
              <a:t>H NMR chemické posuny</a:t>
            </a:r>
            <a:endParaRPr lang="cs-CZ" dirty="0"/>
          </a:p>
        </p:txBody>
      </p:sp>
      <p:pic>
        <p:nvPicPr>
          <p:cNvPr id="4" name="Obrázek 3" descr="nm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90" y="2132856"/>
            <a:ext cx="9011910" cy="4248472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</a:t>
            </a:r>
            <a:r>
              <a:rPr lang="cs-CZ" dirty="0" smtClean="0"/>
              <a:t>H NMR - trendy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6019800" cy="35433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143375" cy="34766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13</a:t>
            </a:r>
            <a:r>
              <a:rPr lang="cs-CZ" dirty="0" smtClean="0"/>
              <a:t>C NMR chemické posuny</a:t>
            </a:r>
            <a:endParaRPr lang="cs-CZ" dirty="0"/>
          </a:p>
        </p:txBody>
      </p:sp>
      <p:pic>
        <p:nvPicPr>
          <p:cNvPr id="4" name="Obrázek 3" descr="nm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8892480" cy="443175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</a:t>
            </a:r>
            <a:r>
              <a:rPr lang="cs-CZ" dirty="0" smtClean="0"/>
              <a:t>H NMR - multiplicita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 err="1" smtClean="0"/>
              <a:t>stěpené</a:t>
            </a:r>
            <a:r>
              <a:rPr lang="cs-CZ" dirty="0" smtClean="0"/>
              <a:t> jednotlivé signály jsou?</a:t>
            </a:r>
          </a:p>
          <a:p>
            <a:r>
              <a:rPr lang="cs-CZ" dirty="0" smtClean="0"/>
              <a:t> 				n … počet interagujících jader</a:t>
            </a:r>
          </a:p>
          <a:p>
            <a:endParaRPr lang="cs-CZ" dirty="0" smtClean="0"/>
          </a:p>
          <a:p>
            <a:r>
              <a:rPr lang="cs-CZ" dirty="0" smtClean="0"/>
              <a:t>Intenzita čar se řídí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>
                <a:solidFill>
                  <a:schemeClr val="accent2"/>
                </a:solidFill>
              </a:rPr>
              <a:t>Pascalovým trojúhelníkem 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420888"/>
            <a:ext cx="1562351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m = n + 1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790950" cy="22002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2599598" cy="20162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13</a:t>
            </a:r>
            <a:r>
              <a:rPr lang="cs-CZ" dirty="0" smtClean="0"/>
              <a:t>C NMR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37445"/>
            <a:ext cx="6337115" cy="45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9512" y="3356992"/>
          <a:ext cx="270074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4" imgW="2049173" imgH="1038968" progId="ChemDraw.Document.6.0">
                  <p:embed/>
                </p:oleObj>
              </mc:Choice>
              <mc:Fallback>
                <p:oleObj name="CS ChemDraw Drawing" r:id="rId4" imgW="2049173" imgH="103896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56992"/>
                        <a:ext cx="2700741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aseline="30000" dirty="0" smtClean="0"/>
              <a:t>1</a:t>
            </a:r>
            <a:r>
              <a:rPr lang="cs-CZ" dirty="0" smtClean="0"/>
              <a:t>H NMR - integrály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309517" cy="3068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4552673" cy="324517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3528" y="53012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</a:t>
            </a:r>
            <a:r>
              <a:rPr lang="cs-CZ" dirty="0" smtClean="0">
                <a:latin typeface="+mj-lt"/>
              </a:rPr>
              <a:t>H NMR</a:t>
            </a:r>
            <a:endParaRPr lang="cs-CZ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956376" y="314096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13</a:t>
            </a:r>
            <a:r>
              <a:rPr lang="cs-CZ" dirty="0" smtClean="0">
                <a:latin typeface="+mj-lt"/>
              </a:rPr>
              <a:t>C NMR</a:t>
            </a:r>
            <a:endParaRPr lang="cs-CZ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08304" y="1340768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1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148063" y="1988840"/>
          <a:ext cx="192144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S ChemDraw Drawing" r:id="rId5" imgW="1212457" imgH="863870" progId="ChemDraw.Document.6.0">
                  <p:embed/>
                </p:oleObj>
              </mc:Choice>
              <mc:Fallback>
                <p:oleObj name="CS ChemDraw Drawing" r:id="rId5" imgW="1212457" imgH="86387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3" y="1988840"/>
                        <a:ext cx="192144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a 10"/>
          <p:cNvSpPr/>
          <p:nvPr/>
        </p:nvSpPr>
        <p:spPr>
          <a:xfrm>
            <a:off x="4139952" y="2420888"/>
            <a:ext cx="288032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707904" y="4293096"/>
            <a:ext cx="360040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899592" y="4005064"/>
            <a:ext cx="288032" cy="79208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Nakreslete </a:t>
            </a:r>
            <a:r>
              <a:rPr lang="cs-CZ" sz="3600" dirty="0" err="1" smtClean="0"/>
              <a:t>sktrukturu</a:t>
            </a:r>
            <a:r>
              <a:rPr lang="cs-CZ" sz="3600" dirty="0" smtClean="0"/>
              <a:t> alkoholu, jemuž přísluší následující NMR spektra. (</a:t>
            </a:r>
            <a:r>
              <a:rPr lang="cs-CZ" sz="3600" baseline="30000" dirty="0" smtClean="0"/>
              <a:t>1</a:t>
            </a:r>
            <a:r>
              <a:rPr lang="cs-CZ" sz="3600" dirty="0" smtClean="0"/>
              <a:t>H)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2</a:t>
            </a:r>
            <a:endParaRPr lang="cs-CZ" sz="2400" dirty="0">
              <a:latin typeface="+mj-lt"/>
            </a:endParaRPr>
          </a:p>
        </p:txBody>
      </p:sp>
      <p:pic>
        <p:nvPicPr>
          <p:cNvPr id="6" name="Obrázek 2" descr="EtOH-1H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768752" cy="46805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6056" y="35010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2H</a:t>
            </a:r>
            <a:endParaRPr lang="cs-CZ" sz="28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4128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H</a:t>
            </a:r>
            <a:endParaRPr lang="cs-CZ" sz="28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76256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3H</a:t>
            </a:r>
            <a:endParaRPr lang="cs-CZ" sz="2800" dirty="0">
              <a:latin typeface="+mj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Hmotnostní spektrometrie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iontů vznikajících ionizací vzorku</a:t>
            </a:r>
          </a:p>
          <a:p>
            <a:r>
              <a:rPr lang="cs-CZ" dirty="0" smtClean="0"/>
              <a:t>Lze určit </a:t>
            </a:r>
            <a:r>
              <a:rPr lang="cs-CZ" dirty="0" err="1" smtClean="0"/>
              <a:t>Mr</a:t>
            </a:r>
            <a:r>
              <a:rPr lang="cs-CZ" dirty="0"/>
              <a:t>  </a:t>
            </a:r>
            <a:r>
              <a:rPr lang="cs-CZ" dirty="0" smtClean="0"/>
              <a:t>a informace o struktuře na základě fragmentů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41328"/>
            <a:ext cx="6373500" cy="2940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Nakreslete </a:t>
            </a:r>
            <a:r>
              <a:rPr lang="cs-CZ" sz="3600" dirty="0" err="1" smtClean="0"/>
              <a:t>sktrukturu</a:t>
            </a:r>
            <a:r>
              <a:rPr lang="cs-CZ" sz="3600" dirty="0" smtClean="0"/>
              <a:t> alkoholu, jemuž přísluší následující NMR spektra. (</a:t>
            </a:r>
            <a:r>
              <a:rPr lang="cs-CZ" sz="3600" baseline="30000" dirty="0" smtClean="0"/>
              <a:t>13</a:t>
            </a:r>
            <a:r>
              <a:rPr lang="cs-CZ" sz="3600" dirty="0" smtClean="0"/>
              <a:t>C)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2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3" descr="EtOH-13C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488832" cy="508518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Nakreslete </a:t>
            </a:r>
            <a:r>
              <a:rPr lang="cs-CZ" sz="3600" dirty="0" err="1" smtClean="0"/>
              <a:t>sktrukturu</a:t>
            </a:r>
            <a:r>
              <a:rPr lang="cs-CZ" sz="3600" dirty="0" smtClean="0"/>
              <a:t> alkoholu, jemuž přísluší následující NMR spektra. (</a:t>
            </a:r>
            <a:r>
              <a:rPr lang="cs-CZ" sz="3600" baseline="30000" dirty="0" smtClean="0"/>
              <a:t>1</a:t>
            </a:r>
            <a:r>
              <a:rPr lang="cs-CZ" sz="3600" dirty="0" smtClean="0"/>
              <a:t>H)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2</a:t>
            </a:r>
            <a:endParaRPr lang="cs-CZ" sz="2400" dirty="0">
              <a:latin typeface="+mj-lt"/>
            </a:endParaRPr>
          </a:p>
        </p:txBody>
      </p:sp>
      <p:pic>
        <p:nvPicPr>
          <p:cNvPr id="6" name="Obrázek 2" descr="EtOH-1H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6768752" cy="46805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6056" y="35010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2H</a:t>
            </a:r>
            <a:endParaRPr lang="cs-CZ" sz="28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4128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H</a:t>
            </a:r>
            <a:endParaRPr lang="cs-CZ" sz="28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76256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3H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91680" y="2492896"/>
          <a:ext cx="2016224" cy="98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S ChemDraw Drawing" r:id="rId4" imgW="914130" imgH="447743" progId="ChemDraw.Document.6.0">
                  <p:embed/>
                </p:oleObj>
              </mc:Choice>
              <mc:Fallback>
                <p:oleObj name="CS ChemDraw Drawing" r:id="rId4" imgW="914130" imgH="44774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92896"/>
                        <a:ext cx="2016224" cy="98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Nakreslete strukturu sloučeniny se sumárním vzorcem C</a:t>
            </a:r>
            <a:r>
              <a:rPr lang="cs-CZ" sz="3600" baseline="-25000" dirty="0" smtClean="0"/>
              <a:t>3</a:t>
            </a:r>
            <a:r>
              <a:rPr lang="cs-CZ" sz="3600" dirty="0" smtClean="0"/>
              <a:t>H</a:t>
            </a:r>
            <a:r>
              <a:rPr lang="cs-CZ" sz="3600" baseline="-25000" dirty="0" smtClean="0"/>
              <a:t>6</a:t>
            </a:r>
            <a:r>
              <a:rPr lang="cs-CZ" sz="3600" dirty="0" smtClean="0"/>
              <a:t>O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3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6" descr="acetone-1H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3"/>
            <a:ext cx="4248472" cy="30243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347864" y="22768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6</a:t>
            </a:r>
            <a:r>
              <a:rPr lang="cs-CZ" sz="2800" dirty="0" smtClean="0">
                <a:latin typeface="+mj-lt"/>
              </a:rPr>
              <a:t>H</a:t>
            </a:r>
            <a:endParaRPr lang="cs-CZ" sz="2800" dirty="0">
              <a:latin typeface="+mj-lt"/>
            </a:endParaRPr>
          </a:p>
        </p:txBody>
      </p:sp>
      <p:pic>
        <p:nvPicPr>
          <p:cNvPr id="8" name="Obrázek 5" descr="aceton-13C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3727" y="3068960"/>
            <a:ext cx="4490273" cy="347122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35696" y="494116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</a:t>
            </a:r>
            <a:r>
              <a:rPr lang="cs-CZ" dirty="0" smtClean="0">
                <a:latin typeface="+mj-lt"/>
              </a:rPr>
              <a:t>H NMR</a:t>
            </a:r>
            <a:endParaRPr lang="cs-CZ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63093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13</a:t>
            </a:r>
            <a:r>
              <a:rPr lang="cs-CZ" dirty="0" smtClean="0">
                <a:latin typeface="+mj-lt"/>
              </a:rPr>
              <a:t>C NMR</a:t>
            </a:r>
            <a:endParaRPr lang="cs-CZ" dirty="0">
              <a:latin typeface="+mj-lt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942013" y="1560513"/>
          <a:ext cx="2014537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S ChemDraw Drawing" r:id="rId5" imgW="1046840" imgH="703634" progId="ChemDraw.Document.6.0">
                  <p:embed/>
                </p:oleObj>
              </mc:Choice>
              <mc:Fallback>
                <p:oleObj name="CS ChemDraw Drawing" r:id="rId5" imgW="1046840" imgH="70363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1560513"/>
                        <a:ext cx="2014537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Určete, kterým 2 esterům se sumárním vzorcem C</a:t>
            </a:r>
            <a:r>
              <a:rPr lang="cs-CZ" sz="3200" baseline="-25000" dirty="0" smtClean="0"/>
              <a:t>4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8</a:t>
            </a:r>
            <a:r>
              <a:rPr lang="cs-CZ" sz="3200" dirty="0" smtClean="0"/>
              <a:t>O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přísluší následující dvě 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H NMR </a:t>
            </a:r>
            <a:r>
              <a:rPr lang="cs-CZ" sz="3200" dirty="0" err="1" smtClean="0"/>
              <a:t>spectra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4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8313" y="1838325"/>
          <a:ext cx="5313272" cy="23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S ChemDraw Drawing" r:id="rId3" imgW="5766120" imgH="2591280" progId="ChemDraw.Document.6.0">
                  <p:embed/>
                </p:oleObj>
              </mc:Choice>
              <mc:Fallback>
                <p:oleObj name="CS ChemDraw Drawing" r:id="rId3" imgW="5766120" imgH="2591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38325"/>
                        <a:ext cx="5313272" cy="23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987824" y="4005064"/>
          <a:ext cx="5928717" cy="265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S ChemDraw Drawing" r:id="rId5" imgW="5766120" imgH="2591280" progId="ChemDraw.Document.6.0">
                  <p:embed/>
                </p:oleObj>
              </mc:Choice>
              <mc:Fallback>
                <p:oleObj name="CS ChemDraw Drawing" r:id="rId5" imgW="5766120" imgH="25912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05064"/>
                        <a:ext cx="5928717" cy="265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71600" y="213285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3H</a:t>
            </a:r>
            <a:endParaRPr lang="cs-CZ" sz="20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30689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2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95936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3H</a:t>
            </a:r>
            <a:endParaRPr lang="cs-CZ" sz="20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44371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3H</a:t>
            </a:r>
            <a:endParaRPr lang="cs-CZ" sz="2000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3H</a:t>
            </a:r>
            <a:endParaRPr lang="cs-CZ" sz="20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51920" y="53732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2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35581"/>
              </p:ext>
            </p:extLst>
          </p:nvPr>
        </p:nvGraphicFramePr>
        <p:xfrm>
          <a:off x="241065" y="4796609"/>
          <a:ext cx="273857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S ChemDraw Drawing" r:id="rId7" imgW="1671275" imgH="703904" progId="ChemDraw.Document.6.0">
                  <p:embed/>
                </p:oleObj>
              </mc:Choice>
              <mc:Fallback>
                <p:oleObj name="CS ChemDraw Drawing" r:id="rId7" imgW="1671275" imgH="70390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65" y="4796609"/>
                        <a:ext cx="2738577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48503"/>
              </p:ext>
            </p:extLst>
          </p:nvPr>
        </p:nvGraphicFramePr>
        <p:xfrm>
          <a:off x="5894589" y="2196889"/>
          <a:ext cx="2416474" cy="116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S ChemDraw Drawing" r:id="rId9" imgW="1671275" imgH="807396" progId="ChemDraw.Document.6.0">
                  <p:embed/>
                </p:oleObj>
              </mc:Choice>
              <mc:Fallback>
                <p:oleObj name="CS ChemDraw Drawing" r:id="rId9" imgW="1671275" imgH="80739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589" y="2196889"/>
                        <a:ext cx="2416474" cy="1168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Navrhnětě</a:t>
            </a:r>
            <a:r>
              <a:rPr lang="cs-CZ" sz="3200" dirty="0" smtClean="0"/>
              <a:t> strukturu molekuly se sumárním vzorcem C</a:t>
            </a:r>
            <a:r>
              <a:rPr lang="cs-CZ" sz="3200" baseline="-25000" dirty="0" smtClean="0"/>
              <a:t>3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7</a:t>
            </a:r>
            <a:r>
              <a:rPr lang="cs-CZ" sz="3200" dirty="0" smtClean="0"/>
              <a:t>Cl podle následujícího 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H NMR spektra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5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827584" y="2564904"/>
          <a:ext cx="7440572" cy="334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S ChemDraw Drawing" r:id="rId3" imgW="5766120" imgH="2591280" progId="ChemDraw.Document.6.0">
                  <p:embed/>
                </p:oleObj>
              </mc:Choice>
              <mc:Fallback>
                <p:oleObj name="CS ChemDraw Drawing" r:id="rId3" imgW="5766120" imgH="2591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4904"/>
                        <a:ext cx="7440572" cy="3341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43608" y="4509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1H</a:t>
            </a:r>
            <a:endParaRPr lang="cs-CZ" sz="20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6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979711" y="2996952"/>
          <a:ext cx="171648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S ChemDraw Drawing" r:id="rId5" imgW="1047919" imgH="703904" progId="ChemDraw.Document.6.0">
                  <p:embed/>
                </p:oleObj>
              </mc:Choice>
              <mc:Fallback>
                <p:oleObj name="CS ChemDraw Drawing" r:id="rId5" imgW="1047919" imgH="7039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1" y="2996952"/>
                        <a:ext cx="1716487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Navrhnětě</a:t>
            </a:r>
            <a:r>
              <a:rPr lang="cs-CZ" sz="3200" dirty="0" smtClean="0"/>
              <a:t> strukturu molekuly se sumárním vzorcem C</a:t>
            </a:r>
            <a:r>
              <a:rPr lang="cs-CZ" sz="3200" baseline="-25000" dirty="0" smtClean="0"/>
              <a:t>7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7</a:t>
            </a:r>
            <a:r>
              <a:rPr lang="cs-CZ" sz="3200" dirty="0" smtClean="0"/>
              <a:t>Br podle následujícího 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H NMR spektra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6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5576" y="2348880"/>
          <a:ext cx="7709013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CS ChemDraw Drawing" r:id="rId3" imgW="5766120" imgH="2591280" progId="ChemDraw.Document.6.0">
                  <p:embed/>
                </p:oleObj>
              </mc:Choice>
              <mc:Fallback>
                <p:oleObj name="CS ChemDraw Drawing" r:id="rId3" imgW="5766120" imgH="2591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348880"/>
                        <a:ext cx="7709013" cy="345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619672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2H</a:t>
            </a:r>
            <a:endParaRPr lang="cs-CZ" sz="20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7744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2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44208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3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203848" y="2780928"/>
          <a:ext cx="192517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S ChemDraw Drawing" r:id="rId5" imgW="1572552" imgH="881974" progId="ChemDraw.Document.6.0">
                  <p:embed/>
                </p:oleObj>
              </mc:Choice>
              <mc:Fallback>
                <p:oleObj name="CS ChemDraw Drawing" r:id="rId5" imgW="1572552" imgH="88197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80928"/>
                        <a:ext cx="1925179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Navrhnětě</a:t>
            </a:r>
            <a:r>
              <a:rPr lang="cs-CZ" sz="3200" dirty="0" smtClean="0"/>
              <a:t> strukturu kyseliny se sumárním vzorcem C</a:t>
            </a:r>
            <a:r>
              <a:rPr lang="cs-CZ" sz="3200" baseline="-25000" dirty="0" smtClean="0"/>
              <a:t>7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4</a:t>
            </a:r>
            <a:r>
              <a:rPr lang="cs-CZ" sz="3200" dirty="0" smtClean="0"/>
              <a:t>Cl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O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podle následujícího 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H NMR spektra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7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23528" y="2132856"/>
          <a:ext cx="8354968" cy="374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3" imgW="5766120" imgH="2591280" progId="ChemDraw.Document.6.0">
                  <p:embed/>
                </p:oleObj>
              </mc:Choice>
              <mc:Fallback>
                <p:oleObj name="CS ChemDraw Drawing" r:id="rId3" imgW="5766120" imgH="2591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132856"/>
                        <a:ext cx="8354968" cy="3746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131840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1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880" y="371703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1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1H</a:t>
            </a:r>
            <a:endParaRPr lang="cs-CZ" sz="20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71600" y="37890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1H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508104" y="2564904"/>
          <a:ext cx="1195387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5" imgW="1196003" imgH="1753681" progId="ChemDraw.Document.6.0">
                  <p:embed/>
                </p:oleObj>
              </mc:Choice>
              <mc:Fallback>
                <p:oleObj name="CS ChemDraw Drawing" r:id="rId5" imgW="1196003" imgH="175368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564904"/>
                        <a:ext cx="1195387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Navrhnětě</a:t>
            </a:r>
            <a:r>
              <a:rPr lang="cs-CZ" sz="3200" dirty="0" smtClean="0"/>
              <a:t> strukturu molekuly se sumárním vzorcem C</a:t>
            </a:r>
            <a:r>
              <a:rPr lang="cs-CZ" sz="3200" baseline="-25000" dirty="0" smtClean="0"/>
              <a:t>10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14</a:t>
            </a:r>
            <a:r>
              <a:rPr lang="cs-CZ" sz="3200" dirty="0" smtClean="0"/>
              <a:t> podle následujících NMR spekter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8</a:t>
            </a:r>
            <a:endParaRPr lang="cs-CZ" sz="2400" dirty="0">
              <a:latin typeface="+mj-lt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79512" y="1844824"/>
          <a:ext cx="57531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S ChemDraw Drawing" r:id="rId3" imgW="5757213" imgH="2582964" progId="ChemDraw.Document.6.0">
                  <p:embed/>
                </p:oleObj>
              </mc:Choice>
              <mc:Fallback>
                <p:oleObj name="CS ChemDraw Drawing" r:id="rId3" imgW="5757213" imgH="2582964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57531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390900" y="4276725"/>
          <a:ext cx="57531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S ChemDraw Drawing" r:id="rId5" imgW="5757213" imgH="2582964" progId="ChemDraw.Document.6.0">
                  <p:embed/>
                </p:oleObj>
              </mc:Choice>
              <mc:Fallback>
                <p:oleObj name="CS ChemDraw Drawing" r:id="rId5" imgW="5757213" imgH="258296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276725"/>
                        <a:ext cx="57531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67544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5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3968" y="33569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m,1H</a:t>
            </a:r>
            <a:endParaRPr lang="cs-CZ" sz="2000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28529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d,2H</a:t>
            </a:r>
            <a:endParaRPr lang="cs-CZ" sz="20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d,6H</a:t>
            </a:r>
            <a:endParaRPr lang="cs-CZ" sz="2000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198884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</a:t>
            </a:r>
            <a:r>
              <a:rPr lang="cs-CZ" dirty="0" smtClean="0">
                <a:latin typeface="+mj-lt"/>
              </a:rPr>
              <a:t>H NMR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11760" y="609329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13</a:t>
            </a:r>
            <a:r>
              <a:rPr lang="cs-CZ" dirty="0" smtClean="0">
                <a:latin typeface="+mj-lt"/>
              </a:rPr>
              <a:t>C NMR</a:t>
            </a:r>
            <a:endParaRPr lang="cs-CZ" dirty="0">
              <a:latin typeface="+mj-lt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444208" y="2852936"/>
          <a:ext cx="218460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S ChemDraw Drawing" r:id="rId7" imgW="1796432" imgH="947636" progId="ChemDraw.Document.6.0">
                  <p:embed/>
                </p:oleObj>
              </mc:Choice>
              <mc:Fallback>
                <p:oleObj name="CS ChemDraw Drawing" r:id="rId7" imgW="1796432" imgH="94763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852936"/>
                        <a:ext cx="218460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23529" y="1772817"/>
          <a:ext cx="5832648" cy="261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CS ChemDraw Drawing" r:id="rId3" imgW="5766120" imgH="2590920" progId="ChemDraw.Document.6.0">
                  <p:embed/>
                </p:oleObj>
              </mc:Choice>
              <mc:Fallback>
                <p:oleObj name="CS ChemDraw Drawing" r:id="rId3" imgW="5766120" imgH="259092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9" y="1772817"/>
                        <a:ext cx="5832648" cy="2615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Navrhnětě</a:t>
            </a:r>
            <a:r>
              <a:rPr lang="cs-CZ" sz="3200" dirty="0" smtClean="0"/>
              <a:t> strukturu molekuly se sumárním vzorcem C</a:t>
            </a:r>
            <a:r>
              <a:rPr lang="cs-CZ" sz="3200" baseline="-25000" dirty="0" smtClean="0"/>
              <a:t>8</a:t>
            </a:r>
            <a:r>
              <a:rPr lang="cs-CZ" sz="3200" dirty="0" smtClean="0"/>
              <a:t>H</a:t>
            </a:r>
            <a:r>
              <a:rPr lang="cs-CZ" sz="3200" baseline="-25000" dirty="0" smtClean="0"/>
              <a:t>8</a:t>
            </a:r>
            <a:r>
              <a:rPr lang="cs-CZ" sz="3200" dirty="0" smtClean="0"/>
              <a:t>O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podle následujících NMR spekter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Příklad č. 9</a:t>
            </a:r>
            <a:endParaRPr lang="cs-CZ" sz="2400" dirty="0">
              <a:latin typeface="+mj-lt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2H</a:t>
            </a:r>
            <a:endParaRPr lang="cs-CZ" sz="2000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1720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1H</a:t>
            </a:r>
            <a:endParaRPr lang="cs-CZ" sz="2000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23488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3</a:t>
            </a:r>
            <a:r>
              <a:rPr lang="cs-CZ" sz="2000" dirty="0" smtClean="0">
                <a:latin typeface="+mj-lt"/>
              </a:rPr>
              <a:t>H</a:t>
            </a:r>
            <a:endParaRPr lang="cs-CZ" sz="2000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191683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</a:t>
            </a:r>
            <a:r>
              <a:rPr lang="cs-CZ" dirty="0" smtClean="0">
                <a:latin typeface="+mj-lt"/>
              </a:rPr>
              <a:t>H NMR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55776" y="609329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>
                <a:latin typeface="+mj-lt"/>
              </a:rPr>
              <a:t>13</a:t>
            </a:r>
            <a:r>
              <a:rPr lang="cs-CZ" dirty="0" smtClean="0">
                <a:latin typeface="+mj-lt"/>
              </a:rPr>
              <a:t>C NMR</a:t>
            </a:r>
            <a:endParaRPr lang="cs-CZ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43608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2H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69707" y="4358754"/>
          <a:ext cx="5574293" cy="249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CS ChemDraw Drawing" r:id="rId5" imgW="5766120" imgH="2590920" progId="ChemDraw.Document.6.0">
                  <p:embed/>
                </p:oleObj>
              </mc:Choice>
              <mc:Fallback>
                <p:oleObj name="CS ChemDraw Drawing" r:id="rId5" imgW="5766120" imgH="259092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707" y="4358754"/>
                        <a:ext cx="5574293" cy="2499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660232" y="2708920"/>
          <a:ext cx="17414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CS ChemDraw Drawing" r:id="rId7" imgW="1741676" imgH="1212715" progId="ChemDraw.Document.6.0">
                  <p:embed/>
                </p:oleObj>
              </mc:Choice>
              <mc:Fallback>
                <p:oleObj name="CS ChemDraw Drawing" r:id="rId7" imgW="1741676" imgH="1212715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708920"/>
                        <a:ext cx="17414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Které z následujících molekul přísluší daný hmotnostní chromatogram?</a:t>
            </a:r>
            <a:endParaRPr lang="cs-CZ" sz="32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50986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0631"/>
              </p:ext>
            </p:extLst>
          </p:nvPr>
        </p:nvGraphicFramePr>
        <p:xfrm>
          <a:off x="7254676" y="2428776"/>
          <a:ext cx="1446213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S ChemDraw Drawing" r:id="rId4" imgW="1069456" imgH="2735094" progId="ChemDraw.Document.6.0">
                  <p:embed/>
                </p:oleObj>
              </mc:Choice>
              <mc:Fallback>
                <p:oleObj name="CS ChemDraw Drawing" r:id="rId4" imgW="1069456" imgH="27350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4676" y="2428776"/>
                        <a:ext cx="1446213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678612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78612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6" name="Ovál 5"/>
          <p:cNvSpPr/>
          <p:nvPr/>
        </p:nvSpPr>
        <p:spPr>
          <a:xfrm>
            <a:off x="6660232" y="242877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Které z následujících molekul přísluší daný hmotnostní chromatogram?</a:t>
            </a:r>
            <a:endParaRPr lang="cs-CZ" sz="3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02830"/>
              </p:ext>
            </p:extLst>
          </p:nvPr>
        </p:nvGraphicFramePr>
        <p:xfrm>
          <a:off x="7254676" y="2428776"/>
          <a:ext cx="1446213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S ChemDraw Drawing" r:id="rId3" imgW="1069456" imgH="2735094" progId="ChemDraw.Document.6.0">
                  <p:embed/>
                </p:oleObj>
              </mc:Choice>
              <mc:Fallback>
                <p:oleObj name="CS ChemDraw Drawing" r:id="rId3" imgW="1069456" imgH="27350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4676" y="2428776"/>
                        <a:ext cx="1446213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678612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78612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6" name="Ovál 5"/>
          <p:cNvSpPr/>
          <p:nvPr/>
        </p:nvSpPr>
        <p:spPr>
          <a:xfrm>
            <a:off x="6660232" y="36238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358001" cy="4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8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34" y="246723"/>
            <a:ext cx="8229600" cy="1143000"/>
          </a:xfrm>
        </p:spPr>
        <p:txBody>
          <a:bodyPr/>
          <a:lstStyle/>
          <a:p>
            <a:r>
              <a:rPr lang="cs-CZ" dirty="0" smtClean="0"/>
              <a:t>Infračervená spektroskopie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Vibrace molekul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22741"/>
            <a:ext cx="4420568" cy="2479831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88197"/>
            <a:ext cx="2000250" cy="1428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58" y="3188197"/>
            <a:ext cx="2000250" cy="14287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37354"/>
            <a:ext cx="2000250" cy="14287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58" y="4722953"/>
            <a:ext cx="2000250" cy="14287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54009"/>
            <a:ext cx="2000250" cy="14287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3" y="4725144"/>
            <a:ext cx="2000250" cy="142875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51520" y="19168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2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Charakteristické vibrační pásy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5970"/>
            <a:ext cx="7812360" cy="497386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6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IR spektrum </a:t>
            </a:r>
            <a:r>
              <a:rPr lang="cs-CZ" dirty="0" err="1" smtClean="0"/>
              <a:t>methanolu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 b="18123"/>
          <a:stretch/>
        </p:blipFill>
        <p:spPr>
          <a:xfrm>
            <a:off x="467544" y="1844824"/>
            <a:ext cx="8098311" cy="41044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067944" y="566124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815916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Vlnočet (cm</a:t>
            </a:r>
            <a:r>
              <a:rPr lang="cs-CZ" baseline="30000" dirty="0" smtClean="0"/>
              <a:t>-1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691680" y="5235048"/>
            <a:ext cx="72008" cy="104876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483768" y="4730992"/>
            <a:ext cx="936104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47337"/>
              </p:ext>
            </p:extLst>
          </p:nvPr>
        </p:nvGraphicFramePr>
        <p:xfrm>
          <a:off x="7236296" y="836712"/>
          <a:ext cx="14681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CS ChemDraw Drawing" r:id="rId4" imgW="555934" imgH="162938" progId="ChemDraw.Document.6.0">
                  <p:embed/>
                </p:oleObj>
              </mc:Choice>
              <mc:Fallback>
                <p:oleObj name="CS ChemDraw Drawing" r:id="rId4" imgW="555934" imgH="1629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6296" y="836712"/>
                        <a:ext cx="14681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72778"/>
              </p:ext>
            </p:extLst>
          </p:nvPr>
        </p:nvGraphicFramePr>
        <p:xfrm>
          <a:off x="3483132" y="5092905"/>
          <a:ext cx="665567" cy="28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CS ChemDraw Drawing" r:id="rId6" imgW="316596" imgH="135377" progId="ChemDraw.Document.6.0">
                  <p:embed/>
                </p:oleObj>
              </mc:Choice>
              <mc:Fallback>
                <p:oleObj name="CS ChemDraw Drawing" r:id="rId6" imgW="316596" imgH="1353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3132" y="5092905"/>
                        <a:ext cx="665567" cy="284286"/>
                      </a:xfrm>
                      <a:prstGeom prst="rect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14778"/>
              </p:ext>
            </p:extLst>
          </p:nvPr>
        </p:nvGraphicFramePr>
        <p:xfrm>
          <a:off x="1361803" y="6381328"/>
          <a:ext cx="659753" cy="28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S ChemDraw Drawing" r:id="rId8" imgW="320918" imgH="136728" progId="ChemDraw.Document.6.0">
                  <p:embed/>
                </p:oleObj>
              </mc:Choice>
              <mc:Fallback>
                <p:oleObj name="CS ChemDraw Drawing" r:id="rId8" imgW="320918" imgH="1367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1803" y="6381328"/>
                        <a:ext cx="659753" cy="280885"/>
                      </a:xfrm>
                      <a:prstGeom prst="rect">
                        <a:avLst/>
                      </a:prstGeom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IR spektrum acetonu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5" b="18104"/>
          <a:stretch/>
        </p:blipFill>
        <p:spPr>
          <a:xfrm>
            <a:off x="539552" y="2060848"/>
            <a:ext cx="8017372" cy="40324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39952" y="587727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5877272"/>
            <a:ext cx="2286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45344"/>
              </p:ext>
            </p:extLst>
          </p:nvPr>
        </p:nvGraphicFramePr>
        <p:xfrm>
          <a:off x="6660232" y="836712"/>
          <a:ext cx="145894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CS ChemDraw Drawing" r:id="rId5" imgW="740164" imgH="438555" progId="ChemDraw.Document.6.0">
                  <p:embed/>
                </p:oleObj>
              </mc:Choice>
              <mc:Fallback>
                <p:oleObj name="CS ChemDraw Drawing" r:id="rId5" imgW="740164" imgH="4385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232" y="836712"/>
                        <a:ext cx="1458945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V="1">
            <a:off x="3861048" y="4077072"/>
            <a:ext cx="687190" cy="72008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339752" y="3429000"/>
            <a:ext cx="0" cy="64807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10024"/>
              </p:ext>
            </p:extLst>
          </p:nvPr>
        </p:nvGraphicFramePr>
        <p:xfrm>
          <a:off x="3203848" y="4815295"/>
          <a:ext cx="808488" cy="34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CS ChemDraw Drawing" r:id="rId7" imgW="319837" imgH="135377" progId="ChemDraw.Document.6.0">
                  <p:embed/>
                </p:oleObj>
              </mc:Choice>
              <mc:Fallback>
                <p:oleObj name="CS ChemDraw Drawing" r:id="rId7" imgW="319837" imgH="1353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848" y="4815295"/>
                        <a:ext cx="808488" cy="341897"/>
                      </a:xfrm>
                      <a:prstGeom prst="rect">
                        <a:avLst/>
                      </a:prstGeom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64652"/>
              </p:ext>
            </p:extLst>
          </p:nvPr>
        </p:nvGraphicFramePr>
        <p:xfrm>
          <a:off x="1928919" y="4261631"/>
          <a:ext cx="821666" cy="35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CS ChemDraw Drawing" r:id="rId9" imgW="316596" imgH="135377" progId="ChemDraw.Document.6.0">
                  <p:embed/>
                </p:oleObj>
              </mc:Choice>
              <mc:Fallback>
                <p:oleObj name="CS ChemDraw Drawing" r:id="rId9" imgW="316596" imgH="1353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8919" y="4261631"/>
                        <a:ext cx="821666" cy="350961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6844" b="19227"/>
          <a:stretch/>
        </p:blipFill>
        <p:spPr>
          <a:xfrm>
            <a:off x="107504" y="348474"/>
            <a:ext cx="5976665" cy="30435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16314" b="18380"/>
          <a:stretch/>
        </p:blipFill>
        <p:spPr>
          <a:xfrm>
            <a:off x="2453934" y="3508045"/>
            <a:ext cx="6480720" cy="3334562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81319"/>
              </p:ext>
            </p:extLst>
          </p:nvPr>
        </p:nvGraphicFramePr>
        <p:xfrm>
          <a:off x="5250067" y="1818435"/>
          <a:ext cx="368458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CS ChemDraw Drawing" r:id="rId5" imgW="2232379" imgH="962768" progId="ChemDraw.Document.6.0">
                  <p:embed/>
                </p:oleObj>
              </mc:Choice>
              <mc:Fallback>
                <p:oleObj name="CS ChemDraw Drawing" r:id="rId5" imgW="2232379" imgH="962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0067" y="1818435"/>
                        <a:ext cx="3684587" cy="167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V="1">
            <a:off x="2453934" y="1700808"/>
            <a:ext cx="533890" cy="43204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427349" y="5373216"/>
            <a:ext cx="533890" cy="43204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453934" y="5373216"/>
            <a:ext cx="749914" cy="4320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80713"/>
              </p:ext>
            </p:extLst>
          </p:nvPr>
        </p:nvGraphicFramePr>
        <p:xfrm>
          <a:off x="1997244" y="2276872"/>
          <a:ext cx="68111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CS ChemDraw Drawing" r:id="rId7" imgW="319837" imgH="135377" progId="ChemDraw.Document.6.0">
                  <p:embed/>
                </p:oleObj>
              </mc:Choice>
              <mc:Fallback>
                <p:oleObj name="CS ChemDraw Drawing" r:id="rId7" imgW="319837" imgH="1353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7244" y="2276872"/>
                        <a:ext cx="681112" cy="288032"/>
                      </a:xfrm>
                      <a:prstGeom prst="rect">
                        <a:avLst/>
                      </a:prstGeom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6452"/>
              </p:ext>
            </p:extLst>
          </p:nvPr>
        </p:nvGraphicFramePr>
        <p:xfrm>
          <a:off x="4860032" y="5949280"/>
          <a:ext cx="6810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CS ChemDraw Drawing" r:id="rId9" imgW="319837" imgH="135377" progId="ChemDraw.Document.6.0">
                  <p:embed/>
                </p:oleObj>
              </mc:Choice>
              <mc:Fallback>
                <p:oleObj name="CS ChemDraw Drawing" r:id="rId9" imgW="319837" imgH="135377" progId="ChemDraw.Document.6.0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949280"/>
                        <a:ext cx="681038" cy="2889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0C9F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18575"/>
              </p:ext>
            </p:extLst>
          </p:nvPr>
        </p:nvGraphicFramePr>
        <p:xfrm>
          <a:off x="1619672" y="5805264"/>
          <a:ext cx="68579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CS ChemDraw Drawing" r:id="rId10" imgW="317946" imgH="133755" progId="ChemDraw.Document.6.0">
                  <p:embed/>
                </p:oleObj>
              </mc:Choice>
              <mc:Fallback>
                <p:oleObj name="CS ChemDraw Drawing" r:id="rId10" imgW="317946" imgH="1337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9672" y="5805264"/>
                        <a:ext cx="685790" cy="288032"/>
                      </a:xfrm>
                      <a:prstGeom prst="rect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2EDD-411D-432F-8F24-7F2E128723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9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1090</TotalTime>
  <Words>395</Words>
  <Application>Microsoft Office PowerPoint</Application>
  <PresentationFormat>Předvádění na obrazovce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Tok</vt:lpstr>
      <vt:lpstr>CS ChemDraw Drawing</vt:lpstr>
      <vt:lpstr>Spektrální metody</vt:lpstr>
      <vt:lpstr>Hmotnostní spektrometrie</vt:lpstr>
      <vt:lpstr>Které z následujících molekul přísluší daný hmotnostní chromatogram?</vt:lpstr>
      <vt:lpstr>Které z následujících molekul přísluší daný hmotnostní chromatogram?</vt:lpstr>
      <vt:lpstr>Infračervená spektroskopie</vt:lpstr>
      <vt:lpstr>Charakteristické vibrační pásy</vt:lpstr>
      <vt:lpstr>IR spektrum methanolu</vt:lpstr>
      <vt:lpstr>IR spektrum acetonu</vt:lpstr>
      <vt:lpstr>Prezentace aplikace PowerPoint</vt:lpstr>
      <vt:lpstr>Nukleární magnetická rezonance  NMR</vt:lpstr>
      <vt:lpstr>Princip NMR</vt:lpstr>
      <vt:lpstr>1H NMR</vt:lpstr>
      <vt:lpstr>1H NMR chemické posuny</vt:lpstr>
      <vt:lpstr>1H NMR - trendy</vt:lpstr>
      <vt:lpstr>13C NMR chemické posuny</vt:lpstr>
      <vt:lpstr>1H NMR - multiplicita</vt:lpstr>
      <vt:lpstr>13C NMR  </vt:lpstr>
      <vt:lpstr>1H NMR - integrály</vt:lpstr>
      <vt:lpstr>Nakreslete sktrukturu alkoholu, jemuž přísluší následující NMR spektra. (1H)</vt:lpstr>
      <vt:lpstr>Nakreslete sktrukturu alkoholu, jemuž přísluší následující NMR spektra. (13C)</vt:lpstr>
      <vt:lpstr>Nakreslete sktrukturu alkoholu, jemuž přísluší následující NMR spektra. (1H)</vt:lpstr>
      <vt:lpstr>Nakreslete strukturu sloučeniny se sumárním vzorcem C3H6O</vt:lpstr>
      <vt:lpstr>Určete, kterým 2 esterům se sumárním vzorcem C4H8O2 přísluší následující dvě 1H NMR spectra</vt:lpstr>
      <vt:lpstr>Navrhnětě strukturu molekuly se sumárním vzorcem C3H7Cl podle následujícího 1H NMR spektra</vt:lpstr>
      <vt:lpstr>Navrhnětě strukturu molekuly se sumárním vzorcem C7H7Br podle následujícího 1H NMR spektra</vt:lpstr>
      <vt:lpstr>Navrhnětě strukturu kyseliny se sumárním vzorcem C7H4Cl2O2 podle následujícího 1H NMR spektra</vt:lpstr>
      <vt:lpstr>Navrhnětě strukturu molekuly se sumárním vzorcem C10H14 podle následujících NMR spekter</vt:lpstr>
      <vt:lpstr>Navrhnětě strukturu molekuly se sumárním vzorcem C8H8O2 podle následujících NMR spekter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Spektrální metody</dc:title>
  <dc:creator>Lenicka</dc:creator>
  <cp:lastModifiedBy>Filipoval</cp:lastModifiedBy>
  <cp:revision>98</cp:revision>
  <dcterms:created xsi:type="dcterms:W3CDTF">2015-03-29T08:38:51Z</dcterms:created>
  <dcterms:modified xsi:type="dcterms:W3CDTF">2015-03-30T14:26:48Z</dcterms:modified>
</cp:coreProperties>
</file>