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6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2/17/2014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smtClean="0">
                <a:solidFill>
                  <a:schemeClr val="tx1"/>
                </a:solidFill>
              </a:rPr>
              <a:t>C4182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00-Úvodní informace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2/17/2014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Úvodní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Předmět: Biochemie </a:t>
            </a:r>
            <a:r>
              <a:rPr lang="cs-CZ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</a:t>
            </a:r>
            <a:endParaRPr lang="cs-CZ" sz="3200" dirty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Sylabus: samostatný soubor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Cíle: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Učební pomůcky: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Požadavky ke zkoušce: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Prezence – podmíněné zápisy: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Získat základní znalosti obecné biochemie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Biochemie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II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– navazuje na Biochemii I chemickým popisem metabolismu nukleových kyselin a bílkovin, významných metabolických drah, transportních pochodů a vztahů chemických základů k fyziologickým projevům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Chemický pohled nezbytný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Nezbytné základní vědomosti – organika!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</a:rPr>
              <a:t>Obecné 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x speciální znalosti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Důraz na obecné, principy, speciální a faktografické znalosti u významných dějů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Učební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Učebnice – viz Katalog v IS i </a:t>
            </a:r>
            <a:r>
              <a:rPr lang="cs-CZ" dirty="0" smtClean="0">
                <a:solidFill>
                  <a:schemeClr val="tx1"/>
                </a:solidFill>
              </a:rPr>
              <a:t>jiné – viz dále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Materiály v IS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Wordy a prezentace z přednášek vložím</a:t>
            </a:r>
          </a:p>
          <a:p>
            <a:r>
              <a:rPr lang="cs-CZ" dirty="0">
                <a:solidFill>
                  <a:schemeClr val="tx1"/>
                </a:solidFill>
              </a:rPr>
              <a:t>Materiály e-</a:t>
            </a:r>
            <a:r>
              <a:rPr lang="cs-CZ" dirty="0" err="1">
                <a:solidFill>
                  <a:schemeClr val="tx1"/>
                </a:solidFill>
              </a:rPr>
              <a:t>Learningu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URL, vstupní stránka v IS</a:t>
            </a:r>
          </a:p>
          <a:p>
            <a:r>
              <a:rPr lang="cs-CZ" dirty="0">
                <a:solidFill>
                  <a:schemeClr val="tx1"/>
                </a:solidFill>
              </a:rPr>
              <a:t>Vlastní poznámky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Účast na přednáškách, výběr důležitých fakt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Učební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085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Výukové prezentace byly připraveny s využitím publikací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  <a:ea typeface="Times New Roman"/>
              </a:rPr>
              <a:t>Šípal</a:t>
            </a:r>
            <a:r>
              <a:rPr lang="cs-CZ" dirty="0" smtClean="0">
                <a:solidFill>
                  <a:schemeClr val="tx1"/>
                </a:solidFill>
                <a:ea typeface="Times New Roman"/>
              </a:rPr>
              <a:t> </a:t>
            </a:r>
            <a:r>
              <a:rPr lang="cs-CZ" dirty="0">
                <a:solidFill>
                  <a:schemeClr val="tx1"/>
                </a:solidFill>
                <a:ea typeface="Times New Roman"/>
              </a:rPr>
              <a:t>Z. a kol.:   Biochemie.  SPN Praha,  </a:t>
            </a:r>
            <a:r>
              <a:rPr lang="cs-CZ" dirty="0" smtClean="0">
                <a:solidFill>
                  <a:schemeClr val="tx1"/>
                </a:solidFill>
                <a:ea typeface="Times New Roman"/>
              </a:rPr>
              <a:t>1992 – Cit. 1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  <a:ea typeface="Times New Roman"/>
              </a:rPr>
              <a:t>Karlson</a:t>
            </a:r>
            <a:r>
              <a:rPr lang="cs-CZ" dirty="0">
                <a:solidFill>
                  <a:schemeClr val="tx1"/>
                </a:solidFill>
                <a:ea typeface="Times New Roman"/>
              </a:rPr>
              <a:t> P.:   Základy biochemie.  Academia Praha, </a:t>
            </a:r>
            <a:r>
              <a:rPr lang="cs-CZ" dirty="0" smtClean="0">
                <a:solidFill>
                  <a:schemeClr val="tx1"/>
                </a:solidFill>
                <a:ea typeface="Times New Roman"/>
              </a:rPr>
              <a:t>1981 – Cit. </a:t>
            </a:r>
            <a:r>
              <a:rPr lang="cs-CZ" smtClean="0">
                <a:solidFill>
                  <a:schemeClr val="tx1"/>
                </a:solidFill>
                <a:ea typeface="Times New Roman"/>
              </a:rPr>
              <a:t>2</a:t>
            </a:r>
            <a:endParaRPr lang="cs-CZ" dirty="0">
              <a:solidFill>
                <a:schemeClr val="tx1"/>
              </a:solidFill>
              <a:ea typeface="Times New Roman"/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Garrett</a:t>
            </a:r>
            <a:r>
              <a:rPr lang="cs-CZ" dirty="0">
                <a:solidFill>
                  <a:schemeClr val="tx1"/>
                </a:solidFill>
              </a:rPr>
              <a:t>, R., </a:t>
            </a:r>
            <a:r>
              <a:rPr lang="cs-CZ" dirty="0" err="1">
                <a:solidFill>
                  <a:schemeClr val="tx1"/>
                </a:solidFill>
              </a:rPr>
              <a:t>Grisham</a:t>
            </a:r>
            <a:r>
              <a:rPr lang="cs-CZ" dirty="0">
                <a:solidFill>
                  <a:schemeClr val="tx1"/>
                </a:solidFill>
              </a:rPr>
              <a:t>, C.: </a:t>
            </a:r>
            <a:r>
              <a:rPr lang="cs-CZ" dirty="0" err="1">
                <a:solidFill>
                  <a:schemeClr val="tx1"/>
                </a:solidFill>
              </a:rPr>
              <a:t>Biochemistry</a:t>
            </a:r>
            <a:r>
              <a:rPr lang="cs-CZ" dirty="0">
                <a:solidFill>
                  <a:schemeClr val="tx1"/>
                </a:solidFill>
              </a:rPr>
              <a:t>, 2nd Ed., </a:t>
            </a:r>
            <a:r>
              <a:rPr lang="cs-CZ" dirty="0" err="1">
                <a:solidFill>
                  <a:schemeClr val="tx1"/>
                </a:solidFill>
              </a:rPr>
              <a:t>Harcourt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Brace</a:t>
            </a:r>
            <a:r>
              <a:rPr lang="cs-CZ" dirty="0">
                <a:solidFill>
                  <a:schemeClr val="tx1"/>
                </a:solidFill>
              </a:rPr>
              <a:t>, 1999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Berg</a:t>
            </a:r>
            <a:r>
              <a:rPr lang="cs-CZ" dirty="0">
                <a:solidFill>
                  <a:schemeClr val="tx1"/>
                </a:solidFill>
              </a:rPr>
              <a:t>, J. M. a kol.: </a:t>
            </a:r>
            <a:r>
              <a:rPr lang="cs-CZ" dirty="0" err="1">
                <a:solidFill>
                  <a:schemeClr val="tx1"/>
                </a:solidFill>
              </a:rPr>
              <a:t>Biochemistry</a:t>
            </a:r>
            <a:r>
              <a:rPr lang="cs-CZ" dirty="0">
                <a:solidFill>
                  <a:schemeClr val="tx1"/>
                </a:solidFill>
              </a:rPr>
              <a:t>, 7th Ed., </a:t>
            </a:r>
            <a:r>
              <a:rPr lang="cs-CZ" dirty="0" err="1">
                <a:solidFill>
                  <a:schemeClr val="tx1"/>
                </a:solidFill>
              </a:rPr>
              <a:t>Freeman</a:t>
            </a:r>
            <a:r>
              <a:rPr lang="cs-CZ" dirty="0">
                <a:solidFill>
                  <a:schemeClr val="tx1"/>
                </a:solidFill>
              </a:rPr>
              <a:t> 2012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Fry</a:t>
            </a:r>
            <a:r>
              <a:rPr lang="cs-CZ" dirty="0" smtClean="0">
                <a:solidFill>
                  <a:schemeClr val="tx1"/>
                </a:solidFill>
              </a:rPr>
              <a:t>, M.: </a:t>
            </a:r>
            <a:r>
              <a:rPr lang="cs-CZ" dirty="0" err="1" smtClean="0">
                <a:solidFill>
                  <a:schemeClr val="tx1"/>
                </a:solidFill>
              </a:rPr>
              <a:t>Essential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Biochemistry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Medicine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Wiley</a:t>
            </a:r>
            <a:r>
              <a:rPr lang="cs-CZ" dirty="0" smtClean="0">
                <a:solidFill>
                  <a:schemeClr val="tx1"/>
                </a:solidFill>
              </a:rPr>
              <a:t> 2010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Moran, L.A. a kol.: </a:t>
            </a:r>
            <a:r>
              <a:rPr lang="cs-CZ" dirty="0" err="1" smtClean="0">
                <a:solidFill>
                  <a:schemeClr val="tx1"/>
                </a:solidFill>
              </a:rPr>
              <a:t>Principles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5th Ed., </a:t>
            </a:r>
            <a:r>
              <a:rPr lang="cs-CZ" dirty="0" err="1" smtClean="0">
                <a:solidFill>
                  <a:schemeClr val="tx1"/>
                </a:solidFill>
              </a:rPr>
              <a:t>Pearson</a:t>
            </a:r>
            <a:r>
              <a:rPr lang="cs-CZ" dirty="0" smtClean="0">
                <a:solidFill>
                  <a:schemeClr val="tx1"/>
                </a:solidFill>
              </a:rPr>
              <a:t> 2012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Matthews</a:t>
            </a:r>
            <a:r>
              <a:rPr lang="cs-CZ" dirty="0" smtClean="0">
                <a:solidFill>
                  <a:schemeClr val="tx1"/>
                </a:solidFill>
              </a:rPr>
              <a:t>, C. K. a kol.: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Pearson</a:t>
            </a:r>
            <a:r>
              <a:rPr lang="cs-CZ" dirty="0" smtClean="0">
                <a:solidFill>
                  <a:schemeClr val="tx1"/>
                </a:solidFill>
              </a:rPr>
              <a:t> 2012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van Holde, K. E. a kol.: </a:t>
            </a:r>
            <a:r>
              <a:rPr lang="cs-CZ" dirty="0" err="1" smtClean="0">
                <a:solidFill>
                  <a:schemeClr val="tx1"/>
                </a:solidFill>
              </a:rPr>
              <a:t>Principles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Physical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Pearson</a:t>
            </a:r>
            <a:r>
              <a:rPr lang="cs-CZ" dirty="0" smtClean="0">
                <a:solidFill>
                  <a:schemeClr val="tx1"/>
                </a:solidFill>
              </a:rPr>
              <a:t> 2005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Nelson, D. L. a kol.: </a:t>
            </a:r>
            <a:r>
              <a:rPr lang="cs-CZ" dirty="0" err="1" smtClean="0">
                <a:solidFill>
                  <a:schemeClr val="tx1"/>
                </a:solidFill>
              </a:rPr>
              <a:t>Lehninger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Principles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5th Ed., </a:t>
            </a:r>
            <a:r>
              <a:rPr lang="cs-CZ" dirty="0" err="1" smtClean="0">
                <a:solidFill>
                  <a:schemeClr val="tx1"/>
                </a:solidFill>
              </a:rPr>
              <a:t>Freeman</a:t>
            </a:r>
            <a:r>
              <a:rPr lang="cs-CZ" dirty="0" smtClean="0">
                <a:solidFill>
                  <a:schemeClr val="tx1"/>
                </a:solidFill>
              </a:rPr>
              <a:t> 2008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Voet</a:t>
            </a:r>
            <a:r>
              <a:rPr lang="cs-CZ" dirty="0">
                <a:solidFill>
                  <a:schemeClr val="tx1"/>
                </a:solidFill>
              </a:rPr>
              <a:t> a kol.: </a:t>
            </a:r>
            <a:r>
              <a:rPr lang="cs-CZ" dirty="0" err="1">
                <a:solidFill>
                  <a:schemeClr val="tx1"/>
                </a:solidFill>
              </a:rPr>
              <a:t>Principles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Biochemistry</a:t>
            </a:r>
            <a:r>
              <a:rPr lang="cs-CZ" dirty="0">
                <a:solidFill>
                  <a:schemeClr val="tx1"/>
                </a:solidFill>
              </a:rPr>
              <a:t>, 4th Ed., </a:t>
            </a:r>
            <a:r>
              <a:rPr lang="cs-CZ" dirty="0" err="1">
                <a:solidFill>
                  <a:schemeClr val="tx1"/>
                </a:solidFill>
              </a:rPr>
              <a:t>Wiley</a:t>
            </a:r>
            <a:r>
              <a:rPr lang="cs-CZ" dirty="0">
                <a:solidFill>
                  <a:schemeClr val="tx1"/>
                </a:solidFill>
              </a:rPr>
              <a:t> 2012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Petr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8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Požadavky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Testy – viz </a:t>
            </a:r>
            <a:r>
              <a:rPr lang="cs-CZ" dirty="0" smtClean="0">
                <a:solidFill>
                  <a:schemeClr val="tx1"/>
                </a:solidFill>
              </a:rPr>
              <a:t>e-</a:t>
            </a:r>
            <a:r>
              <a:rPr lang="cs-CZ" dirty="0" err="1" smtClean="0">
                <a:solidFill>
                  <a:schemeClr val="tx1"/>
                </a:solidFill>
              </a:rPr>
              <a:t>Learning</a:t>
            </a:r>
            <a:r>
              <a:rPr lang="cs-CZ" dirty="0" smtClean="0">
                <a:solidFill>
                  <a:schemeClr val="tx1"/>
                </a:solidFill>
              </a:rPr>
              <a:t>, IS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Důraz na chemický popis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Časté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Prezence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Podle individuálních potřeb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Osobní odpovědnost 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Podmíněné zápisy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Důležitost základů a předpokladů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Osobní </a:t>
            </a:r>
            <a:r>
              <a:rPr lang="cs-CZ" dirty="0" smtClean="0">
                <a:solidFill>
                  <a:schemeClr val="tx1"/>
                </a:solidFill>
              </a:rPr>
              <a:t>odpovědnost – zapsaný předmět nesmí trpět na </a:t>
            </a:r>
            <a:r>
              <a:rPr lang="cs-CZ" smtClean="0">
                <a:solidFill>
                  <a:schemeClr val="tx1"/>
                </a:solidFill>
              </a:rPr>
              <a:t>konto dodělávek!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2/17/2014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106</TotalTime>
  <Words>353</Words>
  <Application>Microsoft Office PowerPoint</Application>
  <PresentationFormat>Předvádění na obrazovce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C4182 Biochemie II</vt:lpstr>
      <vt:lpstr>Úvodní informace</vt:lpstr>
      <vt:lpstr>Cíle</vt:lpstr>
      <vt:lpstr>Učební pomůcky</vt:lpstr>
      <vt:lpstr>Učební pomůcky</vt:lpstr>
      <vt:lpstr>Požadavky ke zkoušce</vt:lpstr>
      <vt:lpstr>Časté problémy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17</cp:revision>
  <dcterms:created xsi:type="dcterms:W3CDTF">2012-05-21T09:08:24Z</dcterms:created>
  <dcterms:modified xsi:type="dcterms:W3CDTF">2014-02-17T07:26:01Z</dcterms:modified>
</cp:coreProperties>
</file>