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  <p:sldId id="261" r:id="rId13"/>
    <p:sldId id="273" r:id="rId14"/>
    <p:sldId id="274" r:id="rId15"/>
    <p:sldId id="275" r:id="rId16"/>
    <p:sldId id="276" r:id="rId17"/>
    <p:sldId id="277" r:id="rId18"/>
    <p:sldId id="291" r:id="rId19"/>
    <p:sldId id="278" r:id="rId20"/>
    <p:sldId id="279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7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2/17/2014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7632848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02-Nukleové kyseliny a proteosyntéza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FRVŠ </a:t>
            </a:r>
            <a:r>
              <a:rPr lang="cs-CZ" sz="2000" b="1" dirty="0">
                <a:solidFill>
                  <a:schemeClr val="tx1"/>
                </a:solidFill>
              </a:rPr>
              <a:t>1647/2012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2/17/2014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Vyšší strukturní úrovně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Odlišnost DNA a RNA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Vývojové aspekty - RNA svět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Stabilita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Chemické složení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Deoxyribosa</a:t>
            </a:r>
            <a:r>
              <a:rPr lang="cs-CZ" dirty="0" smtClean="0">
                <a:solidFill>
                  <a:schemeClr val="tx1"/>
                </a:solidFill>
              </a:rPr>
              <a:t> x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Thymin</a:t>
            </a:r>
            <a:r>
              <a:rPr lang="cs-CZ" dirty="0" smtClean="0">
                <a:solidFill>
                  <a:schemeClr val="tx1"/>
                </a:solidFill>
              </a:rPr>
              <a:t> x uracil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Velikost molekuly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RNA relativně malé proti DNA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RNA viry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Složitost struktury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DNA povšechně dimer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Etapy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Chragaffova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pravidla – poměr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 v </a:t>
            </a:r>
            <a:r>
              <a:rPr lang="cs-CZ" dirty="0" smtClean="0">
                <a:solidFill>
                  <a:schemeClr val="tx1"/>
                </a:solidFill>
              </a:rPr>
              <a:t>DNA	A+G=T+C    </a:t>
            </a:r>
            <a:r>
              <a:rPr lang="cs-CZ" dirty="0">
                <a:solidFill>
                  <a:schemeClr val="tx1"/>
                </a:solidFill>
              </a:rPr>
              <a:t>A=T  G=C     A+C=G+T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J. </a:t>
            </a:r>
            <a:r>
              <a:rPr lang="cs-CZ" dirty="0" err="1" smtClean="0">
                <a:solidFill>
                  <a:schemeClr val="tx1"/>
                </a:solidFill>
              </a:rPr>
              <a:t>Donohue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báze v tautomerních </a:t>
            </a:r>
            <a:r>
              <a:rPr lang="cs-CZ" dirty="0" err="1">
                <a:solidFill>
                  <a:schemeClr val="tx1"/>
                </a:solidFill>
              </a:rPr>
              <a:t>ketoformách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R. Franklinová – RTG </a:t>
            </a:r>
            <a:r>
              <a:rPr lang="cs-CZ" dirty="0">
                <a:solidFill>
                  <a:schemeClr val="tx1"/>
                </a:solidFill>
              </a:rPr>
              <a:t>difrakční analýza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J. Watson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F. Crick </a:t>
            </a:r>
            <a:r>
              <a:rPr lang="cs-CZ" dirty="0">
                <a:solidFill>
                  <a:schemeClr val="tx1"/>
                </a:solidFill>
              </a:rPr>
              <a:t>(1953) – </a:t>
            </a:r>
            <a:r>
              <a:rPr lang="cs-CZ" dirty="0" err="1">
                <a:solidFill>
                  <a:schemeClr val="tx1"/>
                </a:solidFill>
              </a:rPr>
              <a:t>dvojšroubovice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96952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Komplementarita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Energeticky výhodné párování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H-můstky 2 u A-T, 3 u G-C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Není zcela automatické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581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Struktura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Sekundární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Šroubovice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Vláknité molekuly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Dimer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Antiparalelní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Malý a velký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zářez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Jiné typy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šroubovic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90" y="1484784"/>
            <a:ext cx="3657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83" y="3014464"/>
            <a:ext cx="17240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19339"/>
            <a:ext cx="1752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Poskládání molekuly DNA u </a:t>
            </a:r>
            <a:r>
              <a:rPr lang="cs-CZ" dirty="0" err="1" smtClean="0">
                <a:solidFill>
                  <a:schemeClr val="tx1"/>
                </a:solidFill>
              </a:rPr>
              <a:t>eukaryontů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Úloha histonů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Bazicita x fosfáty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6861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Všeobecně </a:t>
            </a:r>
            <a:r>
              <a:rPr lang="cs-CZ" dirty="0" err="1" smtClean="0">
                <a:solidFill>
                  <a:schemeClr val="tx1"/>
                </a:solidFill>
              </a:rPr>
              <a:t>jednovláknová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Výjimka některé viry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Srovnání RNA s DNA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847619" cy="39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2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Formy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cs-CZ" sz="2000" dirty="0" err="1">
                <a:solidFill>
                  <a:schemeClr val="tx1"/>
                </a:solidFill>
              </a:rPr>
              <a:t>mRNA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mediátorová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messenger  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informační </a:t>
            </a:r>
            <a:r>
              <a:rPr lang="cs-CZ" dirty="0">
                <a:solidFill>
                  <a:schemeClr val="tx1"/>
                </a:solidFill>
              </a:rPr>
              <a:t>– 5-10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rRNA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ribosomální </a:t>
            </a:r>
            <a:r>
              <a:rPr lang="cs-CZ" dirty="0">
                <a:solidFill>
                  <a:schemeClr val="tx1"/>
                </a:solidFill>
              </a:rPr>
              <a:t>– 80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sz="2000" dirty="0" err="1">
                <a:solidFill>
                  <a:schemeClr val="tx1"/>
                </a:solidFill>
              </a:rPr>
              <a:t>tRNA</a:t>
            </a:r>
            <a:r>
              <a:rPr lang="cs-CZ" dirty="0">
                <a:solidFill>
                  <a:schemeClr val="tx1"/>
                </a:solidFill>
              </a:rPr>
              <a:t>		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transferová</a:t>
            </a:r>
            <a:r>
              <a:rPr lang="cs-CZ" dirty="0">
                <a:solidFill>
                  <a:schemeClr val="tx1"/>
                </a:solidFill>
              </a:rPr>
              <a:t>, přenosová – 10-15 </a:t>
            </a:r>
            <a:r>
              <a:rPr lang="cs-CZ" dirty="0" smtClean="0">
                <a:solidFill>
                  <a:schemeClr val="tx1"/>
                </a:solidFill>
              </a:rPr>
              <a:t>%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</a:t>
            </a:r>
            <a:r>
              <a:rPr lang="cs-CZ" dirty="0" err="1">
                <a:solidFill>
                  <a:schemeClr val="tx1"/>
                </a:solidFill>
              </a:rPr>
              <a:t>tRNA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40873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205714" cy="488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Projekce do roviny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Jetelový list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Variabilní – rozlišovací </a:t>
            </a:r>
            <a:r>
              <a:rPr lang="cs-CZ" dirty="0" err="1" smtClean="0">
                <a:solidFill>
                  <a:schemeClr val="tx1"/>
                </a:solidFill>
              </a:rPr>
              <a:t>vl.astnost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Neobvyklé nukleotidy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Vysoká specificita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t-RNA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Prostorová projekce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Typické úseky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Otevřené rameno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Antikodonové rameno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67570" cy="4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2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 err="1" smtClean="0">
                <a:solidFill>
                  <a:schemeClr val="tx1"/>
                </a:solidFill>
              </a:rPr>
              <a:t>rRNA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Jednovlákno</a:t>
            </a:r>
            <a:r>
              <a:rPr lang="cs-CZ" dirty="0" smtClean="0">
                <a:solidFill>
                  <a:schemeClr val="tx1"/>
                </a:solidFill>
              </a:rPr>
              <a:t> s množstvím komplementárních úseků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struktury – vlásenky aj.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475"/>
            <a:ext cx="37338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Struktura </a:t>
            </a:r>
            <a:r>
              <a:rPr lang="cs-CZ" dirty="0">
                <a:solidFill>
                  <a:schemeClr val="tx1"/>
                </a:solidFill>
              </a:rPr>
              <a:t>nukleových kyselin, stavební kameny.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Báze </a:t>
            </a:r>
            <a:r>
              <a:rPr lang="cs-CZ" dirty="0">
                <a:solidFill>
                  <a:schemeClr val="tx1"/>
                </a:solidFill>
              </a:rPr>
              <a:t>a jejich tautomerní formy, nukleosidy, </a:t>
            </a:r>
            <a:r>
              <a:rPr lang="cs-CZ" dirty="0" smtClean="0">
                <a:solidFill>
                  <a:schemeClr val="tx1"/>
                </a:solidFill>
              </a:rPr>
              <a:t>nukleotidy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DNA</a:t>
            </a:r>
            <a:r>
              <a:rPr lang="cs-CZ" dirty="0">
                <a:solidFill>
                  <a:schemeClr val="tx1"/>
                </a:solidFill>
              </a:rPr>
              <a:t>, RNA a její typy, jejich primární a sekundární struktury, komplementarita </a:t>
            </a:r>
            <a:r>
              <a:rPr lang="cs-CZ" dirty="0" err="1">
                <a:solidFill>
                  <a:schemeClr val="tx1"/>
                </a:solidFill>
              </a:rPr>
              <a:t>bazí</a:t>
            </a:r>
            <a:r>
              <a:rPr lang="cs-CZ" dirty="0">
                <a:solidFill>
                  <a:schemeClr val="tx1"/>
                </a:solidFill>
              </a:rPr>
              <a:t>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Eukaryontní </a:t>
            </a:r>
            <a:r>
              <a:rPr lang="cs-CZ" dirty="0">
                <a:solidFill>
                  <a:schemeClr val="tx1"/>
                </a:solidFill>
              </a:rPr>
              <a:t>a prokaryontní genom.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Metody </a:t>
            </a:r>
            <a:r>
              <a:rPr lang="cs-CZ" dirty="0">
                <a:solidFill>
                  <a:schemeClr val="tx1"/>
                </a:solidFill>
              </a:rPr>
              <a:t>studia. Denaturace 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DNA, hybridní struktury, chemické metody stanovení sekvence DNA (</a:t>
            </a:r>
            <a:r>
              <a:rPr lang="cs-CZ" dirty="0" err="1">
                <a:solidFill>
                  <a:schemeClr val="tx1"/>
                </a:solidFill>
              </a:rPr>
              <a:t>Maxam</a:t>
            </a:r>
            <a:r>
              <a:rPr lang="cs-CZ" dirty="0">
                <a:solidFill>
                  <a:schemeClr val="tx1"/>
                </a:solidFill>
              </a:rPr>
              <a:t>-Gilbertova metoda). 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– zánik </a:t>
            </a:r>
            <a:r>
              <a:rPr lang="cs-CZ" dirty="0">
                <a:solidFill>
                  <a:schemeClr val="tx1"/>
                </a:solidFill>
              </a:rPr>
              <a:t>H</a:t>
            </a:r>
            <a:r>
              <a:rPr lang="cs-CZ" dirty="0" smtClean="0">
                <a:solidFill>
                  <a:schemeClr val="tx1"/>
                </a:solidFill>
              </a:rPr>
              <a:t>-můstků – vliv 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Světelná absorpce vyšší u oddělených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, interakce ji snižuje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Sledování procesu oddělování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r>
              <a:rPr lang="cs-CZ" dirty="0" smtClean="0">
                <a:solidFill>
                  <a:schemeClr val="tx1"/>
                </a:solidFill>
              </a:rPr>
              <a:t> - řetězců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Vratný proces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Hybridizace řetězců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Nástroj studia – homologie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Metody – PCR, genové inženýrství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Podle stupně oddělení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Denaturace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Spektra DNA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Proces denaturace DNA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5" y="2564904"/>
            <a:ext cx="30353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53780"/>
            <a:ext cx="3552825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Složení nukleových </a:t>
            </a:r>
            <a:r>
              <a:rPr lang="cs-CZ" dirty="0" smtClean="0">
                <a:solidFill>
                  <a:schemeClr val="tx1"/>
                </a:solidFill>
              </a:rPr>
              <a:t>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Stavební kameny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sz="1600" dirty="0" smtClean="0">
                <a:solidFill>
                  <a:schemeClr val="tx1"/>
                </a:solidFill>
              </a:rPr>
              <a:t>Dusíkaté </a:t>
            </a:r>
            <a:r>
              <a:rPr lang="cs-CZ" sz="1600" dirty="0">
                <a:solidFill>
                  <a:schemeClr val="tx1"/>
                </a:solidFill>
              </a:rPr>
              <a:t>báze – purinové, pyrimidinové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Sacharid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ribosa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deoxyribosa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PO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Báze + monosacharid = (d)Nukleosid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+ 5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</a:t>
            </a:r>
            <a:r>
              <a:rPr lang="cs-CZ" dirty="0" smtClean="0">
                <a:solidFill>
                  <a:schemeClr val="tx1"/>
                </a:solidFill>
              </a:rPr>
              <a:t>-fosfát =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d)Nukleotid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d)Nukleosid – di a </a:t>
            </a:r>
            <a:r>
              <a:rPr lang="cs-CZ" dirty="0" err="1" smtClean="0">
                <a:solidFill>
                  <a:schemeClr val="tx1"/>
                </a:solidFill>
              </a:rPr>
              <a:t>trifosfáty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Pentosy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Číslování pozic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443787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</a:rPr>
              <a:t>Báze - deriváty </a:t>
            </a:r>
            <a:r>
              <a:rPr lang="cs-CZ" sz="4000" dirty="0">
                <a:solidFill>
                  <a:schemeClr val="tx1"/>
                </a:solidFill>
              </a:rPr>
              <a:t>purinu a </a:t>
            </a:r>
            <a:r>
              <a:rPr lang="cs-CZ" sz="4000" dirty="0" err="1">
                <a:solidFill>
                  <a:schemeClr val="tx1"/>
                </a:solidFill>
              </a:rPr>
              <a:t>pyrimidinu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Číslování pozic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Vyskytují se 4 báze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>
                <a:solidFill>
                  <a:schemeClr val="tx1"/>
                </a:solidFill>
              </a:rPr>
              <a:t>purinové a 2 </a:t>
            </a:r>
            <a:r>
              <a:rPr lang="cs-CZ" dirty="0" smtClean="0">
                <a:solidFill>
                  <a:schemeClr val="tx1"/>
                </a:solidFill>
              </a:rPr>
              <a:t>pyrimidinové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alternují </a:t>
            </a:r>
            <a:r>
              <a:rPr lang="cs-CZ" dirty="0">
                <a:solidFill>
                  <a:schemeClr val="tx1"/>
                </a:solidFill>
              </a:rPr>
              <a:t>uracil (obsažen v DNA, nikoli v RNA) a </a:t>
            </a:r>
            <a:r>
              <a:rPr lang="cs-CZ" dirty="0" err="1">
                <a:solidFill>
                  <a:schemeClr val="tx1"/>
                </a:solidFill>
              </a:rPr>
              <a:t>thymin</a:t>
            </a:r>
            <a:r>
              <a:rPr lang="cs-CZ" dirty="0">
                <a:solidFill>
                  <a:schemeClr val="tx1"/>
                </a:solidFill>
              </a:rPr>
              <a:t> (naopak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Další sporadicky </a:t>
            </a:r>
            <a:r>
              <a:rPr lang="cs-CZ" dirty="0">
                <a:solidFill>
                  <a:schemeClr val="tx1"/>
                </a:solidFill>
              </a:rPr>
              <a:t>se </a:t>
            </a:r>
            <a:r>
              <a:rPr lang="cs-CZ" dirty="0" smtClean="0">
                <a:solidFill>
                  <a:schemeClr val="tx1"/>
                </a:solidFill>
              </a:rPr>
              <a:t>vyskytující báze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589525" cy="32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Nukleosidy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N-glykosidy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Nomenklatura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Adenosin, guanosin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Cytidin, </a:t>
            </a:r>
            <a:r>
              <a:rPr lang="cs-CZ" dirty="0" err="1" smtClean="0">
                <a:solidFill>
                  <a:schemeClr val="tx1"/>
                </a:solidFill>
              </a:rPr>
              <a:t>thymidin</a:t>
            </a:r>
            <a:r>
              <a:rPr lang="cs-CZ" dirty="0" smtClean="0">
                <a:solidFill>
                  <a:schemeClr val="tx1"/>
                </a:solidFill>
              </a:rPr>
              <a:t>, uridin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Ev. </a:t>
            </a:r>
            <a:r>
              <a:rPr lang="cs-CZ" dirty="0" err="1">
                <a:solidFill>
                  <a:schemeClr val="tx1"/>
                </a:solidFill>
              </a:rPr>
              <a:t>d</a:t>
            </a:r>
            <a:r>
              <a:rPr lang="cs-CZ" dirty="0" err="1" smtClean="0">
                <a:solidFill>
                  <a:schemeClr val="tx1"/>
                </a:solidFill>
              </a:rPr>
              <a:t>eoxy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27" y="2636912"/>
            <a:ext cx="3429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511492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Fosfátový ester na C</a:t>
            </a:r>
            <a:r>
              <a:rPr lang="cs-CZ" baseline="-25000" dirty="0" smtClean="0">
                <a:solidFill>
                  <a:schemeClr val="tx1"/>
                </a:solidFill>
              </a:rPr>
              <a:t>5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Nomenklatura – (d)Nukleosid(mono)fosfáty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AMP, GMP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CMP, TMP, UMP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Další fosforylace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anhydridy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Nukleosiddifosfáty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smtClean="0">
                <a:solidFill>
                  <a:schemeClr val="tx1"/>
                </a:solidFill>
              </a:rPr>
              <a:t>d)</a:t>
            </a:r>
            <a:r>
              <a:rPr lang="cs-CZ" dirty="0" err="1" smtClean="0">
                <a:solidFill>
                  <a:schemeClr val="tx1"/>
                </a:solidFill>
              </a:rPr>
              <a:t>Nukleositrifosfáty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Oligo</a:t>
            </a:r>
            <a:r>
              <a:rPr lang="cs-CZ" dirty="0" smtClean="0">
                <a:solidFill>
                  <a:schemeClr val="tx1"/>
                </a:solidFill>
              </a:rPr>
              <a:t>- a polynukleotidy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Spojování nukleotidů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energie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Sekvence nukleotidů – </a:t>
            </a:r>
            <a:r>
              <a:rPr lang="cs-CZ" dirty="0" err="1" smtClean="0">
                <a:solidFill>
                  <a:schemeClr val="tx1"/>
                </a:solidFill>
              </a:rPr>
              <a:t>bazí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Primární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Potřeba informace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Směr čtení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5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 a 3 konce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Formální řetězení nukleotidů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Fosfodiesterová</a:t>
            </a:r>
            <a:r>
              <a:rPr lang="cs-CZ" dirty="0" smtClean="0">
                <a:solidFill>
                  <a:schemeClr val="tx1"/>
                </a:solidFill>
              </a:rPr>
              <a:t> vazba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Skutečná reakce složitější – energie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2/17/2014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29940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9575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49" y="4140305"/>
            <a:ext cx="6572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403</TotalTime>
  <Words>467</Words>
  <Application>Microsoft Office PowerPoint</Application>
  <PresentationFormat>Předvádění na obrazovce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Exekutivní</vt:lpstr>
      <vt:lpstr>C4182 Biochemie II</vt:lpstr>
      <vt:lpstr>Obsah</vt:lpstr>
      <vt:lpstr>Složení nukleových kyselin</vt:lpstr>
      <vt:lpstr>Pentosy</vt:lpstr>
      <vt:lpstr>Báze - deriváty purinu a pyrimidinu</vt:lpstr>
      <vt:lpstr>Nukleosidy</vt:lpstr>
      <vt:lpstr>Nukleotidy</vt:lpstr>
      <vt:lpstr>Oligo- a polynukleotidy</vt:lpstr>
      <vt:lpstr>Formální řetězení nukleotidů</vt:lpstr>
      <vt:lpstr>Vyšší strukturní úrovně</vt:lpstr>
      <vt:lpstr>Struktura DNA</vt:lpstr>
      <vt:lpstr>Struktura DNA</vt:lpstr>
      <vt:lpstr>Struktura DNA</vt:lpstr>
      <vt:lpstr>Struktura DNA</vt:lpstr>
      <vt:lpstr>Struktura RNA</vt:lpstr>
      <vt:lpstr>Formy RNA</vt:lpstr>
      <vt:lpstr>Struktura t-RNA</vt:lpstr>
      <vt:lpstr>Struktura t-RNA</vt:lpstr>
      <vt:lpstr>Struktura rRNA</vt:lpstr>
      <vt:lpstr>. Denaturace a renaturace DNA</vt:lpstr>
      <vt:lpstr>. Denaturace a renaturace DNA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51</cp:revision>
  <dcterms:created xsi:type="dcterms:W3CDTF">2012-05-21T09:08:24Z</dcterms:created>
  <dcterms:modified xsi:type="dcterms:W3CDTF">2014-02-17T08:49:32Z</dcterms:modified>
</cp:coreProperties>
</file>