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6" r:id="rId3"/>
    <p:sldId id="257" r:id="rId4"/>
    <p:sldId id="263" r:id="rId5"/>
    <p:sldId id="283" r:id="rId6"/>
    <p:sldId id="279" r:id="rId7"/>
    <p:sldId id="280" r:id="rId8"/>
    <p:sldId id="286" r:id="rId9"/>
    <p:sldId id="288" r:id="rId10"/>
    <p:sldId id="289" r:id="rId11"/>
    <p:sldId id="290" r:id="rId12"/>
    <p:sldId id="291" r:id="rId13"/>
    <p:sldId id="287" r:id="rId14"/>
    <p:sldId id="284" r:id="rId15"/>
    <p:sldId id="285" r:id="rId16"/>
    <p:sldId id="281" r:id="rId17"/>
    <p:sldId id="282" r:id="rId18"/>
    <p:sldId id="292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7522C-5B86-45BF-8E2D-2C52D87AC4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2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7794C-6B31-4AF0-A5E5-0E73D6E6F8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35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744FD-A985-46B9-8041-B427598890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35999-D7D8-4EEC-9281-3FE3FBA791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82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3C315-141E-4553-9180-F38B05C323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67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7A2DB-B7D9-491D-8A82-72DEB03A9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05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4B265-C7C4-4881-A5E5-35ADDEB1B0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0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F89C1-0564-4EA8-B99D-1FEAE9FB8A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0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D26A-FAF3-4F6B-A93F-0569CA7C8D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8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6075D-CC79-461A-BFAC-4CBF5C7B33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30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36893-D5A3-4652-BD5D-8D4E04D2FD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63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F9B06A-5DE8-43BD-A1D9-4B218F9B18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0E8A48E-7ECF-45B5-AB42-709FB109CE26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3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07-Metabolismus dusíku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sz="2200" dirty="0">
                <a:solidFill>
                  <a:schemeClr val="tx1"/>
                </a:solidFill>
              </a:rPr>
              <a:t>FRVŠ </a:t>
            </a:r>
            <a:r>
              <a:rPr lang="cs-CZ" sz="2200" b="1" dirty="0">
                <a:solidFill>
                  <a:schemeClr val="tx1"/>
                </a:solidFill>
              </a:rPr>
              <a:t>1647/2012</a:t>
            </a:r>
            <a:endParaRPr lang="cs-CZ" sz="22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14475"/>
            <a:ext cx="8535987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65263"/>
            <a:ext cx="8535987" cy="3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660232" y="2492896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NH=C(NH</a:t>
            </a:r>
            <a:r>
              <a:rPr lang="cs-CZ" baseline="-25000" dirty="0" smtClean="0"/>
              <a:t>2</a:t>
            </a:r>
            <a:r>
              <a:rPr lang="cs-CZ" dirty="0" smtClean="0"/>
              <a:t>)-OH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8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Močovina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Bilance cyklu</a:t>
            </a:r>
          </a:p>
          <a:p>
            <a:r>
              <a:rPr lang="cs-CZ" dirty="0" err="1">
                <a:solidFill>
                  <a:schemeClr val="tx1"/>
                </a:solidFill>
              </a:rPr>
              <a:t>Karbamoylsynthetasa</a:t>
            </a:r>
            <a:r>
              <a:rPr lang="cs-CZ" dirty="0">
                <a:solidFill>
                  <a:schemeClr val="tx1"/>
                </a:solidFill>
              </a:rPr>
              <a:t> I - 2 ATP 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aktivace 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ATP = HO-CO-P + ADP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HO-CO-P + NH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= HO-CO-NH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</a:t>
            </a:r>
            <a:r>
              <a:rPr lang="cs-CZ" dirty="0" err="1">
                <a:solidFill>
                  <a:schemeClr val="tx1"/>
                </a:solidFill>
              </a:rPr>
              <a:t>P</a:t>
            </a:r>
            <a:r>
              <a:rPr lang="cs-CZ" baseline="-25000" dirty="0" err="1">
                <a:solidFill>
                  <a:schemeClr val="tx1"/>
                </a:solidFill>
              </a:rPr>
              <a:t>i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- ATP + HO-CO-NH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= P-CO-NH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ADP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Kofaktorem</a:t>
            </a:r>
            <a:r>
              <a:rPr lang="cs-CZ" dirty="0" smtClean="0">
                <a:solidFill>
                  <a:schemeClr val="tx1"/>
                </a:solidFill>
              </a:rPr>
              <a:t> je N-</a:t>
            </a:r>
            <a:r>
              <a:rPr lang="cs-CZ" dirty="0" err="1" smtClean="0">
                <a:solidFill>
                  <a:schemeClr val="tx1"/>
                </a:solidFill>
              </a:rPr>
              <a:t>acetylGlu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3789040"/>
            <a:ext cx="85344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4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Močovina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Bilance cyklu</a:t>
            </a:r>
          </a:p>
          <a:p>
            <a:r>
              <a:rPr lang="cs-CZ" dirty="0" err="1">
                <a:solidFill>
                  <a:schemeClr val="tx1"/>
                </a:solidFill>
              </a:rPr>
              <a:t>Karbamoylsynthetasa</a:t>
            </a:r>
            <a:r>
              <a:rPr lang="cs-CZ" dirty="0">
                <a:solidFill>
                  <a:schemeClr val="tx1"/>
                </a:solidFill>
              </a:rPr>
              <a:t> I - 2 ATP 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aktivace 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ATP = HO-CO-P + ADP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HO-CO-P + NH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= HO-CO-NH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</a:t>
            </a:r>
            <a:r>
              <a:rPr lang="cs-CZ" dirty="0" err="1">
                <a:solidFill>
                  <a:schemeClr val="tx1"/>
                </a:solidFill>
              </a:rPr>
              <a:t>P</a:t>
            </a:r>
            <a:r>
              <a:rPr lang="cs-CZ" baseline="-25000" dirty="0" err="1">
                <a:solidFill>
                  <a:schemeClr val="tx1"/>
                </a:solidFill>
              </a:rPr>
              <a:t>i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- ATP + HO-CO-NH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= P-CO-NH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ADP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Argininosukcinát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r>
              <a:rPr lang="cs-CZ" dirty="0" smtClean="0">
                <a:solidFill>
                  <a:schemeClr val="tx1"/>
                </a:solidFill>
              </a:rPr>
              <a:t> – 1 ATP na AMP – </a:t>
            </a:r>
            <a:r>
              <a:rPr lang="cs-CZ" dirty="0" err="1" smtClean="0">
                <a:solidFill>
                  <a:schemeClr val="tx1"/>
                </a:solidFill>
              </a:rPr>
              <a:t>eq</a:t>
            </a:r>
            <a:r>
              <a:rPr lang="cs-CZ" dirty="0" smtClean="0">
                <a:solidFill>
                  <a:schemeClr val="tx1"/>
                </a:solidFill>
              </a:rPr>
              <a:t>. 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Posun reakce formálně snadno probíhající – </a:t>
            </a:r>
            <a:r>
              <a:rPr lang="cs-CZ" dirty="0" err="1" smtClean="0">
                <a:solidFill>
                  <a:schemeClr val="tx1"/>
                </a:solidFill>
              </a:rPr>
              <a:t>Schiffova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Celkem 3, ale </a:t>
            </a:r>
            <a:r>
              <a:rPr lang="cs-CZ" dirty="0" err="1" smtClean="0">
                <a:solidFill>
                  <a:schemeClr val="tx1"/>
                </a:solidFill>
              </a:rPr>
              <a:t>eq</a:t>
            </a:r>
            <a:r>
              <a:rPr lang="cs-CZ" dirty="0" smtClean="0">
                <a:solidFill>
                  <a:schemeClr val="tx1"/>
                </a:solidFill>
              </a:rPr>
              <a:t>. 4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Náročný, ale nutný pochod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Močovina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20"/>
          </a:xfrm>
        </p:spPr>
        <p:txBody>
          <a:bodyPr>
            <a:normAutofit fontScale="925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r>
              <a:rPr lang="cs-CZ" i="1" dirty="0" smtClean="0">
                <a:solidFill>
                  <a:schemeClr val="tx1"/>
                </a:solidFill>
              </a:rPr>
              <a:t>Ornitinový cyklus - vnější </a:t>
            </a:r>
            <a:r>
              <a:rPr lang="cs-CZ" i="1" dirty="0">
                <a:solidFill>
                  <a:schemeClr val="tx1"/>
                </a:solidFill>
              </a:rPr>
              <a:t>vztahy </a:t>
            </a:r>
            <a:r>
              <a:rPr lang="cs-CZ" dirty="0">
                <a:solidFill>
                  <a:schemeClr val="tx1"/>
                </a:solidFill>
              </a:rPr>
              <a:t>(vztah k citrátovému cyklu)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brightnessContrast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561807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Charakteristika forem odpadního dusíku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lvl="0"/>
            <a:r>
              <a:rPr lang="cs-CZ" dirty="0" smtClean="0">
                <a:solidFill>
                  <a:prstClr val="black"/>
                </a:solidFill>
              </a:rPr>
              <a:t>Formy</a:t>
            </a:r>
            <a:endParaRPr lang="cs-CZ" dirty="0">
              <a:solidFill>
                <a:prstClr val="black"/>
              </a:solidFill>
            </a:endParaRPr>
          </a:p>
          <a:p>
            <a:pPr lvl="1"/>
            <a:r>
              <a:rPr lang="cs-CZ" sz="2400" dirty="0">
                <a:solidFill>
                  <a:prstClr val="black"/>
                </a:solidFill>
              </a:rPr>
              <a:t>Přímo jako NH</a:t>
            </a:r>
            <a:r>
              <a:rPr lang="cs-CZ" sz="2400" baseline="-25000" dirty="0">
                <a:solidFill>
                  <a:prstClr val="black"/>
                </a:solidFill>
              </a:rPr>
              <a:t>4</a:t>
            </a:r>
            <a:r>
              <a:rPr lang="cs-CZ" sz="2400" baseline="30000" dirty="0">
                <a:solidFill>
                  <a:prstClr val="black"/>
                </a:solidFill>
              </a:rPr>
              <a:t>+</a:t>
            </a:r>
            <a:r>
              <a:rPr lang="cs-CZ" sz="2400" dirty="0">
                <a:solidFill>
                  <a:prstClr val="black"/>
                </a:solidFill>
              </a:rPr>
              <a:t> - </a:t>
            </a:r>
            <a:r>
              <a:rPr lang="cs-CZ" sz="2400" dirty="0" err="1" smtClean="0">
                <a:solidFill>
                  <a:prstClr val="black"/>
                </a:solidFill>
              </a:rPr>
              <a:t>amonotelní</a:t>
            </a:r>
            <a:endParaRPr lang="cs-CZ" sz="2400" dirty="0" smtClean="0">
              <a:solidFill>
                <a:prstClr val="black"/>
              </a:solidFill>
            </a:endParaRP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Jednoduché, bazický 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Podmínka – vodné prostředí, ředění</a:t>
            </a:r>
            <a:endParaRPr lang="cs-CZ" sz="1800" dirty="0">
              <a:solidFill>
                <a:prstClr val="black"/>
              </a:solidFill>
            </a:endParaRPr>
          </a:p>
          <a:p>
            <a:pPr lvl="1"/>
            <a:r>
              <a:rPr lang="cs-CZ" sz="2400" dirty="0" err="1">
                <a:solidFill>
                  <a:prstClr val="black"/>
                </a:solidFill>
              </a:rPr>
              <a:t>K</a:t>
            </a:r>
            <a:r>
              <a:rPr lang="cs-CZ" sz="2400" dirty="0" err="1" smtClean="0">
                <a:solidFill>
                  <a:prstClr val="black"/>
                </a:solidFill>
              </a:rPr>
              <a:t>ys</a:t>
            </a:r>
            <a:r>
              <a:rPr lang="cs-CZ" sz="2400" dirty="0">
                <a:solidFill>
                  <a:prstClr val="black"/>
                </a:solidFill>
              </a:rPr>
              <a:t>. </a:t>
            </a:r>
            <a:r>
              <a:rPr lang="cs-CZ" sz="2400" dirty="0" smtClean="0">
                <a:solidFill>
                  <a:prstClr val="black"/>
                </a:solidFill>
              </a:rPr>
              <a:t>močová </a:t>
            </a:r>
            <a:r>
              <a:rPr lang="cs-CZ" sz="2400" dirty="0">
                <a:solidFill>
                  <a:prstClr val="black"/>
                </a:solidFill>
              </a:rPr>
              <a:t>– </a:t>
            </a:r>
            <a:r>
              <a:rPr lang="cs-CZ" sz="2400" dirty="0" smtClean="0">
                <a:solidFill>
                  <a:prstClr val="black"/>
                </a:solidFill>
              </a:rPr>
              <a:t>viz kap. 2 puriny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Špatně rozpustná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↑Urikotelní – šetření vodou, vejcorodí – nevadí embryu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↓Savci (člověk) – ukládání krystalků, močové kameny, dna</a:t>
            </a:r>
            <a:endParaRPr lang="cs-CZ" sz="1800" dirty="0">
              <a:solidFill>
                <a:prstClr val="black"/>
              </a:solidFill>
            </a:endParaRPr>
          </a:p>
          <a:p>
            <a:pPr lvl="1"/>
            <a:r>
              <a:rPr lang="cs-CZ" sz="2400" dirty="0" smtClean="0">
                <a:solidFill>
                  <a:prstClr val="black"/>
                </a:solidFill>
              </a:rPr>
              <a:t>Močovina </a:t>
            </a:r>
            <a:r>
              <a:rPr lang="cs-CZ" sz="2400" dirty="0">
                <a:solidFill>
                  <a:prstClr val="black"/>
                </a:solidFill>
              </a:rPr>
              <a:t>– ureotelní – ornitinový </a:t>
            </a:r>
            <a:r>
              <a:rPr lang="cs-CZ" sz="2400" dirty="0" smtClean="0">
                <a:solidFill>
                  <a:prstClr val="black"/>
                </a:solidFill>
              </a:rPr>
              <a:t>cyklus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Dobře rozpustná, neutrální</a:t>
            </a:r>
          </a:p>
          <a:p>
            <a:pPr lvl="2"/>
            <a:r>
              <a:rPr lang="cs-CZ" sz="1800" dirty="0">
                <a:solidFill>
                  <a:prstClr val="black"/>
                </a:solidFill>
              </a:rPr>
              <a:t>S</a:t>
            </a:r>
            <a:r>
              <a:rPr lang="cs-CZ" sz="1800" dirty="0" smtClean="0">
                <a:solidFill>
                  <a:prstClr val="black"/>
                </a:solidFill>
              </a:rPr>
              <a:t>nadno vylučována ledvinami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Parametr zdravotního stavu</a:t>
            </a:r>
            <a:endParaRPr lang="cs-CZ" sz="1800" dirty="0">
              <a:solidFill>
                <a:prstClr val="black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Asimilace amoniaku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Amoniak produkovaný mineralizací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Amoniak syntetizovaný z N</a:t>
            </a:r>
            <a:r>
              <a:rPr lang="cs-CZ" baseline="-25000" dirty="0" smtClean="0">
                <a:solidFill>
                  <a:schemeClr val="tx1"/>
                </a:solidFill>
              </a:rPr>
              <a:t>2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nitrogesasa</a:t>
            </a:r>
            <a:r>
              <a:rPr lang="cs-CZ" dirty="0" smtClean="0">
                <a:solidFill>
                  <a:schemeClr val="tx1"/>
                </a:solidFill>
              </a:rPr>
              <a:t>, kap. 10</a:t>
            </a:r>
            <a:endParaRPr lang="cs-CZ" baseline="-25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Primární role 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Reduktivní aminace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Pomocí GOGAT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Asimilace amoniaku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Primární role 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Redukční </a:t>
            </a:r>
            <a:r>
              <a:rPr lang="cs-CZ" dirty="0" smtClean="0">
                <a:solidFill>
                  <a:schemeClr val="tx1"/>
                </a:solidFill>
              </a:rPr>
              <a:t>aminace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Obrat oxidační deaminace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Redukční aminace GDH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20888"/>
            <a:ext cx="4823460" cy="31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Asimilace amoniaku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Transaminace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GOGAT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Glutamin:oxoglutarát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minotransferasa</a:t>
            </a:r>
            <a:r>
              <a:rPr lang="cs-CZ" dirty="0" smtClean="0">
                <a:solidFill>
                  <a:schemeClr val="tx1"/>
                </a:solidFill>
              </a:rPr>
              <a:t>, glutamát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syntasa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Efektivní způsob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4846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Gln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916113"/>
            <a:ext cx="8535987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Vylučování dusíku, význam </a:t>
            </a:r>
            <a:r>
              <a:rPr lang="cs-CZ" dirty="0" smtClean="0">
                <a:solidFill>
                  <a:schemeClr val="tx1"/>
                </a:solidFill>
              </a:rPr>
              <a:t>glutamát </a:t>
            </a:r>
            <a:r>
              <a:rPr lang="cs-CZ" dirty="0" err="1" smtClean="0">
                <a:solidFill>
                  <a:schemeClr val="tx1"/>
                </a:solidFill>
              </a:rPr>
              <a:t>dehydrogenasy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glutaminsyntetasy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Močovinový </a:t>
            </a:r>
            <a:r>
              <a:rPr lang="cs-CZ" dirty="0">
                <a:solidFill>
                  <a:schemeClr val="tx1"/>
                </a:solidFill>
              </a:rPr>
              <a:t>cyklus, jeho bilance.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 močová.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Asimilace </a:t>
            </a:r>
            <a:r>
              <a:rPr lang="cs-CZ" dirty="0">
                <a:solidFill>
                  <a:schemeClr val="tx1"/>
                </a:solidFill>
              </a:rPr>
              <a:t>amoniaku.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Přehled produkce amoniaku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Deaminace a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transaminace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Přímá a nepřímá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dehydratasy</a:t>
            </a:r>
            <a:r>
              <a:rPr lang="cs-CZ" dirty="0">
                <a:solidFill>
                  <a:schemeClr val="tx1"/>
                </a:solidFill>
              </a:rPr>
              <a:t>)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eliminace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His</a:t>
            </a:r>
            <a:r>
              <a:rPr lang="cs-CZ" sz="2000" dirty="0">
                <a:solidFill>
                  <a:schemeClr val="tx1"/>
                </a:solidFill>
              </a:rPr>
              <a:t>, Ser, </a:t>
            </a:r>
            <a:r>
              <a:rPr lang="cs-CZ" sz="2000" dirty="0" err="1">
                <a:solidFill>
                  <a:schemeClr val="tx1"/>
                </a:solidFill>
              </a:rPr>
              <a:t>Tre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homoserin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methionin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tx1"/>
                </a:solidFill>
              </a:rPr>
              <a:t>Asp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smtClean="0">
                <a:solidFill>
                  <a:schemeClr val="tx1"/>
                </a:solidFill>
              </a:rPr>
              <a:t>- močovina</a:t>
            </a:r>
            <a:endParaRPr lang="cs-CZ" sz="2000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726028" cy="470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Přehled produkce amoniaku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Transaminací </a:t>
            </a:r>
            <a:r>
              <a:rPr lang="cs-CZ" dirty="0" smtClean="0">
                <a:solidFill>
                  <a:schemeClr val="tx1"/>
                </a:solidFill>
              </a:rPr>
              <a:t>purinů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4605715" cy="409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0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Vylučování toxického amoniaku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Způsoby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Přímo </a:t>
            </a:r>
            <a:r>
              <a:rPr lang="cs-CZ" sz="2000" dirty="0">
                <a:solidFill>
                  <a:schemeClr val="tx1"/>
                </a:solidFill>
              </a:rPr>
              <a:t>jako NH</a:t>
            </a:r>
            <a:r>
              <a:rPr lang="cs-CZ" sz="2000" baseline="-25000" dirty="0">
                <a:solidFill>
                  <a:schemeClr val="tx1"/>
                </a:solidFill>
              </a:rPr>
              <a:t>4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- </a:t>
            </a:r>
            <a:r>
              <a:rPr lang="cs-CZ" sz="2000" dirty="0" err="1" smtClean="0">
                <a:solidFill>
                  <a:schemeClr val="tx1"/>
                </a:solidFill>
              </a:rPr>
              <a:t>amonotelní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Cesta </a:t>
            </a:r>
            <a:r>
              <a:rPr lang="cs-CZ" sz="2000" dirty="0">
                <a:solidFill>
                  <a:schemeClr val="tx1"/>
                </a:solidFill>
              </a:rPr>
              <a:t>přes </a:t>
            </a:r>
            <a:r>
              <a:rPr lang="cs-CZ" sz="2000" dirty="0" err="1" smtClean="0">
                <a:solidFill>
                  <a:schemeClr val="tx1"/>
                </a:solidFill>
              </a:rPr>
              <a:t>Gln</a:t>
            </a:r>
            <a:r>
              <a:rPr lang="cs-CZ" sz="2000" dirty="0" smtClean="0">
                <a:solidFill>
                  <a:schemeClr val="tx1"/>
                </a:solidFill>
              </a:rPr>
              <a:t> –  </a:t>
            </a:r>
            <a:r>
              <a:rPr lang="cs-CZ" sz="2000" dirty="0" err="1" smtClean="0">
                <a:solidFill>
                  <a:schemeClr val="tx1"/>
                </a:solidFill>
              </a:rPr>
              <a:t>Glu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+ NH</a:t>
            </a:r>
            <a:r>
              <a:rPr lang="cs-CZ" sz="2000" baseline="-25000" dirty="0">
                <a:solidFill>
                  <a:schemeClr val="tx1"/>
                </a:solidFill>
              </a:rPr>
              <a:t>4</a:t>
            </a:r>
            <a:r>
              <a:rPr lang="cs-CZ" sz="2000" baseline="30000" dirty="0">
                <a:solidFill>
                  <a:schemeClr val="tx1"/>
                </a:solidFill>
              </a:rPr>
              <a:t>+ </a:t>
            </a:r>
            <a:r>
              <a:rPr lang="cs-CZ" sz="2000" dirty="0">
                <a:solidFill>
                  <a:schemeClr val="tx1"/>
                </a:solidFill>
              </a:rPr>
              <a:t>= </a:t>
            </a:r>
            <a:r>
              <a:rPr lang="cs-CZ" sz="2000" dirty="0" err="1">
                <a:solidFill>
                  <a:schemeClr val="tx1"/>
                </a:solidFill>
              </a:rPr>
              <a:t>Gln</a:t>
            </a:r>
            <a:r>
              <a:rPr lang="cs-CZ" sz="2000" dirty="0">
                <a:solidFill>
                  <a:schemeClr val="tx1"/>
                </a:solidFill>
              </a:rPr>
              <a:t>  (spotřeba ATP, </a:t>
            </a:r>
            <a:r>
              <a:rPr lang="cs-CZ" sz="2000" dirty="0" err="1">
                <a:solidFill>
                  <a:schemeClr val="tx1"/>
                </a:solidFill>
              </a:rPr>
              <a:t>glutamin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syntetasa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Cestou </a:t>
            </a:r>
            <a:r>
              <a:rPr lang="cs-CZ" sz="2000" dirty="0">
                <a:solidFill>
                  <a:schemeClr val="tx1"/>
                </a:solidFill>
              </a:rPr>
              <a:t>purinů – syntéza </a:t>
            </a:r>
            <a:r>
              <a:rPr lang="cs-CZ" sz="2000" dirty="0" err="1">
                <a:solidFill>
                  <a:schemeClr val="tx1"/>
                </a:solidFill>
              </a:rPr>
              <a:t>kys</a:t>
            </a:r>
            <a:r>
              <a:rPr lang="cs-CZ" sz="2000" dirty="0">
                <a:solidFill>
                  <a:schemeClr val="tx1"/>
                </a:solidFill>
              </a:rPr>
              <a:t>. močové – urikotelní (</a:t>
            </a:r>
            <a:r>
              <a:rPr lang="cs-CZ" sz="2000" dirty="0" err="1">
                <a:solidFill>
                  <a:schemeClr val="tx1"/>
                </a:solidFill>
              </a:rPr>
              <a:t>necesita</a:t>
            </a:r>
            <a:r>
              <a:rPr lang="cs-CZ" sz="2000" dirty="0">
                <a:solidFill>
                  <a:schemeClr val="tx1"/>
                </a:solidFill>
              </a:rPr>
              <a:t> - eventualita)</a:t>
            </a:r>
          </a:p>
          <a:p>
            <a:pPr lvl="1"/>
            <a:r>
              <a:rPr lang="cs-CZ" sz="2000" b="1" dirty="0" smtClean="0">
                <a:solidFill>
                  <a:schemeClr val="tx1"/>
                </a:solidFill>
              </a:rPr>
              <a:t>Cestou </a:t>
            </a:r>
            <a:r>
              <a:rPr lang="cs-CZ" sz="2000" b="1" dirty="0">
                <a:solidFill>
                  <a:schemeClr val="tx1"/>
                </a:solidFill>
              </a:rPr>
              <a:t>močoviny </a:t>
            </a:r>
            <a:r>
              <a:rPr lang="cs-CZ" sz="2000" dirty="0">
                <a:solidFill>
                  <a:schemeClr val="tx1"/>
                </a:solidFill>
              </a:rPr>
              <a:t>– ureotelní – ornitinový cyklus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Močovina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Ornitinový cyklus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Sled reakcí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Zdroje N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1</a:t>
            </a:r>
            <a:r>
              <a:rPr lang="cs-CZ" sz="2000" dirty="0">
                <a:solidFill>
                  <a:schemeClr val="tx1"/>
                </a:solidFill>
              </a:rPr>
              <a:t> –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ornitintranskarbamoylasa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2 </a:t>
            </a:r>
            <a:r>
              <a:rPr lang="cs-CZ" sz="2000" dirty="0">
                <a:solidFill>
                  <a:schemeClr val="tx1"/>
                </a:solidFill>
              </a:rPr>
              <a:t>– </a:t>
            </a:r>
            <a:r>
              <a:rPr lang="cs-CZ" sz="2000" dirty="0" err="1" smtClean="0">
                <a:solidFill>
                  <a:schemeClr val="tx1"/>
                </a:solidFill>
              </a:rPr>
              <a:t>argininosukcinát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syntetasa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3 </a:t>
            </a:r>
            <a:r>
              <a:rPr lang="cs-CZ" sz="2000" dirty="0">
                <a:solidFill>
                  <a:schemeClr val="tx1"/>
                </a:solidFill>
              </a:rPr>
              <a:t>– </a:t>
            </a:r>
            <a:r>
              <a:rPr lang="cs-CZ" sz="2000" dirty="0" err="1" smtClean="0">
                <a:solidFill>
                  <a:schemeClr val="tx1"/>
                </a:solidFill>
              </a:rPr>
              <a:t>argininosukcinát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lyasa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4 </a:t>
            </a:r>
            <a:r>
              <a:rPr lang="cs-CZ" sz="2000" dirty="0">
                <a:solidFill>
                  <a:schemeClr val="tx1"/>
                </a:solidFill>
              </a:rPr>
              <a:t>- </a:t>
            </a:r>
            <a:r>
              <a:rPr lang="cs-CZ" sz="2000" dirty="0" err="1">
                <a:solidFill>
                  <a:schemeClr val="tx1"/>
                </a:solidFill>
              </a:rPr>
              <a:t>arginasa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34" y="944742"/>
            <a:ext cx="4609524" cy="531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0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Močovina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Ornitinový cyklus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Lokalizace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Mitochondrie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Cytoplasma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metabolitů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37909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8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746250"/>
            <a:ext cx="8535987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63688"/>
            <a:ext cx="8535987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0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386</TotalTime>
  <Words>328</Words>
  <Application>Microsoft Office PowerPoint</Application>
  <PresentationFormat>Předvádění na obrazovce (4:3)</PresentationFormat>
  <Paragraphs>164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Exekutivní</vt:lpstr>
      <vt:lpstr>1_Blank Presentation</vt:lpstr>
      <vt:lpstr>C4182 Biochemie II</vt:lpstr>
      <vt:lpstr>Obsah</vt:lpstr>
      <vt:lpstr>Přehled produkce amoniaku</vt:lpstr>
      <vt:lpstr>Přehled produkce amoniaku</vt:lpstr>
      <vt:lpstr>Vylučování toxického amoniaku </vt:lpstr>
      <vt:lpstr>Močovina</vt:lpstr>
      <vt:lpstr>Močovina</vt:lpstr>
      <vt:lpstr>Prezentace aplikace PowerPoint</vt:lpstr>
      <vt:lpstr>Prezentace aplikace PowerPoint</vt:lpstr>
      <vt:lpstr>Prezentace aplikace PowerPoint</vt:lpstr>
      <vt:lpstr>Prezentace aplikace PowerPoint</vt:lpstr>
      <vt:lpstr>Močovina</vt:lpstr>
      <vt:lpstr>Močovina</vt:lpstr>
      <vt:lpstr>Močovina</vt:lpstr>
      <vt:lpstr>Charakteristika forem odpadního dusíku</vt:lpstr>
      <vt:lpstr>Asimilace amoniaku</vt:lpstr>
      <vt:lpstr>Asimilace amoniaku</vt:lpstr>
      <vt:lpstr>Asimilace amoniaku</vt:lpstr>
      <vt:lpstr>Syntéza Gln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34</cp:revision>
  <dcterms:created xsi:type="dcterms:W3CDTF">2012-05-21T09:08:24Z</dcterms:created>
  <dcterms:modified xsi:type="dcterms:W3CDTF">2013-02-06T11:02:10Z</dcterms:modified>
</cp:coreProperties>
</file>