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7" r:id="rId5"/>
    <p:sldId id="262" r:id="rId6"/>
    <p:sldId id="276" r:id="rId7"/>
    <p:sldId id="278" r:id="rId8"/>
    <p:sldId id="279" r:id="rId9"/>
    <p:sldId id="280" r:id="rId10"/>
    <p:sldId id="281" r:id="rId11"/>
    <p:sldId id="282" r:id="rId12"/>
    <p:sldId id="263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89" r:id="rId21"/>
    <p:sldId id="264" r:id="rId22"/>
    <p:sldId id="265" r:id="rId23"/>
    <p:sldId id="291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6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sz="5100" dirty="0" smtClean="0">
                <a:solidFill>
                  <a:schemeClr val="tx1"/>
                </a:solidFill>
                <a:latin typeface="+mn-lt"/>
              </a:rPr>
              <a:t>10B-Speciální metabolické dráhy</a:t>
            </a:r>
          </a:p>
          <a:p>
            <a:pPr algn="l"/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3600" dirty="0">
                <a:solidFill>
                  <a:schemeClr val="tx1"/>
                </a:solidFill>
              </a:rPr>
              <a:t>FRVŠ </a:t>
            </a:r>
            <a:r>
              <a:rPr lang="cs-CZ" sz="3600" b="1" dirty="0">
                <a:solidFill>
                  <a:schemeClr val="tx1"/>
                </a:solidFill>
              </a:rPr>
              <a:t>1647/2012</a:t>
            </a:r>
            <a:endParaRPr lang="cs-CZ" sz="36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57 lidských cytP450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6740"/>
              </p:ext>
            </p:extLst>
          </p:nvPr>
        </p:nvGraphicFramePr>
        <p:xfrm>
          <a:off x="395536" y="2564904"/>
          <a:ext cx="8229600" cy="3714750"/>
        </p:xfrm>
        <a:graphic>
          <a:graphicData uri="http://schemas.openxmlformats.org/drawingml/2006/table">
            <a:tbl>
              <a:tblPr/>
              <a:tblGrid>
                <a:gridCol w="1184988"/>
                <a:gridCol w="1558212"/>
                <a:gridCol w="1371600"/>
                <a:gridCol w="1511559"/>
                <a:gridCol w="1259633"/>
                <a:gridCol w="134360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333399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Sterols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Xenobiotics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Fatty Acids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Eicosanoids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Vitamins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Unknown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333399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2J2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2R1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2A7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7A1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1A2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4A11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24A1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2S1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7B1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2A6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26A1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2U1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8B1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2A13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5A1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26B1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2W1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11A1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2B6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8A1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26C1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3A43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11B1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2C8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27B1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4A22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11B2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2C9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4F11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17A1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2C18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4F22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19A1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2C19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4V2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21A2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2D6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4X1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27A1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2E1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4Z1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39A1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2F1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20A1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46A1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3A4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27C1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51A1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3A5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3A7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2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000" dirty="0" err="1" smtClean="0">
                <a:solidFill>
                  <a:schemeClr val="tx1"/>
                </a:solidFill>
                <a:ea typeface="Times New Roman"/>
              </a:rPr>
              <a:t>Inducibilní</a:t>
            </a:r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cs-CZ" sz="2000" dirty="0">
                <a:solidFill>
                  <a:schemeClr val="tx1"/>
                </a:solidFill>
                <a:ea typeface="Times New Roman"/>
              </a:rPr>
              <a:t>enzymy – monitorování životního prostředí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XENOBIOCHEMIE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  <a:ea typeface="Times New Roman"/>
              </a:rPr>
              <a:t> </a:t>
            </a:r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metabolismus </a:t>
            </a:r>
            <a:r>
              <a:rPr lang="cs-CZ" sz="2000" dirty="0">
                <a:solidFill>
                  <a:schemeClr val="tx1"/>
                </a:solidFill>
                <a:ea typeface="Times New Roman"/>
              </a:rPr>
              <a:t>cizorodých látek, účast P450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>
                <a:solidFill>
                  <a:schemeClr val="tx1"/>
                </a:solidFill>
                <a:ea typeface="Times New Roman"/>
              </a:rPr>
              <a:t> </a:t>
            </a:r>
            <a:endParaRPr lang="cs-CZ" sz="2000" dirty="0" smtClean="0">
              <a:solidFill>
                <a:schemeClr val="tx1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  <a:effectLst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solidFill>
                <a:schemeClr val="tx1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  <a:effectLst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solidFill>
                <a:schemeClr val="tx1"/>
              </a:solidFill>
              <a:ea typeface="Times New Roman"/>
            </a:endParaRPr>
          </a:p>
          <a:p>
            <a:pPr marL="0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1600" b="1" i="1" dirty="0" smtClean="0">
                <a:solidFill>
                  <a:schemeClr val="tx1"/>
                </a:solidFill>
              </a:rPr>
              <a:t>Metabolická </a:t>
            </a:r>
            <a:r>
              <a:rPr lang="cs-CZ" sz="1600" b="1" i="1" dirty="0">
                <a:solidFill>
                  <a:schemeClr val="tx1"/>
                </a:solidFill>
              </a:rPr>
              <a:t>aktivace </a:t>
            </a:r>
            <a:r>
              <a:rPr lang="cs-CZ" sz="1600" b="1" i="1" dirty="0" err="1">
                <a:solidFill>
                  <a:schemeClr val="tx1"/>
                </a:solidFill>
              </a:rPr>
              <a:t>xenobiotik</a:t>
            </a:r>
            <a:r>
              <a:rPr lang="cs-CZ" sz="1600" b="1" i="1" dirty="0">
                <a:solidFill>
                  <a:schemeClr val="tx1"/>
                </a:solidFill>
              </a:rPr>
              <a:t> v 1. fázi – vznik reaktivních sloučenin – toxicita, </a:t>
            </a:r>
            <a:r>
              <a:rPr lang="cs-CZ" sz="1600" b="1" i="1" dirty="0" err="1">
                <a:solidFill>
                  <a:schemeClr val="tx1"/>
                </a:solidFill>
              </a:rPr>
              <a:t>kancerogenita</a:t>
            </a:r>
            <a:r>
              <a:rPr lang="cs-CZ" sz="1600" b="1" i="1" dirty="0">
                <a:solidFill>
                  <a:schemeClr val="tx1"/>
                </a:solidFill>
              </a:rPr>
              <a:t> aj.</a:t>
            </a:r>
          </a:p>
          <a:p>
            <a:pPr algn="just">
              <a:spcAft>
                <a:spcPts val="0"/>
              </a:spcAft>
            </a:pPr>
            <a:endParaRPr lang="cs-CZ" sz="1600" dirty="0">
              <a:solidFill>
                <a:schemeClr val="tx1"/>
              </a:solidFill>
              <a:effectLst/>
              <a:ea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040000" cy="29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Asimilace N – ze sloučenin anorganických do organických </a:t>
            </a: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2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běžné 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(rostliny, mikroorganismy obecně)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N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– inertní, problém převést na sloučeninu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	kyslíkaté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– výboje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	redukce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na NH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energeticky náročná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55626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	N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+ 3H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2NH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D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G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°'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= 32,6 kJ.mol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-1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55626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Technologicky – katalýza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pův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. Os a U, dnes Fe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3+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400 – 650 </a:t>
            </a:r>
            <a:r>
              <a:rPr lang="cs-CZ" baseline="30000" dirty="0" err="1">
                <a:solidFill>
                  <a:schemeClr val="tx1"/>
                </a:solidFill>
                <a:latin typeface="Times New Roman"/>
                <a:ea typeface="Times New Roman"/>
              </a:rPr>
              <a:t>o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C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10 – 40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MPa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 </a:t>
            </a:r>
          </a:p>
          <a:p>
            <a:pPr marL="55626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Haber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-Bosch 1913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– spotřebuje ca 1% veškeré celosvětově produkované energie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Biochemicky – enzymová katalýza + ATP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–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probíhá za mírných podmínek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Redukce dusíku probíhá </a:t>
            </a:r>
            <a:r>
              <a:rPr lang="cs-CZ" sz="2000" dirty="0">
                <a:solidFill>
                  <a:schemeClr val="tx1"/>
                </a:solidFill>
              </a:rPr>
              <a:t>podle rovnice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N</a:t>
            </a:r>
            <a:r>
              <a:rPr lang="cs-CZ" sz="2000" baseline="-25000" dirty="0" smtClean="0">
                <a:solidFill>
                  <a:schemeClr val="tx1"/>
                </a:solidFill>
              </a:rPr>
              <a:t>2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+ 8H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+ 8e</a:t>
            </a:r>
            <a:r>
              <a:rPr lang="cs-CZ" sz="2000" baseline="30000" dirty="0">
                <a:solidFill>
                  <a:schemeClr val="tx1"/>
                </a:solidFill>
              </a:rPr>
              <a:t>-</a:t>
            </a:r>
            <a:r>
              <a:rPr lang="cs-CZ" sz="2000" dirty="0">
                <a:solidFill>
                  <a:schemeClr val="tx1"/>
                </a:solidFill>
              </a:rPr>
              <a:t> 2NH</a:t>
            </a:r>
            <a:r>
              <a:rPr lang="cs-CZ" sz="2000" baseline="-25000" dirty="0">
                <a:solidFill>
                  <a:schemeClr val="tx1"/>
                </a:solidFill>
              </a:rPr>
              <a:t>3</a:t>
            </a:r>
            <a:r>
              <a:rPr lang="cs-CZ" sz="2000" dirty="0">
                <a:solidFill>
                  <a:schemeClr val="tx1"/>
                </a:solidFill>
              </a:rPr>
              <a:t> + H</a:t>
            </a:r>
            <a:r>
              <a:rPr lang="cs-CZ" sz="2000" baseline="-25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na </a:t>
            </a:r>
            <a:r>
              <a:rPr lang="cs-CZ" sz="2000" dirty="0">
                <a:solidFill>
                  <a:schemeClr val="tx1"/>
                </a:solidFill>
              </a:rPr>
              <a:t>každý elektron se spotřebují  2 ATP, tedy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16 </a:t>
            </a:r>
            <a:r>
              <a:rPr lang="cs-CZ" sz="2000" dirty="0">
                <a:solidFill>
                  <a:schemeClr val="tx1"/>
                </a:solidFill>
              </a:rPr>
              <a:t>ATP </a:t>
            </a:r>
            <a:r>
              <a:rPr lang="cs-CZ" sz="2000" dirty="0" smtClean="0">
                <a:solidFill>
                  <a:schemeClr val="tx1"/>
                </a:solidFill>
              </a:rPr>
              <a:t>   →    16 </a:t>
            </a:r>
            <a:r>
              <a:rPr lang="cs-CZ" sz="2000" dirty="0">
                <a:solidFill>
                  <a:schemeClr val="tx1"/>
                </a:solidFill>
              </a:rPr>
              <a:t>ADP + 16P</a:t>
            </a:r>
            <a:r>
              <a:rPr lang="cs-CZ" sz="2000" baseline="-25000" dirty="0">
                <a:solidFill>
                  <a:schemeClr val="tx1"/>
                </a:solidFill>
              </a:rPr>
              <a:t>i</a:t>
            </a:r>
            <a:r>
              <a:rPr lang="cs-CZ" sz="2000" dirty="0">
                <a:solidFill>
                  <a:schemeClr val="tx1"/>
                </a:solidFill>
              </a:rPr>
              <a:t>   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Celkově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N</a:t>
            </a:r>
            <a:r>
              <a:rPr lang="cs-CZ" sz="2000" baseline="-25000" dirty="0" smtClean="0">
                <a:solidFill>
                  <a:schemeClr val="tx1"/>
                </a:solidFill>
              </a:rPr>
              <a:t>2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+ 4NADH+ 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+ 16MgATP </a:t>
            </a:r>
            <a:r>
              <a:rPr lang="cs-CZ" sz="2000" dirty="0" smtClean="0">
                <a:solidFill>
                  <a:schemeClr val="tx1"/>
                </a:solidFill>
              </a:rPr>
              <a:t>  →   2NH</a:t>
            </a:r>
            <a:r>
              <a:rPr lang="cs-CZ" sz="2000" baseline="-25000" dirty="0" smtClean="0">
                <a:solidFill>
                  <a:schemeClr val="tx1"/>
                </a:solidFill>
              </a:rPr>
              <a:t>3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H</a:t>
            </a:r>
            <a:r>
              <a:rPr lang="cs-CZ" sz="2000" baseline="-25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 + 4NAD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+ 16MgADP + 16P</a:t>
            </a:r>
            <a:r>
              <a:rPr lang="cs-CZ" sz="2000" baseline="-25000" dirty="0">
                <a:solidFill>
                  <a:schemeClr val="tx1"/>
                </a:solidFill>
              </a:rPr>
              <a:t>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>
                <a:solidFill>
                  <a:schemeClr val="tx1"/>
                </a:solidFill>
              </a:rPr>
              <a:t>Tato redukce je omezena na několik mikroorganismů – symbiotické a volně žijící</a:t>
            </a:r>
          </a:p>
          <a:p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sz="1900" dirty="0" err="1">
                <a:solidFill>
                  <a:schemeClr val="tx1"/>
                </a:solidFill>
              </a:rPr>
              <a:t>Rhizobium</a:t>
            </a:r>
            <a:r>
              <a:rPr lang="cs-CZ" sz="1900" dirty="0">
                <a:solidFill>
                  <a:schemeClr val="tx1"/>
                </a:solidFill>
              </a:rPr>
              <a:t> – symbiont </a:t>
            </a:r>
            <a:r>
              <a:rPr lang="cs-CZ" sz="1900" dirty="0" err="1">
                <a:solidFill>
                  <a:schemeClr val="tx1"/>
                </a:solidFill>
              </a:rPr>
              <a:t>vikvovitých</a:t>
            </a:r>
            <a:r>
              <a:rPr lang="cs-CZ" sz="1900" dirty="0">
                <a:solidFill>
                  <a:schemeClr val="tx1"/>
                </a:solidFill>
              </a:rPr>
              <a:t> rostlin </a:t>
            </a:r>
          </a:p>
          <a:p>
            <a:r>
              <a:rPr lang="cs-CZ" sz="1900" dirty="0">
                <a:solidFill>
                  <a:schemeClr val="tx1"/>
                </a:solidFill>
              </a:rPr>
              <a:t>	</a:t>
            </a:r>
            <a:r>
              <a:rPr lang="cs-CZ" sz="1900" dirty="0" err="1">
                <a:solidFill>
                  <a:schemeClr val="tx1"/>
                </a:solidFill>
              </a:rPr>
              <a:t>Azotobacter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Klebsiella</a:t>
            </a:r>
            <a:r>
              <a:rPr lang="cs-CZ" sz="1900" dirty="0">
                <a:solidFill>
                  <a:schemeClr val="tx1"/>
                </a:solidFill>
              </a:rPr>
              <a:t>, Clostridium a </a:t>
            </a:r>
            <a:r>
              <a:rPr lang="cs-CZ" sz="1900" dirty="0" err="1" smtClean="0">
                <a:solidFill>
                  <a:schemeClr val="tx1"/>
                </a:solidFill>
              </a:rPr>
              <a:t>cyanobacterie</a:t>
            </a:r>
            <a:r>
              <a:rPr lang="cs-CZ" sz="1900" dirty="0" smtClean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tx1"/>
                </a:solidFill>
              </a:rPr>
              <a:t>(vodní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Reakce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dirty="0" err="1">
                <a:solidFill>
                  <a:schemeClr val="tx1"/>
                </a:solidFill>
              </a:rPr>
              <a:t>katalysována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nitrogenázovým</a:t>
            </a:r>
            <a:r>
              <a:rPr lang="cs-CZ" dirty="0">
                <a:solidFill>
                  <a:schemeClr val="tx1"/>
                </a:solidFill>
              </a:rPr>
              <a:t> komplexem složeným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err="1">
                <a:solidFill>
                  <a:schemeClr val="tx1"/>
                </a:solidFill>
              </a:rPr>
              <a:t>FeS</a:t>
            </a:r>
            <a:r>
              <a:rPr lang="cs-CZ" dirty="0">
                <a:solidFill>
                  <a:schemeClr val="tx1"/>
                </a:solidFill>
              </a:rPr>
              <a:t>-proteinu </a:t>
            </a:r>
            <a:r>
              <a:rPr lang="cs-CZ" dirty="0" err="1">
                <a:solidFill>
                  <a:schemeClr val="tx1"/>
                </a:solidFill>
              </a:rPr>
              <a:t>dinitrogenasa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reduktasy</a:t>
            </a:r>
            <a:r>
              <a:rPr lang="cs-CZ" dirty="0">
                <a:solidFill>
                  <a:schemeClr val="tx1"/>
                </a:solidFill>
              </a:rPr>
              <a:t> (složena ze 2 podjednotek o ca 65 </a:t>
            </a:r>
            <a:r>
              <a:rPr lang="cs-CZ" dirty="0" err="1">
                <a:solidFill>
                  <a:schemeClr val="tx1"/>
                </a:solidFill>
              </a:rPr>
              <a:t>kD</a:t>
            </a:r>
            <a:r>
              <a:rPr lang="cs-CZ" dirty="0">
                <a:solidFill>
                  <a:schemeClr val="tx1"/>
                </a:solidFill>
              </a:rPr>
              <a:t>, obsahuje 4Fe a 4S na dimer, citlivá na kyslík)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MoFe</a:t>
            </a:r>
            <a:r>
              <a:rPr lang="cs-CZ" dirty="0">
                <a:solidFill>
                  <a:schemeClr val="tx1"/>
                </a:solidFill>
              </a:rPr>
              <a:t>-proteinu </a:t>
            </a:r>
            <a:r>
              <a:rPr lang="cs-CZ" dirty="0" err="1">
                <a:solidFill>
                  <a:schemeClr val="tx1"/>
                </a:solidFill>
              </a:rPr>
              <a:t>dinitrogenasy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chemeClr val="tx1"/>
                </a:solidFill>
                <a:sym typeface="Symbol"/>
              </a:rPr>
              <a:t>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</a:t>
            </a:r>
            <a:r>
              <a:rPr lang="en-US" baseline="-25000" dirty="0">
                <a:solidFill>
                  <a:schemeClr val="tx1"/>
                </a:solidFill>
                <a:sym typeface="Symbol"/>
              </a:rPr>
              <a:t>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heterotetramer</a:t>
            </a:r>
            <a:r>
              <a:rPr lang="cs-CZ" dirty="0">
                <a:solidFill>
                  <a:schemeClr val="tx1"/>
                </a:solidFill>
              </a:rPr>
              <a:t> s velkým redoxním centrem obsahujícím Fe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a Fe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MoS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spojené 3 sulfidovými skupinami)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83" y="3501008"/>
            <a:ext cx="57626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8" y="2431277"/>
            <a:ext cx="57626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Nitrogenasová</a:t>
            </a:r>
            <a:r>
              <a:rPr lang="cs-CZ" dirty="0">
                <a:solidFill>
                  <a:schemeClr val="tx1"/>
                </a:solidFill>
              </a:rPr>
              <a:t> reakce může být rozložena do 3 kroků: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redukce </a:t>
            </a:r>
            <a:r>
              <a:rPr lang="cs-CZ" dirty="0" err="1">
                <a:solidFill>
                  <a:schemeClr val="tx1"/>
                </a:solidFill>
              </a:rPr>
              <a:t>FeS</a:t>
            </a:r>
            <a:r>
              <a:rPr lang="cs-CZ" dirty="0">
                <a:solidFill>
                  <a:schemeClr val="tx1"/>
                </a:solidFill>
              </a:rPr>
              <a:t>-proteinu externím donorem elektronů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redukce </a:t>
            </a:r>
            <a:r>
              <a:rPr lang="cs-CZ" dirty="0" err="1">
                <a:solidFill>
                  <a:schemeClr val="tx1"/>
                </a:solidFill>
              </a:rPr>
              <a:t>MoFe</a:t>
            </a:r>
            <a:r>
              <a:rPr lang="cs-CZ" dirty="0">
                <a:solidFill>
                  <a:schemeClr val="tx1"/>
                </a:solidFill>
              </a:rPr>
              <a:t>-proteinu redukovaným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-proteinem – ta je usnadněna fosforylací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-proteinu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redukce N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MoFe</a:t>
            </a:r>
            <a:r>
              <a:rPr lang="cs-CZ" dirty="0">
                <a:solidFill>
                  <a:schemeClr val="tx1"/>
                </a:solidFill>
              </a:rPr>
              <a:t> proteinem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914286" cy="51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První reakce vyžaduje NADH a je </a:t>
            </a:r>
            <a:r>
              <a:rPr lang="cs-CZ" sz="2000" dirty="0" err="1">
                <a:solidFill>
                  <a:schemeClr val="tx1"/>
                </a:solidFill>
              </a:rPr>
              <a:t>katalysována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feredoxinem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Ve druhém stupni dochází ke spřažení s exergonickým pochodem – hydrolýzou ATP.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Podstatou </a:t>
            </a:r>
            <a:r>
              <a:rPr lang="cs-CZ" dirty="0">
                <a:solidFill>
                  <a:schemeClr val="tx1"/>
                </a:solidFill>
              </a:rPr>
              <a:t>je snížení </a:t>
            </a:r>
            <a:r>
              <a:rPr lang="cs-CZ" dirty="0" err="1">
                <a:solidFill>
                  <a:schemeClr val="tx1"/>
                </a:solidFill>
              </a:rPr>
              <a:t>redoxpotenciálu</a:t>
            </a:r>
            <a:r>
              <a:rPr lang="cs-CZ" dirty="0">
                <a:solidFill>
                  <a:schemeClr val="tx1"/>
                </a:solidFill>
              </a:rPr>
              <a:t> (z -350 </a:t>
            </a:r>
            <a:r>
              <a:rPr lang="cs-CZ" dirty="0" err="1">
                <a:solidFill>
                  <a:schemeClr val="tx1"/>
                </a:solidFill>
              </a:rPr>
              <a:t>mV</a:t>
            </a:r>
            <a:r>
              <a:rPr lang="cs-CZ" dirty="0">
                <a:solidFill>
                  <a:schemeClr val="tx1"/>
                </a:solidFill>
              </a:rPr>
              <a:t> na -450 </a:t>
            </a:r>
            <a:r>
              <a:rPr lang="cs-CZ" dirty="0" err="1">
                <a:solidFill>
                  <a:schemeClr val="tx1"/>
                </a:solidFill>
              </a:rPr>
              <a:t>mV</a:t>
            </a:r>
            <a:r>
              <a:rPr lang="cs-CZ" dirty="0">
                <a:solidFill>
                  <a:schemeClr val="tx1"/>
                </a:solidFill>
              </a:rPr>
              <a:t>) po fosforylaci proteinu, to umožní redukovat koncový enzym – </a:t>
            </a:r>
            <a:r>
              <a:rPr lang="cs-CZ" dirty="0" err="1">
                <a:solidFill>
                  <a:schemeClr val="tx1"/>
                </a:solidFill>
              </a:rPr>
              <a:t>FeMo</a:t>
            </a:r>
            <a:r>
              <a:rPr lang="cs-CZ" dirty="0">
                <a:solidFill>
                  <a:schemeClr val="tx1"/>
                </a:solidFill>
              </a:rPr>
              <a:t>-protein o nízkém E</a:t>
            </a:r>
            <a:r>
              <a:rPr lang="cs-CZ" baseline="30000" dirty="0">
                <a:solidFill>
                  <a:schemeClr val="tx1"/>
                </a:solidFill>
              </a:rPr>
              <a:t>’0</a:t>
            </a:r>
            <a:r>
              <a:rPr lang="cs-CZ" dirty="0">
                <a:solidFill>
                  <a:schemeClr val="tx1"/>
                </a:solidFill>
              </a:rPr>
              <a:t>, jenž je pak schopen redukce N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400" dirty="0">
                <a:solidFill>
                  <a:srgbClr val="00B050"/>
                </a:solidFill>
              </a:rPr>
              <a:t>Přenos elektronu mezi  </a:t>
            </a:r>
            <a:r>
              <a:rPr lang="cs-CZ" sz="4400" dirty="0" err="1">
                <a:solidFill>
                  <a:srgbClr val="00B050"/>
                </a:solidFill>
              </a:rPr>
              <a:t>FeS</a:t>
            </a:r>
            <a:r>
              <a:rPr lang="cs-CZ" sz="4400" dirty="0">
                <a:solidFill>
                  <a:srgbClr val="00B050"/>
                </a:solidFill>
              </a:rPr>
              <a:t> klastry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870477" cy="4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M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sz="4400" dirty="0">
                <a:solidFill>
                  <a:srgbClr val="00B050"/>
                </a:solidFill>
                <a:effectLst/>
              </a:rPr>
              <a:t>Vazba N</a:t>
            </a:r>
            <a:r>
              <a:rPr lang="cs-CZ" sz="4400" baseline="-25000" dirty="0">
                <a:solidFill>
                  <a:srgbClr val="00B050"/>
                </a:solidFill>
                <a:effectLst/>
              </a:rPr>
              <a:t>2</a:t>
            </a:r>
            <a:r>
              <a:rPr lang="cs-CZ" sz="4400" dirty="0">
                <a:solidFill>
                  <a:srgbClr val="00B050"/>
                </a:solidFill>
                <a:effectLst/>
              </a:rPr>
              <a:t> v klastrech </a:t>
            </a:r>
            <a:r>
              <a:rPr lang="cs-CZ" sz="4400" dirty="0" err="1" smtClean="0">
                <a:solidFill>
                  <a:srgbClr val="00B050"/>
                </a:solidFill>
                <a:effectLst/>
              </a:rPr>
              <a:t>dinitrogenasy</a:t>
            </a:r>
            <a:endParaRPr lang="cs-CZ" sz="4400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47" y="1625086"/>
            <a:ext cx="5761905" cy="44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3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Speciální metabolické dráhy.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Mikrosomální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elektronový transport, </a:t>
            </a:r>
            <a:r>
              <a:rPr lang="cs-CZ" dirty="0" err="1">
                <a:solidFill>
                  <a:schemeClr val="tx1"/>
                </a:solidFill>
              </a:rPr>
              <a:t>cyt</a:t>
            </a:r>
            <a:r>
              <a:rPr lang="cs-CZ" dirty="0">
                <a:solidFill>
                  <a:schemeClr val="tx1"/>
                </a:solidFill>
              </a:rPr>
              <a:t> P450.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Nitrogenasový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systém.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Nitrogenasa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(podobně jako RUBISCO) je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syntesována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ve velkých množstvích, u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diazotofytů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tvoří až 10% všech bílkovin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Nitrogenasa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redukuje i jiné substráty se strukturou podobnou N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dobrým měřítkem její aktivity je redukce acetylenu: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HCCH + 2e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+ 2H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+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→      H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CCH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Problém citlivosti ke </a:t>
            </a:r>
            <a:r>
              <a:rPr lang="cs-CZ" dirty="0" smtClean="0">
                <a:latin typeface="Times New Roman"/>
                <a:ea typeface="Times New Roman"/>
              </a:rPr>
              <a:t>kyslíku </a:t>
            </a:r>
          </a:p>
          <a:p>
            <a:pPr lvl="1"/>
            <a:r>
              <a:rPr lang="cs-CZ" dirty="0" smtClean="0">
                <a:latin typeface="Times New Roman"/>
                <a:ea typeface="Times New Roman"/>
              </a:rPr>
              <a:t>produkce </a:t>
            </a:r>
            <a:r>
              <a:rPr lang="cs-CZ" dirty="0" err="1">
                <a:latin typeface="Times New Roman"/>
                <a:ea typeface="Times New Roman"/>
              </a:rPr>
              <a:t>leghemoglobinu</a:t>
            </a:r>
            <a:r>
              <a:rPr lang="cs-CZ" dirty="0">
                <a:latin typeface="Times New Roman"/>
                <a:ea typeface="Times New Roman"/>
              </a:rPr>
              <a:t> odčerpávajícího O</a:t>
            </a:r>
            <a:r>
              <a:rPr lang="cs-CZ" baseline="-25000" dirty="0">
                <a:latin typeface="Times New Roman"/>
                <a:ea typeface="Times New Roman"/>
              </a:rPr>
              <a:t>2</a:t>
            </a:r>
            <a:r>
              <a:rPr lang="cs-CZ" dirty="0">
                <a:latin typeface="Times New Roman"/>
                <a:ea typeface="Times New Roman"/>
              </a:rPr>
              <a:t> (v rostlinné buňce, </a:t>
            </a:r>
            <a:r>
              <a:rPr lang="cs-CZ" dirty="0" err="1">
                <a:latin typeface="Times New Roman"/>
                <a:ea typeface="Times New Roman"/>
              </a:rPr>
              <a:t>kodován</a:t>
            </a:r>
            <a:r>
              <a:rPr lang="cs-CZ" dirty="0">
                <a:latin typeface="Times New Roman"/>
                <a:ea typeface="Times New Roman"/>
              </a:rPr>
              <a:t> v jejím jádře</a:t>
            </a:r>
            <a:r>
              <a:rPr lang="cs-CZ" dirty="0" smtClean="0">
                <a:latin typeface="Times New Roman"/>
                <a:ea typeface="Times New Roman"/>
              </a:rPr>
              <a:t>.</a:t>
            </a: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 err="1" smtClean="0">
                <a:latin typeface="Times New Roman"/>
                <a:ea typeface="Times New Roman"/>
              </a:rPr>
              <a:t>Symbiosa</a:t>
            </a:r>
            <a:r>
              <a:rPr lang="cs-CZ" dirty="0" smtClean="0">
                <a:latin typeface="Times New Roman"/>
                <a:ea typeface="Times New Roman"/>
              </a:rPr>
              <a:t> </a:t>
            </a:r>
            <a:r>
              <a:rPr lang="cs-CZ" dirty="0">
                <a:latin typeface="Times New Roman"/>
                <a:ea typeface="Times New Roman"/>
              </a:rPr>
              <a:t>– rostlina zásobuje </a:t>
            </a:r>
            <a:r>
              <a:rPr lang="cs-CZ" dirty="0" err="1">
                <a:latin typeface="Times New Roman"/>
                <a:ea typeface="Times New Roman"/>
              </a:rPr>
              <a:t>symbionta</a:t>
            </a:r>
            <a:r>
              <a:rPr lang="cs-CZ" dirty="0">
                <a:latin typeface="Times New Roman"/>
                <a:ea typeface="Times New Roman"/>
              </a:rPr>
              <a:t> metabolity (z TCA</a:t>
            </a:r>
            <a:r>
              <a:rPr lang="cs-CZ" dirty="0" smtClean="0">
                <a:latin typeface="Times New Roman"/>
                <a:ea typeface="Times New Roman"/>
              </a:rPr>
              <a:t>)</a:t>
            </a: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554286" cy="3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4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Fixace dusíku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sz="2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Možnosti 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GMO – </a:t>
            </a:r>
            <a:r>
              <a:rPr lang="cs-CZ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nitrogenázy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 v rostlinách.</a:t>
            </a:r>
          </a:p>
          <a:p>
            <a:pPr marL="0" indent="0">
              <a:spcAft>
                <a:spcPts val="0"/>
              </a:spcAft>
              <a:buNone/>
            </a:pPr>
            <a:endParaRPr lang="cs-CZ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Jiné typy </a:t>
            </a:r>
            <a:r>
              <a:rPr lang="cs-CZ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nitrogenas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 (V místo </a:t>
            </a:r>
            <a:r>
              <a:rPr lang="cs-CZ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Mo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, účast </a:t>
            </a:r>
            <a:r>
              <a:rPr lang="cs-CZ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azotoflavinu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 aj.)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Mikrosomální</a:t>
            </a:r>
            <a:r>
              <a:rPr lang="cs-CZ" dirty="0">
                <a:solidFill>
                  <a:schemeClr val="tx1"/>
                </a:solidFill>
              </a:rPr>
              <a:t> elektronový transport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Elektronový transport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aktivace kyslíku – reakce se </a:t>
            </a:r>
            <a:r>
              <a:rPr lang="cs-CZ" dirty="0" smtClean="0">
                <a:solidFill>
                  <a:schemeClr val="tx1"/>
                </a:solidFill>
              </a:rPr>
              <a:t>substrátem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monooxygenace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Řetězec elektronového transportu CYT P450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nutnost redukce ½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cs-CZ" dirty="0" err="1" smtClean="0">
                <a:solidFill>
                  <a:schemeClr val="tx1"/>
                </a:solidFill>
              </a:rPr>
              <a:t>Mikrosomální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málo </a:t>
            </a:r>
            <a:r>
              <a:rPr lang="cs-CZ" dirty="0">
                <a:solidFill>
                  <a:schemeClr val="tx1"/>
                </a:solidFill>
              </a:rPr>
              <a:t>specifický, metabolismus </a:t>
            </a:r>
            <a:r>
              <a:rPr lang="cs-CZ" dirty="0" err="1">
                <a:solidFill>
                  <a:schemeClr val="tx1"/>
                </a:solidFill>
              </a:rPr>
              <a:t>xenobiotik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itochondriální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specifický</a:t>
            </a:r>
            <a:r>
              <a:rPr lang="cs-CZ" dirty="0">
                <a:solidFill>
                  <a:schemeClr val="tx1"/>
                </a:solidFill>
              </a:rPr>
              <a:t>, metabolismus </a:t>
            </a:r>
            <a:r>
              <a:rPr lang="cs-CZ" dirty="0" err="1">
                <a:solidFill>
                  <a:schemeClr val="tx1"/>
                </a:solidFill>
              </a:rPr>
              <a:t>eobiotik</a:t>
            </a:r>
            <a:r>
              <a:rPr lang="cs-CZ" dirty="0">
                <a:solidFill>
                  <a:schemeClr val="tx1"/>
                </a:solidFill>
              </a:rPr>
              <a:t> (steroidy, MK atd</a:t>
            </a:r>
            <a:r>
              <a:rPr lang="cs-CZ" dirty="0" smtClean="0">
                <a:solidFill>
                  <a:schemeClr val="tx1"/>
                </a:solidFill>
              </a:rPr>
              <a:t>.)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Základem </a:t>
            </a:r>
            <a:r>
              <a:rPr lang="cs-CZ" dirty="0" smtClean="0">
                <a:solidFill>
                  <a:schemeClr val="tx1"/>
                </a:solidFill>
              </a:rPr>
              <a:t>hydroxylace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výsledkem </a:t>
            </a:r>
            <a:r>
              <a:rPr lang="cs-CZ" dirty="0">
                <a:solidFill>
                  <a:schemeClr val="tx1"/>
                </a:solidFill>
              </a:rPr>
              <a:t>i </a:t>
            </a:r>
            <a:r>
              <a:rPr lang="cs-CZ" dirty="0" err="1">
                <a:solidFill>
                  <a:schemeClr val="tx1"/>
                </a:solidFill>
              </a:rPr>
              <a:t>dehalogenace</a:t>
            </a:r>
            <a:r>
              <a:rPr lang="cs-CZ" dirty="0">
                <a:solidFill>
                  <a:schemeClr val="tx1"/>
                </a:solidFill>
              </a:rPr>
              <a:t>, deaminace, N- a O-</a:t>
            </a:r>
            <a:r>
              <a:rPr lang="cs-CZ" dirty="0" err="1">
                <a:solidFill>
                  <a:schemeClr val="tx1"/>
                </a:solidFill>
              </a:rPr>
              <a:t>dealkylace</a:t>
            </a:r>
            <a:r>
              <a:rPr lang="cs-CZ" dirty="0">
                <a:solidFill>
                  <a:schemeClr val="tx1"/>
                </a:solidFill>
              </a:rPr>
              <a:t>, epoxidace aj. – multifunkční </a:t>
            </a:r>
            <a:r>
              <a:rPr lang="cs-CZ" dirty="0" smtClean="0">
                <a:solidFill>
                  <a:schemeClr val="tx1"/>
                </a:solidFill>
              </a:rPr>
              <a:t>oxidázy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Lokalisace</a:t>
            </a:r>
            <a:r>
              <a:rPr lang="cs-CZ" dirty="0">
                <a:solidFill>
                  <a:schemeClr val="tx1"/>
                </a:solidFill>
              </a:rPr>
              <a:t> v membráně, zdrojem elektronů NADPH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lokalisace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 </a:t>
            </a:r>
            <a:r>
              <a:rPr lang="cs-CZ" dirty="0" smtClean="0">
                <a:solidFill>
                  <a:schemeClr val="tx1"/>
                </a:solidFill>
              </a:rPr>
              <a:t>membráně ER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zdrojem </a:t>
            </a:r>
            <a:r>
              <a:rPr lang="cs-CZ" dirty="0">
                <a:solidFill>
                  <a:schemeClr val="tx1"/>
                </a:solidFill>
              </a:rPr>
              <a:t>elektronů NADPH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47" y="1844824"/>
            <a:ext cx="57721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Elektrony dodává z NADPH CYT </a:t>
            </a:r>
            <a:r>
              <a:rPr lang="cs-CZ" dirty="0">
                <a:solidFill>
                  <a:schemeClr val="tx1"/>
                </a:solidFill>
              </a:rPr>
              <a:t>P450 reduktáza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vícefunkční enzym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071688"/>
            <a:ext cx="5772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5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CYT P450 </a:t>
            </a:r>
            <a:r>
              <a:rPr lang="cs-CZ" dirty="0" smtClean="0">
                <a:solidFill>
                  <a:schemeClr val="tx1"/>
                </a:solidFill>
              </a:rPr>
              <a:t>reduktáza - 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bsahuje </a:t>
            </a:r>
            <a:r>
              <a:rPr lang="cs-CZ" dirty="0">
                <a:solidFill>
                  <a:schemeClr val="tx1"/>
                </a:solidFill>
              </a:rPr>
              <a:t>FAD i FMN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814513"/>
            <a:ext cx="23717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1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Reakční cyklus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556792"/>
            <a:ext cx="54959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Příklad transformace </a:t>
            </a:r>
            <a:r>
              <a:rPr lang="cs-CZ" dirty="0" err="1">
                <a:solidFill>
                  <a:schemeClr val="tx1"/>
                </a:solidFill>
              </a:rPr>
              <a:t>xenobiotika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alifatická </a:t>
            </a:r>
            <a:r>
              <a:rPr lang="cs-CZ" dirty="0">
                <a:solidFill>
                  <a:schemeClr val="tx1"/>
                </a:solidFill>
              </a:rPr>
              <a:t>hydroxylace </a:t>
            </a:r>
            <a:r>
              <a:rPr lang="cs-CZ" dirty="0" smtClean="0">
                <a:solidFill>
                  <a:schemeClr val="tx1"/>
                </a:solidFill>
              </a:rPr>
              <a:t>pentobarbitalu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724150"/>
            <a:ext cx="57626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Typy </a:t>
            </a:r>
            <a:r>
              <a:rPr lang="cs-CZ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přeměn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Hydroxylace – alifatická, aromatická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O- nebo N-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dealkylace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Oxidace dvojné vazby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N-oxidace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S-oxidace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Oxidační deaminace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Oxidace alkoholů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Oxidační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dehalogenace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Nomenklatura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CytP450 </a:t>
            </a: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1A2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		rodina – 40% homologie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			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podrodina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59%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			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isoforma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632</TotalTime>
  <Words>521</Words>
  <Application>Microsoft Office PowerPoint</Application>
  <PresentationFormat>Předvádění na obrazovce (4:3)</PresentationFormat>
  <Paragraphs>407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Exekutivní</vt:lpstr>
      <vt:lpstr>C4182 Biochemie II</vt:lpstr>
      <vt:lpstr>Obsah</vt:lpstr>
      <vt:lpstr>Mikrosomální elektronový transport</vt:lpstr>
      <vt:lpstr>Systém Cyt P450</vt:lpstr>
      <vt:lpstr>Systém Cyt P450</vt:lpstr>
      <vt:lpstr>Systém Cyt P450</vt:lpstr>
      <vt:lpstr>Systém Cyt P450</vt:lpstr>
      <vt:lpstr>Systém Cyt P450</vt:lpstr>
      <vt:lpstr>Systém Cyt P450</vt:lpstr>
      <vt:lpstr>Systém Cyt P450</vt:lpstr>
      <vt:lpstr>Systém Cyt P450</vt:lpstr>
      <vt:lpstr>Nitrogenasový systém</vt:lpstr>
      <vt:lpstr>Nitrogenasový systém</vt:lpstr>
      <vt:lpstr>Nitrogenasový systém</vt:lpstr>
      <vt:lpstr>Nitrogenasový systém</vt:lpstr>
      <vt:lpstr>Nitrogenasový systém</vt:lpstr>
      <vt:lpstr>Přenos elektronu mezi  FeS klastry</vt:lpstr>
      <vt:lpstr>Nitrogenasový systém</vt:lpstr>
      <vt:lpstr>Vazba N2 v klastrech dinitrogenasy</vt:lpstr>
      <vt:lpstr>Nitrogenasový systém</vt:lpstr>
      <vt:lpstr>Nitrogenasový systém</vt:lpstr>
      <vt:lpstr>Fixace dusíku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50</cp:revision>
  <dcterms:created xsi:type="dcterms:W3CDTF">2012-05-21T09:08:24Z</dcterms:created>
  <dcterms:modified xsi:type="dcterms:W3CDTF">2013-04-29T12:19:11Z</dcterms:modified>
</cp:coreProperties>
</file>