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72" r:id="rId5"/>
    <p:sldId id="273" r:id="rId6"/>
    <p:sldId id="292" r:id="rId7"/>
    <p:sldId id="304" r:id="rId8"/>
    <p:sldId id="289" r:id="rId9"/>
    <p:sldId id="290" r:id="rId10"/>
    <p:sldId id="291" r:id="rId11"/>
    <p:sldId id="271" r:id="rId12"/>
    <p:sldId id="274" r:id="rId13"/>
    <p:sldId id="294" r:id="rId14"/>
    <p:sldId id="293" r:id="rId15"/>
    <p:sldId id="303" r:id="rId16"/>
    <p:sldId id="276" r:id="rId17"/>
    <p:sldId id="296" r:id="rId18"/>
    <p:sldId id="298" r:id="rId19"/>
    <p:sldId id="277" r:id="rId20"/>
    <p:sldId id="297" r:id="rId21"/>
    <p:sldId id="295" r:id="rId22"/>
    <p:sldId id="299" r:id="rId23"/>
    <p:sldId id="301" r:id="rId24"/>
    <p:sldId id="300" r:id="rId25"/>
    <p:sldId id="30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4/29/2013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4/29/2013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4/29/2013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8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65539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65540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541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z="2400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5542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6554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54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z="240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5545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2400" smtClean="0">
                <a:solidFill>
                  <a:srgbClr val="000000"/>
                </a:solidFill>
              </a:endParaRPr>
            </a:p>
          </p:txBody>
        </p:sp>
        <p:sp>
          <p:nvSpPr>
            <p:cNvPr id="65546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2400" smtClean="0">
                <a:solidFill>
                  <a:srgbClr val="000000"/>
                </a:solidFill>
              </a:endParaRPr>
            </a:p>
          </p:txBody>
        </p:sp>
        <p:sp>
          <p:nvSpPr>
            <p:cNvPr id="65547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2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smtClean="0"/>
              <a:t>Click to edit Master title style</a:t>
            </a: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AU" noProof="0" smtClean="0"/>
              <a:t>Click to edit Master subtitle style</a:t>
            </a:r>
          </a:p>
        </p:txBody>
      </p:sp>
      <p:sp>
        <p:nvSpPr>
          <p:cNvPr id="65550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AU">
              <a:solidFill>
                <a:srgbClr val="1C1C1C"/>
              </a:solidFill>
            </a:endParaRPr>
          </a:p>
        </p:txBody>
      </p:sp>
      <p:sp>
        <p:nvSpPr>
          <p:cNvPr id="65551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AU">
              <a:solidFill>
                <a:srgbClr val="1C1C1C"/>
              </a:solidFill>
            </a:endParaRPr>
          </a:p>
        </p:txBody>
      </p:sp>
      <p:sp>
        <p:nvSpPr>
          <p:cNvPr id="65552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58A5900-7286-4A28-8A94-9CC532BAF4CC}" type="slidenum">
              <a:rPr lang="en-AU">
                <a:solidFill>
                  <a:srgbClr val="1C1C1C"/>
                </a:solidFill>
              </a:rPr>
              <a:pPr/>
              <a:t>‹#›</a:t>
            </a:fld>
            <a:endParaRPr lang="en-AU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868588"/>
      </p:ext>
    </p:extLst>
  </p:cSld>
  <p:clrMapOvr>
    <a:masterClrMapping/>
  </p:clrMapOvr>
  <p:transition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08F9B2-562B-4592-8924-1B5FD8FE79AF}" type="slidenum">
              <a:rPr lang="en-AU">
                <a:solidFill>
                  <a:srgbClr val="000000"/>
                </a:solidFill>
              </a:rPr>
              <a:pPr/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069151"/>
      </p:ext>
    </p:extLst>
  </p:cSld>
  <p:clrMapOvr>
    <a:masterClrMapping/>
  </p:clrMapOvr>
  <p:transition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98B296-ADD6-490A-B151-579946D00F6D}" type="slidenum">
              <a:rPr lang="en-AU">
                <a:solidFill>
                  <a:srgbClr val="000000"/>
                </a:solidFill>
              </a:rPr>
              <a:pPr/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827645"/>
      </p:ext>
    </p:extLst>
  </p:cSld>
  <p:clrMapOvr>
    <a:masterClrMapping/>
  </p:clrMapOvr>
  <p:transition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046A9C-B5C7-46B2-BA64-156C54D03041}" type="slidenum">
              <a:rPr lang="en-AU">
                <a:solidFill>
                  <a:srgbClr val="000000"/>
                </a:solidFill>
              </a:rPr>
              <a:pPr/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161372"/>
      </p:ext>
    </p:extLst>
  </p:cSld>
  <p:clrMapOvr>
    <a:masterClrMapping/>
  </p:clrMapOvr>
  <p:transition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0F2260-E183-45DB-8E9E-92501F019A23}" type="slidenum">
              <a:rPr lang="en-AU">
                <a:solidFill>
                  <a:srgbClr val="000000"/>
                </a:solidFill>
              </a:rPr>
              <a:pPr/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92236"/>
      </p:ext>
    </p:extLst>
  </p:cSld>
  <p:clrMapOvr>
    <a:masterClrMapping/>
  </p:clrMapOvr>
  <p:transition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E8D924-0883-4195-BF70-1E7DAA981EC4}" type="slidenum">
              <a:rPr lang="en-AU">
                <a:solidFill>
                  <a:srgbClr val="000000"/>
                </a:solidFill>
              </a:rPr>
              <a:pPr/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653997"/>
      </p:ext>
    </p:extLst>
  </p:cSld>
  <p:clrMapOvr>
    <a:masterClrMapping/>
  </p:clrMapOvr>
  <p:transition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37ECD9-EE22-4C8F-9384-8279F18ACD2E}" type="slidenum">
              <a:rPr lang="en-AU">
                <a:solidFill>
                  <a:srgbClr val="000000"/>
                </a:solidFill>
              </a:rPr>
              <a:pPr/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918135"/>
      </p:ext>
    </p:extLst>
  </p:cSld>
  <p:clrMapOvr>
    <a:masterClrMapping/>
  </p:clrMapOvr>
  <p:transition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C9778C-7EC0-424C-A1F5-ADE1FBC60FA6}" type="slidenum">
              <a:rPr lang="en-AU">
                <a:solidFill>
                  <a:srgbClr val="000000"/>
                </a:solidFill>
              </a:rPr>
              <a:pPr/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799751"/>
      </p:ext>
    </p:extLst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4/29/2013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3F5563-5542-4189-9651-1154A76ADE1C}" type="slidenum">
              <a:rPr lang="en-AU">
                <a:solidFill>
                  <a:srgbClr val="000000"/>
                </a:solidFill>
              </a:rPr>
              <a:pPr/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442362"/>
      </p:ext>
    </p:extLst>
  </p:cSld>
  <p:clrMapOvr>
    <a:masterClrMapping/>
  </p:clrMapOvr>
  <p:transition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7CB022-4C17-4015-A168-FF9CC6BDFD1A}" type="slidenum">
              <a:rPr lang="en-AU">
                <a:solidFill>
                  <a:srgbClr val="000000"/>
                </a:solidFill>
              </a:rPr>
              <a:pPr/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598582"/>
      </p:ext>
    </p:extLst>
  </p:cSld>
  <p:clrMapOvr>
    <a:masterClrMapping/>
  </p:clrMapOvr>
  <p:transition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CC5F8-4471-4B8D-A914-2EBD1538BF60}" type="slidenum">
              <a:rPr lang="en-AU">
                <a:solidFill>
                  <a:srgbClr val="000000"/>
                </a:solidFill>
              </a:rPr>
              <a:pPr/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395364"/>
      </p:ext>
    </p:extLst>
  </p:cSld>
  <p:clrMapOvr>
    <a:masterClrMapping/>
  </p:clrMapOvr>
  <p:transition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CEE4CCC-9D7B-4450-8945-18C08BAA1910}" type="slidenum">
              <a:rPr lang="en-AU">
                <a:solidFill>
                  <a:srgbClr val="000000"/>
                </a:solidFill>
              </a:rPr>
              <a:pPr/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769049"/>
      </p:ext>
    </p:extLst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4/29/2013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4/29/2013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4/29/2013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4/29/2013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4/29/2013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4/29/2013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4/29/2013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4/29/2013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sz="2400" smtClean="0">
              <a:solidFill>
                <a:srgbClr val="000000"/>
              </a:solidFill>
            </a:endParaRP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sz="2400" smtClean="0">
              <a:solidFill>
                <a:srgbClr val="000000"/>
              </a:solidFill>
            </a:endParaRP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sz="2400" smtClean="0">
              <a:solidFill>
                <a:srgbClr val="000000"/>
              </a:solidFill>
            </a:endParaRPr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sz="2400" smtClean="0">
              <a:solidFill>
                <a:srgbClr val="000000"/>
              </a:solidFill>
            </a:endParaRPr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sz="2400" smtClean="0">
              <a:solidFill>
                <a:srgbClr val="000000"/>
              </a:solidFill>
            </a:endParaRPr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sz="2400" smtClean="0">
              <a:solidFill>
                <a:srgbClr val="000000"/>
              </a:solidFill>
            </a:endParaRPr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sz="2400" smtClean="0">
              <a:solidFill>
                <a:srgbClr val="000000"/>
              </a:solidFill>
            </a:endParaRPr>
          </a:p>
        </p:txBody>
      </p:sp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645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mtClean="0">
              <a:solidFill>
                <a:srgbClr val="000000"/>
              </a:solidFill>
            </a:endParaRPr>
          </a:p>
        </p:txBody>
      </p:sp>
      <p:sp>
        <p:nvSpPr>
          <p:cNvPr id="645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mtClean="0">
              <a:solidFill>
                <a:srgbClr val="000000"/>
              </a:solidFill>
            </a:endParaRPr>
          </a:p>
        </p:txBody>
      </p:sp>
      <p:sp>
        <p:nvSpPr>
          <p:cNvPr id="645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14143A-FCB0-4848-9DE7-28CEFB071FA3}" type="slidenum">
              <a:rPr lang="en-A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A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265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pull/>
  </p:transition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63415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C4182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Biochemie II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60" y="4437112"/>
            <a:ext cx="7848872" cy="129614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cs-CZ" sz="3500" dirty="0" smtClean="0">
                <a:solidFill>
                  <a:schemeClr val="tx1"/>
                </a:solidFill>
                <a:latin typeface="+mn-lt"/>
              </a:rPr>
              <a:t>11-Principy metabolických regulací</a:t>
            </a:r>
          </a:p>
          <a:p>
            <a:pPr algn="l"/>
            <a:endParaRPr lang="cs-CZ" sz="3200" dirty="0">
              <a:solidFill>
                <a:schemeClr val="tx1"/>
              </a:solidFill>
              <a:latin typeface="+mn-lt"/>
            </a:endParaRPr>
          </a:p>
          <a:p>
            <a:pPr algn="r"/>
            <a:r>
              <a:rPr lang="cs-CZ" sz="2200" dirty="0">
                <a:solidFill>
                  <a:schemeClr val="tx1"/>
                </a:solidFill>
              </a:rPr>
              <a:t>FRVŠ </a:t>
            </a:r>
            <a:r>
              <a:rPr lang="cs-CZ" sz="2200" b="1" dirty="0">
                <a:solidFill>
                  <a:schemeClr val="tx1"/>
                </a:solidFill>
              </a:rPr>
              <a:t>1647/2012</a:t>
            </a:r>
            <a:endParaRPr lang="cs-CZ" sz="2200" dirty="0">
              <a:solidFill>
                <a:schemeClr val="tx1"/>
              </a:solidFill>
            </a:endParaRPr>
          </a:p>
          <a:p>
            <a:pPr algn="l"/>
            <a:endParaRPr lang="cs-CZ" sz="32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4/29/2013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Petr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Zbořil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89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Regulace metabolismu</a:t>
            </a:r>
            <a:endParaRPr lang="cs-CZ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endParaRPr lang="cs-CZ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cs-CZ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Neurohumorální</a:t>
            </a:r>
            <a:r>
              <a:rPr lang="cs-CZ" dirty="0" smtClean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regulace</a:t>
            </a:r>
            <a:endParaRPr lang="cs-CZ" sz="20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sz="2000" dirty="0" smtClean="0">
                <a:solidFill>
                  <a:schemeClr val="tx1"/>
                </a:solidFill>
              </a:rPr>
              <a:t>Propojení signálních a regulačních systémů</a:t>
            </a:r>
          </a:p>
          <a:p>
            <a:pPr lvl="1"/>
            <a:r>
              <a:rPr lang="cs-CZ" sz="2000" dirty="0" smtClean="0">
                <a:solidFill>
                  <a:schemeClr val="tx1"/>
                </a:solidFill>
              </a:rPr>
              <a:t>Nervový </a:t>
            </a:r>
          </a:p>
          <a:p>
            <a:pPr lvl="1"/>
            <a:r>
              <a:rPr lang="cs-CZ" sz="2000" dirty="0" smtClean="0">
                <a:solidFill>
                  <a:schemeClr val="tx1"/>
                </a:solidFill>
              </a:rPr>
              <a:t>Hormonální </a:t>
            </a:r>
          </a:p>
          <a:p>
            <a:pPr lvl="1"/>
            <a:r>
              <a:rPr lang="cs-CZ" sz="2000" dirty="0" smtClean="0">
                <a:solidFill>
                  <a:schemeClr val="tx1"/>
                </a:solidFill>
              </a:rPr>
              <a:t>Imunitní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4/29/2013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60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Hormonální regulace</a:t>
            </a:r>
            <a:endParaRPr lang="cs-CZ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endParaRPr lang="cs-CZ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cs-CZ" dirty="0" smtClean="0">
                <a:solidFill>
                  <a:schemeClr val="tx1"/>
                </a:solidFill>
                <a:latin typeface="Times New Roman"/>
                <a:ea typeface="Times New Roman"/>
              </a:rPr>
              <a:t>Hledisko </a:t>
            </a:r>
            <a:r>
              <a:rPr lang="cs-CZ" b="1" dirty="0">
                <a:solidFill>
                  <a:schemeClr val="tx1"/>
                </a:solidFill>
                <a:latin typeface="Times New Roman"/>
                <a:ea typeface="Times New Roman"/>
              </a:rPr>
              <a:t>biochemické (obecné principy, mechanismy)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, </a:t>
            </a:r>
            <a:r>
              <a:rPr lang="cs-CZ" dirty="0" smtClean="0">
                <a:solidFill>
                  <a:schemeClr val="tx1"/>
                </a:solidFill>
                <a:latin typeface="Times New Roman"/>
                <a:ea typeface="Times New Roman"/>
              </a:rPr>
              <a:t>	</a:t>
            </a:r>
            <a:r>
              <a:rPr lang="cs-CZ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fysiologické</a:t>
            </a:r>
            <a:r>
              <a:rPr lang="cs-CZ" sz="2000" dirty="0">
                <a:solidFill>
                  <a:schemeClr val="tx1"/>
                </a:solidFill>
                <a:latin typeface="Times New Roman"/>
                <a:ea typeface="Times New Roman"/>
              </a:rPr>
              <a:t>, </a:t>
            </a:r>
            <a:r>
              <a:rPr lang="cs-CZ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medicinské</a:t>
            </a:r>
            <a:r>
              <a:rPr lang="cs-CZ" sz="2000" dirty="0">
                <a:solidFill>
                  <a:schemeClr val="tx1"/>
                </a:solidFill>
                <a:latin typeface="Times New Roman"/>
                <a:ea typeface="Times New Roman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cs-CZ" sz="2800" b="1" dirty="0">
                <a:solidFill>
                  <a:schemeClr val="tx1"/>
                </a:solidFill>
                <a:latin typeface="Times New Roman"/>
              </a:rPr>
              <a:t>Hierarchie </a:t>
            </a:r>
          </a:p>
          <a:p>
            <a:pPr lvl="0">
              <a:buFont typeface="Times New Roman"/>
              <a:buChar char="-"/>
              <a:tabLst>
                <a:tab pos="1123950" algn="l"/>
              </a:tabLst>
            </a:pPr>
            <a:r>
              <a:rPr lang="cs-CZ" sz="2800" dirty="0">
                <a:solidFill>
                  <a:schemeClr val="tx1"/>
                </a:solidFill>
                <a:latin typeface="Times New Roman"/>
                <a:ea typeface="Times New Roman"/>
              </a:rPr>
              <a:t>kaskáda – zesílení signálu</a:t>
            </a:r>
            <a:endParaRPr lang="cs-CZ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lvl="0">
              <a:buFont typeface="Times New Roman"/>
              <a:buChar char="-"/>
              <a:tabLst>
                <a:tab pos="1123950" algn="l"/>
              </a:tabLst>
            </a:pPr>
            <a:r>
              <a:rPr lang="cs-CZ" sz="2800" dirty="0">
                <a:solidFill>
                  <a:schemeClr val="tx1"/>
                </a:solidFill>
                <a:latin typeface="Times New Roman"/>
                <a:ea typeface="Times New Roman"/>
              </a:rPr>
              <a:t>zpětná vazba</a:t>
            </a:r>
            <a:endParaRPr lang="cs-CZ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4/29/2013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52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Hierarchie hormonů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4/29/2013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TextovéPole 2"/>
          <p:cNvSpPr txBox="1"/>
          <p:nvPr/>
        </p:nvSpPr>
        <p:spPr>
          <a:xfrm>
            <a:off x="2256098" y="1432648"/>
            <a:ext cx="158569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smtClean="0"/>
              <a:t>Hypotalamus</a:t>
            </a:r>
          </a:p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2136674" y="2666217"/>
            <a:ext cx="182453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err="1" smtClean="0"/>
              <a:t>Adenohypofysa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2373117" y="4019238"/>
            <a:ext cx="135165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dirty="0" smtClean="0"/>
              <a:t>Endokrinní</a:t>
            </a:r>
          </a:p>
          <a:p>
            <a:pPr algn="ctr"/>
            <a:r>
              <a:rPr lang="cs-CZ" dirty="0" smtClean="0"/>
              <a:t>žlázy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2256098" y="5501172"/>
            <a:ext cx="179728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smtClean="0"/>
              <a:t>Cílové periferní</a:t>
            </a:r>
          </a:p>
          <a:p>
            <a:r>
              <a:rPr lang="cs-CZ" dirty="0" smtClean="0"/>
              <a:t>buňky a tkáně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326089" y="1432648"/>
            <a:ext cx="165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Nervové vlivy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199868" y="2313745"/>
            <a:ext cx="1904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Neurohormony</a:t>
            </a:r>
          </a:p>
          <a:p>
            <a:r>
              <a:rPr lang="cs-CZ" dirty="0" err="1" smtClean="0"/>
              <a:t>liberiny</a:t>
            </a:r>
            <a:r>
              <a:rPr lang="cs-CZ" dirty="0" smtClean="0"/>
              <a:t>    </a:t>
            </a:r>
            <a:r>
              <a:rPr lang="cs-CZ" dirty="0" err="1" smtClean="0"/>
              <a:t>statiny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4860032" y="3372907"/>
            <a:ext cx="25843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 err="1" smtClean="0"/>
              <a:t>Glandotropní</a:t>
            </a:r>
            <a:r>
              <a:rPr lang="cs-CZ" dirty="0" smtClean="0"/>
              <a:t> hormony</a:t>
            </a:r>
          </a:p>
          <a:p>
            <a:pPr algn="ctr"/>
            <a:r>
              <a:rPr lang="cs-CZ" dirty="0" smtClean="0"/>
              <a:t>tropiny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5529286" y="4559881"/>
            <a:ext cx="1245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Hormony 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5054797" y="5656876"/>
            <a:ext cx="21948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 smtClean="0"/>
              <a:t>Projev biochemický</a:t>
            </a:r>
          </a:p>
          <a:p>
            <a:pPr algn="ctr"/>
            <a:r>
              <a:rPr lang="cs-CZ" dirty="0" smtClean="0"/>
              <a:t>fyziologický</a:t>
            </a:r>
            <a:endParaRPr lang="cs-CZ" dirty="0"/>
          </a:p>
        </p:txBody>
      </p:sp>
      <p:sp>
        <p:nvSpPr>
          <p:cNvPr id="17" name="Zástupný symbol pro obsah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18" name="Šipka dolů 17"/>
          <p:cNvSpPr/>
          <p:nvPr/>
        </p:nvSpPr>
        <p:spPr>
          <a:xfrm>
            <a:off x="2868923" y="2075640"/>
            <a:ext cx="180020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150" y="3357845"/>
            <a:ext cx="233592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933" y="4665569"/>
            <a:ext cx="23812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Zahnutá šipka doleva 18"/>
          <p:cNvSpPr/>
          <p:nvPr/>
        </p:nvSpPr>
        <p:spPr>
          <a:xfrm>
            <a:off x="6959840" y="1617314"/>
            <a:ext cx="579578" cy="91040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394" y="2803807"/>
            <a:ext cx="609600" cy="938213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336" y="3806331"/>
            <a:ext cx="60960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Zahnutá šipka doprava 19"/>
          <p:cNvSpPr/>
          <p:nvPr/>
        </p:nvSpPr>
        <p:spPr>
          <a:xfrm>
            <a:off x="4752020" y="1542490"/>
            <a:ext cx="504056" cy="98522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551" y="2727007"/>
            <a:ext cx="5302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ovéPole 20"/>
          <p:cNvSpPr txBox="1"/>
          <p:nvPr/>
        </p:nvSpPr>
        <p:spPr>
          <a:xfrm>
            <a:off x="5162449" y="1666239"/>
            <a:ext cx="19239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 smtClean="0"/>
              <a:t>+         -</a:t>
            </a:r>
            <a:endParaRPr lang="cs-CZ" sz="4400" dirty="0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269" y="2821391"/>
            <a:ext cx="2401887" cy="856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ovéPole 21"/>
          <p:cNvSpPr txBox="1"/>
          <p:nvPr/>
        </p:nvSpPr>
        <p:spPr>
          <a:xfrm>
            <a:off x="6330377" y="3896128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 smtClean="0"/>
              <a:t>+</a:t>
            </a:r>
            <a:endParaRPr lang="cs-CZ" sz="4400" dirty="0"/>
          </a:p>
        </p:txBody>
      </p:sp>
      <p:sp>
        <p:nvSpPr>
          <p:cNvPr id="23" name="Šipka dolů 22"/>
          <p:cNvSpPr/>
          <p:nvPr/>
        </p:nvSpPr>
        <p:spPr>
          <a:xfrm>
            <a:off x="5994872" y="4893716"/>
            <a:ext cx="360040" cy="8824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hnutá šipka 23"/>
          <p:cNvSpPr/>
          <p:nvPr/>
        </p:nvSpPr>
        <p:spPr>
          <a:xfrm>
            <a:off x="8146012" y="2527717"/>
            <a:ext cx="813816" cy="2401496"/>
          </a:xfrm>
          <a:prstGeom prst="bentArrow">
            <a:avLst/>
          </a:prstGeom>
          <a:scene3d>
            <a:camera prst="orthographicFront">
              <a:rot lat="1080000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976" y="3252908"/>
            <a:ext cx="877887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399398" y="4559881"/>
            <a:ext cx="1725152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smtClean="0"/>
              <a:t>Další regulační</a:t>
            </a:r>
          </a:p>
          <a:p>
            <a:r>
              <a:rPr lang="cs-CZ" dirty="0"/>
              <a:t>m</a:t>
            </a:r>
            <a:r>
              <a:rPr lang="cs-CZ" dirty="0" smtClean="0"/>
              <a:t>olekuly</a:t>
            </a:r>
          </a:p>
          <a:p>
            <a:r>
              <a:rPr lang="cs-CZ" dirty="0" smtClean="0"/>
              <a:t>Tkáně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58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7523" name="Picture 3" descr="22f23-21.jpg                                                   000072A0projects                       B63F1671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4000" cy="553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6984510" y="2924944"/>
            <a:ext cx="170751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 smtClean="0"/>
              <a:t>Hypofýza – přední </a:t>
            </a:r>
          </a:p>
          <a:p>
            <a:r>
              <a:rPr lang="cs-CZ" sz="1100" dirty="0" smtClean="0"/>
              <a:t>a zadní lalok</a:t>
            </a:r>
          </a:p>
          <a:p>
            <a:r>
              <a:rPr lang="cs-CZ" sz="1100" dirty="0" err="1" smtClean="0"/>
              <a:t>Adeno</a:t>
            </a:r>
            <a:r>
              <a:rPr lang="cs-CZ" sz="1100" dirty="0" smtClean="0"/>
              <a:t>- a neurohypofýza</a:t>
            </a:r>
            <a:endParaRPr lang="cs-CZ" sz="1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043" y="9978"/>
            <a:ext cx="197358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3077429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4/29/2013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86352"/>
            <a:ext cx="457200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16857"/>
            <a:ext cx="2962913" cy="4398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995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Hormonální regulace</a:t>
            </a:r>
            <a:endParaRPr lang="cs-CZ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4/29/2013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cs-CZ" sz="2800" dirty="0" smtClean="0">
                <a:solidFill>
                  <a:schemeClr val="tx1"/>
                </a:solidFill>
                <a:latin typeface="Times New Roman"/>
              </a:rPr>
              <a:t>Třídicí hlediska </a:t>
            </a:r>
          </a:p>
          <a:p>
            <a:pPr lvl="1"/>
            <a:r>
              <a:rPr lang="cs-CZ" sz="2000" dirty="0" smtClean="0">
                <a:solidFill>
                  <a:schemeClr val="tx1"/>
                </a:solidFill>
                <a:latin typeface="Times New Roman"/>
              </a:rPr>
              <a:t>Živočišné, rostlinné, hmyzí</a:t>
            </a:r>
          </a:p>
          <a:p>
            <a:pPr lvl="1"/>
            <a:r>
              <a:rPr lang="cs-CZ" sz="2000" dirty="0" smtClean="0">
                <a:solidFill>
                  <a:schemeClr val="tx1"/>
                </a:solidFill>
                <a:latin typeface="Times New Roman"/>
              </a:rPr>
              <a:t>Celkové (endokrinní efekt), lokální (</a:t>
            </a:r>
            <a:r>
              <a:rPr lang="cs-CZ" sz="2000" dirty="0" err="1" smtClean="0">
                <a:solidFill>
                  <a:schemeClr val="tx1"/>
                </a:solidFill>
                <a:latin typeface="Times New Roman"/>
              </a:rPr>
              <a:t>parakrinní</a:t>
            </a:r>
            <a:r>
              <a:rPr lang="cs-CZ" sz="2000" dirty="0" smtClean="0">
                <a:solidFill>
                  <a:schemeClr val="tx1"/>
                </a:solidFill>
                <a:latin typeface="Times New Roman"/>
              </a:rPr>
              <a:t> hormony, tkáňové, </a:t>
            </a:r>
            <a:r>
              <a:rPr lang="cs-CZ" sz="2000" dirty="0" err="1" smtClean="0">
                <a:solidFill>
                  <a:schemeClr val="tx1"/>
                </a:solidFill>
                <a:latin typeface="Times New Roman"/>
              </a:rPr>
              <a:t>autokrinní</a:t>
            </a:r>
            <a:r>
              <a:rPr lang="cs-CZ" sz="2000" dirty="0" smtClean="0">
                <a:solidFill>
                  <a:schemeClr val="tx1"/>
                </a:solidFill>
                <a:latin typeface="Times New Roman"/>
              </a:rPr>
              <a:t> efekt)</a:t>
            </a:r>
          </a:p>
          <a:p>
            <a:pPr lvl="1"/>
            <a:r>
              <a:rPr lang="cs-CZ" sz="2000" dirty="0" smtClean="0">
                <a:solidFill>
                  <a:schemeClr val="tx1"/>
                </a:solidFill>
                <a:latin typeface="Times New Roman"/>
              </a:rPr>
              <a:t>Podle účinku, místa vzniku</a:t>
            </a:r>
          </a:p>
          <a:p>
            <a:pPr>
              <a:spcAft>
                <a:spcPts val="0"/>
              </a:spcAft>
            </a:pPr>
            <a:r>
              <a:rPr lang="cs-CZ" sz="2800" dirty="0" smtClean="0">
                <a:solidFill>
                  <a:schemeClr val="tx1"/>
                </a:solidFill>
                <a:latin typeface="Times New Roman"/>
              </a:rPr>
              <a:t>Chemická podstata hormonů </a:t>
            </a:r>
            <a:r>
              <a:rPr lang="cs-CZ" sz="2800" dirty="0">
                <a:solidFill>
                  <a:schemeClr val="tx1"/>
                </a:solidFill>
                <a:latin typeface="Times New Roman"/>
              </a:rPr>
              <a:t>– </a:t>
            </a:r>
            <a:r>
              <a:rPr lang="cs-CZ" sz="2800" dirty="0" smtClean="0">
                <a:solidFill>
                  <a:schemeClr val="tx1"/>
                </a:solidFill>
                <a:latin typeface="Times New Roman"/>
              </a:rPr>
              <a:t>vlastnosti</a:t>
            </a:r>
          </a:p>
          <a:p>
            <a:pPr lvl="1"/>
            <a:r>
              <a:rPr lang="cs-CZ" sz="2400" dirty="0">
                <a:solidFill>
                  <a:schemeClr val="tx1"/>
                </a:solidFill>
                <a:latin typeface="Times New Roman"/>
              </a:rPr>
              <a:t>Polární	</a:t>
            </a:r>
            <a:endParaRPr lang="cs-CZ" sz="2400" dirty="0" smtClean="0">
              <a:solidFill>
                <a:schemeClr val="tx1"/>
              </a:solidFill>
              <a:latin typeface="Times New Roman"/>
            </a:endParaRPr>
          </a:p>
          <a:p>
            <a:pPr lvl="2"/>
            <a:r>
              <a:rPr lang="cs-CZ" sz="2000" dirty="0" smtClean="0">
                <a:solidFill>
                  <a:schemeClr val="tx1"/>
                </a:solidFill>
                <a:latin typeface="Times New Roman"/>
              </a:rPr>
              <a:t>peptidové </a:t>
            </a:r>
            <a:r>
              <a:rPr lang="cs-CZ" sz="2000" dirty="0">
                <a:solidFill>
                  <a:schemeClr val="tx1"/>
                </a:solidFill>
                <a:latin typeface="Times New Roman"/>
              </a:rPr>
              <a:t>–tropiny, insulin, </a:t>
            </a:r>
            <a:r>
              <a:rPr lang="cs-CZ" sz="2000" dirty="0" err="1">
                <a:solidFill>
                  <a:schemeClr val="tx1"/>
                </a:solidFill>
                <a:latin typeface="Times New Roman"/>
              </a:rPr>
              <a:t>glukagon</a:t>
            </a:r>
            <a:r>
              <a:rPr lang="cs-CZ" sz="2000" dirty="0">
                <a:solidFill>
                  <a:schemeClr val="tx1"/>
                </a:solidFill>
                <a:latin typeface="Times New Roman"/>
              </a:rPr>
              <a:t>, </a:t>
            </a:r>
            <a:r>
              <a:rPr lang="cs-CZ" sz="2000" dirty="0" err="1">
                <a:solidFill>
                  <a:schemeClr val="tx1"/>
                </a:solidFill>
                <a:latin typeface="Times New Roman"/>
              </a:rPr>
              <a:t>ocytocin</a:t>
            </a:r>
            <a:r>
              <a:rPr lang="cs-CZ" sz="2000" dirty="0">
                <a:solidFill>
                  <a:schemeClr val="tx1"/>
                </a:solidFill>
                <a:latin typeface="Times New Roman"/>
              </a:rPr>
              <a:t>, vasopresin </a:t>
            </a:r>
          </a:p>
          <a:p>
            <a:pPr lvl="2"/>
            <a:r>
              <a:rPr lang="cs-CZ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deriváty </a:t>
            </a:r>
            <a:r>
              <a:rPr lang="cs-CZ" sz="2000" dirty="0">
                <a:solidFill>
                  <a:schemeClr val="tx1"/>
                </a:solidFill>
                <a:latin typeface="Times New Roman"/>
                <a:ea typeface="Times New Roman"/>
              </a:rPr>
              <a:t>aminokyselin, </a:t>
            </a:r>
            <a:r>
              <a:rPr lang="cs-CZ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aminy</a:t>
            </a:r>
            <a:endParaRPr lang="cs-CZ" sz="2000" dirty="0">
              <a:solidFill>
                <a:schemeClr val="tx1"/>
              </a:solidFill>
              <a:latin typeface="Times New Roman"/>
            </a:endParaRPr>
          </a:p>
          <a:p>
            <a:pPr lvl="1"/>
            <a:r>
              <a:rPr lang="cs-CZ" sz="2400" dirty="0">
                <a:solidFill>
                  <a:schemeClr val="tx1"/>
                </a:solidFill>
                <a:latin typeface="Times New Roman"/>
                <a:ea typeface="Times New Roman"/>
              </a:rPr>
              <a:t>Nepolární	</a:t>
            </a:r>
            <a:endParaRPr lang="cs-CZ" sz="2400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lvl="2"/>
            <a:r>
              <a:rPr lang="cs-CZ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steroidy</a:t>
            </a:r>
          </a:p>
          <a:p>
            <a:pPr lvl="2"/>
            <a:r>
              <a:rPr lang="cs-CZ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deriváty MK</a:t>
            </a:r>
            <a:endParaRPr lang="cs-CZ" sz="20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endParaRPr lang="cs-CZ" sz="28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endParaRPr lang="cs-CZ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17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Typy hormonů</a:t>
            </a:r>
            <a:endParaRPr lang="cs-CZ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4/29/2013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40768"/>
            <a:ext cx="5712447" cy="5249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454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Hormonální regulace</a:t>
            </a:r>
            <a:endParaRPr lang="cs-CZ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4/29/2013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Způsoby účinku hormonů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Ovlivnění enzymové aktivity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Vazba na receptor – specificita </a:t>
            </a:r>
          </a:p>
          <a:p>
            <a:pPr lvl="1"/>
            <a:r>
              <a:rPr lang="cs-CZ" sz="2000" dirty="0" smtClean="0">
                <a:solidFill>
                  <a:schemeClr val="tx1"/>
                </a:solidFill>
              </a:rPr>
              <a:t>Membránový – polární sloučeniny</a:t>
            </a:r>
          </a:p>
          <a:p>
            <a:pPr lvl="1"/>
            <a:r>
              <a:rPr lang="cs-CZ" sz="2000" dirty="0" smtClean="0">
                <a:solidFill>
                  <a:schemeClr val="tx1"/>
                </a:solidFill>
              </a:rPr>
              <a:t>Nitrobuněčný – nepolární sloučeniny</a:t>
            </a:r>
          </a:p>
          <a:p>
            <a:pPr lvl="2"/>
            <a:r>
              <a:rPr lang="cs-CZ" sz="2000" dirty="0" smtClean="0">
                <a:solidFill>
                  <a:schemeClr val="tx1"/>
                </a:solidFill>
              </a:rPr>
              <a:t>Steroly </a:t>
            </a:r>
          </a:p>
          <a:p>
            <a:pPr lvl="2"/>
            <a:r>
              <a:rPr lang="cs-CZ" sz="2000" dirty="0" smtClean="0">
                <a:solidFill>
                  <a:schemeClr val="tx1"/>
                </a:solidFill>
              </a:rPr>
              <a:t>Nutný přenašeč v krvi</a:t>
            </a:r>
            <a:endParaRPr lang="cs-CZ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93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Hormonální regulace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Polární hormony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Např. adrenalin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Mechanismus druhého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 posla – zde </a:t>
            </a:r>
            <a:r>
              <a:rPr lang="cs-CZ" dirty="0" err="1" smtClean="0">
                <a:solidFill>
                  <a:schemeClr val="tx1"/>
                </a:solidFill>
              </a:rPr>
              <a:t>cAMP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4/29/2013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196752"/>
            <a:ext cx="4293481" cy="503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99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Hormonální regulace</a:t>
            </a:r>
            <a:endParaRPr lang="cs-CZ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4/29/2013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Nepolární hormony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 – steroidy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412776"/>
            <a:ext cx="4087723" cy="497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19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Obsah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Principy metabolických regulací, </a:t>
            </a:r>
            <a:r>
              <a:rPr lang="cs-CZ" dirty="0" smtClean="0">
                <a:solidFill>
                  <a:schemeClr val="tx1"/>
                </a:solidFill>
              </a:rPr>
              <a:t>úrovně.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Mechanismy </a:t>
            </a:r>
            <a:r>
              <a:rPr lang="cs-CZ" dirty="0">
                <a:solidFill>
                  <a:schemeClr val="tx1"/>
                </a:solidFill>
              </a:rPr>
              <a:t>(kinetická, efektory, regulace konečným produktem, </a:t>
            </a:r>
            <a:r>
              <a:rPr lang="cs-CZ" dirty="0" err="1">
                <a:solidFill>
                  <a:schemeClr val="tx1"/>
                </a:solidFill>
              </a:rPr>
              <a:t>allosterie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err="1">
                <a:solidFill>
                  <a:schemeClr val="tx1"/>
                </a:solidFill>
              </a:rPr>
              <a:t>kooperativita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err="1">
                <a:solidFill>
                  <a:schemeClr val="tx1"/>
                </a:solidFill>
              </a:rPr>
              <a:t>Hillova</a:t>
            </a:r>
            <a:r>
              <a:rPr lang="cs-CZ" dirty="0">
                <a:solidFill>
                  <a:schemeClr val="tx1"/>
                </a:solidFill>
              </a:rPr>
              <a:t> rovnice). 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Molekulové </a:t>
            </a:r>
            <a:r>
              <a:rPr lang="cs-CZ" dirty="0">
                <a:solidFill>
                  <a:schemeClr val="tx1"/>
                </a:solidFill>
              </a:rPr>
              <a:t>základy hormonální regulace, hierarchie a struktura. 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4/29/2013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3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Úloha G-proteinů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dirty="0" smtClean="0">
                <a:solidFill>
                  <a:schemeClr val="tx1"/>
                </a:solidFill>
              </a:rPr>
              <a:t>Asociovány s membránovým receptorem, vážou GTP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Oddělí se podjednotka, hydrolýza GTP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Asociace s efektorem (</a:t>
            </a:r>
            <a:r>
              <a:rPr lang="cs-CZ" dirty="0" err="1" smtClean="0">
                <a:solidFill>
                  <a:schemeClr val="tx1"/>
                </a:solidFill>
              </a:rPr>
              <a:t>adenylát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cyklázou</a:t>
            </a:r>
            <a:r>
              <a:rPr lang="cs-CZ" dirty="0" smtClean="0">
                <a:solidFill>
                  <a:schemeClr val="tx1"/>
                </a:solidFill>
              </a:rPr>
              <a:t>), tvorba </a:t>
            </a:r>
            <a:r>
              <a:rPr lang="cs-CZ" dirty="0" err="1" smtClean="0">
                <a:solidFill>
                  <a:schemeClr val="tx1"/>
                </a:solidFill>
              </a:rPr>
              <a:t>cAMP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4/29/2013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780928"/>
            <a:ext cx="5185715" cy="396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612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Úloha G-proteinů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cs-CZ" sz="2400" dirty="0" smtClean="0">
                <a:solidFill>
                  <a:schemeClr val="tx1"/>
                </a:solidFill>
              </a:rPr>
              <a:t>Produkce </a:t>
            </a:r>
            <a:r>
              <a:rPr lang="cs-CZ" sz="2400" dirty="0" err="1" smtClean="0">
                <a:solidFill>
                  <a:schemeClr val="tx1"/>
                </a:solidFill>
              </a:rPr>
              <a:t>cAMP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4/29/2013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36912"/>
            <a:ext cx="5762625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700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Úloha G-proteinů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cs-CZ" sz="2400" dirty="0" smtClean="0">
                <a:solidFill>
                  <a:schemeClr val="tx1"/>
                </a:solidFill>
              </a:rPr>
              <a:t>Produkce inositol-</a:t>
            </a:r>
            <a:r>
              <a:rPr lang="cs-CZ" sz="2400" dirty="0" err="1" smtClean="0">
                <a:solidFill>
                  <a:schemeClr val="tx1"/>
                </a:solidFill>
              </a:rPr>
              <a:t>trisfosfátu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4/29/2013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36912"/>
            <a:ext cx="5762625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58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Úloha G-proteinů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dirty="0" smtClean="0">
                <a:solidFill>
                  <a:schemeClr val="tx1"/>
                </a:solidFill>
              </a:rPr>
              <a:t>Asociovány s membránovým receptorem, vážou GTP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Oddělí se podjednotka, hydrolýza GTP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Asociace s efektorem (</a:t>
            </a:r>
            <a:r>
              <a:rPr lang="cs-CZ" dirty="0" err="1" smtClean="0">
                <a:solidFill>
                  <a:schemeClr val="tx1"/>
                </a:solidFill>
              </a:rPr>
              <a:t>adenylát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cyklázou</a:t>
            </a:r>
            <a:r>
              <a:rPr lang="cs-CZ" dirty="0" smtClean="0">
                <a:solidFill>
                  <a:schemeClr val="tx1"/>
                </a:solidFill>
              </a:rPr>
              <a:t>), tvorba </a:t>
            </a:r>
            <a:r>
              <a:rPr lang="cs-CZ" dirty="0" err="1" smtClean="0">
                <a:solidFill>
                  <a:schemeClr val="tx1"/>
                </a:solidFill>
              </a:rPr>
              <a:t>cAMP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4/29/2013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334" y="2924944"/>
            <a:ext cx="4033333" cy="308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277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r>
              <a:rPr lang="cs-CZ" sz="6600" dirty="0" err="1" smtClean="0">
                <a:solidFill>
                  <a:srgbClr val="0070C0"/>
                </a:solidFill>
                <a:latin typeface="Algerian" pitchFamily="82" charset="0"/>
              </a:rPr>
              <a:t>DĚkuji</a:t>
            </a:r>
            <a:r>
              <a:rPr lang="cs-CZ" sz="6600" dirty="0" smtClean="0">
                <a:solidFill>
                  <a:srgbClr val="0070C0"/>
                </a:solidFill>
                <a:latin typeface="Algerian" pitchFamily="82" charset="0"/>
              </a:rPr>
              <a:t> za pozornost</a:t>
            </a:r>
            <a:endParaRPr lang="cs-CZ" sz="6600" dirty="0">
              <a:solidFill>
                <a:srgbClr val="0070C0"/>
              </a:solidFill>
              <a:latin typeface="Algerian" pitchFamily="82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4/29/2013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92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Regulace metabolismu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 smtClean="0">
                <a:solidFill>
                  <a:schemeClr val="tx1"/>
                </a:solidFill>
              </a:rPr>
              <a:t>Obecné </a:t>
            </a:r>
            <a:r>
              <a:rPr lang="cs-CZ" dirty="0">
                <a:solidFill>
                  <a:schemeClr val="tx1"/>
                </a:solidFill>
              </a:rPr>
              <a:t>principy (Norbert </a:t>
            </a:r>
            <a:r>
              <a:rPr lang="cs-CZ" dirty="0" err="1">
                <a:solidFill>
                  <a:schemeClr val="tx1"/>
                </a:solidFill>
              </a:rPr>
              <a:t>Wiener</a:t>
            </a:r>
            <a:r>
              <a:rPr lang="cs-CZ" dirty="0">
                <a:solidFill>
                  <a:schemeClr val="tx1"/>
                </a:solidFill>
              </a:rPr>
              <a:t> – kybernetika)</a:t>
            </a:r>
          </a:p>
          <a:p>
            <a:pPr lvl="1"/>
            <a:r>
              <a:rPr lang="cs-CZ" sz="2000" dirty="0">
                <a:solidFill>
                  <a:schemeClr val="tx1"/>
                </a:solidFill>
              </a:rPr>
              <a:t>příjem signálu</a:t>
            </a:r>
          </a:p>
          <a:p>
            <a:pPr lvl="1"/>
            <a:r>
              <a:rPr lang="cs-CZ" sz="2000" dirty="0">
                <a:solidFill>
                  <a:schemeClr val="tx1"/>
                </a:solidFill>
              </a:rPr>
              <a:t>vyhodnocení</a:t>
            </a:r>
          </a:p>
          <a:p>
            <a:pPr lvl="1"/>
            <a:r>
              <a:rPr lang="cs-CZ" sz="2000" dirty="0">
                <a:solidFill>
                  <a:schemeClr val="tx1"/>
                </a:solidFill>
              </a:rPr>
              <a:t>odezva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 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 </a:t>
            </a:r>
          </a:p>
          <a:p>
            <a:r>
              <a:rPr lang="cs-CZ" dirty="0">
                <a:solidFill>
                  <a:schemeClr val="tx1"/>
                </a:solidFill>
              </a:rPr>
              <a:t>Úrovně regulace – rychlost a efektivita odezvy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4/29/2013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61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Regulace metabolismu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cs-CZ" b="1" dirty="0">
                <a:solidFill>
                  <a:srgbClr val="000000"/>
                </a:solidFill>
                <a:ea typeface="Times New Roman"/>
              </a:rPr>
              <a:t>Regulace na enzymové úrovni</a:t>
            </a:r>
            <a:r>
              <a:rPr lang="cs-CZ" dirty="0">
                <a:solidFill>
                  <a:srgbClr val="000000"/>
                </a:solidFill>
                <a:ea typeface="Times New Roman"/>
              </a:rPr>
              <a:t> - rychlá odezva </a:t>
            </a:r>
            <a:endParaRPr lang="cs-CZ" sz="2000" dirty="0">
              <a:ea typeface="Times New Roman"/>
            </a:endParaRPr>
          </a:p>
          <a:p>
            <a:pPr lvl="0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cs-CZ" dirty="0" err="1">
                <a:solidFill>
                  <a:srgbClr val="000000"/>
                </a:solidFill>
                <a:ea typeface="Times New Roman"/>
              </a:rPr>
              <a:t>Michaelisovskou</a:t>
            </a:r>
            <a:r>
              <a:rPr lang="cs-CZ" dirty="0">
                <a:solidFill>
                  <a:srgbClr val="000000"/>
                </a:solidFill>
                <a:ea typeface="Times New Roman"/>
              </a:rPr>
              <a:t> kinetikou – </a:t>
            </a:r>
            <a:r>
              <a:rPr lang="cs-CZ" dirty="0" smtClean="0">
                <a:solidFill>
                  <a:srgbClr val="000000"/>
                </a:solidFill>
                <a:ea typeface="Times New Roman"/>
              </a:rPr>
              <a:t>rychlá odezva</a:t>
            </a:r>
            <a:endParaRPr lang="cs-CZ" sz="2000" dirty="0">
              <a:solidFill>
                <a:srgbClr val="000000"/>
              </a:solidFill>
              <a:ea typeface="Times New Roman"/>
            </a:endParaRPr>
          </a:p>
          <a:p>
            <a:pPr lvl="1">
              <a:buSzPts val="1000"/>
              <a:buFont typeface="Symbol"/>
              <a:buChar char=""/>
              <a:tabLst>
                <a:tab pos="914400" algn="l"/>
              </a:tabLst>
            </a:pPr>
            <a:r>
              <a:rPr lang="cs-CZ" sz="2000" dirty="0" err="1">
                <a:solidFill>
                  <a:srgbClr val="000000"/>
                </a:solidFill>
                <a:ea typeface="Times New Roman"/>
              </a:rPr>
              <a:t>hexokinasa</a:t>
            </a:r>
            <a:r>
              <a:rPr lang="cs-CZ" sz="20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cs-CZ" sz="2000" i="1" dirty="0">
                <a:solidFill>
                  <a:srgbClr val="000000"/>
                </a:solidFill>
                <a:ea typeface="Times New Roman"/>
              </a:rPr>
              <a:t>K</a:t>
            </a:r>
            <a:r>
              <a:rPr lang="cs-CZ" sz="2000" i="1" baseline="-25000" dirty="0">
                <a:solidFill>
                  <a:srgbClr val="000000"/>
                </a:solidFill>
                <a:ea typeface="Times New Roman"/>
              </a:rPr>
              <a:t>m</a:t>
            </a:r>
            <a:r>
              <a:rPr lang="cs-CZ" sz="2000" dirty="0">
                <a:solidFill>
                  <a:srgbClr val="000000"/>
                </a:solidFill>
                <a:ea typeface="Times New Roman"/>
              </a:rPr>
              <a:t>  </a:t>
            </a:r>
            <a:r>
              <a:rPr lang="cs-CZ" sz="2000" dirty="0">
                <a:solidFill>
                  <a:srgbClr val="000000"/>
                </a:solidFill>
                <a:ea typeface="Times New Roman"/>
                <a:sym typeface="Symbol"/>
              </a:rPr>
              <a:t></a:t>
            </a:r>
            <a:r>
              <a:rPr lang="cs-CZ" sz="2000" dirty="0">
                <a:solidFill>
                  <a:srgbClr val="000000"/>
                </a:solidFill>
                <a:ea typeface="Times New Roman"/>
              </a:rPr>
              <a:t> 10</a:t>
            </a:r>
            <a:r>
              <a:rPr lang="cs-CZ" sz="2000" baseline="30000" dirty="0">
                <a:solidFill>
                  <a:srgbClr val="000000"/>
                </a:solidFill>
                <a:ea typeface="Times New Roman"/>
              </a:rPr>
              <a:t>-4 M</a:t>
            </a:r>
            <a:endParaRPr lang="cs-CZ" sz="2000" dirty="0">
              <a:solidFill>
                <a:srgbClr val="000000"/>
              </a:solidFill>
              <a:ea typeface="Times New Roman"/>
            </a:endParaRPr>
          </a:p>
          <a:p>
            <a:pPr lvl="1">
              <a:buSzPts val="1000"/>
              <a:buFont typeface="Symbol"/>
              <a:buChar char=""/>
              <a:tabLst>
                <a:tab pos="914400" algn="l"/>
              </a:tabLst>
            </a:pPr>
            <a:r>
              <a:rPr lang="cs-CZ" sz="2000" dirty="0" err="1" smtClean="0">
                <a:solidFill>
                  <a:srgbClr val="000000"/>
                </a:solidFill>
                <a:ea typeface="Times New Roman"/>
              </a:rPr>
              <a:t>glukokinasa</a:t>
            </a:r>
            <a:r>
              <a:rPr lang="cs-CZ" sz="2000" dirty="0" smtClean="0">
                <a:solidFill>
                  <a:srgbClr val="000000"/>
                </a:solidFill>
                <a:ea typeface="Times New Roman"/>
              </a:rPr>
              <a:t> </a:t>
            </a:r>
            <a:r>
              <a:rPr lang="cs-CZ" sz="2000" i="1" dirty="0">
                <a:solidFill>
                  <a:srgbClr val="000000"/>
                </a:solidFill>
                <a:ea typeface="Times New Roman"/>
              </a:rPr>
              <a:t>K</a:t>
            </a:r>
            <a:r>
              <a:rPr lang="cs-CZ" sz="2000" i="1" baseline="-25000" dirty="0">
                <a:solidFill>
                  <a:srgbClr val="000000"/>
                </a:solidFill>
                <a:ea typeface="Times New Roman"/>
              </a:rPr>
              <a:t>m</a:t>
            </a:r>
            <a:r>
              <a:rPr lang="cs-CZ" sz="2000" i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cs-CZ" sz="20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cs-CZ" sz="2000" dirty="0">
                <a:solidFill>
                  <a:srgbClr val="000000"/>
                </a:solidFill>
                <a:ea typeface="Times New Roman"/>
                <a:sym typeface="Symbol"/>
              </a:rPr>
              <a:t></a:t>
            </a:r>
            <a:r>
              <a:rPr lang="cs-CZ" sz="2000" dirty="0">
                <a:solidFill>
                  <a:srgbClr val="000000"/>
                </a:solidFill>
                <a:ea typeface="Times New Roman"/>
              </a:rPr>
              <a:t> 10 </a:t>
            </a:r>
            <a:r>
              <a:rPr lang="cs-CZ" sz="2000" dirty="0" err="1">
                <a:solidFill>
                  <a:srgbClr val="000000"/>
                </a:solidFill>
                <a:ea typeface="Times New Roman"/>
              </a:rPr>
              <a:t>mM</a:t>
            </a:r>
            <a:r>
              <a:rPr lang="cs-CZ" sz="2000" dirty="0">
                <a:solidFill>
                  <a:srgbClr val="000000"/>
                </a:solidFill>
                <a:ea typeface="Times New Roman"/>
              </a:rPr>
              <a:t> </a:t>
            </a:r>
          </a:p>
          <a:p>
            <a:pPr lvl="0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cs-CZ" dirty="0">
                <a:solidFill>
                  <a:srgbClr val="000000"/>
                </a:solidFill>
                <a:ea typeface="Times New Roman"/>
              </a:rPr>
              <a:t>Inhibicí </a:t>
            </a:r>
            <a:r>
              <a:rPr lang="cs-CZ" dirty="0" smtClean="0">
                <a:solidFill>
                  <a:srgbClr val="000000"/>
                </a:solidFill>
                <a:ea typeface="Times New Roman"/>
              </a:rPr>
              <a:t>či aktivací produktem </a:t>
            </a:r>
            <a:endParaRPr lang="cs-CZ" sz="2000" dirty="0">
              <a:solidFill>
                <a:srgbClr val="000000"/>
              </a:solidFill>
              <a:ea typeface="Times New Roman"/>
            </a:endParaRPr>
          </a:p>
          <a:p>
            <a:pPr lvl="0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cs-CZ" dirty="0">
                <a:solidFill>
                  <a:srgbClr val="000000"/>
                </a:solidFill>
                <a:ea typeface="Times New Roman"/>
              </a:rPr>
              <a:t>Zpětnou vazbou - </a:t>
            </a:r>
            <a:r>
              <a:rPr lang="cs-CZ" dirty="0" err="1">
                <a:solidFill>
                  <a:srgbClr val="000000"/>
                </a:solidFill>
                <a:ea typeface="Times New Roman"/>
              </a:rPr>
              <a:t>allosterie</a:t>
            </a:r>
            <a:r>
              <a:rPr lang="cs-CZ" dirty="0">
                <a:solidFill>
                  <a:srgbClr val="000000"/>
                </a:solidFill>
                <a:ea typeface="Times New Roman"/>
              </a:rPr>
              <a:t> negativní x pozitivní </a:t>
            </a:r>
            <a:endParaRPr lang="cs-CZ" sz="2000" dirty="0">
              <a:solidFill>
                <a:srgbClr val="000000"/>
              </a:solidFill>
              <a:ea typeface="Times New Roman"/>
            </a:endParaRPr>
          </a:p>
          <a:p>
            <a:pPr lvl="0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cs-CZ" dirty="0">
                <a:solidFill>
                  <a:srgbClr val="000000"/>
                </a:solidFill>
                <a:ea typeface="Times New Roman"/>
              </a:rPr>
              <a:t>Řídícími enzymy v cyklech </a:t>
            </a:r>
            <a:endParaRPr lang="cs-CZ" sz="2000" dirty="0">
              <a:solidFill>
                <a:srgbClr val="000000"/>
              </a:solidFill>
              <a:ea typeface="Times New Roman"/>
            </a:endParaRPr>
          </a:p>
          <a:p>
            <a:pPr lvl="1">
              <a:buSzPts val="1000"/>
              <a:buFont typeface="Symbol"/>
              <a:buChar char=""/>
              <a:tabLst>
                <a:tab pos="914400" algn="l"/>
              </a:tabLst>
            </a:pPr>
            <a:r>
              <a:rPr lang="cs-CZ" sz="2000" dirty="0">
                <a:solidFill>
                  <a:srgbClr val="000000"/>
                </a:solidFill>
                <a:ea typeface="Times New Roman"/>
              </a:rPr>
              <a:t>citrátový cyklus - ICDH </a:t>
            </a:r>
          </a:p>
          <a:p>
            <a:pPr lvl="1">
              <a:buSzPts val="1000"/>
              <a:buFont typeface="Symbol"/>
              <a:buChar char=""/>
              <a:tabLst>
                <a:tab pos="914400" algn="l"/>
              </a:tabLst>
            </a:pPr>
            <a:r>
              <a:rPr lang="cs-CZ" sz="2000" dirty="0">
                <a:solidFill>
                  <a:srgbClr val="000000"/>
                </a:solidFill>
                <a:ea typeface="Times New Roman"/>
              </a:rPr>
              <a:t>glykolýza - PFK </a:t>
            </a:r>
          </a:p>
          <a:p>
            <a:pPr lvl="0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cs-CZ" dirty="0">
                <a:solidFill>
                  <a:srgbClr val="000000"/>
                </a:solidFill>
                <a:ea typeface="Times New Roman"/>
              </a:rPr>
              <a:t>Kovalentní modifikací (</a:t>
            </a:r>
            <a:r>
              <a:rPr lang="cs-CZ" dirty="0" err="1">
                <a:solidFill>
                  <a:srgbClr val="000000"/>
                </a:solidFill>
                <a:ea typeface="Times New Roman"/>
              </a:rPr>
              <a:t>proteasy</a:t>
            </a:r>
            <a:r>
              <a:rPr lang="cs-CZ" dirty="0">
                <a:solidFill>
                  <a:srgbClr val="000000"/>
                </a:solidFill>
                <a:ea typeface="Times New Roman"/>
              </a:rPr>
              <a:t>, </a:t>
            </a:r>
            <a:r>
              <a:rPr lang="cs-CZ" dirty="0" err="1">
                <a:solidFill>
                  <a:srgbClr val="000000"/>
                </a:solidFill>
                <a:ea typeface="Times New Roman"/>
              </a:rPr>
              <a:t>fosforylasa</a:t>
            </a:r>
            <a:r>
              <a:rPr lang="cs-CZ" dirty="0">
                <a:solidFill>
                  <a:srgbClr val="000000"/>
                </a:solidFill>
                <a:ea typeface="Times New Roman"/>
              </a:rPr>
              <a:t>)</a:t>
            </a:r>
            <a:r>
              <a:rPr lang="cs-CZ" b="1" dirty="0">
                <a:solidFill>
                  <a:srgbClr val="000000"/>
                </a:solidFill>
                <a:ea typeface="Times New Roman"/>
              </a:rPr>
              <a:t> </a:t>
            </a:r>
            <a:endParaRPr lang="cs-CZ" b="1" dirty="0" smtClean="0">
              <a:solidFill>
                <a:srgbClr val="000000"/>
              </a:solidFill>
              <a:ea typeface="Times New Roman"/>
            </a:endParaRPr>
          </a:p>
          <a:p>
            <a:pPr lvl="1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cs-CZ" sz="2000" dirty="0" smtClean="0">
                <a:solidFill>
                  <a:srgbClr val="000000"/>
                </a:solidFill>
                <a:ea typeface="Times New Roman"/>
              </a:rPr>
              <a:t>pomalejší</a:t>
            </a:r>
            <a:endParaRPr lang="cs-CZ" sz="2000" dirty="0">
              <a:solidFill>
                <a:srgbClr val="000000"/>
              </a:solidFill>
              <a:ea typeface="Times New Roman"/>
            </a:endParaRPr>
          </a:p>
          <a:p>
            <a:endParaRPr lang="cs-CZ" dirty="0">
              <a:latin typeface="+mn-lt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4/29/2013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71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solidFill>
                  <a:schemeClr val="tx1"/>
                </a:solidFill>
                <a:effectLst/>
              </a:rPr>
              <a:t>Regulace metabolismu 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cs-CZ" b="1" dirty="0">
                <a:solidFill>
                  <a:srgbClr val="000000"/>
                </a:solidFill>
                <a:latin typeface="Times New Roman"/>
                <a:ea typeface="Times New Roman"/>
              </a:rPr>
              <a:t>Regulace na enzymové </a:t>
            </a:r>
            <a:r>
              <a:rPr lang="cs-CZ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úrovni </a:t>
            </a:r>
          </a:p>
          <a:p>
            <a:pPr>
              <a:spcAft>
                <a:spcPts val="0"/>
              </a:spcAft>
            </a:pPr>
            <a:r>
              <a:rPr lang="cs-CZ" dirty="0" smtClean="0">
                <a:solidFill>
                  <a:srgbClr val="000000"/>
                </a:solidFill>
                <a:latin typeface="Times New Roman"/>
                <a:ea typeface="Times New Roman"/>
              </a:rPr>
              <a:t>– inhibice produktem </a:t>
            </a:r>
          </a:p>
          <a:p>
            <a:pPr>
              <a:spcAft>
                <a:spcPts val="0"/>
              </a:spcAft>
            </a:pPr>
            <a:endParaRPr lang="cs-CZ" sz="20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sz="20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sz="20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sz="20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sz="20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cs-CZ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cs-CZ" dirty="0">
                <a:solidFill>
                  <a:srgbClr val="000000"/>
                </a:solidFill>
                <a:latin typeface="Times New Roman"/>
                <a:ea typeface="Times New Roman"/>
              </a:rPr>
              <a:t>– </a:t>
            </a:r>
            <a:r>
              <a:rPr lang="cs-CZ" dirty="0" smtClean="0">
                <a:solidFill>
                  <a:srgbClr val="000000"/>
                </a:solidFill>
                <a:latin typeface="Times New Roman"/>
                <a:ea typeface="Times New Roman"/>
              </a:rPr>
              <a:t>inhibice zpětnou vazbou (koncový produkt dráhy)</a:t>
            </a:r>
          </a:p>
          <a:p>
            <a:pPr>
              <a:spcAft>
                <a:spcPts val="0"/>
              </a:spcAft>
            </a:pPr>
            <a:endParaRPr lang="cs-CZ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1"/>
            <a:r>
              <a:rPr lang="cs-CZ" sz="1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Inhibice </a:t>
            </a:r>
            <a:r>
              <a:rPr lang="cs-CZ" sz="1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aminolevulinát</a:t>
            </a:r>
            <a:r>
              <a:rPr lang="cs-CZ" sz="1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cs-CZ" sz="1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syntázy</a:t>
            </a:r>
            <a:r>
              <a:rPr lang="cs-CZ" sz="1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hemem </a:t>
            </a:r>
            <a:endParaRPr lang="cs-CZ" sz="1800" dirty="0" smtClean="0">
              <a:latin typeface="Times New Roman"/>
              <a:ea typeface="Times New Roman"/>
            </a:endParaRP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4/29/2013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64" y="2824611"/>
            <a:ext cx="6153334" cy="106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778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solidFill>
                  <a:schemeClr val="tx1"/>
                </a:solidFill>
                <a:effectLst/>
              </a:rPr>
              <a:t>Regulace metabolismu 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cs-CZ" b="1" dirty="0">
                <a:solidFill>
                  <a:srgbClr val="000000"/>
                </a:solidFill>
                <a:latin typeface="Times New Roman"/>
                <a:ea typeface="Times New Roman"/>
              </a:rPr>
              <a:t>Regulace na enzymové </a:t>
            </a:r>
            <a:r>
              <a:rPr lang="cs-CZ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úrovni </a:t>
            </a:r>
          </a:p>
          <a:p>
            <a:pPr>
              <a:spcAft>
                <a:spcPts val="0"/>
              </a:spcAft>
            </a:pPr>
            <a:endParaRPr lang="cs-CZ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cs-CZ" dirty="0" smtClean="0">
                <a:solidFill>
                  <a:srgbClr val="000000"/>
                </a:solidFill>
                <a:latin typeface="Times New Roman"/>
                <a:ea typeface="Times New Roman"/>
              </a:rPr>
              <a:t>– </a:t>
            </a:r>
            <a:r>
              <a:rPr lang="cs-CZ" dirty="0" smtClean="0">
                <a:solidFill>
                  <a:srgbClr val="000000"/>
                </a:solidFill>
                <a:latin typeface="Times New Roman"/>
                <a:ea typeface="Times New Roman"/>
              </a:rPr>
              <a:t>aktivace</a:t>
            </a:r>
            <a:r>
              <a:rPr lang="cs-CZ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cs-CZ" dirty="0" smtClean="0">
                <a:solidFill>
                  <a:srgbClr val="000000"/>
                </a:solidFill>
                <a:latin typeface="Times New Roman"/>
                <a:ea typeface="Times New Roman"/>
              </a:rPr>
              <a:t>produktem </a:t>
            </a:r>
            <a:endParaRPr lang="cs-CZ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1"/>
            <a:r>
              <a:rPr lang="cs-CZ" sz="20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Glutaminasa</a:t>
            </a:r>
            <a:r>
              <a:rPr lang="cs-CZ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– </a:t>
            </a:r>
            <a:r>
              <a:rPr lang="cs-CZ" sz="20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Gln</a:t>
            </a:r>
            <a:r>
              <a:rPr lang="cs-CZ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+ H</a:t>
            </a:r>
            <a:r>
              <a:rPr lang="cs-CZ" sz="2000" baseline="-25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2</a:t>
            </a:r>
            <a:r>
              <a:rPr lang="cs-CZ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O = </a:t>
            </a:r>
            <a:r>
              <a:rPr lang="cs-CZ" sz="20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Glu</a:t>
            </a:r>
            <a:r>
              <a:rPr lang="cs-CZ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+ NH</a:t>
            </a:r>
            <a:r>
              <a:rPr lang="cs-CZ" sz="2000" baseline="-25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3</a:t>
            </a:r>
          </a:p>
          <a:p>
            <a:pPr lvl="1"/>
            <a:endParaRPr lang="cs-CZ" sz="20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1"/>
            <a:endParaRPr lang="cs-CZ" sz="20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1"/>
            <a:endParaRPr lang="cs-CZ" sz="20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1"/>
            <a:r>
              <a:rPr lang="cs-CZ" sz="20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Glu</a:t>
            </a:r>
            <a:r>
              <a:rPr lang="cs-CZ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– </a:t>
            </a:r>
            <a:r>
              <a:rPr lang="cs-CZ" sz="20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NAc-Glu</a:t>
            </a:r>
            <a:r>
              <a:rPr lang="cs-CZ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– </a:t>
            </a:r>
            <a:r>
              <a:rPr lang="cs-CZ" sz="20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kofaktor</a:t>
            </a:r>
            <a:r>
              <a:rPr lang="cs-CZ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CPS-I </a:t>
            </a:r>
          </a:p>
          <a:p>
            <a:pPr lvl="1"/>
            <a:r>
              <a:rPr lang="cs-CZ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Zvýšení aktivity – </a:t>
            </a:r>
            <a:r>
              <a:rPr lang="cs-CZ" sz="20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synt</a:t>
            </a:r>
            <a:r>
              <a:rPr lang="cs-CZ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. močoviny</a:t>
            </a:r>
            <a:endParaRPr lang="cs-CZ" sz="20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sz="20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sz="20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4/29/2013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Zahnutá šipka dolů 8"/>
          <p:cNvSpPr/>
          <p:nvPr/>
        </p:nvSpPr>
        <p:spPr>
          <a:xfrm>
            <a:off x="3995936" y="3356992"/>
            <a:ext cx="1080120" cy="365760"/>
          </a:xfrm>
          <a:prstGeom prst="curvedDownArrow">
            <a:avLst/>
          </a:prstGeom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315423" y="3558494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38998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solidFill>
                  <a:schemeClr val="tx1"/>
                </a:solidFill>
                <a:effectLst/>
              </a:rPr>
              <a:t>Regulace metabolismu 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cs-CZ" b="1" dirty="0">
                <a:solidFill>
                  <a:srgbClr val="000000"/>
                </a:solidFill>
                <a:latin typeface="Times New Roman"/>
                <a:ea typeface="Times New Roman"/>
              </a:rPr>
              <a:t>Regulace na enzymové </a:t>
            </a:r>
            <a:r>
              <a:rPr lang="cs-CZ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úrovni </a:t>
            </a:r>
          </a:p>
          <a:p>
            <a:pPr>
              <a:spcAft>
                <a:spcPts val="0"/>
              </a:spcAft>
            </a:pPr>
            <a:r>
              <a:rPr lang="cs-CZ" dirty="0" smtClean="0">
                <a:solidFill>
                  <a:srgbClr val="000000"/>
                </a:solidFill>
                <a:latin typeface="Times New Roman"/>
                <a:ea typeface="Times New Roman"/>
              </a:rPr>
              <a:t>– kinetická  </a:t>
            </a:r>
          </a:p>
          <a:p>
            <a:pPr>
              <a:spcAft>
                <a:spcPts val="0"/>
              </a:spcAft>
            </a:pPr>
            <a:endParaRPr lang="cs-CZ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4/29/2013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708920"/>
            <a:ext cx="4572000" cy="343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342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solidFill>
                  <a:schemeClr val="tx1"/>
                </a:solidFill>
                <a:effectLst/>
              </a:rPr>
              <a:t>Regulace metabolismu 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endParaRPr lang="cs-CZ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cs-CZ" dirty="0" smtClean="0">
                <a:solidFill>
                  <a:schemeClr val="tx1"/>
                </a:solidFill>
                <a:latin typeface="Times New Roman"/>
                <a:ea typeface="Times New Roman"/>
              </a:rPr>
              <a:t>Změna 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koncentrace enzymu (</a:t>
            </a:r>
            <a:r>
              <a:rPr lang="cs-CZ" dirty="0" err="1">
                <a:solidFill>
                  <a:schemeClr val="tx1"/>
                </a:solidFill>
                <a:latin typeface="Times New Roman"/>
                <a:ea typeface="Times New Roman"/>
              </a:rPr>
              <a:t>proteosyntesa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 a -</a:t>
            </a:r>
            <a:r>
              <a:rPr lang="cs-CZ" dirty="0" err="1">
                <a:solidFill>
                  <a:schemeClr val="tx1"/>
                </a:solidFill>
                <a:latin typeface="Times New Roman"/>
                <a:ea typeface="Times New Roman"/>
              </a:rPr>
              <a:t>lysa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)</a:t>
            </a:r>
            <a:endParaRPr lang="cs-CZ" sz="20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cs-CZ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Regulace </a:t>
            </a:r>
            <a:r>
              <a:rPr lang="cs-CZ" b="1" dirty="0">
                <a:solidFill>
                  <a:srgbClr val="000000"/>
                </a:solidFill>
                <a:latin typeface="Times New Roman"/>
                <a:ea typeface="Times New Roman"/>
              </a:rPr>
              <a:t>na úrovni NK </a:t>
            </a:r>
            <a:endParaRPr lang="cs-CZ" sz="2000" dirty="0">
              <a:latin typeface="Times New Roman"/>
              <a:ea typeface="Times New Roman"/>
            </a:endParaRPr>
          </a:p>
          <a:p>
            <a:pPr lvl="0">
              <a:buFont typeface="Times New Roman"/>
              <a:buChar char="-"/>
              <a:tabLst>
                <a:tab pos="678180" algn="l"/>
              </a:tabLst>
            </a:pPr>
            <a:r>
              <a:rPr lang="cs-CZ" dirty="0">
                <a:solidFill>
                  <a:srgbClr val="000000"/>
                </a:solidFill>
                <a:latin typeface="Times New Roman"/>
                <a:ea typeface="Times New Roman"/>
              </a:rPr>
              <a:t>indukce a represe (JACOB MONOD (1961) operonový model)</a:t>
            </a:r>
            <a:endParaRPr lang="cs-CZ" sz="2000" dirty="0">
              <a:latin typeface="Times New Roman"/>
              <a:ea typeface="Times New Roman"/>
            </a:endParaRPr>
          </a:p>
          <a:p>
            <a:pPr lvl="0">
              <a:buFont typeface="Times New Roman"/>
              <a:buChar char="-"/>
              <a:tabLst>
                <a:tab pos="678180" algn="l"/>
              </a:tabLst>
            </a:pPr>
            <a:r>
              <a:rPr lang="cs-CZ" dirty="0">
                <a:solidFill>
                  <a:srgbClr val="000000"/>
                </a:solidFill>
                <a:latin typeface="Times New Roman"/>
                <a:ea typeface="Times New Roman"/>
              </a:rPr>
              <a:t>pomalá odezva, větší kapacita </a:t>
            </a:r>
            <a:endParaRPr lang="cs-CZ" sz="2000" dirty="0">
              <a:latin typeface="Times New Roman"/>
              <a:ea typeface="Times New Roman"/>
            </a:endParaRP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4/29/2013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65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solidFill>
                  <a:schemeClr val="tx1"/>
                </a:solidFill>
                <a:effectLst/>
              </a:rPr>
              <a:t>Regulace metabolismu 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endParaRPr lang="cs-CZ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cs-CZ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Prostorové </a:t>
            </a:r>
            <a:r>
              <a:rPr lang="cs-CZ" b="1" dirty="0">
                <a:solidFill>
                  <a:srgbClr val="000000"/>
                </a:solidFill>
                <a:latin typeface="Times New Roman"/>
                <a:ea typeface="Times New Roman"/>
              </a:rPr>
              <a:t>uspořádání - </a:t>
            </a:r>
            <a:r>
              <a:rPr lang="cs-CZ" b="1" dirty="0" err="1">
                <a:solidFill>
                  <a:srgbClr val="000000"/>
                </a:solidFill>
                <a:latin typeface="Times New Roman"/>
                <a:ea typeface="Times New Roman"/>
              </a:rPr>
              <a:t>kompertmentace</a:t>
            </a:r>
            <a:endParaRPr lang="cs-CZ" sz="2000" dirty="0">
              <a:latin typeface="Times New Roman"/>
              <a:ea typeface="Times New Roman"/>
            </a:endParaRPr>
          </a:p>
          <a:p>
            <a:pPr lvl="1">
              <a:buSzPts val="1000"/>
              <a:buFont typeface="Symbol"/>
              <a:buChar char=""/>
              <a:tabLst>
                <a:tab pos="914400" algn="l"/>
              </a:tabLst>
            </a:pPr>
            <a:r>
              <a:rPr lang="cs-CZ" sz="2000" dirty="0">
                <a:solidFill>
                  <a:srgbClr val="000000"/>
                </a:solidFill>
                <a:latin typeface="Times New Roman"/>
                <a:ea typeface="Times New Roman"/>
              </a:rPr>
              <a:t>Kompartmentace</a:t>
            </a:r>
          </a:p>
          <a:p>
            <a:pPr lvl="2">
              <a:buSzPts val="1000"/>
              <a:buFont typeface="Symbol"/>
              <a:buChar char=""/>
              <a:tabLst>
                <a:tab pos="1371600" algn="l"/>
              </a:tabLst>
            </a:pPr>
            <a:r>
              <a:rPr lang="cs-CZ" sz="2000" dirty="0">
                <a:solidFill>
                  <a:srgbClr val="000000"/>
                </a:solidFill>
                <a:latin typeface="Times New Roman"/>
                <a:ea typeface="Times New Roman"/>
              </a:rPr>
              <a:t>mitochondrie (β-oxidace, citrátový cyklus, respirace) </a:t>
            </a:r>
          </a:p>
          <a:p>
            <a:pPr lvl="2">
              <a:buSzPts val="1000"/>
              <a:buFont typeface="Symbol"/>
              <a:buChar char=""/>
              <a:tabLst>
                <a:tab pos="1371600" algn="l"/>
              </a:tabLst>
            </a:pPr>
            <a:r>
              <a:rPr lang="cs-CZ" sz="2000" dirty="0">
                <a:solidFill>
                  <a:srgbClr val="000000"/>
                </a:solidFill>
                <a:latin typeface="Times New Roman"/>
                <a:ea typeface="Times New Roman"/>
              </a:rPr>
              <a:t>cytoplasma (</a:t>
            </a:r>
            <a:r>
              <a:rPr lang="cs-CZ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glykolysa</a:t>
            </a:r>
            <a:r>
              <a:rPr lang="cs-CZ" sz="2000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cs-CZ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synthesa</a:t>
            </a:r>
            <a:r>
              <a:rPr lang="cs-CZ" sz="2000" dirty="0">
                <a:solidFill>
                  <a:srgbClr val="000000"/>
                </a:solidFill>
                <a:latin typeface="Times New Roman"/>
                <a:ea typeface="Times New Roman"/>
              </a:rPr>
              <a:t> mastných kyselin) </a:t>
            </a:r>
          </a:p>
          <a:p>
            <a:pPr lvl="1">
              <a:buSzPts val="1000"/>
              <a:buFont typeface="Symbol"/>
              <a:buChar char=""/>
              <a:tabLst>
                <a:tab pos="914400" algn="l"/>
              </a:tabLst>
            </a:pPr>
            <a:r>
              <a:rPr lang="cs-CZ" sz="2000" dirty="0">
                <a:solidFill>
                  <a:srgbClr val="000000"/>
                </a:solidFill>
                <a:latin typeface="Times New Roman"/>
                <a:ea typeface="Times New Roman"/>
              </a:rPr>
              <a:t>Transportní </a:t>
            </a:r>
            <a:r>
              <a:rPr lang="cs-CZ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systémy</a:t>
            </a:r>
          </a:p>
          <a:p>
            <a:pPr lvl="1">
              <a:buSzPts val="1000"/>
              <a:buFont typeface="Symbol"/>
              <a:buChar char=""/>
              <a:tabLst>
                <a:tab pos="914400" algn="l"/>
              </a:tabLst>
            </a:pPr>
            <a:r>
              <a:rPr lang="cs-CZ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Propojení </a:t>
            </a:r>
            <a:r>
              <a:rPr lang="cs-CZ" sz="20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kompartmentů</a:t>
            </a:r>
            <a:r>
              <a:rPr lang="cs-CZ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(ornitinový cyklus, syntéza hemu)</a:t>
            </a:r>
            <a:endParaRPr lang="cs-CZ" sz="20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4/29/2013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68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310</TotalTime>
  <Words>532</Words>
  <Application>Microsoft Office PowerPoint</Application>
  <PresentationFormat>Předvádění na obrazovce (4:3)</PresentationFormat>
  <Paragraphs>236</Paragraphs>
  <Slides>24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24</vt:i4>
      </vt:variant>
    </vt:vector>
  </HeadingPairs>
  <TitlesOfParts>
    <vt:vector size="26" baseType="lpstr">
      <vt:lpstr>Exekutivní</vt:lpstr>
      <vt:lpstr>Blends</vt:lpstr>
      <vt:lpstr>C4182 Biochemie II</vt:lpstr>
      <vt:lpstr>Obsah</vt:lpstr>
      <vt:lpstr>Regulace metabolismu </vt:lpstr>
      <vt:lpstr>Regulace metabolismu </vt:lpstr>
      <vt:lpstr>Regulace metabolismu </vt:lpstr>
      <vt:lpstr>Regulace metabolismu </vt:lpstr>
      <vt:lpstr>Regulace metabolismu </vt:lpstr>
      <vt:lpstr>Regulace metabolismu </vt:lpstr>
      <vt:lpstr>Regulace metabolismu </vt:lpstr>
      <vt:lpstr>Regulace metabolismu</vt:lpstr>
      <vt:lpstr>Hormonální regulace</vt:lpstr>
      <vt:lpstr>Hierarchie hormonů</vt:lpstr>
      <vt:lpstr>Prezentace aplikace PowerPoint</vt:lpstr>
      <vt:lpstr>Prezentace aplikace PowerPoint</vt:lpstr>
      <vt:lpstr>Hormonální regulace</vt:lpstr>
      <vt:lpstr>Typy hormonů</vt:lpstr>
      <vt:lpstr>Hormonální regulace</vt:lpstr>
      <vt:lpstr>Hormonální regulace</vt:lpstr>
      <vt:lpstr>Hormonální regulace</vt:lpstr>
      <vt:lpstr>Úloha G-proteinů</vt:lpstr>
      <vt:lpstr>Úloha G-proteinů</vt:lpstr>
      <vt:lpstr>Úloha G-proteinů</vt:lpstr>
      <vt:lpstr>Úloha G-proteinů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Zbořil</dc:creator>
  <cp:lastModifiedBy>Zboril</cp:lastModifiedBy>
  <cp:revision>41</cp:revision>
  <dcterms:created xsi:type="dcterms:W3CDTF">2012-05-21T09:08:24Z</dcterms:created>
  <dcterms:modified xsi:type="dcterms:W3CDTF">2013-04-29T12:19:05Z</dcterms:modified>
</cp:coreProperties>
</file>