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98"/>
  </p:notesMasterIdLst>
  <p:handoutMasterIdLst>
    <p:handoutMasterId r:id="rId99"/>
  </p:handoutMasterIdLst>
  <p:sldIdLst>
    <p:sldId id="256" r:id="rId2"/>
    <p:sldId id="272" r:id="rId3"/>
    <p:sldId id="275" r:id="rId4"/>
    <p:sldId id="274" r:id="rId5"/>
    <p:sldId id="277" r:id="rId6"/>
    <p:sldId id="279" r:id="rId7"/>
    <p:sldId id="280" r:id="rId8"/>
    <p:sldId id="278" r:id="rId9"/>
    <p:sldId id="282" r:id="rId10"/>
    <p:sldId id="283" r:id="rId11"/>
    <p:sldId id="286" r:id="rId12"/>
    <p:sldId id="285" r:id="rId13"/>
    <p:sldId id="319" r:id="rId14"/>
    <p:sldId id="287" r:id="rId15"/>
    <p:sldId id="289" r:id="rId16"/>
    <p:sldId id="290" r:id="rId17"/>
    <p:sldId id="291" r:id="rId18"/>
    <p:sldId id="288" r:id="rId19"/>
    <p:sldId id="360" r:id="rId20"/>
    <p:sldId id="357" r:id="rId21"/>
    <p:sldId id="314" r:id="rId22"/>
    <p:sldId id="273" r:id="rId23"/>
    <p:sldId id="330" r:id="rId24"/>
    <p:sldId id="359" r:id="rId25"/>
    <p:sldId id="358" r:id="rId26"/>
    <p:sldId id="334" r:id="rId27"/>
    <p:sldId id="292" r:id="rId28"/>
    <p:sldId id="333" r:id="rId29"/>
    <p:sldId id="293" r:id="rId30"/>
    <p:sldId id="294" r:id="rId31"/>
    <p:sldId id="295" r:id="rId32"/>
    <p:sldId id="296" r:id="rId33"/>
    <p:sldId id="297" r:id="rId34"/>
    <p:sldId id="298" r:id="rId35"/>
    <p:sldId id="299" r:id="rId36"/>
    <p:sldId id="316" r:id="rId37"/>
    <p:sldId id="361" r:id="rId38"/>
    <p:sldId id="317" r:id="rId39"/>
    <p:sldId id="331" r:id="rId40"/>
    <p:sldId id="332" r:id="rId41"/>
    <p:sldId id="300" r:id="rId42"/>
    <p:sldId id="301" r:id="rId43"/>
    <p:sldId id="312" r:id="rId44"/>
    <p:sldId id="320" r:id="rId45"/>
    <p:sldId id="321" r:id="rId46"/>
    <p:sldId id="322" r:id="rId47"/>
    <p:sldId id="304" r:id="rId48"/>
    <p:sldId id="323" r:id="rId49"/>
    <p:sldId id="324" r:id="rId50"/>
    <p:sldId id="302" r:id="rId51"/>
    <p:sldId id="325" r:id="rId52"/>
    <p:sldId id="303" r:id="rId53"/>
    <p:sldId id="326" r:id="rId54"/>
    <p:sldId id="328" r:id="rId55"/>
    <p:sldId id="329" r:id="rId56"/>
    <p:sldId id="305" r:id="rId57"/>
    <p:sldId id="327" r:id="rId58"/>
    <p:sldId id="313" r:id="rId59"/>
    <p:sldId id="349" r:id="rId60"/>
    <p:sldId id="350" r:id="rId61"/>
    <p:sldId id="351" r:id="rId62"/>
    <p:sldId id="352" r:id="rId63"/>
    <p:sldId id="355" r:id="rId64"/>
    <p:sldId id="353" r:id="rId65"/>
    <p:sldId id="354" r:id="rId66"/>
    <p:sldId id="356" r:id="rId67"/>
    <p:sldId id="336" r:id="rId68"/>
    <p:sldId id="337" r:id="rId69"/>
    <p:sldId id="338" r:id="rId70"/>
    <p:sldId id="339" r:id="rId71"/>
    <p:sldId id="341" r:id="rId72"/>
    <p:sldId id="343" r:id="rId73"/>
    <p:sldId id="344" r:id="rId74"/>
    <p:sldId id="345" r:id="rId75"/>
    <p:sldId id="346" r:id="rId76"/>
    <p:sldId id="348" r:id="rId77"/>
    <p:sldId id="306" r:id="rId78"/>
    <p:sldId id="307" r:id="rId79"/>
    <p:sldId id="308" r:id="rId80"/>
    <p:sldId id="258" r:id="rId81"/>
    <p:sldId id="309" r:id="rId82"/>
    <p:sldId id="310" r:id="rId83"/>
    <p:sldId id="261" r:id="rId84"/>
    <p:sldId id="257" r:id="rId85"/>
    <p:sldId id="259" r:id="rId86"/>
    <p:sldId id="260" r:id="rId87"/>
    <p:sldId id="268" r:id="rId88"/>
    <p:sldId id="269" r:id="rId89"/>
    <p:sldId id="270" r:id="rId90"/>
    <p:sldId id="271" r:id="rId91"/>
    <p:sldId id="262" r:id="rId92"/>
    <p:sldId id="263" r:id="rId93"/>
    <p:sldId id="264" r:id="rId94"/>
    <p:sldId id="265" r:id="rId95"/>
    <p:sldId id="266" r:id="rId96"/>
    <p:sldId id="267" r:id="rId97"/>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modifyVerifier cryptProviderType="rsaFull" cryptAlgorithmClass="hash" cryptAlgorithmType="typeAny" cryptAlgorithmSid="4" spinCount="100000" saltData="E0+vKOWiFKx+f6350HhW8g==" hashData="aa4qAwaf4YE496MZWODgi7Pz3p4="/>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650" y="-8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8154"/>
    </p:cViewPr>
  </p:sorterViewPr>
  <p:notesViewPr>
    <p:cSldViewPr>
      <p:cViewPr varScale="1">
        <p:scale>
          <a:sx n="86" d="100"/>
          <a:sy n="86" d="100"/>
        </p:scale>
        <p:origin x="-126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p>
        </p:txBody>
      </p:sp>
      <p:sp>
        <p:nvSpPr>
          <p:cNvPr id="6656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p>
        </p:txBody>
      </p:sp>
      <p:sp>
        <p:nvSpPr>
          <p:cNvPr id="6656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p>
        </p:txBody>
      </p:sp>
      <p:sp>
        <p:nvSpPr>
          <p:cNvPr id="6656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A818E69B-3351-4635-B1C2-9ACDF172EF2E}" type="slidenum">
              <a:rPr lang="cs-CZ"/>
              <a:pPr/>
              <a:t>‹#›</a:t>
            </a:fld>
            <a:endParaRPr lang="cs-CZ"/>
          </a:p>
        </p:txBody>
      </p:sp>
    </p:spTree>
    <p:extLst>
      <p:ext uri="{BB962C8B-B14F-4D97-AF65-F5344CB8AC3E}">
        <p14:creationId xmlns:p14="http://schemas.microsoft.com/office/powerpoint/2010/main" val="865779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p>
        </p:txBody>
      </p:sp>
      <p:sp>
        <p:nvSpPr>
          <p:cNvPr id="686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p>
        </p:txBody>
      </p:sp>
      <p:sp>
        <p:nvSpPr>
          <p:cNvPr id="686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86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686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p>
        </p:txBody>
      </p:sp>
      <p:sp>
        <p:nvSpPr>
          <p:cNvPr id="686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7A5E0FF5-FA14-40BB-B248-A8829243388A}" type="slidenum">
              <a:rPr lang="cs-CZ"/>
              <a:pPr/>
              <a:t>‹#›</a:t>
            </a:fld>
            <a:endParaRPr lang="cs-CZ"/>
          </a:p>
        </p:txBody>
      </p:sp>
    </p:spTree>
    <p:extLst>
      <p:ext uri="{BB962C8B-B14F-4D97-AF65-F5344CB8AC3E}">
        <p14:creationId xmlns:p14="http://schemas.microsoft.com/office/powerpoint/2010/main" val="32860034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EFFB0A-3C8B-4841-BBC6-48169D1E9B75}" type="slidenum">
              <a:rPr lang="cs-CZ"/>
              <a:pPr/>
              <a:t>1</a:t>
            </a:fld>
            <a:endParaRPr lang="cs-CZ"/>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2FF3AE-5FDF-4770-86D4-0D0C4709267A}" type="slidenum">
              <a:rPr lang="cs-CZ"/>
              <a:pPr/>
              <a:t>10</a:t>
            </a:fld>
            <a:endParaRPr lang="cs-CZ"/>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60A4B9-8119-475E-8C58-FE6B415370F2}" type="slidenum">
              <a:rPr lang="cs-CZ"/>
              <a:pPr/>
              <a:t>11</a:t>
            </a:fld>
            <a:endParaRPr lang="cs-CZ"/>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DB04F4-FB35-46E3-AA33-FFFA017E9DF6}" type="slidenum">
              <a:rPr lang="cs-CZ"/>
              <a:pPr/>
              <a:t>12</a:t>
            </a:fld>
            <a:endParaRPr lang="cs-CZ"/>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EB7CE6-8360-45F7-A485-3F455179D1D5}" type="slidenum">
              <a:rPr lang="cs-CZ"/>
              <a:pPr/>
              <a:t>14</a:t>
            </a:fld>
            <a:endParaRPr lang="cs-CZ"/>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BC8E46-705C-41E9-B86E-FD0621D0FB6E}" type="slidenum">
              <a:rPr lang="cs-CZ"/>
              <a:pPr/>
              <a:t>15</a:t>
            </a:fld>
            <a:endParaRPr lang="cs-CZ"/>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162931-8263-4DBB-BCF7-DAC990097165}" type="slidenum">
              <a:rPr lang="cs-CZ"/>
              <a:pPr/>
              <a:t>16</a:t>
            </a:fld>
            <a:endParaRPr lang="cs-CZ"/>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DF18A3-27DB-4A03-B6BA-2312462A99AA}" type="slidenum">
              <a:rPr lang="cs-CZ"/>
              <a:pPr/>
              <a:t>17</a:t>
            </a:fld>
            <a:endParaRPr lang="cs-CZ"/>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5FD596-AFEF-4B13-A359-FCCD36BB4EB9}" type="slidenum">
              <a:rPr lang="cs-CZ"/>
              <a:pPr/>
              <a:t>18</a:t>
            </a:fld>
            <a:endParaRPr lang="cs-CZ"/>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5FD596-AFEF-4B13-A359-FCCD36BB4EB9}" type="slidenum">
              <a:rPr lang="cs-CZ"/>
              <a:pPr/>
              <a:t>20</a:t>
            </a:fld>
            <a:endParaRPr lang="cs-CZ"/>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066E02-B3EE-4AD8-AC3D-D0702E07ABA6}" type="slidenum">
              <a:rPr lang="cs-CZ"/>
              <a:pPr/>
              <a:t>22</a:t>
            </a:fld>
            <a:endParaRPr lang="cs-CZ"/>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9DFF78-ED27-4F49-9865-066C92318728}" type="slidenum">
              <a:rPr lang="cs-CZ"/>
              <a:pPr/>
              <a:t>2</a:t>
            </a:fld>
            <a:endParaRPr lang="cs-CZ"/>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2FBA12-81E2-4295-A986-9FBA9DD0D2DB}" type="slidenum">
              <a:rPr lang="cs-CZ"/>
              <a:pPr/>
              <a:t>27</a:t>
            </a:fld>
            <a:endParaRPr lang="cs-CZ"/>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2DBDA7-23FC-4770-82F8-9E077A0E66D7}" type="slidenum">
              <a:rPr lang="cs-CZ"/>
              <a:pPr/>
              <a:t>29</a:t>
            </a:fld>
            <a:endParaRPr lang="cs-CZ"/>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365526-1A8C-45C0-B19A-8E967F2C4594}" type="slidenum">
              <a:rPr lang="cs-CZ"/>
              <a:pPr/>
              <a:t>30</a:t>
            </a:fld>
            <a:endParaRPr lang="cs-CZ"/>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05E528-787A-4BD1-A249-DDE7F3388B07}" type="slidenum">
              <a:rPr lang="cs-CZ"/>
              <a:pPr/>
              <a:t>31</a:t>
            </a:fld>
            <a:endParaRPr lang="cs-CZ"/>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1DAC95-66A5-4DB4-BB78-6DAE9AF187AF}" type="slidenum">
              <a:rPr lang="cs-CZ"/>
              <a:pPr/>
              <a:t>32</a:t>
            </a:fld>
            <a:endParaRPr lang="cs-CZ"/>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5674F6-16D6-46C7-A34D-95C4A85D6AED}" type="slidenum">
              <a:rPr lang="cs-CZ"/>
              <a:pPr/>
              <a:t>33</a:t>
            </a:fld>
            <a:endParaRPr lang="cs-CZ"/>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899882-E52B-4EB6-95DA-FABE51DF67AE}" type="slidenum">
              <a:rPr lang="cs-CZ"/>
              <a:pPr/>
              <a:t>34</a:t>
            </a:fld>
            <a:endParaRPr lang="cs-CZ"/>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354761-082E-410E-A46F-423AA2BEA567}" type="slidenum">
              <a:rPr lang="cs-CZ"/>
              <a:pPr/>
              <a:t>35</a:t>
            </a:fld>
            <a:endParaRPr lang="cs-CZ"/>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708E6-B3A8-4D9F-9E73-DDD53C14EF62}" type="slidenum">
              <a:rPr lang="cs-CZ"/>
              <a:pPr/>
              <a:t>41</a:t>
            </a:fld>
            <a:endParaRPr lang="cs-CZ"/>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5D5BA4-8A33-459D-B8B7-8275801DAC50}" type="slidenum">
              <a:rPr lang="cs-CZ"/>
              <a:pPr/>
              <a:t>42</a:t>
            </a:fld>
            <a:endParaRPr lang="cs-CZ"/>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916F11-894C-41E8-A1AC-B6076E3C955B}" type="slidenum">
              <a:rPr lang="cs-CZ"/>
              <a:pPr/>
              <a:t>3</a:t>
            </a:fld>
            <a:endParaRPr lang="cs-CZ"/>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3EE598-EBAD-47C7-AABA-CF3B2B4F88E8}" type="slidenum">
              <a:rPr lang="cs-CZ"/>
              <a:pPr/>
              <a:t>47</a:t>
            </a:fld>
            <a:endParaRPr lang="cs-CZ"/>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36B7E3-249A-42BB-B5B1-0B353B0C3C6C}" type="slidenum">
              <a:rPr lang="cs-CZ"/>
              <a:pPr/>
              <a:t>50</a:t>
            </a:fld>
            <a:endParaRPr lang="cs-CZ"/>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012101-B400-4DDD-99B5-3EE9BEA814DB}" type="slidenum">
              <a:rPr lang="cs-CZ"/>
              <a:pPr/>
              <a:t>52</a:t>
            </a:fld>
            <a:endParaRPr lang="cs-CZ"/>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A5E0FF5-FA14-40BB-B248-A8829243388A}" type="slidenum">
              <a:rPr lang="cs-CZ" smtClean="0"/>
              <a:pPr/>
              <a:t>55</a:t>
            </a:fld>
            <a:endParaRPr lang="cs-CZ"/>
          </a:p>
        </p:txBody>
      </p:sp>
    </p:spTree>
    <p:extLst>
      <p:ext uri="{BB962C8B-B14F-4D97-AF65-F5344CB8AC3E}">
        <p14:creationId xmlns:p14="http://schemas.microsoft.com/office/powerpoint/2010/main" val="8709283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4AB6E1-8D5D-45EA-B7AF-26862B2E56A6}" type="slidenum">
              <a:rPr lang="cs-CZ"/>
              <a:pPr/>
              <a:t>56</a:t>
            </a:fld>
            <a:endParaRPr lang="cs-CZ"/>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endParaRPr 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A8277C-1868-4A7C-A049-3AF87EEE6EF2}" type="slidenum">
              <a:rPr lang="cs-CZ"/>
              <a:pPr/>
              <a:t>77</a:t>
            </a:fld>
            <a:endParaRPr lang="cs-CZ"/>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5BFF22-6590-46F0-B9F8-73D72FDFE4A3}" type="slidenum">
              <a:rPr lang="cs-CZ"/>
              <a:pPr/>
              <a:t>78</a:t>
            </a:fld>
            <a:endParaRPr lang="cs-CZ"/>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F20954-B72B-49BB-BB53-5858C19D59F3}" type="slidenum">
              <a:rPr lang="cs-CZ"/>
              <a:pPr/>
              <a:t>79</a:t>
            </a:fld>
            <a:endParaRPr lang="cs-CZ"/>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CD2143-0153-4361-8E42-C4AD02F1F18E}" type="slidenum">
              <a:rPr lang="cs-CZ"/>
              <a:pPr/>
              <a:t>80</a:t>
            </a:fld>
            <a:endParaRPr lang="cs-CZ"/>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C68235-60AB-45AB-B35E-3B222F532104}" type="slidenum">
              <a:rPr lang="cs-CZ"/>
              <a:pPr/>
              <a:t>81</a:t>
            </a:fld>
            <a:endParaRPr lang="cs-CZ"/>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788FE-9839-4763-9B30-399A07F50115}" type="slidenum">
              <a:rPr lang="cs-CZ"/>
              <a:pPr/>
              <a:t>4</a:t>
            </a:fld>
            <a:endParaRPr lang="cs-CZ"/>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A39081-03C7-4136-BFA8-176BD8CB17EE}" type="slidenum">
              <a:rPr lang="cs-CZ"/>
              <a:pPr/>
              <a:t>82</a:t>
            </a:fld>
            <a:endParaRPr lang="cs-CZ"/>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endParaRPr 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CB2DFB-4902-4235-B287-31225DF836B0}" type="slidenum">
              <a:rPr lang="cs-CZ"/>
              <a:pPr/>
              <a:t>83</a:t>
            </a:fld>
            <a:endParaRPr lang="cs-CZ"/>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E5742E-68BA-4E57-A011-25E2BBF00878}" type="slidenum">
              <a:rPr lang="cs-CZ"/>
              <a:pPr/>
              <a:t>84</a:t>
            </a:fld>
            <a:endParaRPr lang="cs-CZ"/>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06D68C-04AE-4E39-A703-5515C78701ED}" type="slidenum">
              <a:rPr lang="cs-CZ"/>
              <a:pPr/>
              <a:t>85</a:t>
            </a:fld>
            <a:endParaRPr lang="cs-CZ"/>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CEF833-6551-4C6A-9638-277F2846ECF9}" type="slidenum">
              <a:rPr lang="cs-CZ"/>
              <a:pPr/>
              <a:t>86</a:t>
            </a:fld>
            <a:endParaRPr lang="cs-CZ"/>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F348B6-C50C-4D5D-88B3-E8529BFBB58F}" type="slidenum">
              <a:rPr lang="cs-CZ"/>
              <a:pPr/>
              <a:t>87</a:t>
            </a:fld>
            <a:endParaRPr lang="cs-CZ"/>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CE9118-1B6C-4A4A-875A-8FCE97304690}" type="slidenum">
              <a:rPr lang="cs-CZ"/>
              <a:pPr/>
              <a:t>88</a:t>
            </a:fld>
            <a:endParaRPr lang="cs-CZ"/>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2B781A-04AF-4536-A342-5A1299BFFC40}" type="slidenum">
              <a:rPr lang="cs-CZ"/>
              <a:pPr/>
              <a:t>89</a:t>
            </a:fld>
            <a:endParaRPr lang="cs-CZ"/>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5195E9-7095-462F-8A43-6BE5A3540802}" type="slidenum">
              <a:rPr lang="cs-CZ"/>
              <a:pPr/>
              <a:t>90</a:t>
            </a:fld>
            <a:endParaRPr lang="cs-CZ"/>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0BF241-2ACA-49E8-9D19-9DBCAD77AF28}" type="slidenum">
              <a:rPr lang="cs-CZ"/>
              <a:pPr/>
              <a:t>91</a:t>
            </a:fld>
            <a:endParaRPr lang="cs-CZ"/>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7A626E-8606-4090-AE41-69ADDC5BC55F}" type="slidenum">
              <a:rPr lang="cs-CZ"/>
              <a:pPr/>
              <a:t>5</a:t>
            </a:fld>
            <a:endParaRPr lang="cs-CZ"/>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3DF951-62C5-461D-AA0B-7E80ED81761F}" type="slidenum">
              <a:rPr lang="cs-CZ"/>
              <a:pPr/>
              <a:t>92</a:t>
            </a:fld>
            <a:endParaRPr lang="cs-CZ"/>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F31223-BCEA-4B26-8149-02253E7BCA59}" type="slidenum">
              <a:rPr lang="cs-CZ"/>
              <a:pPr/>
              <a:t>93</a:t>
            </a:fld>
            <a:endParaRPr lang="cs-CZ"/>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cs-CZ"/>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FF0AAA-8361-49C6-A585-2E9AF4853C34}" type="slidenum">
              <a:rPr lang="cs-CZ"/>
              <a:pPr/>
              <a:t>94</a:t>
            </a:fld>
            <a:endParaRPr lang="cs-CZ"/>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5DF7BF-6EC3-4560-A780-D140135DA747}" type="slidenum">
              <a:rPr lang="cs-CZ"/>
              <a:pPr/>
              <a:t>95</a:t>
            </a:fld>
            <a:endParaRPr lang="cs-CZ"/>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655E19-52F8-453F-B5EC-5BA191576D37}" type="slidenum">
              <a:rPr lang="cs-CZ"/>
              <a:pPr/>
              <a:t>96</a:t>
            </a:fld>
            <a:endParaRPr lang="cs-CZ"/>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DA98BC-492D-494C-8914-3A3FCA9D3628}" type="slidenum">
              <a:rPr lang="cs-CZ"/>
              <a:pPr/>
              <a:t>6</a:t>
            </a:fld>
            <a:endParaRPr lang="cs-CZ"/>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51FEBA-6661-487B-A134-35E893BA6341}" type="slidenum">
              <a:rPr lang="cs-CZ"/>
              <a:pPr/>
              <a:t>7</a:t>
            </a:fld>
            <a:endParaRPr lang="cs-CZ"/>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F07CB5-204D-44EA-A2B9-A879C8114FD8}" type="slidenum">
              <a:rPr lang="cs-CZ"/>
              <a:pPr/>
              <a:t>8</a:t>
            </a:fld>
            <a:endParaRPr lang="cs-CZ"/>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CBAC93-2731-45CD-8AAC-E10BE6600C55}" type="slidenum">
              <a:rPr lang="cs-CZ"/>
              <a:pPr/>
              <a:t>9</a:t>
            </a:fld>
            <a:endParaRPr lang="cs-CZ"/>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59394" name="Group 2"/>
          <p:cNvGrpSpPr>
            <a:grpSpLocks/>
          </p:cNvGrpSpPr>
          <p:nvPr/>
        </p:nvGrpSpPr>
        <p:grpSpPr bwMode="auto">
          <a:xfrm>
            <a:off x="-3222625" y="304800"/>
            <a:ext cx="11909425" cy="4724400"/>
            <a:chOff x="-2030" y="192"/>
            <a:chExt cx="7502" cy="2976"/>
          </a:xfrm>
        </p:grpSpPr>
        <p:sp>
          <p:nvSpPr>
            <p:cNvPr id="59395" name="Line 3"/>
            <p:cNvSpPr>
              <a:spLocks noChangeShapeType="1"/>
            </p:cNvSpPr>
            <p:nvPr/>
          </p:nvSpPr>
          <p:spPr bwMode="auto">
            <a:xfrm>
              <a:off x="912" y="1584"/>
              <a:ext cx="4560" cy="0"/>
            </a:xfrm>
            <a:prstGeom prst="line">
              <a:avLst/>
            </a:prstGeom>
            <a:noFill/>
            <a:ln w="12700">
              <a:solidFill>
                <a:schemeClr val="tx1"/>
              </a:solidFill>
              <a:round/>
              <a:headEnd/>
              <a:tailEnd/>
            </a:ln>
            <a:effectLst/>
          </p:spPr>
          <p:txBody>
            <a:bodyPr/>
            <a:lstStyle/>
            <a:p>
              <a:endParaRPr lang="cs-CZ"/>
            </a:p>
          </p:txBody>
        </p:sp>
        <p:sp>
          <p:nvSpPr>
            <p:cNvPr id="59396" name="AutoShape 4"/>
            <p:cNvSpPr>
              <a:spLocks noChangeArrowheads="1"/>
            </p:cNvSpPr>
            <p:nvPr/>
          </p:nvSpPr>
          <p:spPr bwMode="auto">
            <a:xfrm>
              <a:off x="-1584" y="864"/>
              <a:ext cx="2304" cy="2304"/>
            </a:xfrm>
            <a:custGeom>
              <a:avLst/>
              <a:gdLst>
                <a:gd name="G0" fmla="+- 12083 0 0"/>
                <a:gd name="G1" fmla="+- -3200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44083" y="2368"/>
                </a:cxn>
                <a:cxn ang="0">
                  <a:pos x="64000" y="32000"/>
                </a:cxn>
                <a:cxn ang="0">
                  <a:pos x="44083" y="61631"/>
                </a:cxn>
                <a:cxn ang="0">
                  <a:pos x="44083" y="61631"/>
                </a:cxn>
                <a:cxn ang="0">
                  <a:pos x="44082" y="61631"/>
                </a:cxn>
                <a:cxn ang="0">
                  <a:pos x="44083" y="61632"/>
                </a:cxn>
                <a:cxn ang="0">
                  <a:pos x="44083" y="2368"/>
                </a:cxn>
                <a:cxn ang="0">
                  <a:pos x="44082" y="2368"/>
                </a:cxn>
                <a:cxn ang="0">
                  <a:pos x="44083" y="2368"/>
                </a:cxn>
              </a:cxnLst>
              <a:rect l="T13" t="T15" r="T17" b="T19"/>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w="9525">
              <a:noFill/>
              <a:miter lim="800000"/>
              <a:headEnd/>
              <a:tailEnd/>
            </a:ln>
          </p:spPr>
          <p:txBody>
            <a:bodyPr/>
            <a:lstStyle/>
            <a:p>
              <a:endParaRPr lang="cs-CZ" sz="2400">
                <a:latin typeface="Times New Roman" pitchFamily="18" charset="0"/>
              </a:endParaRPr>
            </a:p>
          </p:txBody>
        </p:sp>
        <p:sp>
          <p:nvSpPr>
            <p:cNvPr id="59397" name="AutoShape 5"/>
            <p:cNvSpPr>
              <a:spLocks noChangeArrowheads="1"/>
            </p:cNvSpPr>
            <p:nvPr/>
          </p:nvSpPr>
          <p:spPr bwMode="auto">
            <a:xfrm>
              <a:off x="-2030" y="192"/>
              <a:ext cx="2544" cy="2544"/>
            </a:xfrm>
            <a:custGeom>
              <a:avLst/>
              <a:gdLst>
                <a:gd name="G0" fmla="+- 18994 0 0"/>
                <a:gd name="G1" fmla="+- -30013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994" y="6246"/>
                </a:cxn>
                <a:cxn ang="0">
                  <a:pos x="64000" y="32000"/>
                </a:cxn>
                <a:cxn ang="0">
                  <a:pos x="50994" y="57753"/>
                </a:cxn>
                <a:cxn ang="0">
                  <a:pos x="50994" y="57753"/>
                </a:cxn>
                <a:cxn ang="0">
                  <a:pos x="50993" y="57753"/>
                </a:cxn>
                <a:cxn ang="0">
                  <a:pos x="50994" y="57754"/>
                </a:cxn>
                <a:cxn ang="0">
                  <a:pos x="50994" y="6246"/>
                </a:cxn>
                <a:cxn ang="0">
                  <a:pos x="50993" y="6246"/>
                </a:cxn>
                <a:cxn ang="0">
                  <a:pos x="50994" y="6246"/>
                </a:cxn>
              </a:cxnLst>
              <a:rect l="T13" t="T15" r="T17" b="T19"/>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w="9525">
              <a:noFill/>
              <a:miter lim="800000"/>
              <a:headEnd/>
              <a:tailEnd/>
            </a:ln>
          </p:spPr>
          <p:txBody>
            <a:bodyPr/>
            <a:lstStyle/>
            <a:p>
              <a:endParaRPr lang="cs-CZ">
                <a:latin typeface="Arial" charset="0"/>
              </a:endParaRPr>
            </a:p>
          </p:txBody>
        </p:sp>
      </p:grpSp>
      <p:sp>
        <p:nvSpPr>
          <p:cNvPr id="59398" name="Rectangle 6"/>
          <p:cNvSpPr>
            <a:spLocks noGrp="1" noChangeArrowheads="1"/>
          </p:cNvSpPr>
          <p:nvPr>
            <p:ph type="ctrTitle"/>
          </p:nvPr>
        </p:nvSpPr>
        <p:spPr>
          <a:xfrm>
            <a:off x="1443038" y="985838"/>
            <a:ext cx="7239000" cy="1444625"/>
          </a:xfrm>
        </p:spPr>
        <p:txBody>
          <a:bodyPr/>
          <a:lstStyle>
            <a:lvl1pPr>
              <a:defRPr sz="4000"/>
            </a:lvl1pPr>
          </a:lstStyle>
          <a:p>
            <a:r>
              <a:rPr lang="cs-CZ"/>
              <a:t>Klepnutím lze upravit styl předlohy nadpisů.</a:t>
            </a:r>
          </a:p>
        </p:txBody>
      </p:sp>
      <p:sp>
        <p:nvSpPr>
          <p:cNvPr id="59399" name="Rectangle 7"/>
          <p:cNvSpPr>
            <a:spLocks noGrp="1" noChangeArrowheads="1"/>
          </p:cNvSpPr>
          <p:nvPr>
            <p:ph type="subTitle" idx="1"/>
          </p:nvPr>
        </p:nvSpPr>
        <p:spPr>
          <a:xfrm>
            <a:off x="1443038" y="3427413"/>
            <a:ext cx="7239000" cy="1752600"/>
          </a:xfrm>
        </p:spPr>
        <p:txBody>
          <a:bodyPr/>
          <a:lstStyle>
            <a:lvl1pPr marL="0" indent="0">
              <a:buFont typeface="Wingdings" pitchFamily="2" charset="2"/>
              <a:buNone/>
              <a:defRPr/>
            </a:lvl1pPr>
          </a:lstStyle>
          <a:p>
            <a:r>
              <a:rPr lang="cs-CZ"/>
              <a:t>Klepnutím lze upravit styl předlohy podnadpisů.</a:t>
            </a:r>
          </a:p>
        </p:txBody>
      </p:sp>
      <p:sp>
        <p:nvSpPr>
          <p:cNvPr id="59400" name="Rectangle 8"/>
          <p:cNvSpPr>
            <a:spLocks noGrp="1" noChangeArrowheads="1"/>
          </p:cNvSpPr>
          <p:nvPr>
            <p:ph type="dt" sz="half" idx="2"/>
          </p:nvPr>
        </p:nvSpPr>
        <p:spPr/>
        <p:txBody>
          <a:bodyPr/>
          <a:lstStyle>
            <a:lvl1pPr>
              <a:defRPr/>
            </a:lvl1pPr>
          </a:lstStyle>
          <a:p>
            <a:r>
              <a:rPr lang="cs-CZ" smtClean="0"/>
              <a:t>2013</a:t>
            </a:r>
            <a:endParaRPr lang="cs-CZ"/>
          </a:p>
        </p:txBody>
      </p:sp>
      <p:sp>
        <p:nvSpPr>
          <p:cNvPr id="59401" name="Rectangle 9"/>
          <p:cNvSpPr>
            <a:spLocks noGrp="1" noChangeArrowheads="1"/>
          </p:cNvSpPr>
          <p:nvPr>
            <p:ph type="ftr" sz="quarter" idx="3"/>
          </p:nvPr>
        </p:nvSpPr>
        <p:spPr/>
        <p:txBody>
          <a:bodyPr/>
          <a:lstStyle>
            <a:lvl1pPr>
              <a:defRPr/>
            </a:lvl1pPr>
          </a:lstStyle>
          <a:p>
            <a:r>
              <a:rPr lang="cs-CZ" smtClean="0"/>
              <a:t>prof. Otruba</a:t>
            </a:r>
            <a:endParaRPr lang="cs-CZ"/>
          </a:p>
        </p:txBody>
      </p:sp>
      <p:sp>
        <p:nvSpPr>
          <p:cNvPr id="59402" name="Rectangle 10"/>
          <p:cNvSpPr>
            <a:spLocks noGrp="1" noChangeArrowheads="1"/>
          </p:cNvSpPr>
          <p:nvPr>
            <p:ph type="sldNum" sz="quarter" idx="4"/>
          </p:nvPr>
        </p:nvSpPr>
        <p:spPr/>
        <p:txBody>
          <a:bodyPr/>
          <a:lstStyle>
            <a:lvl1pPr>
              <a:defRPr/>
            </a:lvl1pPr>
          </a:lstStyle>
          <a:p>
            <a:fld id="{6C3BBE20-DDE9-40C1-B8E2-BB47493DE390}" type="slidenum">
              <a:rPr lang="cs-CZ"/>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r>
              <a:rPr lang="cs-CZ" smtClean="0"/>
              <a:t>2013</a:t>
            </a:r>
            <a:endParaRPr lang="cs-CZ"/>
          </a:p>
        </p:txBody>
      </p:sp>
      <p:sp>
        <p:nvSpPr>
          <p:cNvPr id="5" name="Zástupný symbol pro zápatí 4"/>
          <p:cNvSpPr>
            <a:spLocks noGrp="1"/>
          </p:cNvSpPr>
          <p:nvPr>
            <p:ph type="ftr" sz="quarter" idx="11"/>
          </p:nvPr>
        </p:nvSpPr>
        <p:spPr/>
        <p:txBody>
          <a:bodyPr/>
          <a:lstStyle>
            <a:lvl1pPr>
              <a:defRPr/>
            </a:lvl1p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lvl1pPr>
              <a:defRPr/>
            </a:lvl1pPr>
          </a:lstStyle>
          <a:p>
            <a:fld id="{9D7D9FCD-9CD7-496E-A93C-E45589AC7473}" type="slidenum">
              <a:rPr lang="cs-CZ"/>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56413" y="301625"/>
            <a:ext cx="1827212" cy="5640388"/>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1370013" y="301625"/>
            <a:ext cx="5334000" cy="5640388"/>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r>
              <a:rPr lang="cs-CZ" smtClean="0"/>
              <a:t>2013</a:t>
            </a:r>
            <a:endParaRPr lang="cs-CZ"/>
          </a:p>
        </p:txBody>
      </p:sp>
      <p:sp>
        <p:nvSpPr>
          <p:cNvPr id="5" name="Zástupný symbol pro zápatí 4"/>
          <p:cNvSpPr>
            <a:spLocks noGrp="1"/>
          </p:cNvSpPr>
          <p:nvPr>
            <p:ph type="ftr" sz="quarter" idx="11"/>
          </p:nvPr>
        </p:nvSpPr>
        <p:spPr/>
        <p:txBody>
          <a:bodyPr/>
          <a:lstStyle>
            <a:lvl1pPr>
              <a:defRPr/>
            </a:lvl1p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lvl1pPr>
              <a:defRPr/>
            </a:lvl1pPr>
          </a:lstStyle>
          <a:p>
            <a:fld id="{731359FE-6798-4894-92F7-29724F51614D}" type="slidenum">
              <a:rPr lang="cs-CZ"/>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370013" y="301625"/>
            <a:ext cx="7313612"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1370013" y="1827213"/>
            <a:ext cx="3579812" cy="4114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102225" y="1827213"/>
            <a:ext cx="3581400" cy="198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102225" y="3960813"/>
            <a:ext cx="3581400" cy="198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datum 5"/>
          <p:cNvSpPr>
            <a:spLocks noGrp="1"/>
          </p:cNvSpPr>
          <p:nvPr>
            <p:ph type="dt" sz="half" idx="10"/>
          </p:nvPr>
        </p:nvSpPr>
        <p:spPr>
          <a:xfrm>
            <a:off x="457200" y="6248400"/>
            <a:ext cx="2133600" cy="457200"/>
          </a:xfrm>
        </p:spPr>
        <p:txBody>
          <a:bodyPr/>
          <a:lstStyle>
            <a:lvl1pPr>
              <a:defRPr/>
            </a:lvl1pPr>
          </a:lstStyle>
          <a:p>
            <a:r>
              <a:rPr lang="cs-CZ" smtClean="0"/>
              <a:t>2013</a:t>
            </a:r>
            <a:endParaRPr lang="cs-CZ"/>
          </a:p>
        </p:txBody>
      </p:sp>
      <p:sp>
        <p:nvSpPr>
          <p:cNvPr id="7" name="Zástupný symbol pro zápatí 6"/>
          <p:cNvSpPr>
            <a:spLocks noGrp="1"/>
          </p:cNvSpPr>
          <p:nvPr>
            <p:ph type="ftr" sz="quarter" idx="11"/>
          </p:nvPr>
        </p:nvSpPr>
        <p:spPr>
          <a:xfrm>
            <a:off x="3124200" y="6248400"/>
            <a:ext cx="2895600" cy="457200"/>
          </a:xfrm>
        </p:spPr>
        <p:txBody>
          <a:bodyPr/>
          <a:lstStyle>
            <a:lvl1pPr>
              <a:defRPr/>
            </a:lvl1pPr>
          </a:lstStyle>
          <a:p>
            <a:r>
              <a:rPr lang="cs-CZ" smtClean="0"/>
              <a:t>prof. Otruba</a:t>
            </a:r>
            <a:endParaRPr lang="cs-CZ"/>
          </a:p>
        </p:txBody>
      </p:sp>
      <p:sp>
        <p:nvSpPr>
          <p:cNvPr id="8" name="Zástupný symbol pro číslo snímku 7"/>
          <p:cNvSpPr>
            <a:spLocks noGrp="1"/>
          </p:cNvSpPr>
          <p:nvPr>
            <p:ph type="sldNum" sz="quarter" idx="12"/>
          </p:nvPr>
        </p:nvSpPr>
        <p:spPr>
          <a:xfrm>
            <a:off x="6553200" y="6248400"/>
            <a:ext cx="2133600" cy="457200"/>
          </a:xfrm>
        </p:spPr>
        <p:txBody>
          <a:bodyPr/>
          <a:lstStyle>
            <a:lvl1pPr>
              <a:defRPr/>
            </a:lvl1pPr>
          </a:lstStyle>
          <a:p>
            <a:fld id="{99313F72-4187-45DB-BE96-86CC52DE1783}" type="slidenum">
              <a:rPr lang="cs-CZ"/>
              <a:pPr/>
              <a:t>‹#›</a:t>
            </a:fld>
            <a:endParaRPr lang="cs-CZ"/>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370013" y="301625"/>
            <a:ext cx="7313612"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1370013" y="1827213"/>
            <a:ext cx="3579812" cy="4114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02225" y="1827213"/>
            <a:ext cx="3581400" cy="4114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457200" y="6248400"/>
            <a:ext cx="2133600" cy="457200"/>
          </a:xfrm>
        </p:spPr>
        <p:txBody>
          <a:bodyPr/>
          <a:lstStyle>
            <a:lvl1pPr>
              <a:defRPr/>
            </a:lvl1pPr>
          </a:lstStyle>
          <a:p>
            <a:r>
              <a:rPr lang="cs-CZ" smtClean="0"/>
              <a:t>2013</a:t>
            </a:r>
            <a:endParaRPr lang="cs-CZ"/>
          </a:p>
        </p:txBody>
      </p:sp>
      <p:sp>
        <p:nvSpPr>
          <p:cNvPr id="6" name="Zástupný symbol pro zápatí 5"/>
          <p:cNvSpPr>
            <a:spLocks noGrp="1"/>
          </p:cNvSpPr>
          <p:nvPr>
            <p:ph type="ftr" sz="quarter" idx="11"/>
          </p:nvPr>
        </p:nvSpPr>
        <p:spPr>
          <a:xfrm>
            <a:off x="3124200" y="6248400"/>
            <a:ext cx="2895600" cy="457200"/>
          </a:xfrm>
        </p:spPr>
        <p:txBody>
          <a:bodyPr/>
          <a:lstStyle>
            <a:lvl1pPr>
              <a:defRPr/>
            </a:lvl1pPr>
          </a:lstStyle>
          <a:p>
            <a:r>
              <a:rPr lang="cs-CZ" smtClean="0"/>
              <a:t>prof. Otruba</a:t>
            </a:r>
            <a:endParaRPr lang="cs-CZ"/>
          </a:p>
        </p:txBody>
      </p:sp>
      <p:sp>
        <p:nvSpPr>
          <p:cNvPr id="7" name="Zástupný symbol pro číslo snímku 6"/>
          <p:cNvSpPr>
            <a:spLocks noGrp="1"/>
          </p:cNvSpPr>
          <p:nvPr>
            <p:ph type="sldNum" sz="quarter" idx="12"/>
          </p:nvPr>
        </p:nvSpPr>
        <p:spPr>
          <a:xfrm>
            <a:off x="6553200" y="6248400"/>
            <a:ext cx="2133600" cy="457200"/>
          </a:xfrm>
        </p:spPr>
        <p:txBody>
          <a:bodyPr/>
          <a:lstStyle>
            <a:lvl1pPr>
              <a:defRPr/>
            </a:lvl1pPr>
          </a:lstStyle>
          <a:p>
            <a:fld id="{5FD022C6-55DB-44D5-9318-849C250DD972}" type="slidenum">
              <a:rPr lang="cs-CZ"/>
              <a:pPr/>
              <a:t>‹#›</a:t>
            </a:fld>
            <a:endParaRPr lang="cs-CZ"/>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1370013" y="301625"/>
            <a:ext cx="7313612"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1370013" y="1827213"/>
            <a:ext cx="7313612" cy="198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1370013" y="3960813"/>
            <a:ext cx="7313612" cy="198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457200" y="6248400"/>
            <a:ext cx="2133600" cy="457200"/>
          </a:xfrm>
        </p:spPr>
        <p:txBody>
          <a:bodyPr/>
          <a:lstStyle>
            <a:lvl1pPr>
              <a:defRPr/>
            </a:lvl1pPr>
          </a:lstStyle>
          <a:p>
            <a:r>
              <a:rPr lang="cs-CZ" smtClean="0"/>
              <a:t>2013</a:t>
            </a:r>
            <a:endParaRPr lang="cs-CZ"/>
          </a:p>
        </p:txBody>
      </p:sp>
      <p:sp>
        <p:nvSpPr>
          <p:cNvPr id="6" name="Zástupný symbol pro zápatí 5"/>
          <p:cNvSpPr>
            <a:spLocks noGrp="1"/>
          </p:cNvSpPr>
          <p:nvPr>
            <p:ph type="ftr" sz="quarter" idx="11"/>
          </p:nvPr>
        </p:nvSpPr>
        <p:spPr>
          <a:xfrm>
            <a:off x="3124200" y="6248400"/>
            <a:ext cx="2895600" cy="457200"/>
          </a:xfrm>
        </p:spPr>
        <p:txBody>
          <a:bodyPr/>
          <a:lstStyle>
            <a:lvl1pPr>
              <a:defRPr/>
            </a:lvl1pPr>
          </a:lstStyle>
          <a:p>
            <a:r>
              <a:rPr lang="cs-CZ" smtClean="0"/>
              <a:t>prof. Otruba</a:t>
            </a:r>
            <a:endParaRPr lang="cs-CZ"/>
          </a:p>
        </p:txBody>
      </p:sp>
      <p:sp>
        <p:nvSpPr>
          <p:cNvPr id="7" name="Zástupný symbol pro číslo snímku 6"/>
          <p:cNvSpPr>
            <a:spLocks noGrp="1"/>
          </p:cNvSpPr>
          <p:nvPr>
            <p:ph type="sldNum" sz="quarter" idx="12"/>
          </p:nvPr>
        </p:nvSpPr>
        <p:spPr>
          <a:xfrm>
            <a:off x="6553200" y="6248400"/>
            <a:ext cx="2133600" cy="457200"/>
          </a:xfrm>
        </p:spPr>
        <p:txBody>
          <a:bodyPr/>
          <a:lstStyle>
            <a:lvl1pPr>
              <a:defRPr/>
            </a:lvl1pPr>
          </a:lstStyle>
          <a:p>
            <a:fld id="{D3DF648D-4054-4EB6-991B-E5E7D791237B}" type="slidenum">
              <a:rPr lang="cs-CZ"/>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r>
              <a:rPr lang="cs-CZ" smtClean="0"/>
              <a:t>2013</a:t>
            </a:r>
            <a:endParaRPr lang="cs-CZ"/>
          </a:p>
        </p:txBody>
      </p:sp>
      <p:sp>
        <p:nvSpPr>
          <p:cNvPr id="5" name="Zástupný symbol pro zápatí 4"/>
          <p:cNvSpPr>
            <a:spLocks noGrp="1"/>
          </p:cNvSpPr>
          <p:nvPr>
            <p:ph type="ftr" sz="quarter" idx="11"/>
          </p:nvPr>
        </p:nvSpPr>
        <p:spPr/>
        <p:txBody>
          <a:bodyPr/>
          <a:lstStyle>
            <a:lvl1pPr>
              <a:defRPr/>
            </a:lvl1p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lvl1pPr>
              <a:defRPr/>
            </a:lvl1pPr>
          </a:lstStyle>
          <a:p>
            <a:fld id="{A7BA68CA-7F6C-4189-8A4A-639BBC177938}" type="slidenum">
              <a:rPr lang="cs-CZ"/>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a:defRPr/>
            </a:lvl1pPr>
          </a:lstStyle>
          <a:p>
            <a:r>
              <a:rPr lang="cs-CZ" smtClean="0"/>
              <a:t>2013</a:t>
            </a:r>
            <a:endParaRPr lang="cs-CZ"/>
          </a:p>
        </p:txBody>
      </p:sp>
      <p:sp>
        <p:nvSpPr>
          <p:cNvPr id="5" name="Zástupný symbol pro zápatí 4"/>
          <p:cNvSpPr>
            <a:spLocks noGrp="1"/>
          </p:cNvSpPr>
          <p:nvPr>
            <p:ph type="ftr" sz="quarter" idx="11"/>
          </p:nvPr>
        </p:nvSpPr>
        <p:spPr/>
        <p:txBody>
          <a:bodyPr/>
          <a:lstStyle>
            <a:lvl1pPr>
              <a:defRPr/>
            </a:lvl1p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lvl1pPr>
              <a:defRPr/>
            </a:lvl1pPr>
          </a:lstStyle>
          <a:p>
            <a:fld id="{C8DA72E7-47A9-44AE-AA8A-84BC6AFC182B}" type="slidenum">
              <a:rPr lang="cs-CZ"/>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a:defRPr/>
            </a:lvl1pPr>
          </a:lstStyle>
          <a:p>
            <a:r>
              <a:rPr lang="cs-CZ" smtClean="0"/>
              <a:t>2013</a:t>
            </a:r>
            <a:endParaRPr lang="cs-CZ"/>
          </a:p>
        </p:txBody>
      </p:sp>
      <p:sp>
        <p:nvSpPr>
          <p:cNvPr id="6" name="Zástupný symbol pro zápatí 5"/>
          <p:cNvSpPr>
            <a:spLocks noGrp="1"/>
          </p:cNvSpPr>
          <p:nvPr>
            <p:ph type="ftr" sz="quarter" idx="11"/>
          </p:nvPr>
        </p:nvSpPr>
        <p:spPr/>
        <p:txBody>
          <a:bodyPr/>
          <a:lstStyle>
            <a:lvl1pPr>
              <a:defRPr/>
            </a:lvl1p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lvl1pPr>
              <a:defRPr/>
            </a:lvl1pPr>
          </a:lstStyle>
          <a:p>
            <a:fld id="{0EC5036C-3551-4D7A-9CEF-AB2F19A07F97}" type="slidenum">
              <a:rPr lang="cs-CZ"/>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lvl1pPr>
              <a:defRPr/>
            </a:lvl1pPr>
          </a:lstStyle>
          <a:p>
            <a:r>
              <a:rPr lang="cs-CZ" smtClean="0"/>
              <a:t>2013</a:t>
            </a:r>
            <a:endParaRPr lang="cs-CZ"/>
          </a:p>
        </p:txBody>
      </p:sp>
      <p:sp>
        <p:nvSpPr>
          <p:cNvPr id="8" name="Zástupný symbol pro zápatí 7"/>
          <p:cNvSpPr>
            <a:spLocks noGrp="1"/>
          </p:cNvSpPr>
          <p:nvPr>
            <p:ph type="ftr" sz="quarter" idx="11"/>
          </p:nvPr>
        </p:nvSpPr>
        <p:spPr/>
        <p:txBody>
          <a:bodyPr/>
          <a:lstStyle>
            <a:lvl1pPr>
              <a:defRPr/>
            </a:lvl1pPr>
          </a:lstStyle>
          <a:p>
            <a:r>
              <a:rPr lang="cs-CZ" smtClean="0"/>
              <a:t>prof. Otruba</a:t>
            </a:r>
            <a:endParaRPr lang="cs-CZ"/>
          </a:p>
        </p:txBody>
      </p:sp>
      <p:sp>
        <p:nvSpPr>
          <p:cNvPr id="9" name="Zástupný symbol pro číslo snímku 8"/>
          <p:cNvSpPr>
            <a:spLocks noGrp="1"/>
          </p:cNvSpPr>
          <p:nvPr>
            <p:ph type="sldNum" sz="quarter" idx="12"/>
          </p:nvPr>
        </p:nvSpPr>
        <p:spPr/>
        <p:txBody>
          <a:bodyPr/>
          <a:lstStyle>
            <a:lvl1pPr>
              <a:defRPr/>
            </a:lvl1pPr>
          </a:lstStyle>
          <a:p>
            <a:fld id="{9FA234FC-13FE-4866-BBDE-1B44E9CCA9CB}" type="slidenum">
              <a:rPr lang="cs-CZ"/>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lvl1pPr>
              <a:defRPr/>
            </a:lvl1pPr>
          </a:lstStyle>
          <a:p>
            <a:r>
              <a:rPr lang="cs-CZ" smtClean="0"/>
              <a:t>2013</a:t>
            </a:r>
            <a:endParaRPr lang="cs-CZ"/>
          </a:p>
        </p:txBody>
      </p:sp>
      <p:sp>
        <p:nvSpPr>
          <p:cNvPr id="4" name="Zástupný symbol pro zápatí 3"/>
          <p:cNvSpPr>
            <a:spLocks noGrp="1"/>
          </p:cNvSpPr>
          <p:nvPr>
            <p:ph type="ftr" sz="quarter" idx="11"/>
          </p:nvPr>
        </p:nvSpPr>
        <p:spPr/>
        <p:txBody>
          <a:bodyPr/>
          <a:lstStyle>
            <a:lvl1pPr>
              <a:defRPr/>
            </a:lvl1p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lvl1pPr>
              <a:defRPr/>
            </a:lvl1pPr>
          </a:lstStyle>
          <a:p>
            <a:fld id="{A753AD43-5DC9-4978-8B58-52E87F6AD59C}" type="slidenum">
              <a:rPr lang="cs-CZ"/>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r>
              <a:rPr lang="cs-CZ" smtClean="0"/>
              <a:t>2013</a:t>
            </a:r>
            <a:endParaRPr lang="cs-CZ"/>
          </a:p>
        </p:txBody>
      </p:sp>
      <p:sp>
        <p:nvSpPr>
          <p:cNvPr id="3" name="Zástupný symbol pro zápatí 2"/>
          <p:cNvSpPr>
            <a:spLocks noGrp="1"/>
          </p:cNvSpPr>
          <p:nvPr>
            <p:ph type="ftr" sz="quarter" idx="11"/>
          </p:nvPr>
        </p:nvSpPr>
        <p:spPr/>
        <p:txBody>
          <a:bodyPr/>
          <a:lstStyle>
            <a:lvl1pPr>
              <a:defRPr/>
            </a:lvl1p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lvl1pPr>
              <a:defRPr/>
            </a:lvl1pPr>
          </a:lstStyle>
          <a:p>
            <a:fld id="{5D9BB85A-F29C-4E40-9D10-61316281787B}" type="slidenum">
              <a:rPr lang="cs-CZ"/>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lvl1pPr>
              <a:defRPr/>
            </a:lvl1pPr>
          </a:lstStyle>
          <a:p>
            <a:r>
              <a:rPr lang="cs-CZ" smtClean="0"/>
              <a:t>2013</a:t>
            </a:r>
            <a:endParaRPr lang="cs-CZ"/>
          </a:p>
        </p:txBody>
      </p:sp>
      <p:sp>
        <p:nvSpPr>
          <p:cNvPr id="6" name="Zástupný symbol pro zápatí 5"/>
          <p:cNvSpPr>
            <a:spLocks noGrp="1"/>
          </p:cNvSpPr>
          <p:nvPr>
            <p:ph type="ftr" sz="quarter" idx="11"/>
          </p:nvPr>
        </p:nvSpPr>
        <p:spPr/>
        <p:txBody>
          <a:bodyPr/>
          <a:lstStyle>
            <a:lvl1pPr>
              <a:defRPr/>
            </a:lvl1p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lvl1pPr>
              <a:defRPr/>
            </a:lvl1pPr>
          </a:lstStyle>
          <a:p>
            <a:fld id="{1B304B8B-6B2C-4149-AA7B-01D3658BB87E}" type="slidenum">
              <a:rPr lang="cs-CZ"/>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lvl1pPr>
              <a:defRPr/>
            </a:lvl1pPr>
          </a:lstStyle>
          <a:p>
            <a:r>
              <a:rPr lang="cs-CZ" smtClean="0"/>
              <a:t>2013</a:t>
            </a:r>
            <a:endParaRPr lang="cs-CZ"/>
          </a:p>
        </p:txBody>
      </p:sp>
      <p:sp>
        <p:nvSpPr>
          <p:cNvPr id="6" name="Zástupný symbol pro zápatí 5"/>
          <p:cNvSpPr>
            <a:spLocks noGrp="1"/>
          </p:cNvSpPr>
          <p:nvPr>
            <p:ph type="ftr" sz="quarter" idx="11"/>
          </p:nvPr>
        </p:nvSpPr>
        <p:spPr/>
        <p:txBody>
          <a:bodyPr/>
          <a:lstStyle>
            <a:lvl1pPr>
              <a:defRPr/>
            </a:lvl1p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lvl1pPr>
              <a:defRPr/>
            </a:lvl1pPr>
          </a:lstStyle>
          <a:p>
            <a:fld id="{024ECAFD-DCB5-4EAA-AEA6-CB0E21FB54D0}" type="slidenum">
              <a:rPr lang="cs-CZ"/>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8370" name="Group 2"/>
          <p:cNvGrpSpPr>
            <a:grpSpLocks/>
          </p:cNvGrpSpPr>
          <p:nvPr/>
        </p:nvGrpSpPr>
        <p:grpSpPr bwMode="auto">
          <a:xfrm>
            <a:off x="-3238500" y="0"/>
            <a:ext cx="11925300" cy="3810000"/>
            <a:chOff x="-2040" y="0"/>
            <a:chExt cx="7512" cy="2400"/>
          </a:xfrm>
        </p:grpSpPr>
        <p:sp>
          <p:nvSpPr>
            <p:cNvPr id="58371" name="AutoShape 3"/>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296" y="5746"/>
                </a:cxn>
                <a:cxn ang="0">
                  <a:pos x="64000" y="32000"/>
                </a:cxn>
                <a:cxn ang="0">
                  <a:pos x="50296" y="58253"/>
                </a:cxn>
                <a:cxn ang="0">
                  <a:pos x="50296" y="58253"/>
                </a:cxn>
                <a:cxn ang="0">
                  <a:pos x="50295" y="58253"/>
                </a:cxn>
                <a:cxn ang="0">
                  <a:pos x="50296" y="58254"/>
                </a:cxn>
                <a:cxn ang="0">
                  <a:pos x="50296" y="5746"/>
                </a:cxn>
                <a:cxn ang="0">
                  <a:pos x="50295" y="5746"/>
                </a:cxn>
                <a:cxn ang="0">
                  <a:pos x="50296" y="5746"/>
                </a:cxn>
              </a:cxnLst>
              <a:rect l="T13" t="T15" r="T17" b="T19"/>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w="9525">
              <a:noFill/>
              <a:miter lim="800000"/>
              <a:headEnd/>
              <a:tailEnd/>
            </a:ln>
          </p:spPr>
          <p:txBody>
            <a:bodyPr/>
            <a:lstStyle/>
            <a:p>
              <a:endParaRPr lang="cs-CZ" sz="2400">
                <a:latin typeface="Times New Roman" pitchFamily="18" charset="0"/>
              </a:endParaRPr>
            </a:p>
          </p:txBody>
        </p:sp>
        <p:sp>
          <p:nvSpPr>
            <p:cNvPr id="58372" name="AutoShape 4"/>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077" y="5595"/>
                </a:cxn>
                <a:cxn ang="0">
                  <a:pos x="64000" y="32000"/>
                </a:cxn>
                <a:cxn ang="0">
                  <a:pos x="50077" y="58404"/>
                </a:cxn>
                <a:cxn ang="0">
                  <a:pos x="50077" y="58404"/>
                </a:cxn>
                <a:cxn ang="0">
                  <a:pos x="50076" y="58404"/>
                </a:cxn>
                <a:cxn ang="0">
                  <a:pos x="50077" y="58405"/>
                </a:cxn>
                <a:cxn ang="0">
                  <a:pos x="50077" y="5595"/>
                </a:cxn>
                <a:cxn ang="0">
                  <a:pos x="50076" y="5595"/>
                </a:cxn>
                <a:cxn ang="0">
                  <a:pos x="50077" y="5595"/>
                </a:cxn>
              </a:cxnLst>
              <a:rect l="T13" t="T15" r="T17" b="T19"/>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w="9525">
              <a:noFill/>
              <a:miter lim="800000"/>
              <a:headEnd/>
              <a:tailEnd/>
            </a:ln>
          </p:spPr>
          <p:txBody>
            <a:bodyPr/>
            <a:lstStyle/>
            <a:p>
              <a:endParaRPr lang="cs-CZ">
                <a:latin typeface="Arial" charset="0"/>
              </a:endParaRPr>
            </a:p>
          </p:txBody>
        </p:sp>
        <p:sp>
          <p:nvSpPr>
            <p:cNvPr id="58373" name="Line 5"/>
            <p:cNvSpPr>
              <a:spLocks noChangeShapeType="1"/>
            </p:cNvSpPr>
            <p:nvPr/>
          </p:nvSpPr>
          <p:spPr bwMode="auto">
            <a:xfrm>
              <a:off x="864" y="960"/>
              <a:ext cx="4608" cy="0"/>
            </a:xfrm>
            <a:prstGeom prst="line">
              <a:avLst/>
            </a:prstGeom>
            <a:noFill/>
            <a:ln w="12700">
              <a:solidFill>
                <a:schemeClr val="tx1"/>
              </a:solidFill>
              <a:round/>
              <a:headEnd/>
              <a:tailEnd/>
            </a:ln>
            <a:effectLst/>
          </p:spPr>
          <p:txBody>
            <a:bodyPr/>
            <a:lstStyle/>
            <a:p>
              <a:endParaRPr lang="cs-CZ"/>
            </a:p>
          </p:txBody>
        </p:sp>
      </p:grpSp>
      <p:sp>
        <p:nvSpPr>
          <p:cNvPr id="58374" name="Rectangle 6"/>
          <p:cNvSpPr>
            <a:spLocks noGrp="1" noChangeArrowheads="1"/>
          </p:cNvSpPr>
          <p:nvPr>
            <p:ph type="title"/>
          </p:nvPr>
        </p:nvSpPr>
        <p:spPr bwMode="auto">
          <a:xfrm>
            <a:off x="1370013" y="301625"/>
            <a:ext cx="731361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cs-CZ" smtClean="0"/>
              <a:t>Klepnutím lze upravit styl předlohy nadpisů.</a:t>
            </a:r>
          </a:p>
        </p:txBody>
      </p:sp>
      <p:sp>
        <p:nvSpPr>
          <p:cNvPr id="58375" name="Rectangle 7"/>
          <p:cNvSpPr>
            <a:spLocks noGrp="1" noChangeArrowheads="1"/>
          </p:cNvSpPr>
          <p:nvPr>
            <p:ph type="body" idx="1"/>
          </p:nvPr>
        </p:nvSpPr>
        <p:spPr bwMode="auto">
          <a:xfrm>
            <a:off x="1370013" y="1827213"/>
            <a:ext cx="7313612"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58376"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r>
              <a:rPr lang="cs-CZ" smtClean="0"/>
              <a:t>2013</a:t>
            </a:r>
            <a:endParaRPr lang="cs-CZ"/>
          </a:p>
        </p:txBody>
      </p:sp>
      <p:sp>
        <p:nvSpPr>
          <p:cNvPr id="58377"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vl1pPr>
          </a:lstStyle>
          <a:p>
            <a:r>
              <a:rPr lang="cs-CZ" smtClean="0"/>
              <a:t>prof. Otruba</a:t>
            </a:r>
            <a:endParaRPr lang="cs-CZ"/>
          </a:p>
        </p:txBody>
      </p:sp>
      <p:sp>
        <p:nvSpPr>
          <p:cNvPr id="58378"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06D932E-9091-49E1-9F3C-D11A2B3FBC0C}" type="slidenum">
              <a:rPr lang="cs-CZ"/>
              <a:pPr/>
              <a:t>‹#›</a:t>
            </a:fld>
            <a:endParaRPr lang="cs-CZ"/>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hdr="0"/>
  <p:txStyles>
    <p:title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charset="0"/>
        </a:defRPr>
      </a:lvl2pPr>
      <a:lvl3pPr algn="l" rtl="0" fontAlgn="base">
        <a:spcBef>
          <a:spcPct val="0"/>
        </a:spcBef>
        <a:spcAft>
          <a:spcPct val="0"/>
        </a:spcAft>
        <a:defRPr sz="3600">
          <a:solidFill>
            <a:schemeClr val="tx2"/>
          </a:solidFill>
          <a:latin typeface="Arial" charset="0"/>
        </a:defRPr>
      </a:lvl3pPr>
      <a:lvl4pPr algn="l" rtl="0" fontAlgn="base">
        <a:spcBef>
          <a:spcPct val="0"/>
        </a:spcBef>
        <a:spcAft>
          <a:spcPct val="0"/>
        </a:spcAft>
        <a:defRPr sz="3600">
          <a:solidFill>
            <a:schemeClr val="tx2"/>
          </a:solidFill>
          <a:latin typeface="Arial" charset="0"/>
        </a:defRPr>
      </a:lvl4pPr>
      <a:lvl5pPr algn="l" rtl="0" fontAlgn="base">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fontAlgn="base">
        <a:spcBef>
          <a:spcPct val="20000"/>
        </a:spcBef>
        <a:spcAft>
          <a:spcPct val="0"/>
        </a:spcAft>
        <a:buClr>
          <a:schemeClr val="tx2"/>
        </a:buClr>
        <a:buSzPct val="70000"/>
        <a:buFont typeface="Wingdings" pitchFamily="2" charset="2"/>
        <a:buChar char="¡"/>
        <a:defRPr sz="29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l"/>
        <a:defRPr sz="2500">
          <a:solidFill>
            <a:schemeClr val="tx1"/>
          </a:solidFill>
          <a:latin typeface="+mn-lt"/>
        </a:defRPr>
      </a:lvl2pPr>
      <a:lvl3pPr marL="1143000" indent="-228600" algn="l" rtl="0" fontAlgn="base">
        <a:spcBef>
          <a:spcPct val="20000"/>
        </a:spcBef>
        <a:spcAft>
          <a:spcPct val="0"/>
        </a:spcAft>
        <a:buClr>
          <a:schemeClr val="tx2"/>
        </a:buClr>
        <a:buSzPct val="65000"/>
        <a:buFont typeface="Wingdings" pitchFamily="2" charset="2"/>
        <a:buChar char="¡"/>
        <a:defRPr sz="22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buChar char="l"/>
        <a:defRPr sz="1900">
          <a:solidFill>
            <a:schemeClr val="tx1"/>
          </a:solidFill>
          <a:latin typeface="+mn-lt"/>
        </a:defRPr>
      </a:lvl4pPr>
      <a:lvl5pPr marL="20574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cs.wikipedia.org/wiki/Objekti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upload.wikimedia.org/wikipedia/cs/0/08/Holub_rozostrene_pozadi.jpg"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cs.wikipedia.org/wiki/Objektiv"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cs.wikipedia.org/w/index.php?title=Blesk_(fotografie)&amp;action=edit"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hyperlink" Target="http://cs.wikipedia.org/wiki/Ohniskov%C3%A1_vzd%C3%A1lenost" TargetMode="External"/><Relationship Id="rId2" Type="http://schemas.openxmlformats.org/officeDocument/2006/relationships/hyperlink" Target="http://cs.wikipedia.org/wiki/Objektiv" TargetMode="External"/><Relationship Id="rId1" Type="http://schemas.openxmlformats.org/officeDocument/2006/relationships/slideLayout" Target="../slideLayouts/slideLayout1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hyperlink" Target="http://cs.wikipedia.org/wiki/%C4%8Cip"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hyperlink" Target="http://photo.mysteria.cz/clanky/objekt7.html"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cs.wikipedia.org/wiki/Zrcadlovka"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google.cz/url?sa=i&amp;rct=j&amp;q=teleobjektivy&amp;source=images&amp;cd=&amp;cad=rja&amp;docid=J4uSVDbx73VtWM&amp;tbnid=JG_52AYhEenLfM:&amp;ved=0CAUQjRw&amp;url=http://www.photoextract.com/cs/objektiv/canon/ef-800-f-5-6l-is-usm&amp;ei=2XNYUeXkM5HBswap6oDYBg&amp;bvm=bv.44442042,d.Yms&amp;psig=AFQjCNH42S5unKZ7ez_MJ96YmWxCJi5peg&amp;ust=1364837687007839" TargetMode="Externa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60.jp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96.jpeg"/><Relationship Id="rId4" Type="http://schemas.openxmlformats.org/officeDocument/2006/relationships/image" Target="../media/image95.jpeg"/></Relationships>
</file>

<file path=ppt/slides/_rels/slide7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98.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111.jpeg"/><Relationship Id="rId5" Type="http://schemas.openxmlformats.org/officeDocument/2006/relationships/hyperlink" Target="//upload.wikimedia.org/wikipedia/commons/c/c3/Ihagee_Exakta_Varex_1961.jpg" TargetMode="External"/><Relationship Id="rId4" Type="http://schemas.openxmlformats.org/officeDocument/2006/relationships/image" Target="../media/image110.png"/></Relationships>
</file>

<file path=ppt/slides/_rels/slide9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hyperlink" Target="http://www.google.cz/url?sa=i&amp;rct=j&amp;q=flexaret&amp;source=images&amp;cd=&amp;cad=rja&amp;docid=7Pda7CaRdfzkdM&amp;tbnid=ANqjV1hxal2QoM:&amp;ved=0CAUQjRw&amp;url=http://www.fotografovani.cz/recenze/recenze---fotoaparaty/historicka-fototechnika-flexaret-152283cz?diskuse&amp;ei=aotiUYDwCMS1Pb2egKgK&amp;bvm=bv.44770516,d.bGE&amp;psig=AFQjCNEgAV9b-vkQZlp5se6WNBghkm9XkQ&amp;ust=1365499107315855" TargetMode="External"/><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113.jpeg"/></Relationships>
</file>

<file path=ppt/slides/_rels/slide93.xml.rels><?xml version="1.0" encoding="UTF-8" standalone="yes"?>
<Relationships xmlns="http://schemas.openxmlformats.org/package/2006/relationships"><Relationship Id="rId3" Type="http://schemas.openxmlformats.org/officeDocument/2006/relationships/hyperlink" Target="http://www.google.cz/url?sa=i&amp;rct=j&amp;q=magnola&amp;source=images&amp;cd=&amp;cad=rja&amp;docid=IzU7lL3nd2XTIM&amp;tbnid=GmMEmTqY9SHQQM:&amp;ved=0CAUQjRw&amp;url=http://www.flickr.com/photos/39342599@N00/115776997/&amp;ei=OoZiUdTxHMPEPNfFgbgC&amp;bvm=bv.44770516,d.bGE&amp;psig=AFQjCNHAuTjHchCCWPlKbDGWTRqUrmDtsw&amp;ust=1365497749086187" TargetMode="External"/><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114.jpeg"/></Relationships>
</file>

<file path=ppt/slides/_rels/slide9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hyperlink" Target="http://www.google.cz/url?sa=i&amp;rct=j&amp;q=opema+camera&amp;source=images&amp;cd=&amp;cad=rja&amp;docid=QjgSIghNo6T68M&amp;tbnid=ojRQJIaudXQAyM:&amp;ved=0CAUQjRw&amp;url=http://myweb.tiscali.co.uk/iannorris/leica_lookalikes/leicalook_m/opema.htm&amp;ei=l4piUfrPLcOkPZSggCA&amp;bvm=bv.44770516,d.bGE&amp;psig=AFQjCNHh9h2ZezoDx_tMtBQG-x0XamzYaA&amp;ust=1365498850969453" TargetMode="External"/><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117.png"/><Relationship Id="rId4" Type="http://schemas.openxmlformats.org/officeDocument/2006/relationships/image" Target="../media/image116.jpeg"/></Relationships>
</file>

<file path=ppt/slides/_rels/slide96.xml.rels><?xml version="1.0" encoding="UTF-8" standalone="yes"?>
<Relationships xmlns="http://schemas.openxmlformats.org/package/2006/relationships"><Relationship Id="rId3" Type="http://schemas.openxmlformats.org/officeDocument/2006/relationships/hyperlink" Target="http://http/www.f295.org/main/images/uploads/pankopta_3386.jpg" TargetMode="External"/><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1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Grp="1" noChangeArrowheads="1"/>
          </p:cNvSpPr>
          <p:nvPr>
            <p:ph type="dt" sz="half" idx="2"/>
          </p:nvPr>
        </p:nvSpPr>
        <p:spPr/>
        <p:txBody>
          <a:bodyPr/>
          <a:lstStyle/>
          <a:p>
            <a:r>
              <a:rPr lang="cs-CZ" smtClean="0"/>
              <a:t>2013</a:t>
            </a:r>
            <a:endParaRPr lang="cs-CZ"/>
          </a:p>
        </p:txBody>
      </p:sp>
      <p:sp>
        <p:nvSpPr>
          <p:cNvPr id="5" name="Rectangle 9"/>
          <p:cNvSpPr>
            <a:spLocks noGrp="1" noChangeArrowheads="1"/>
          </p:cNvSpPr>
          <p:nvPr>
            <p:ph type="ftr" sz="quarter" idx="3"/>
          </p:nvPr>
        </p:nvSpPr>
        <p:spPr/>
        <p:txBody>
          <a:bodyPr/>
          <a:lstStyle/>
          <a:p>
            <a:r>
              <a:rPr lang="cs-CZ" smtClean="0"/>
              <a:t>prof. Otruba</a:t>
            </a:r>
            <a:endParaRPr lang="cs-CZ"/>
          </a:p>
        </p:txBody>
      </p:sp>
      <p:sp>
        <p:nvSpPr>
          <p:cNvPr id="6" name="Rectangle 10"/>
          <p:cNvSpPr>
            <a:spLocks noGrp="1" noChangeArrowheads="1"/>
          </p:cNvSpPr>
          <p:nvPr>
            <p:ph type="sldNum" sz="quarter" idx="4"/>
          </p:nvPr>
        </p:nvSpPr>
        <p:spPr/>
        <p:txBody>
          <a:bodyPr/>
          <a:lstStyle/>
          <a:p>
            <a:fld id="{E344EEED-9EB8-4B8C-B0FE-D9644AFC7D07}" type="slidenum">
              <a:rPr lang="cs-CZ"/>
              <a:pPr/>
              <a:t>1</a:t>
            </a:fld>
            <a:endParaRPr lang="cs-CZ"/>
          </a:p>
        </p:txBody>
      </p:sp>
      <p:sp>
        <p:nvSpPr>
          <p:cNvPr id="2050" name="Rectangle 2"/>
          <p:cNvSpPr>
            <a:spLocks noGrp="1" noChangeArrowheads="1"/>
          </p:cNvSpPr>
          <p:nvPr>
            <p:ph type="ctrTitle"/>
          </p:nvPr>
        </p:nvSpPr>
        <p:spPr/>
        <p:txBody>
          <a:bodyPr/>
          <a:lstStyle/>
          <a:p>
            <a:r>
              <a:rPr lang="cs-CZ"/>
              <a:t>Fotografická optika</a:t>
            </a:r>
            <a:br>
              <a:rPr lang="cs-CZ"/>
            </a:br>
            <a:r>
              <a:rPr lang="cs-CZ"/>
              <a:t>Fotografický přístroj</a:t>
            </a:r>
          </a:p>
        </p:txBody>
      </p:sp>
      <p:sp>
        <p:nvSpPr>
          <p:cNvPr id="2051" name="Rectangle 3"/>
          <p:cNvSpPr>
            <a:spLocks noGrp="1" noChangeArrowheads="1"/>
          </p:cNvSpPr>
          <p:nvPr>
            <p:ph type="subTitle" idx="1"/>
          </p:nvPr>
        </p:nvSpPr>
        <p:spPr/>
        <p:txBody>
          <a:bodyPr/>
          <a:lstStyle/>
          <a:p>
            <a:r>
              <a:rPr lang="cs-CZ"/>
              <a:t>Vývoj a konstrukce </a:t>
            </a:r>
          </a:p>
          <a:p>
            <a:endParaRPr lang="cs-CZ"/>
          </a:p>
          <a:p>
            <a:endParaRPr lang="cs-CZ"/>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C887DF51-AF4D-4F36-A98B-A4D47FA0C033}" type="slidenum">
              <a:rPr lang="cs-CZ"/>
              <a:pPr/>
              <a:t>10</a:t>
            </a:fld>
            <a:endParaRPr lang="cs-CZ"/>
          </a:p>
        </p:txBody>
      </p:sp>
      <p:sp>
        <p:nvSpPr>
          <p:cNvPr id="152578" name="Rectangle 2"/>
          <p:cNvSpPr>
            <a:spLocks noGrp="1" noChangeArrowheads="1"/>
          </p:cNvSpPr>
          <p:nvPr>
            <p:ph type="title"/>
          </p:nvPr>
        </p:nvSpPr>
        <p:spPr/>
        <p:txBody>
          <a:bodyPr/>
          <a:lstStyle/>
          <a:p>
            <a:r>
              <a:rPr lang="cs-CZ"/>
              <a:t>Snímek zrcadla</a:t>
            </a:r>
          </a:p>
        </p:txBody>
      </p:sp>
      <p:sp>
        <p:nvSpPr>
          <p:cNvPr id="152580" name="Rectangle 4"/>
          <p:cNvSpPr>
            <a:spLocks noGrp="1" noChangeArrowheads="1"/>
          </p:cNvSpPr>
          <p:nvPr>
            <p:ph type="body" sz="half" idx="1"/>
          </p:nvPr>
        </p:nvSpPr>
        <p:spPr/>
        <p:txBody>
          <a:bodyPr/>
          <a:lstStyle/>
          <a:p>
            <a:r>
              <a:rPr lang="cs-CZ" sz="2500"/>
              <a:t>Snímek zrcadla bez zkreslení jeho tvaru, aniž bychom nasnímali i přístroj, při stranovém či výškovém posunutí standarty s objektivem</a:t>
            </a:r>
          </a:p>
        </p:txBody>
      </p:sp>
      <p:pic>
        <p:nvPicPr>
          <p:cNvPr id="152582" name="Picture 6" descr="obr39"/>
          <p:cNvPicPr>
            <a:picLocks noGrp="1" noChangeAspect="1" noChangeArrowheads="1"/>
          </p:cNvPicPr>
          <p:nvPr>
            <p:ph sz="half" idx="2"/>
          </p:nvPr>
        </p:nvPicPr>
        <p:blipFill>
          <a:blip r:embed="rId3" cstate="print">
            <a:lum bright="-6000" contrast="30000"/>
          </a:blip>
          <a:srcRect t="1775" r="58189" b="48804"/>
          <a:stretch>
            <a:fillRect/>
          </a:stretch>
        </p:blipFill>
        <p:spPr>
          <a:xfrm>
            <a:off x="5535613" y="1557338"/>
            <a:ext cx="2905125" cy="4824412"/>
          </a:xfrm>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AB39D931-E09B-49D8-8AAD-74623D9E9DB9}" type="slidenum">
              <a:rPr lang="cs-CZ"/>
              <a:pPr/>
              <a:t>11</a:t>
            </a:fld>
            <a:endParaRPr lang="cs-CZ"/>
          </a:p>
        </p:txBody>
      </p:sp>
      <p:sp>
        <p:nvSpPr>
          <p:cNvPr id="162818" name="Rectangle 2"/>
          <p:cNvSpPr>
            <a:spLocks noGrp="1" noChangeArrowheads="1"/>
          </p:cNvSpPr>
          <p:nvPr>
            <p:ph type="title"/>
          </p:nvPr>
        </p:nvSpPr>
        <p:spPr/>
        <p:txBody>
          <a:bodyPr/>
          <a:lstStyle/>
          <a:p>
            <a:r>
              <a:rPr lang="cs-CZ"/>
              <a:t>Využití </a:t>
            </a:r>
            <a:r>
              <a:rPr lang="cs-CZ" sz="3800"/>
              <a:t>Scheimpflugova pravidla</a:t>
            </a:r>
          </a:p>
        </p:txBody>
      </p:sp>
      <p:sp>
        <p:nvSpPr>
          <p:cNvPr id="162820" name="Rectangle 4"/>
          <p:cNvSpPr>
            <a:spLocks noGrp="1" noChangeArrowheads="1"/>
          </p:cNvSpPr>
          <p:nvPr>
            <p:ph type="body" sz="half" idx="1"/>
          </p:nvPr>
        </p:nvSpPr>
        <p:spPr>
          <a:xfrm>
            <a:off x="755650" y="1557338"/>
            <a:ext cx="4895850" cy="4824412"/>
          </a:xfrm>
        </p:spPr>
        <p:txBody>
          <a:bodyPr/>
          <a:lstStyle/>
          <a:p>
            <a:pPr>
              <a:lnSpc>
                <a:spcPct val="80000"/>
              </a:lnSpc>
            </a:pPr>
            <a:r>
              <a:rPr lang="cs-CZ" sz="1900"/>
              <a:t>Rovina novinového papíru je u fotoaparátu s pevnými standartami téměř kolmá k rovině ostrosti. I kdybychom použili při fotografování zcela zacloněného objektivu, nemůže se nám podařit pomocí maximální hloubky ostrosti proostřit celý prostor </a:t>
            </a:r>
          </a:p>
          <a:p>
            <a:pPr>
              <a:lnSpc>
                <a:spcPct val="80000"/>
              </a:lnSpc>
            </a:pPr>
            <a:r>
              <a:rPr lang="cs-CZ" sz="1900"/>
              <a:t>Nakloníme-li jednu ze standart velkoformátové kamery tak, aby se rovina plochy filmu (čipu), rovina přední standarty kolmá na osu objektivu a rovina fotografovaných novin protnuly v jednom bodě, dojde k tomu, že se nám rovina ostrosti původně rovnoběžná s filmem nakloní směrem dopředu a noviny se nám zobrazí ostré v celé ploše bez jakéhokoli zaclonění objektivu.</a:t>
            </a:r>
            <a:br>
              <a:rPr lang="cs-CZ" sz="1900"/>
            </a:br>
            <a:endParaRPr lang="cs-CZ" sz="1900"/>
          </a:p>
        </p:txBody>
      </p:sp>
      <p:pic>
        <p:nvPicPr>
          <p:cNvPr id="162823" name="Picture 7" descr="21"/>
          <p:cNvPicPr>
            <a:picLocks noGrp="1" noChangeAspect="1" noChangeArrowheads="1"/>
          </p:cNvPicPr>
          <p:nvPr>
            <p:ph sz="quarter" idx="2"/>
          </p:nvPr>
        </p:nvPicPr>
        <p:blipFill>
          <a:blip r:embed="rId3" cstate="print"/>
          <a:srcRect/>
          <a:stretch>
            <a:fillRect/>
          </a:stretch>
        </p:blipFill>
        <p:spPr>
          <a:xfrm>
            <a:off x="5795963" y="1557338"/>
            <a:ext cx="2447925" cy="2447925"/>
          </a:xfrm>
          <a:noFill/>
          <a:ln/>
        </p:spPr>
      </p:pic>
      <p:pic>
        <p:nvPicPr>
          <p:cNvPr id="162824" name="Picture 8" descr="22"/>
          <p:cNvPicPr>
            <a:picLocks noGrp="1" noChangeAspect="1" noChangeArrowheads="1"/>
          </p:cNvPicPr>
          <p:nvPr>
            <p:ph sz="quarter" idx="3"/>
          </p:nvPr>
        </p:nvPicPr>
        <p:blipFill>
          <a:blip r:embed="rId4" cstate="print"/>
          <a:srcRect/>
          <a:stretch>
            <a:fillRect/>
          </a:stretch>
        </p:blipFill>
        <p:spPr>
          <a:xfrm>
            <a:off x="5795963" y="4005263"/>
            <a:ext cx="2447925" cy="2447925"/>
          </a:xfrm>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448509C9-873A-4497-91FC-FC45F50FC088}" type="slidenum">
              <a:rPr lang="cs-CZ"/>
              <a:pPr/>
              <a:t>12</a:t>
            </a:fld>
            <a:endParaRPr lang="cs-CZ"/>
          </a:p>
        </p:txBody>
      </p:sp>
      <p:sp>
        <p:nvSpPr>
          <p:cNvPr id="160770" name="Rectangle 2"/>
          <p:cNvSpPr>
            <a:spLocks noGrp="1" noChangeArrowheads="1"/>
          </p:cNvSpPr>
          <p:nvPr>
            <p:ph type="title"/>
          </p:nvPr>
        </p:nvSpPr>
        <p:spPr/>
        <p:txBody>
          <a:bodyPr/>
          <a:lstStyle/>
          <a:p>
            <a:r>
              <a:rPr lang="cs-CZ" dirty="0"/>
              <a:t>Využití </a:t>
            </a:r>
            <a:r>
              <a:rPr lang="cs-CZ" sz="3800" dirty="0" err="1"/>
              <a:t>Scheimpflugova</a:t>
            </a:r>
            <a:r>
              <a:rPr lang="cs-CZ" sz="3800" dirty="0"/>
              <a:t> pravidla</a:t>
            </a:r>
          </a:p>
        </p:txBody>
      </p:sp>
      <p:sp>
        <p:nvSpPr>
          <p:cNvPr id="160772" name="Rectangle 4"/>
          <p:cNvSpPr>
            <a:spLocks noGrp="1" noChangeArrowheads="1"/>
          </p:cNvSpPr>
          <p:nvPr>
            <p:ph type="body" sz="half" idx="1"/>
          </p:nvPr>
        </p:nvSpPr>
        <p:spPr>
          <a:xfrm>
            <a:off x="755650" y="1557338"/>
            <a:ext cx="4895850" cy="5111750"/>
          </a:xfrm>
        </p:spPr>
        <p:txBody>
          <a:bodyPr/>
          <a:lstStyle/>
          <a:p>
            <a:pPr>
              <a:lnSpc>
                <a:spcPct val="80000"/>
              </a:lnSpc>
            </a:pPr>
            <a:r>
              <a:rPr lang="cs-CZ" sz="1900"/>
              <a:t>Vzdálenější půllitr je už zcela neostrý a ač oba stojí rovně, na obrázku se zřetelně kácí do stran. S prvním problémem se vypořádáme podobně, jako v předcházejícím případě, ale místo horizontálního naklánění roviny ostrosti budeme jí otáčet vertikálně (jako byste otočili aparát na bok). Kombinací těchto dvou postupů můžeme vyostřit rovinu nakloněnou v obou směrech. </a:t>
            </a:r>
          </a:p>
          <a:p>
            <a:pPr>
              <a:lnSpc>
                <a:spcPct val="80000"/>
              </a:lnSpc>
            </a:pPr>
            <a:r>
              <a:rPr lang="cs-CZ" sz="1900"/>
              <a:t>Perspektivní zkreslení (kácení do stran) odstraníme u velkoformátové kamery pohodlně nastavením standart tak, aby byly rovnoběžné s půllitry. Stejného nadhledu dosáhneme posunutím jedné ze standart nahoru nebo dolů. Je to nejznámější princip optické lavice a říká se mu "šiftování". </a:t>
            </a:r>
          </a:p>
        </p:txBody>
      </p:sp>
      <p:pic>
        <p:nvPicPr>
          <p:cNvPr id="160775" name="Picture 7" descr="31"/>
          <p:cNvPicPr>
            <a:picLocks noGrp="1" noChangeAspect="1" noChangeArrowheads="1"/>
          </p:cNvPicPr>
          <p:nvPr>
            <p:ph sz="quarter" idx="2"/>
          </p:nvPr>
        </p:nvPicPr>
        <p:blipFill>
          <a:blip r:embed="rId3" cstate="print">
            <a:lum bright="12000"/>
          </a:blip>
          <a:srcRect/>
          <a:stretch>
            <a:fillRect/>
          </a:stretch>
        </p:blipFill>
        <p:spPr>
          <a:xfrm>
            <a:off x="5867400" y="1577975"/>
            <a:ext cx="2376488" cy="2376488"/>
          </a:xfrm>
          <a:noFill/>
          <a:ln/>
        </p:spPr>
      </p:pic>
      <p:pic>
        <p:nvPicPr>
          <p:cNvPr id="160776" name="Picture 8" descr="32"/>
          <p:cNvPicPr>
            <a:picLocks noGrp="1" noChangeAspect="1" noChangeArrowheads="1"/>
          </p:cNvPicPr>
          <p:nvPr>
            <p:ph sz="quarter" idx="3"/>
          </p:nvPr>
        </p:nvPicPr>
        <p:blipFill>
          <a:blip r:embed="rId4" cstate="print">
            <a:lum bright="12000"/>
          </a:blip>
          <a:srcRect/>
          <a:stretch>
            <a:fillRect/>
          </a:stretch>
        </p:blipFill>
        <p:spPr>
          <a:xfrm>
            <a:off x="5867400" y="4005263"/>
            <a:ext cx="2376488" cy="2376487"/>
          </a:xfrm>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Využití </a:t>
            </a:r>
            <a:r>
              <a:rPr lang="cs-CZ" dirty="0" err="1"/>
              <a:t>Scheimpflugova</a:t>
            </a:r>
            <a:r>
              <a:rPr lang="cs-CZ" dirty="0"/>
              <a:t> pravidla</a:t>
            </a:r>
          </a:p>
        </p:txBody>
      </p:sp>
      <p:sp>
        <p:nvSpPr>
          <p:cNvPr id="3" name="Zástupný symbol pro text 2"/>
          <p:cNvSpPr>
            <a:spLocks noGrp="1"/>
          </p:cNvSpPr>
          <p:nvPr>
            <p:ph type="body" sz="half" idx="1"/>
          </p:nvPr>
        </p:nvSpPr>
        <p:spPr>
          <a:xfrm>
            <a:off x="899592" y="1844824"/>
            <a:ext cx="4176464" cy="4114800"/>
          </a:xfrm>
        </p:spPr>
        <p:txBody>
          <a:bodyPr>
            <a:normAutofit fontScale="77500" lnSpcReduction="20000"/>
          </a:bodyPr>
          <a:lstStyle/>
          <a:p>
            <a:r>
              <a:rPr lang="cs-CZ" dirty="0" err="1"/>
              <a:t>Sinar</a:t>
            </a:r>
            <a:r>
              <a:rPr lang="cs-CZ" dirty="0"/>
              <a:t> p3 je optickou lavicí uzpůsobenou především pro práci s digitální kazetou </a:t>
            </a:r>
            <a:r>
              <a:rPr lang="cs-CZ" dirty="0" err="1"/>
              <a:t>Sinarback</a:t>
            </a:r>
            <a:r>
              <a:rPr lang="cs-CZ" dirty="0"/>
              <a:t>, pracuje však také s tradičním fotografickým materiálem. Na obrázku jsou zvláště zřetelné oba bloky mikrometrických posuvů a náklonů pro důmyslný způsob ostření dle </a:t>
            </a:r>
            <a:r>
              <a:rPr lang="cs-CZ" dirty="0" err="1"/>
              <a:t>Scheimpflugova</a:t>
            </a:r>
            <a:r>
              <a:rPr lang="cs-CZ" dirty="0"/>
              <a:t> pravidla. </a:t>
            </a:r>
          </a:p>
          <a:p>
            <a:endParaRPr lang="cs-CZ" dirty="0"/>
          </a:p>
          <a:p>
            <a:endParaRPr lang="cs-CZ" dirty="0"/>
          </a:p>
        </p:txBody>
      </p:sp>
      <p:pic>
        <p:nvPicPr>
          <p:cNvPr id="9" name="Zástupný symbol pro obsah 8"/>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436355" y="1844824"/>
            <a:ext cx="2910502" cy="1944215"/>
          </a:xfrm>
        </p:spPr>
      </p:pic>
      <p:pic>
        <p:nvPicPr>
          <p:cNvPr id="14" name="Zástupný symbol pro obsah 13"/>
          <p:cNvPicPr>
            <a:picLocks noGrp="1" noChangeAspect="1"/>
          </p:cNvPicPr>
          <p:nvPr>
            <p:ph sz="quarter" idx="3"/>
          </p:nvPr>
        </p:nvPicPr>
        <p:blipFill>
          <a:blip r:embed="rId3">
            <a:extLst>
              <a:ext uri="{28A0092B-C50C-407E-A947-70E740481C1C}">
                <a14:useLocalDpi xmlns:a14="http://schemas.microsoft.com/office/drawing/2010/main" val="0"/>
              </a:ext>
            </a:extLst>
          </a:blip>
          <a:stretch>
            <a:fillRect/>
          </a:stretch>
        </p:blipFill>
        <p:spPr>
          <a:xfrm>
            <a:off x="5724128" y="3933056"/>
            <a:ext cx="2337594" cy="2337594"/>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13</a:t>
            </a:fld>
            <a:endParaRPr lang="cs-CZ"/>
          </a:p>
        </p:txBody>
      </p:sp>
    </p:spTree>
    <p:extLst>
      <p:ext uri="{BB962C8B-B14F-4D97-AF65-F5344CB8AC3E}">
        <p14:creationId xmlns:p14="http://schemas.microsoft.com/office/powerpoint/2010/main" val="2935025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EB4DD6D0-6D2B-408F-94B9-2A3E8B0DBE33}" type="slidenum">
              <a:rPr lang="cs-CZ"/>
              <a:pPr/>
              <a:t>14</a:t>
            </a:fld>
            <a:endParaRPr lang="cs-CZ"/>
          </a:p>
        </p:txBody>
      </p:sp>
      <p:sp>
        <p:nvSpPr>
          <p:cNvPr id="166914" name="Rectangle 2"/>
          <p:cNvSpPr>
            <a:spLocks noGrp="1" noChangeArrowheads="1"/>
          </p:cNvSpPr>
          <p:nvPr>
            <p:ph type="title"/>
          </p:nvPr>
        </p:nvSpPr>
        <p:spPr/>
        <p:txBody>
          <a:bodyPr/>
          <a:lstStyle/>
          <a:p>
            <a:r>
              <a:rPr lang="cs-CZ"/>
              <a:t>Zákony zobrazení tenkou čočkou</a:t>
            </a:r>
          </a:p>
        </p:txBody>
      </p:sp>
      <p:sp>
        <p:nvSpPr>
          <p:cNvPr id="166920" name="Rectangle 8"/>
          <p:cNvSpPr>
            <a:spLocks noGrp="1" noChangeArrowheads="1"/>
          </p:cNvSpPr>
          <p:nvPr>
            <p:ph type="body" sz="half" idx="1"/>
          </p:nvPr>
        </p:nvSpPr>
        <p:spPr>
          <a:xfrm>
            <a:off x="684213" y="1844675"/>
            <a:ext cx="2879725" cy="4097338"/>
          </a:xfrm>
        </p:spPr>
        <p:txBody>
          <a:bodyPr/>
          <a:lstStyle/>
          <a:p>
            <a:r>
              <a:rPr lang="cs-CZ" sz="2500"/>
              <a:t>Opakování z geometrické optiky: vlevo čočková rovnice, vpravo Newtonova zobrazovací rovnice.</a:t>
            </a:r>
          </a:p>
        </p:txBody>
      </p:sp>
      <p:pic>
        <p:nvPicPr>
          <p:cNvPr id="166919" name="Picture 7" descr="obr50"/>
          <p:cNvPicPr>
            <a:picLocks noGrp="1" noChangeAspect="1" noChangeArrowheads="1"/>
          </p:cNvPicPr>
          <p:nvPr>
            <p:ph sz="half" idx="2"/>
          </p:nvPr>
        </p:nvPicPr>
        <p:blipFill rotWithShape="1">
          <a:blip r:embed="rId3" cstate="print">
            <a:lum contrast="42000"/>
          </a:blip>
          <a:srcRect l="12817" t="2411" r="8722" b="9801"/>
          <a:stretch/>
        </p:blipFill>
        <p:spPr>
          <a:xfrm>
            <a:off x="3563938" y="1527175"/>
            <a:ext cx="5400550" cy="4928943"/>
          </a:xfrm>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7E17FB59-83EB-4F33-A06F-3739FDA702AE}" type="slidenum">
              <a:rPr lang="cs-CZ"/>
              <a:pPr/>
              <a:t>15</a:t>
            </a:fld>
            <a:endParaRPr lang="cs-CZ"/>
          </a:p>
        </p:txBody>
      </p:sp>
      <p:sp>
        <p:nvSpPr>
          <p:cNvPr id="175112" name="Rectangle 8"/>
          <p:cNvSpPr>
            <a:spLocks noGrp="1" noChangeArrowheads="1"/>
          </p:cNvSpPr>
          <p:nvPr>
            <p:ph type="title"/>
          </p:nvPr>
        </p:nvSpPr>
        <p:spPr/>
        <p:txBody>
          <a:bodyPr/>
          <a:lstStyle/>
          <a:p>
            <a:r>
              <a:rPr lang="cs-CZ" sz="3200"/>
              <a:t>Hlavní body a roviny optického systému</a:t>
            </a:r>
          </a:p>
        </p:txBody>
      </p:sp>
      <p:sp>
        <p:nvSpPr>
          <p:cNvPr id="175113" name="Rectangle 9"/>
          <p:cNvSpPr>
            <a:spLocks noGrp="1" noChangeArrowheads="1"/>
          </p:cNvSpPr>
          <p:nvPr>
            <p:ph type="body" sz="half" idx="1"/>
          </p:nvPr>
        </p:nvSpPr>
        <p:spPr/>
        <p:txBody>
          <a:bodyPr/>
          <a:lstStyle/>
          <a:p>
            <a:r>
              <a:rPr lang="cs-CZ" sz="2500"/>
              <a:t>Od hlavních bodů a rovin se měří ohniskové vzdálenosti (f, f´), od vrcholu optického systému se měří sečné vzdálenosti (s, s´)</a:t>
            </a:r>
          </a:p>
        </p:txBody>
      </p:sp>
      <p:pic>
        <p:nvPicPr>
          <p:cNvPr id="175111" name="Picture 7" descr="obr53"/>
          <p:cNvPicPr>
            <a:picLocks noGrp="1" noChangeAspect="1" noChangeArrowheads="1"/>
          </p:cNvPicPr>
          <p:nvPr>
            <p:ph sz="half" idx="2"/>
          </p:nvPr>
        </p:nvPicPr>
        <p:blipFill>
          <a:blip r:embed="rId3" cstate="print">
            <a:lum contrast="24000"/>
          </a:blip>
          <a:srcRect l="16827" t="3310" r="18536" b="17770"/>
          <a:stretch>
            <a:fillRect/>
          </a:stretch>
        </p:blipFill>
        <p:spPr>
          <a:xfrm>
            <a:off x="2484438" y="3789363"/>
            <a:ext cx="4295775" cy="2711450"/>
          </a:xfrm>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B5960845-8B70-4D30-B1BF-EA3F8629E743}" type="slidenum">
              <a:rPr lang="cs-CZ"/>
              <a:pPr/>
              <a:t>16</a:t>
            </a:fld>
            <a:endParaRPr lang="cs-CZ"/>
          </a:p>
        </p:txBody>
      </p:sp>
      <p:sp>
        <p:nvSpPr>
          <p:cNvPr id="178178" name="Rectangle 2"/>
          <p:cNvSpPr>
            <a:spLocks noGrp="1" noChangeArrowheads="1"/>
          </p:cNvSpPr>
          <p:nvPr>
            <p:ph type="title"/>
          </p:nvPr>
        </p:nvSpPr>
        <p:spPr/>
        <p:txBody>
          <a:bodyPr/>
          <a:lstStyle/>
          <a:p>
            <a:r>
              <a:rPr lang="cs-CZ"/>
              <a:t>Hlavní rovina složeného systému</a:t>
            </a:r>
          </a:p>
        </p:txBody>
      </p:sp>
      <p:sp>
        <p:nvSpPr>
          <p:cNvPr id="178180" name="Rectangle 4"/>
          <p:cNvSpPr>
            <a:spLocks noGrp="1" noChangeArrowheads="1"/>
          </p:cNvSpPr>
          <p:nvPr>
            <p:ph type="body" sz="half" idx="1"/>
          </p:nvPr>
        </p:nvSpPr>
        <p:spPr/>
        <p:txBody>
          <a:bodyPr/>
          <a:lstStyle/>
          <a:p>
            <a:r>
              <a:rPr lang="cs-CZ" sz="2500"/>
              <a:t>Při kombinaci spojného a rozptylného členu je hlavní rovina H</a:t>
            </a:r>
            <a:r>
              <a:rPr lang="cs-CZ" sz="2500" baseline="-25000"/>
              <a:t>1 </a:t>
            </a:r>
            <a:r>
              <a:rPr lang="cs-CZ" sz="2500"/>
              <a:t>před optickou soustavou, při opačné kombinaci za  optickou soustavou.</a:t>
            </a:r>
          </a:p>
        </p:txBody>
      </p:sp>
      <p:pic>
        <p:nvPicPr>
          <p:cNvPr id="178182" name="Picture 6" descr="obr54_55"/>
          <p:cNvPicPr>
            <a:picLocks noGrp="1" noChangeAspect="1" noChangeArrowheads="1"/>
          </p:cNvPicPr>
          <p:nvPr>
            <p:ph sz="half" idx="2"/>
          </p:nvPr>
        </p:nvPicPr>
        <p:blipFill>
          <a:blip r:embed="rId3" cstate="print">
            <a:lum contrast="18000"/>
          </a:blip>
          <a:srcRect t="2716" b="73718"/>
          <a:stretch>
            <a:fillRect/>
          </a:stretch>
        </p:blipFill>
        <p:spPr>
          <a:xfrm>
            <a:off x="2124075" y="3573463"/>
            <a:ext cx="5543550" cy="2663825"/>
          </a:xfrm>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425114B7-92C4-4B0E-A414-B9430CF41302}" type="slidenum">
              <a:rPr lang="cs-CZ"/>
              <a:pPr/>
              <a:t>17</a:t>
            </a:fld>
            <a:endParaRPr lang="cs-CZ"/>
          </a:p>
        </p:txBody>
      </p:sp>
      <p:sp>
        <p:nvSpPr>
          <p:cNvPr id="180226" name="Rectangle 2"/>
          <p:cNvSpPr>
            <a:spLocks noGrp="1" noChangeArrowheads="1"/>
          </p:cNvSpPr>
          <p:nvPr>
            <p:ph type="title"/>
          </p:nvPr>
        </p:nvSpPr>
        <p:spPr/>
        <p:txBody>
          <a:bodyPr/>
          <a:lstStyle/>
          <a:p>
            <a:r>
              <a:rPr lang="cs-CZ"/>
              <a:t>Základní typy objektivů</a:t>
            </a:r>
          </a:p>
        </p:txBody>
      </p:sp>
      <p:sp>
        <p:nvSpPr>
          <p:cNvPr id="180228" name="Rectangle 4"/>
          <p:cNvSpPr>
            <a:spLocks noGrp="1" noChangeArrowheads="1"/>
          </p:cNvSpPr>
          <p:nvPr>
            <p:ph type="body" sz="half" idx="1"/>
          </p:nvPr>
        </p:nvSpPr>
        <p:spPr>
          <a:xfrm>
            <a:off x="1187450" y="1916113"/>
            <a:ext cx="3579813" cy="4114800"/>
          </a:xfrm>
        </p:spPr>
        <p:txBody>
          <a:bodyPr/>
          <a:lstStyle/>
          <a:p>
            <a:pPr>
              <a:lnSpc>
                <a:spcPct val="80000"/>
              </a:lnSpc>
            </a:pPr>
            <a:r>
              <a:rPr lang="cs-CZ" sz="2100"/>
              <a:t>A - objektiv s normální polohou hlavní roviny</a:t>
            </a:r>
          </a:p>
          <a:p>
            <a:pPr>
              <a:lnSpc>
                <a:spcPct val="80000"/>
              </a:lnSpc>
            </a:pPr>
            <a:r>
              <a:rPr lang="cs-CZ" sz="2100"/>
              <a:t>B – teleobjektiv, stavební délka je kratší než ohnisková vzdálenost</a:t>
            </a:r>
          </a:p>
          <a:p>
            <a:pPr>
              <a:lnSpc>
                <a:spcPct val="80000"/>
              </a:lnSpc>
            </a:pPr>
            <a:r>
              <a:rPr lang="cs-CZ" sz="2100"/>
              <a:t>C -  Širokoúhlý objektiv pro SLR (obrácený teleobjektiv), hlavní rovina je za posledním členem optické soustavy</a:t>
            </a:r>
          </a:p>
        </p:txBody>
      </p:sp>
      <p:pic>
        <p:nvPicPr>
          <p:cNvPr id="180230" name="Picture 6" descr="obr54_55"/>
          <p:cNvPicPr>
            <a:picLocks noGrp="1" noChangeAspect="1" noChangeArrowheads="1"/>
          </p:cNvPicPr>
          <p:nvPr>
            <p:ph sz="half" idx="2"/>
          </p:nvPr>
        </p:nvPicPr>
        <p:blipFill>
          <a:blip r:embed="rId3" cstate="print">
            <a:lum contrast="24000"/>
          </a:blip>
          <a:srcRect l="562" t="45995" r="9213" b="20638"/>
          <a:stretch>
            <a:fillRect/>
          </a:stretch>
        </p:blipFill>
        <p:spPr>
          <a:xfrm>
            <a:off x="4787900" y="2225675"/>
            <a:ext cx="4105275" cy="3214688"/>
          </a:xfrm>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fld id="{73FE2DB1-6ADB-4A3D-B2D4-AB8298B9FDC1}" type="slidenum">
              <a:rPr lang="cs-CZ"/>
              <a:pPr/>
              <a:t>18</a:t>
            </a:fld>
            <a:endParaRPr lang="cs-CZ"/>
          </a:p>
        </p:txBody>
      </p:sp>
      <p:sp>
        <p:nvSpPr>
          <p:cNvPr id="168962" name="Rectangle 2"/>
          <p:cNvSpPr>
            <a:spLocks noGrp="1" noChangeArrowheads="1"/>
          </p:cNvSpPr>
          <p:nvPr>
            <p:ph type="title"/>
          </p:nvPr>
        </p:nvSpPr>
        <p:spPr/>
        <p:txBody>
          <a:bodyPr/>
          <a:lstStyle/>
          <a:p>
            <a:r>
              <a:rPr lang="cs-CZ" sz="3200"/>
              <a:t>Poměrný otvor objektivu (světelnost)</a:t>
            </a:r>
          </a:p>
        </p:txBody>
      </p:sp>
      <p:sp>
        <p:nvSpPr>
          <p:cNvPr id="168964" name="Rectangle 4"/>
          <p:cNvSpPr>
            <a:spLocks noGrp="1" noChangeArrowheads="1"/>
          </p:cNvSpPr>
          <p:nvPr>
            <p:ph type="body" sz="half" idx="1"/>
          </p:nvPr>
        </p:nvSpPr>
        <p:spPr>
          <a:xfrm>
            <a:off x="755650" y="1700213"/>
            <a:ext cx="4968478" cy="4679950"/>
          </a:xfrm>
        </p:spPr>
        <p:txBody>
          <a:bodyPr/>
          <a:lstStyle/>
          <a:p>
            <a:pPr>
              <a:lnSpc>
                <a:spcPct val="80000"/>
              </a:lnSpc>
            </a:pPr>
            <a:r>
              <a:rPr lang="cs-CZ" sz="1900" b="1" dirty="0" smtClean="0"/>
              <a:t>Světelnost</a:t>
            </a:r>
            <a:r>
              <a:rPr lang="cs-CZ" sz="1900" dirty="0" smtClean="0"/>
              <a:t> - poměr </a:t>
            </a:r>
            <a:r>
              <a:rPr lang="cs-CZ" sz="1900" dirty="0"/>
              <a:t>osvětlení </a:t>
            </a:r>
            <a:r>
              <a:rPr lang="cs-CZ" sz="1900" dirty="0" smtClean="0"/>
              <a:t>citlivé vrstvy </a:t>
            </a:r>
            <a:r>
              <a:rPr lang="cs-CZ" sz="1900" dirty="0"/>
              <a:t>a jasu </a:t>
            </a:r>
            <a:r>
              <a:rPr lang="cs-CZ" sz="1900" dirty="0" smtClean="0"/>
              <a:t>objektu:</a:t>
            </a:r>
          </a:p>
          <a:p>
            <a:pPr>
              <a:lnSpc>
                <a:spcPct val="80000"/>
              </a:lnSpc>
            </a:pPr>
            <a:endParaRPr lang="cs-CZ" sz="1900" dirty="0" smtClean="0"/>
          </a:p>
          <a:p>
            <a:pPr marL="0" indent="0">
              <a:lnSpc>
                <a:spcPct val="80000"/>
              </a:lnSpc>
              <a:buNone/>
            </a:pPr>
            <a:r>
              <a:rPr lang="cs-CZ" sz="1900" dirty="0"/>
              <a:t> </a:t>
            </a:r>
            <a:r>
              <a:rPr lang="cs-CZ" sz="1900" dirty="0" smtClean="0"/>
              <a:t>           </a:t>
            </a:r>
            <a:r>
              <a:rPr lang="cs-CZ" sz="1900" dirty="0"/>
              <a:t>E/B=</a:t>
            </a:r>
            <a:r>
              <a:rPr lang="el-GR" sz="1900" dirty="0"/>
              <a:t>π</a:t>
            </a:r>
            <a:r>
              <a:rPr lang="cs-CZ" sz="1900" dirty="0"/>
              <a:t>/4(D/f)</a:t>
            </a:r>
            <a:r>
              <a:rPr lang="cs-CZ" sz="1900" baseline="30000" dirty="0"/>
              <a:t>2</a:t>
            </a:r>
            <a:r>
              <a:rPr lang="cs-CZ" sz="1900" dirty="0"/>
              <a:t>.</a:t>
            </a:r>
            <a:r>
              <a:rPr lang="el-GR" sz="1900" dirty="0" smtClean="0"/>
              <a:t>τ</a:t>
            </a:r>
            <a:r>
              <a:rPr lang="cs-CZ" sz="1900" dirty="0" smtClean="0"/>
              <a:t> </a:t>
            </a:r>
          </a:p>
          <a:p>
            <a:pPr marL="0" indent="0">
              <a:lnSpc>
                <a:spcPct val="80000"/>
              </a:lnSpc>
              <a:buNone/>
            </a:pPr>
            <a:endParaRPr lang="cs-CZ" sz="1900" dirty="0" smtClean="0"/>
          </a:p>
          <a:p>
            <a:pPr>
              <a:lnSpc>
                <a:spcPct val="80000"/>
              </a:lnSpc>
            </a:pPr>
            <a:r>
              <a:rPr lang="cs-CZ" sz="1900" dirty="0" smtClean="0"/>
              <a:t>poměr </a:t>
            </a:r>
            <a:r>
              <a:rPr lang="cs-CZ" sz="1900" dirty="0"/>
              <a:t>D:f je </a:t>
            </a:r>
            <a:r>
              <a:rPr lang="cs-CZ" sz="1900" b="1" i="1" dirty="0"/>
              <a:t>poměrný otvor </a:t>
            </a:r>
            <a:r>
              <a:rPr lang="cs-CZ" sz="1900" dirty="0"/>
              <a:t>objektivu a bývá nesprávně nazýván světelností objektivu</a:t>
            </a:r>
            <a:r>
              <a:rPr lang="cs-CZ" sz="1900" dirty="0" smtClean="0"/>
              <a:t>.</a:t>
            </a:r>
          </a:p>
          <a:p>
            <a:pPr>
              <a:lnSpc>
                <a:spcPct val="80000"/>
              </a:lnSpc>
            </a:pPr>
            <a:endParaRPr lang="cs-CZ" sz="1900" dirty="0" smtClean="0"/>
          </a:p>
          <a:p>
            <a:pPr>
              <a:lnSpc>
                <a:spcPct val="80000"/>
              </a:lnSpc>
            </a:pPr>
            <a:r>
              <a:rPr lang="cs-CZ" sz="1900" dirty="0" smtClean="0"/>
              <a:t>vyjadřuje </a:t>
            </a:r>
            <a:r>
              <a:rPr lang="cs-CZ" sz="1900" dirty="0"/>
              <a:t>se číselně vždy jako </a:t>
            </a:r>
            <a:r>
              <a:rPr lang="cs-CZ" sz="1900" dirty="0" smtClean="0"/>
              <a:t>1:XX (nebo f/XX) číslo </a:t>
            </a:r>
            <a:r>
              <a:rPr lang="cs-CZ" sz="1900" dirty="0"/>
              <a:t>ve </a:t>
            </a:r>
            <a:r>
              <a:rPr lang="cs-CZ" sz="1900" dirty="0" smtClean="0"/>
              <a:t>jmenovateli nazývá </a:t>
            </a:r>
            <a:r>
              <a:rPr lang="cs-CZ" sz="1900" b="1" i="1" dirty="0"/>
              <a:t>clonové </a:t>
            </a:r>
            <a:r>
              <a:rPr lang="cs-CZ" sz="1900" b="1" i="1" dirty="0" smtClean="0"/>
              <a:t>číslo</a:t>
            </a:r>
            <a:r>
              <a:rPr lang="cs-CZ" sz="1900" dirty="0" smtClean="0"/>
              <a:t>:</a:t>
            </a:r>
          </a:p>
          <a:p>
            <a:pPr marL="0" indent="0">
              <a:lnSpc>
                <a:spcPct val="80000"/>
              </a:lnSpc>
              <a:buNone/>
            </a:pPr>
            <a:r>
              <a:rPr lang="cs-CZ" sz="1900" dirty="0"/>
              <a:t> </a:t>
            </a:r>
            <a:r>
              <a:rPr lang="cs-CZ" sz="1900" dirty="0" smtClean="0"/>
              <a:t>                                         </a:t>
            </a:r>
            <a:endParaRPr lang="cs-CZ" sz="2400" dirty="0" smtClean="0"/>
          </a:p>
          <a:p>
            <a:pPr marL="0" indent="0">
              <a:lnSpc>
                <a:spcPct val="80000"/>
              </a:lnSpc>
              <a:buNone/>
            </a:pPr>
            <a:endParaRPr lang="cs-CZ" sz="1900" dirty="0" smtClean="0"/>
          </a:p>
          <a:p>
            <a:pPr marL="0" indent="0">
              <a:lnSpc>
                <a:spcPct val="80000"/>
              </a:lnSpc>
              <a:buNone/>
            </a:pPr>
            <a:r>
              <a:rPr lang="cs-CZ" sz="1900" dirty="0"/>
              <a:t>	</a:t>
            </a:r>
            <a:r>
              <a:rPr lang="cs-CZ" sz="1900" dirty="0" smtClean="0"/>
              <a:t>     </a:t>
            </a:r>
            <a:r>
              <a:rPr lang="cs-CZ" sz="2000" dirty="0" smtClean="0"/>
              <a:t> </a:t>
            </a:r>
            <a:r>
              <a:rPr lang="cs-CZ" sz="2800" dirty="0"/>
              <a:t>F = f/D</a:t>
            </a:r>
            <a:endParaRPr lang="cs-CZ" sz="2400" dirty="0"/>
          </a:p>
        </p:txBody>
      </p:sp>
      <p:pic>
        <p:nvPicPr>
          <p:cNvPr id="168966" name="Picture 6" descr="obr60"/>
          <p:cNvPicPr>
            <a:picLocks noGrp="1" noChangeAspect="1" noChangeArrowheads="1"/>
          </p:cNvPicPr>
          <p:nvPr>
            <p:ph sz="half" idx="2"/>
          </p:nvPr>
        </p:nvPicPr>
        <p:blipFill>
          <a:blip r:embed="rId3" cstate="print">
            <a:lum bright="-6000" contrast="30000"/>
          </a:blip>
          <a:srcRect b="16489"/>
          <a:stretch>
            <a:fillRect/>
          </a:stretch>
        </p:blipFill>
        <p:spPr>
          <a:xfrm>
            <a:off x="5652120" y="1556792"/>
            <a:ext cx="3348037" cy="4824412"/>
          </a:xfrm>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Podle </a:t>
            </a:r>
            <a:r>
              <a:rPr lang="en-US" dirty="0" err="1" smtClean="0"/>
              <a:t>ohniskové</a:t>
            </a:r>
            <a:r>
              <a:rPr lang="en-US" dirty="0" smtClean="0"/>
              <a:t> </a:t>
            </a:r>
            <a:r>
              <a:rPr lang="en-US" dirty="0" err="1" smtClean="0"/>
              <a:t>vzdálenosti</a:t>
            </a:r>
            <a:r>
              <a:rPr lang="en-US" dirty="0" smtClean="0"/>
              <a:t> </a:t>
            </a:r>
            <a:r>
              <a:rPr lang="en-US" dirty="0" err="1" smtClean="0"/>
              <a:t>lze</a:t>
            </a:r>
            <a:r>
              <a:rPr lang="en-US" dirty="0" smtClean="0"/>
              <a:t> </a:t>
            </a:r>
            <a:r>
              <a:rPr lang="en-US" dirty="0" err="1" smtClean="0"/>
              <a:t>rozdělit</a:t>
            </a:r>
            <a:r>
              <a:rPr lang="en-US" dirty="0" smtClean="0"/>
              <a:t> </a:t>
            </a:r>
            <a:r>
              <a:rPr lang="en-US" dirty="0" err="1" smtClean="0"/>
              <a:t>objektivy</a:t>
            </a:r>
            <a:r>
              <a:rPr lang="en-US" dirty="0" smtClean="0"/>
              <a:t> </a:t>
            </a:r>
            <a:r>
              <a:rPr lang="en-US" dirty="0" err="1" smtClean="0"/>
              <a:t>na</a:t>
            </a:r>
            <a:r>
              <a:rPr lang="en-US" dirty="0" smtClean="0"/>
              <a:t>:</a:t>
            </a:r>
            <a:endParaRPr lang="en-US" dirty="0"/>
          </a:p>
        </p:txBody>
      </p:sp>
      <p:sp>
        <p:nvSpPr>
          <p:cNvPr id="8" name="Zástupný symbol pro obsah 7"/>
          <p:cNvSpPr>
            <a:spLocks noGrp="1"/>
          </p:cNvSpPr>
          <p:nvPr>
            <p:ph idx="1"/>
          </p:nvPr>
        </p:nvSpPr>
        <p:spPr/>
        <p:txBody>
          <a:bodyPr>
            <a:normAutofit fontScale="62500" lnSpcReduction="20000"/>
          </a:bodyPr>
          <a:lstStyle/>
          <a:p>
            <a:r>
              <a:rPr lang="en-US" dirty="0" err="1" smtClean="0"/>
              <a:t>Rybí</a:t>
            </a:r>
            <a:r>
              <a:rPr lang="en-US" dirty="0" smtClean="0"/>
              <a:t> </a:t>
            </a:r>
            <a:r>
              <a:rPr lang="en-US" dirty="0" err="1" smtClean="0"/>
              <a:t>oka</a:t>
            </a:r>
            <a:r>
              <a:rPr lang="en-US" dirty="0" smtClean="0"/>
              <a:t> (8 mm) – </a:t>
            </a:r>
            <a:r>
              <a:rPr lang="en-US" dirty="0" err="1" smtClean="0"/>
              <a:t>extrémně</a:t>
            </a:r>
            <a:r>
              <a:rPr lang="en-US" dirty="0" smtClean="0"/>
              <a:t> </a:t>
            </a:r>
            <a:r>
              <a:rPr lang="en-US" dirty="0" err="1" smtClean="0"/>
              <a:t>širokoúhlé</a:t>
            </a:r>
            <a:r>
              <a:rPr lang="en-US" dirty="0" smtClean="0"/>
              <a:t> </a:t>
            </a:r>
            <a:r>
              <a:rPr lang="en-US" dirty="0" err="1" smtClean="0"/>
              <a:t>objektivy</a:t>
            </a:r>
            <a:r>
              <a:rPr lang="en-US" dirty="0" smtClean="0"/>
              <a:t> s </a:t>
            </a:r>
            <a:r>
              <a:rPr lang="en-US" dirty="0" err="1" smtClean="0"/>
              <a:t>úmyslnou</a:t>
            </a:r>
            <a:r>
              <a:rPr lang="en-US" dirty="0" smtClean="0"/>
              <a:t> </a:t>
            </a:r>
            <a:r>
              <a:rPr lang="en-US" dirty="0" err="1" smtClean="0"/>
              <a:t>deformací</a:t>
            </a:r>
            <a:r>
              <a:rPr lang="en-US" dirty="0" smtClean="0"/>
              <a:t> </a:t>
            </a:r>
            <a:r>
              <a:rPr lang="en-US" dirty="0" err="1" smtClean="0"/>
              <a:t>perspektivy</a:t>
            </a:r>
            <a:endParaRPr lang="en-US" dirty="0" smtClean="0"/>
          </a:p>
          <a:p>
            <a:r>
              <a:rPr lang="en-US" dirty="0" err="1" smtClean="0"/>
              <a:t>Širokoúhlé</a:t>
            </a:r>
            <a:r>
              <a:rPr lang="en-US" dirty="0" smtClean="0"/>
              <a:t> (10-30 mm) – </a:t>
            </a:r>
            <a:r>
              <a:rPr lang="en-US" dirty="0" err="1" smtClean="0"/>
              <a:t>interiéry</a:t>
            </a:r>
            <a:r>
              <a:rPr lang="en-US" dirty="0" smtClean="0"/>
              <a:t>, </a:t>
            </a:r>
            <a:r>
              <a:rPr lang="en-US" dirty="0" err="1" smtClean="0"/>
              <a:t>architektura</a:t>
            </a:r>
            <a:r>
              <a:rPr lang="en-US" dirty="0" smtClean="0"/>
              <a:t>, </a:t>
            </a:r>
            <a:r>
              <a:rPr lang="en-US" dirty="0" err="1" smtClean="0"/>
              <a:t>krajina</a:t>
            </a:r>
            <a:r>
              <a:rPr lang="en-US" dirty="0" smtClean="0"/>
              <a:t>, </a:t>
            </a:r>
            <a:r>
              <a:rPr lang="en-US" dirty="0" err="1" smtClean="0"/>
              <a:t>reportáž</a:t>
            </a:r>
            <a:endParaRPr lang="en-US" dirty="0" smtClean="0"/>
          </a:p>
          <a:p>
            <a:r>
              <a:rPr lang="en-US" dirty="0" err="1" smtClean="0"/>
              <a:t>Střední</a:t>
            </a:r>
            <a:r>
              <a:rPr lang="en-US" dirty="0" smtClean="0"/>
              <a:t> (</a:t>
            </a:r>
            <a:r>
              <a:rPr lang="en-US" dirty="0" err="1" smtClean="0"/>
              <a:t>základní</a:t>
            </a:r>
            <a:r>
              <a:rPr lang="en-US" dirty="0" smtClean="0"/>
              <a:t>) </a:t>
            </a:r>
            <a:r>
              <a:rPr lang="en-US" dirty="0" err="1" smtClean="0"/>
              <a:t>ohniska</a:t>
            </a:r>
            <a:r>
              <a:rPr lang="en-US" dirty="0" smtClean="0"/>
              <a:t> (30-100 mm) – </a:t>
            </a:r>
            <a:r>
              <a:rPr lang="en-US" dirty="0" err="1" smtClean="0"/>
              <a:t>základní</a:t>
            </a:r>
            <a:r>
              <a:rPr lang="en-US" dirty="0" smtClean="0"/>
              <a:t> </a:t>
            </a:r>
            <a:r>
              <a:rPr lang="en-US" dirty="0" err="1" smtClean="0"/>
              <a:t>objektivy</a:t>
            </a:r>
            <a:r>
              <a:rPr lang="en-US" dirty="0" smtClean="0"/>
              <a:t>, </a:t>
            </a:r>
            <a:r>
              <a:rPr lang="en-US" dirty="0" err="1" smtClean="0"/>
              <a:t>přirozené</a:t>
            </a:r>
            <a:r>
              <a:rPr lang="en-US" dirty="0" smtClean="0"/>
              <a:t> </a:t>
            </a:r>
            <a:r>
              <a:rPr lang="en-US" dirty="0" err="1" smtClean="0"/>
              <a:t>zobrazení</a:t>
            </a:r>
            <a:r>
              <a:rPr lang="en-US" dirty="0" smtClean="0"/>
              <a:t>, </a:t>
            </a:r>
            <a:r>
              <a:rPr lang="en-US" dirty="0" err="1" smtClean="0"/>
              <a:t>portrét</a:t>
            </a:r>
            <a:endParaRPr lang="en-US" dirty="0" smtClean="0"/>
          </a:p>
          <a:p>
            <a:r>
              <a:rPr lang="en-US" dirty="0" err="1" smtClean="0"/>
              <a:t>Normální</a:t>
            </a:r>
            <a:r>
              <a:rPr lang="en-US" dirty="0" smtClean="0"/>
              <a:t> </a:t>
            </a:r>
            <a:r>
              <a:rPr lang="en-US" dirty="0" err="1" smtClean="0"/>
              <a:t>objektiv</a:t>
            </a:r>
            <a:r>
              <a:rPr lang="en-US" dirty="0" smtClean="0"/>
              <a:t> (50 mm) - </a:t>
            </a:r>
            <a:r>
              <a:rPr lang="en-US" dirty="0" err="1" smtClean="0"/>
              <a:t>odpovídá</a:t>
            </a:r>
            <a:r>
              <a:rPr lang="en-US" dirty="0" smtClean="0"/>
              <a:t> </a:t>
            </a:r>
            <a:r>
              <a:rPr lang="en-US" dirty="0" err="1" smtClean="0"/>
              <a:t>zornému</a:t>
            </a:r>
            <a:r>
              <a:rPr lang="en-US" dirty="0" smtClean="0"/>
              <a:t> </a:t>
            </a:r>
            <a:r>
              <a:rPr lang="en-US" dirty="0" err="1" smtClean="0"/>
              <a:t>úhlu</a:t>
            </a:r>
            <a:r>
              <a:rPr lang="en-US" dirty="0" smtClean="0"/>
              <a:t> </a:t>
            </a:r>
            <a:r>
              <a:rPr lang="en-US" dirty="0" err="1" smtClean="0"/>
              <a:t>lidského</a:t>
            </a:r>
            <a:r>
              <a:rPr lang="en-US" dirty="0" smtClean="0"/>
              <a:t> </a:t>
            </a:r>
            <a:r>
              <a:rPr lang="en-US" dirty="0" err="1" smtClean="0"/>
              <a:t>oka</a:t>
            </a:r>
            <a:endParaRPr lang="en-US" dirty="0" smtClean="0"/>
          </a:p>
          <a:p>
            <a:r>
              <a:rPr lang="en-US" dirty="0" err="1" smtClean="0"/>
              <a:t>Teleobjektivy</a:t>
            </a:r>
            <a:r>
              <a:rPr lang="en-US" dirty="0" smtClean="0"/>
              <a:t> (100-300 mm) – </a:t>
            </a:r>
            <a:r>
              <a:rPr lang="en-US" dirty="0" err="1" smtClean="0"/>
              <a:t>portrét</a:t>
            </a:r>
            <a:r>
              <a:rPr lang="en-US" dirty="0" smtClean="0"/>
              <a:t>, </a:t>
            </a:r>
            <a:r>
              <a:rPr lang="en-US" dirty="0" err="1" smtClean="0"/>
              <a:t>reportáž</a:t>
            </a:r>
            <a:r>
              <a:rPr lang="en-US" dirty="0" smtClean="0"/>
              <a:t>, </a:t>
            </a:r>
            <a:r>
              <a:rPr lang="en-US" dirty="0" err="1" smtClean="0"/>
              <a:t>krajina</a:t>
            </a:r>
            <a:endParaRPr lang="en-US" dirty="0" smtClean="0"/>
          </a:p>
          <a:p>
            <a:r>
              <a:rPr lang="en-US" dirty="0" err="1" smtClean="0"/>
              <a:t>Silné</a:t>
            </a:r>
            <a:r>
              <a:rPr lang="en-US" dirty="0" smtClean="0"/>
              <a:t> </a:t>
            </a:r>
            <a:r>
              <a:rPr lang="en-US" dirty="0" err="1" smtClean="0"/>
              <a:t>teleobjektivy</a:t>
            </a:r>
            <a:r>
              <a:rPr lang="en-US" dirty="0" smtClean="0"/>
              <a:t> (&gt;300 mm) – </a:t>
            </a:r>
            <a:r>
              <a:rPr lang="en-US" dirty="0" err="1" smtClean="0"/>
              <a:t>příroda</a:t>
            </a:r>
            <a:r>
              <a:rPr lang="en-US" dirty="0" smtClean="0"/>
              <a:t>, sport</a:t>
            </a:r>
          </a:p>
          <a:p>
            <a:r>
              <a:rPr lang="en-US" dirty="0" err="1" smtClean="0"/>
              <a:t>Makroobjektivy</a:t>
            </a:r>
            <a:r>
              <a:rPr lang="en-US" dirty="0" smtClean="0"/>
              <a:t> – </a:t>
            </a:r>
            <a:r>
              <a:rPr lang="en-US" dirty="0" err="1" smtClean="0"/>
              <a:t>měřítko</a:t>
            </a:r>
            <a:r>
              <a:rPr lang="en-US" dirty="0" smtClean="0"/>
              <a:t> 1:1, </a:t>
            </a:r>
            <a:r>
              <a:rPr lang="en-US" dirty="0" err="1" smtClean="0"/>
              <a:t>liší</a:t>
            </a:r>
            <a:r>
              <a:rPr lang="en-US" dirty="0" smtClean="0"/>
              <a:t> se </a:t>
            </a:r>
            <a:r>
              <a:rPr lang="en-US" dirty="0" err="1" smtClean="0"/>
              <a:t>minimální</a:t>
            </a:r>
            <a:r>
              <a:rPr lang="en-US" dirty="0" smtClean="0"/>
              <a:t> </a:t>
            </a:r>
            <a:r>
              <a:rPr lang="en-US" dirty="0" err="1" smtClean="0"/>
              <a:t>zaostřovací</a:t>
            </a:r>
            <a:r>
              <a:rPr lang="en-US" dirty="0" smtClean="0"/>
              <a:t> </a:t>
            </a:r>
            <a:r>
              <a:rPr lang="en-US" dirty="0" err="1" smtClean="0"/>
              <a:t>vzdáleností</a:t>
            </a:r>
            <a:endParaRPr lang="en-US" dirty="0" smtClean="0"/>
          </a:p>
          <a:p>
            <a:r>
              <a:rPr lang="en-US" dirty="0" smtClean="0"/>
              <a:t>Tilt-Shift – </a:t>
            </a:r>
            <a:r>
              <a:rPr lang="en-US" dirty="0" err="1" smtClean="0"/>
              <a:t>architektura</a:t>
            </a:r>
            <a:r>
              <a:rPr lang="en-US" dirty="0" smtClean="0"/>
              <a:t> (</a:t>
            </a:r>
            <a:r>
              <a:rPr lang="en-US" dirty="0" err="1" smtClean="0"/>
              <a:t>korekce</a:t>
            </a:r>
            <a:r>
              <a:rPr lang="en-US" dirty="0" smtClean="0"/>
              <a:t> </a:t>
            </a:r>
            <a:r>
              <a:rPr lang="en-US" dirty="0" err="1" smtClean="0"/>
              <a:t>sbíhání</a:t>
            </a:r>
            <a:r>
              <a:rPr lang="en-US" dirty="0" smtClean="0"/>
              <a:t> </a:t>
            </a:r>
            <a:r>
              <a:rPr lang="en-US" dirty="0" err="1" smtClean="0"/>
              <a:t>linií</a:t>
            </a:r>
            <a:r>
              <a:rPr lang="en-US" dirty="0" smtClean="0"/>
              <a:t> - „</a:t>
            </a:r>
            <a:r>
              <a:rPr lang="en-US" dirty="0" err="1" smtClean="0"/>
              <a:t>flašky</a:t>
            </a:r>
            <a:r>
              <a:rPr lang="en-US" dirty="0" smtClean="0"/>
              <a:t>“)</a:t>
            </a:r>
          </a:p>
          <a:p>
            <a:r>
              <a:rPr lang="en-US" dirty="0" smtClean="0"/>
              <a:t>Mirror – </a:t>
            </a:r>
            <a:r>
              <a:rPr lang="en-US" dirty="0" err="1" smtClean="0"/>
              <a:t>silné</a:t>
            </a:r>
            <a:r>
              <a:rPr lang="en-US" dirty="0" smtClean="0"/>
              <a:t> </a:t>
            </a:r>
            <a:r>
              <a:rPr lang="en-US" dirty="0" err="1" smtClean="0"/>
              <a:t>teleobjektivy</a:t>
            </a:r>
            <a:r>
              <a:rPr lang="en-US" dirty="0" smtClean="0"/>
              <a:t> (600 mm) </a:t>
            </a:r>
            <a:r>
              <a:rPr lang="en-US" dirty="0" err="1" smtClean="0"/>
              <a:t>konstruované</a:t>
            </a:r>
            <a:r>
              <a:rPr lang="en-US" dirty="0" smtClean="0"/>
              <a:t> </a:t>
            </a:r>
            <a:r>
              <a:rPr lang="en-US" dirty="0" err="1" smtClean="0"/>
              <a:t>na</a:t>
            </a:r>
            <a:r>
              <a:rPr lang="en-US" dirty="0" smtClean="0"/>
              <a:t> </a:t>
            </a:r>
            <a:r>
              <a:rPr lang="en-US" dirty="0" err="1" smtClean="0"/>
              <a:t>principu</a:t>
            </a:r>
            <a:r>
              <a:rPr lang="en-US" dirty="0" smtClean="0"/>
              <a:t> </a:t>
            </a:r>
            <a:r>
              <a:rPr lang="en-US" dirty="0" err="1" smtClean="0"/>
              <a:t>hvězdářského</a:t>
            </a:r>
            <a:r>
              <a:rPr lang="en-US" dirty="0" smtClean="0"/>
              <a:t> </a:t>
            </a:r>
            <a:r>
              <a:rPr lang="en-US" dirty="0" err="1" smtClean="0"/>
              <a:t>dalekohledu</a:t>
            </a:r>
            <a:endParaRPr lang="en-US" dirty="0"/>
          </a:p>
        </p:txBody>
      </p:sp>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5FD022C6-55DB-44D5-9318-849C250DD972}" type="slidenum">
              <a:rPr lang="cs-CZ" smtClean="0"/>
              <a:pPr/>
              <a:t>19</a:t>
            </a:fld>
            <a:endParaRPr lang="cs-CZ"/>
          </a:p>
        </p:txBody>
      </p:sp>
    </p:spTree>
    <p:extLst>
      <p:ext uri="{BB962C8B-B14F-4D97-AF65-F5344CB8AC3E}">
        <p14:creationId xmlns:p14="http://schemas.microsoft.com/office/powerpoint/2010/main" val="1459124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r>
              <a:rPr lang="cs-CZ" smtClean="0"/>
              <a:t>2013</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13CF27AA-C406-4233-B7D5-F07D557B0781}" type="slidenum">
              <a:rPr lang="cs-CZ"/>
              <a:pPr/>
              <a:t>2</a:t>
            </a:fld>
            <a:endParaRPr lang="cs-CZ"/>
          </a:p>
        </p:txBody>
      </p:sp>
      <p:sp>
        <p:nvSpPr>
          <p:cNvPr id="119810" name="Rectangle 2"/>
          <p:cNvSpPr>
            <a:spLocks noGrp="1" noChangeArrowheads="1"/>
          </p:cNvSpPr>
          <p:nvPr>
            <p:ph type="title"/>
          </p:nvPr>
        </p:nvSpPr>
        <p:spPr/>
        <p:txBody>
          <a:bodyPr/>
          <a:lstStyle/>
          <a:p>
            <a:r>
              <a:rPr lang="cs-CZ"/>
              <a:t>Fotoaparát</a:t>
            </a:r>
          </a:p>
        </p:txBody>
      </p:sp>
      <p:sp>
        <p:nvSpPr>
          <p:cNvPr id="119811" name="Rectangle 3"/>
          <p:cNvSpPr>
            <a:spLocks noGrp="1" noChangeArrowheads="1"/>
          </p:cNvSpPr>
          <p:nvPr>
            <p:ph type="body" idx="1"/>
          </p:nvPr>
        </p:nvSpPr>
        <p:spPr/>
        <p:txBody>
          <a:bodyPr/>
          <a:lstStyle/>
          <a:p>
            <a:pPr>
              <a:lnSpc>
                <a:spcPct val="90000"/>
              </a:lnSpc>
            </a:pPr>
            <a:r>
              <a:rPr lang="cs-CZ" dirty="0" smtClean="0"/>
              <a:t>Každý </a:t>
            </a:r>
            <a:r>
              <a:rPr lang="cs-CZ" dirty="0"/>
              <a:t>fotoaparát je v principu světlotěsně uzavřená komora s malým otvorem (nebo nějakou složitější optickou soustavou – </a:t>
            </a:r>
            <a:r>
              <a:rPr lang="cs-CZ" dirty="0">
                <a:hlinkClick r:id="rId3" tooltip="Objektiv"/>
              </a:rPr>
              <a:t>objektivem</a:t>
            </a:r>
            <a:r>
              <a:rPr lang="cs-CZ" dirty="0"/>
              <a:t>), jímž dovnitř vstupuje světlo, a nějakým druhem </a:t>
            </a:r>
            <a:r>
              <a:rPr lang="cs-CZ" dirty="0" err="1"/>
              <a:t>světlocitlivé</a:t>
            </a:r>
            <a:r>
              <a:rPr lang="cs-CZ" dirty="0"/>
              <a:t> záznamové vrstvy na druhé straně, na níž dopadající světlo kreslí obraz.</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fld id="{73FE2DB1-6ADB-4A3D-B2D4-AB8298B9FDC1}" type="slidenum">
              <a:rPr lang="cs-CZ"/>
              <a:pPr/>
              <a:t>20</a:t>
            </a:fld>
            <a:endParaRPr lang="cs-CZ"/>
          </a:p>
        </p:txBody>
      </p:sp>
      <p:sp>
        <p:nvSpPr>
          <p:cNvPr id="168962" name="Rectangle 2"/>
          <p:cNvSpPr>
            <a:spLocks noGrp="1" noChangeArrowheads="1"/>
          </p:cNvSpPr>
          <p:nvPr>
            <p:ph type="title"/>
          </p:nvPr>
        </p:nvSpPr>
        <p:spPr/>
        <p:txBody>
          <a:bodyPr/>
          <a:lstStyle/>
          <a:p>
            <a:r>
              <a:rPr lang="cs-CZ" sz="3200" dirty="0"/>
              <a:t>Poměrný otvor objektivu (světelnost)</a:t>
            </a:r>
          </a:p>
        </p:txBody>
      </p:sp>
      <p:sp>
        <p:nvSpPr>
          <p:cNvPr id="168964" name="Rectangle 4"/>
          <p:cNvSpPr>
            <a:spLocks noGrp="1" noChangeArrowheads="1"/>
          </p:cNvSpPr>
          <p:nvPr>
            <p:ph type="body" sz="half" idx="1"/>
          </p:nvPr>
        </p:nvSpPr>
        <p:spPr>
          <a:xfrm>
            <a:off x="755650" y="1700213"/>
            <a:ext cx="4968478" cy="4679950"/>
          </a:xfrm>
        </p:spPr>
        <p:txBody>
          <a:bodyPr/>
          <a:lstStyle/>
          <a:p>
            <a:pPr marL="0" indent="0">
              <a:lnSpc>
                <a:spcPct val="80000"/>
              </a:lnSpc>
              <a:buNone/>
            </a:pPr>
            <a:endParaRPr lang="cs-CZ" sz="1900" dirty="0"/>
          </a:p>
          <a:p>
            <a:pPr>
              <a:lnSpc>
                <a:spcPct val="80000"/>
              </a:lnSpc>
            </a:pPr>
            <a:r>
              <a:rPr lang="cs-CZ" sz="1900" dirty="0" smtClean="0"/>
              <a:t>osvětlení </a:t>
            </a:r>
            <a:r>
              <a:rPr lang="cs-CZ" sz="1900" dirty="0"/>
              <a:t>detektoru měníme změnou průměru clony </a:t>
            </a:r>
            <a:r>
              <a:rPr lang="cs-CZ" sz="1900" dirty="0" smtClean="0"/>
              <a:t>D</a:t>
            </a:r>
          </a:p>
          <a:p>
            <a:pPr>
              <a:lnSpc>
                <a:spcPct val="80000"/>
              </a:lnSpc>
            </a:pPr>
            <a:r>
              <a:rPr lang="cs-CZ" sz="1900" dirty="0" smtClean="0"/>
              <a:t>stupnice </a:t>
            </a:r>
            <a:r>
              <a:rPr lang="cs-CZ" sz="1900" dirty="0"/>
              <a:t>je obvykle cejchována v řadě 1; 1,4; 2; 2,8; 4; 5,6; 8; 11; 16;…</a:t>
            </a:r>
          </a:p>
          <a:p>
            <a:pPr>
              <a:lnSpc>
                <a:spcPct val="80000"/>
              </a:lnSpc>
            </a:pPr>
            <a:r>
              <a:rPr lang="cs-CZ" sz="1900" dirty="0" smtClean="0"/>
              <a:t>průměr </a:t>
            </a:r>
            <a:r>
              <a:rPr lang="cs-CZ" sz="1900" dirty="0"/>
              <a:t>D </a:t>
            </a:r>
            <a:r>
              <a:rPr lang="cs-CZ" sz="1900" b="1" i="1" dirty="0"/>
              <a:t>není shodný </a:t>
            </a:r>
            <a:r>
              <a:rPr lang="cs-CZ" sz="1900" dirty="0"/>
              <a:t>s průměrem clony, ale s </a:t>
            </a:r>
            <a:r>
              <a:rPr lang="cs-CZ" sz="1900" dirty="0" smtClean="0"/>
              <a:t>průměrem </a:t>
            </a:r>
            <a:r>
              <a:rPr lang="cs-CZ" sz="1900" dirty="0"/>
              <a:t>obrazu clony vytvořené optickými prvky před ní (vstupní pupila)</a:t>
            </a:r>
            <a:endParaRPr lang="el-GR" sz="1900" dirty="0"/>
          </a:p>
        </p:txBody>
      </p:sp>
      <p:pic>
        <p:nvPicPr>
          <p:cNvPr id="168966" name="Picture 6" descr="obr60"/>
          <p:cNvPicPr>
            <a:picLocks noGrp="1" noChangeAspect="1" noChangeArrowheads="1"/>
          </p:cNvPicPr>
          <p:nvPr>
            <p:ph sz="half" idx="2"/>
          </p:nvPr>
        </p:nvPicPr>
        <p:blipFill>
          <a:blip r:embed="rId3" cstate="print">
            <a:lum bright="-6000" contrast="30000"/>
          </a:blip>
          <a:srcRect b="16489"/>
          <a:stretch>
            <a:fillRect/>
          </a:stretch>
        </p:blipFill>
        <p:spPr>
          <a:xfrm>
            <a:off x="5364088" y="1556792"/>
            <a:ext cx="3492053" cy="5031934"/>
          </a:xfrm>
          <a:noFill/>
          <a:ln/>
        </p:spPr>
      </p:pic>
    </p:spTree>
    <p:extLst>
      <p:ext uri="{BB962C8B-B14F-4D97-AF65-F5344CB8AC3E}">
        <p14:creationId xmlns:p14="http://schemas.microsoft.com/office/powerpoint/2010/main" val="1895473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en-US" dirty="0" err="1" smtClean="0"/>
              <a:t>Světelnost</a:t>
            </a:r>
            <a:r>
              <a:rPr lang="en-US" dirty="0" smtClean="0"/>
              <a:t> (Lens Speed)</a:t>
            </a:r>
            <a:endParaRPr lang="en-US" dirty="0"/>
          </a:p>
        </p:txBody>
      </p:sp>
      <p:sp>
        <p:nvSpPr>
          <p:cNvPr id="10" name="Zástupný symbol pro obsah 9"/>
          <p:cNvSpPr>
            <a:spLocks noGrp="1"/>
          </p:cNvSpPr>
          <p:nvPr>
            <p:ph sz="half" idx="1"/>
          </p:nvPr>
        </p:nvSpPr>
        <p:spPr>
          <a:xfrm>
            <a:off x="1043608" y="1827213"/>
            <a:ext cx="4032447" cy="4114800"/>
          </a:xfrm>
        </p:spPr>
        <p:txBody>
          <a:bodyPr>
            <a:normAutofit fontScale="70000" lnSpcReduction="20000"/>
          </a:bodyPr>
          <a:lstStyle/>
          <a:p>
            <a:r>
              <a:rPr lang="cs-CZ" dirty="0" smtClean="0"/>
              <a:t>s</a:t>
            </a:r>
            <a:r>
              <a:rPr lang="en-US" dirty="0" err="1" smtClean="0"/>
              <a:t>větelnost</a:t>
            </a:r>
            <a:r>
              <a:rPr lang="en-US" dirty="0" smtClean="0"/>
              <a:t> </a:t>
            </a:r>
            <a:r>
              <a:rPr lang="en-US" dirty="0" err="1" smtClean="0"/>
              <a:t>neboli</a:t>
            </a:r>
            <a:r>
              <a:rPr lang="en-US" dirty="0" smtClean="0"/>
              <a:t> </a:t>
            </a:r>
            <a:r>
              <a:rPr lang="en-US" b="1" i="1" dirty="0" err="1" smtClean="0"/>
              <a:t>minimální</a:t>
            </a:r>
            <a:r>
              <a:rPr lang="en-US" b="1" i="1" dirty="0" smtClean="0"/>
              <a:t> </a:t>
            </a:r>
            <a:r>
              <a:rPr lang="en-US" b="1" i="1" dirty="0" err="1" smtClean="0"/>
              <a:t>clonové</a:t>
            </a:r>
            <a:r>
              <a:rPr lang="en-US" b="1" i="1" dirty="0" smtClean="0"/>
              <a:t> </a:t>
            </a:r>
            <a:r>
              <a:rPr lang="en-US" b="1" i="1" dirty="0" err="1" smtClean="0"/>
              <a:t>číslo</a:t>
            </a:r>
            <a:r>
              <a:rPr lang="en-US" b="1" i="1" dirty="0" smtClean="0"/>
              <a:t> </a:t>
            </a:r>
            <a:r>
              <a:rPr lang="en-US" dirty="0" err="1" smtClean="0"/>
              <a:t>neboli</a:t>
            </a:r>
            <a:r>
              <a:rPr lang="en-US" dirty="0" smtClean="0"/>
              <a:t> </a:t>
            </a:r>
            <a:r>
              <a:rPr lang="en-US" dirty="0" err="1" smtClean="0"/>
              <a:t>maximálně</a:t>
            </a:r>
            <a:r>
              <a:rPr lang="en-US" dirty="0" smtClean="0"/>
              <a:t> </a:t>
            </a:r>
            <a:r>
              <a:rPr lang="en-US" dirty="0" err="1" smtClean="0"/>
              <a:t>otevřená</a:t>
            </a:r>
            <a:r>
              <a:rPr lang="en-US" dirty="0" smtClean="0"/>
              <a:t> </a:t>
            </a:r>
            <a:r>
              <a:rPr lang="en-US" dirty="0" err="1" smtClean="0"/>
              <a:t>clona</a:t>
            </a:r>
            <a:r>
              <a:rPr lang="en-US" dirty="0" smtClean="0"/>
              <a:t> je </a:t>
            </a:r>
            <a:r>
              <a:rPr lang="en-US" dirty="0" err="1" smtClean="0"/>
              <a:t>klíčový</a:t>
            </a:r>
            <a:r>
              <a:rPr lang="en-US" dirty="0" smtClean="0"/>
              <a:t> </a:t>
            </a:r>
            <a:r>
              <a:rPr lang="en-US" dirty="0" err="1" smtClean="0"/>
              <a:t>parametr</a:t>
            </a:r>
            <a:r>
              <a:rPr lang="en-US" dirty="0" smtClean="0"/>
              <a:t> </a:t>
            </a:r>
            <a:r>
              <a:rPr lang="en-US" dirty="0" err="1" smtClean="0"/>
              <a:t>každého</a:t>
            </a:r>
            <a:r>
              <a:rPr lang="en-US" dirty="0" smtClean="0"/>
              <a:t> </a:t>
            </a:r>
            <a:r>
              <a:rPr lang="en-US" dirty="0" err="1" smtClean="0"/>
              <a:t>objektivu</a:t>
            </a:r>
            <a:r>
              <a:rPr lang="en-US" dirty="0" smtClean="0"/>
              <a:t>.</a:t>
            </a:r>
          </a:p>
          <a:p>
            <a:r>
              <a:rPr lang="cs-CZ" dirty="0" smtClean="0"/>
              <a:t>z</a:t>
            </a:r>
            <a:r>
              <a:rPr lang="en-US" dirty="0" err="1" smtClean="0"/>
              <a:t>jednodušeně</a:t>
            </a:r>
            <a:r>
              <a:rPr lang="en-US" dirty="0" smtClean="0"/>
              <a:t> </a:t>
            </a:r>
            <a:r>
              <a:rPr lang="en-US" dirty="0" err="1" smtClean="0"/>
              <a:t>řečeno</a:t>
            </a:r>
            <a:r>
              <a:rPr lang="en-US" dirty="0" smtClean="0"/>
              <a:t> </a:t>
            </a:r>
            <a:r>
              <a:rPr lang="en-US" dirty="0" err="1" smtClean="0"/>
              <a:t>udává</a:t>
            </a:r>
            <a:r>
              <a:rPr lang="en-US" dirty="0" smtClean="0"/>
              <a:t>, </a:t>
            </a:r>
            <a:r>
              <a:rPr lang="en-US" dirty="0" err="1" smtClean="0"/>
              <a:t>kolik</a:t>
            </a:r>
            <a:r>
              <a:rPr lang="en-US" dirty="0" smtClean="0"/>
              <a:t> </a:t>
            </a:r>
            <a:r>
              <a:rPr lang="en-US" dirty="0" err="1" smtClean="0"/>
              <a:t>světla</a:t>
            </a:r>
            <a:r>
              <a:rPr lang="en-US" dirty="0" smtClean="0"/>
              <a:t> je </a:t>
            </a:r>
            <a:r>
              <a:rPr lang="en-US" dirty="0" err="1" smtClean="0"/>
              <a:t>objektiv</a:t>
            </a:r>
            <a:r>
              <a:rPr lang="en-US" dirty="0" smtClean="0"/>
              <a:t> </a:t>
            </a:r>
            <a:r>
              <a:rPr lang="en-US" dirty="0" err="1" smtClean="0"/>
              <a:t>schopen</a:t>
            </a:r>
            <a:r>
              <a:rPr lang="en-US" dirty="0" smtClean="0"/>
              <a:t> </a:t>
            </a:r>
            <a:r>
              <a:rPr lang="en-US" dirty="0" err="1" smtClean="0"/>
              <a:t>dopravit</a:t>
            </a:r>
            <a:r>
              <a:rPr lang="en-US" dirty="0" smtClean="0"/>
              <a:t> </a:t>
            </a:r>
            <a:r>
              <a:rPr lang="en-US" dirty="0" err="1" smtClean="0"/>
              <a:t>na</a:t>
            </a:r>
            <a:r>
              <a:rPr lang="en-US" dirty="0" smtClean="0"/>
              <a:t> </a:t>
            </a:r>
            <a:r>
              <a:rPr lang="en-US" dirty="0" err="1" smtClean="0"/>
              <a:t>senzor</a:t>
            </a:r>
            <a:r>
              <a:rPr lang="en-US" dirty="0" smtClean="0"/>
              <a:t>.</a:t>
            </a:r>
            <a:endParaRPr lang="cs-CZ" dirty="0" smtClean="0"/>
          </a:p>
          <a:p>
            <a:r>
              <a:rPr lang="cs-CZ" b="1" i="1" dirty="0" smtClean="0"/>
              <a:t>f</a:t>
            </a:r>
            <a:r>
              <a:rPr lang="en-US" b="1" i="1" dirty="0" err="1" smtClean="0"/>
              <a:t>yzikálně</a:t>
            </a:r>
            <a:r>
              <a:rPr lang="en-US" b="1" i="1" dirty="0" smtClean="0"/>
              <a:t> </a:t>
            </a:r>
            <a:r>
              <a:rPr lang="en-US" dirty="0" smtClean="0"/>
              <a:t>je </a:t>
            </a:r>
            <a:r>
              <a:rPr lang="en-US" dirty="0" err="1" smtClean="0"/>
              <a:t>světelnost</a:t>
            </a:r>
            <a:r>
              <a:rPr lang="cs-CZ" dirty="0"/>
              <a:t> </a:t>
            </a:r>
            <a:r>
              <a:rPr lang="en-US" dirty="0" err="1" smtClean="0"/>
              <a:t>definována</a:t>
            </a:r>
            <a:r>
              <a:rPr lang="en-US" dirty="0" smtClean="0"/>
              <a:t> </a:t>
            </a:r>
            <a:r>
              <a:rPr lang="en-US" dirty="0" err="1" smtClean="0"/>
              <a:t>jako</a:t>
            </a:r>
            <a:r>
              <a:rPr lang="en-US" dirty="0" smtClean="0"/>
              <a:t> </a:t>
            </a:r>
            <a:r>
              <a:rPr lang="en-US" dirty="0" err="1" smtClean="0"/>
              <a:t>poměr</a:t>
            </a:r>
            <a:r>
              <a:rPr lang="en-US" dirty="0" smtClean="0"/>
              <a:t> </a:t>
            </a:r>
            <a:r>
              <a:rPr lang="en-US" dirty="0" err="1" smtClean="0"/>
              <a:t>ohniskové</a:t>
            </a:r>
            <a:r>
              <a:rPr lang="en-US" dirty="0" smtClean="0"/>
              <a:t> </a:t>
            </a:r>
            <a:r>
              <a:rPr lang="en-US" dirty="0" err="1" smtClean="0"/>
              <a:t>vzdálenosti</a:t>
            </a:r>
            <a:r>
              <a:rPr lang="en-US" dirty="0" smtClean="0"/>
              <a:t> </a:t>
            </a:r>
            <a:r>
              <a:rPr lang="en-US" dirty="0" err="1" smtClean="0"/>
              <a:t>ku</a:t>
            </a:r>
            <a:r>
              <a:rPr lang="en-US" dirty="0" smtClean="0"/>
              <a:t> </a:t>
            </a:r>
            <a:r>
              <a:rPr lang="en-US" dirty="0" err="1" smtClean="0"/>
              <a:t>průměru</a:t>
            </a:r>
            <a:r>
              <a:rPr lang="en-US" dirty="0" smtClean="0"/>
              <a:t> </a:t>
            </a:r>
            <a:r>
              <a:rPr lang="en-US" dirty="0" err="1" smtClean="0"/>
              <a:t>maximálně</a:t>
            </a:r>
            <a:r>
              <a:rPr lang="en-US" dirty="0" smtClean="0"/>
              <a:t> </a:t>
            </a:r>
            <a:r>
              <a:rPr lang="en-US" dirty="0" err="1" smtClean="0"/>
              <a:t>otevřené</a:t>
            </a:r>
            <a:r>
              <a:rPr lang="en-US" dirty="0" smtClean="0"/>
              <a:t> </a:t>
            </a:r>
            <a:r>
              <a:rPr lang="en-US" dirty="0" err="1" smtClean="0"/>
              <a:t>clony</a:t>
            </a:r>
            <a:r>
              <a:rPr lang="en-US" dirty="0" smtClean="0"/>
              <a:t> </a:t>
            </a:r>
            <a:r>
              <a:rPr lang="en-US" dirty="0" err="1" smtClean="0"/>
              <a:t>objektivu</a:t>
            </a:r>
            <a:r>
              <a:rPr lang="en-US" dirty="0" smtClean="0"/>
              <a:t>.</a:t>
            </a:r>
            <a:endParaRPr lang="en-US" dirty="0"/>
          </a:p>
        </p:txBody>
      </p:sp>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5FD022C6-55DB-44D5-9318-849C250DD972}" type="slidenum">
              <a:rPr lang="cs-CZ" smtClean="0"/>
              <a:pPr/>
              <a:t>21</a:t>
            </a:fld>
            <a:endParaRPr lang="cs-CZ"/>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5102225" y="2447576"/>
            <a:ext cx="3581400" cy="2874074"/>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datum 5"/>
          <p:cNvSpPr>
            <a:spLocks noGrp="1"/>
          </p:cNvSpPr>
          <p:nvPr>
            <p:ph type="dt" sz="half" idx="10"/>
          </p:nvPr>
        </p:nvSpPr>
        <p:spPr/>
        <p:txBody>
          <a:bodyPr/>
          <a:lstStyle/>
          <a:p>
            <a:r>
              <a:rPr lang="cs-CZ" smtClean="0"/>
              <a:t>2013</a:t>
            </a:r>
            <a:endParaRPr lang="cs-CZ"/>
          </a:p>
        </p:txBody>
      </p:sp>
      <p:sp>
        <p:nvSpPr>
          <p:cNvPr id="8" name="Zástupný symbol pro zápatí 6"/>
          <p:cNvSpPr>
            <a:spLocks noGrp="1"/>
          </p:cNvSpPr>
          <p:nvPr>
            <p:ph type="ftr" sz="quarter" idx="11"/>
          </p:nvPr>
        </p:nvSpPr>
        <p:spPr/>
        <p:txBody>
          <a:bodyPr/>
          <a:lstStyle/>
          <a:p>
            <a:r>
              <a:rPr lang="cs-CZ" smtClean="0"/>
              <a:t>prof. Otruba</a:t>
            </a:r>
            <a:endParaRPr lang="cs-CZ"/>
          </a:p>
        </p:txBody>
      </p:sp>
      <p:sp>
        <p:nvSpPr>
          <p:cNvPr id="9" name="Zástupný symbol pro číslo snímku 7"/>
          <p:cNvSpPr>
            <a:spLocks noGrp="1"/>
          </p:cNvSpPr>
          <p:nvPr>
            <p:ph type="sldNum" sz="quarter" idx="12"/>
          </p:nvPr>
        </p:nvSpPr>
        <p:spPr/>
        <p:txBody>
          <a:bodyPr/>
          <a:lstStyle/>
          <a:p>
            <a:fld id="{76B43EAF-E996-4F19-8DB0-F6CB62C38983}" type="slidenum">
              <a:rPr lang="cs-CZ"/>
              <a:pPr/>
              <a:t>22</a:t>
            </a:fld>
            <a:endParaRPr lang="cs-CZ" dirty="0"/>
          </a:p>
        </p:txBody>
      </p:sp>
      <p:sp>
        <p:nvSpPr>
          <p:cNvPr id="120834" name="Rectangle 2"/>
          <p:cNvSpPr>
            <a:spLocks noGrp="1" noChangeArrowheads="1"/>
          </p:cNvSpPr>
          <p:nvPr>
            <p:ph type="title"/>
          </p:nvPr>
        </p:nvSpPr>
        <p:spPr/>
        <p:txBody>
          <a:bodyPr/>
          <a:lstStyle/>
          <a:p>
            <a:r>
              <a:rPr lang="cs-CZ" dirty="0"/>
              <a:t>Clona a hloubka ostrosti</a:t>
            </a:r>
          </a:p>
        </p:txBody>
      </p:sp>
      <p:sp>
        <p:nvSpPr>
          <p:cNvPr id="120835" name="Rectangle 3"/>
          <p:cNvSpPr>
            <a:spLocks noGrp="1" noChangeArrowheads="1"/>
          </p:cNvSpPr>
          <p:nvPr>
            <p:ph type="body" sz="half" idx="1"/>
          </p:nvPr>
        </p:nvSpPr>
        <p:spPr>
          <a:xfrm>
            <a:off x="684213" y="1484313"/>
            <a:ext cx="4679950" cy="4986337"/>
          </a:xfrm>
        </p:spPr>
        <p:txBody>
          <a:bodyPr/>
          <a:lstStyle/>
          <a:p>
            <a:pPr>
              <a:lnSpc>
                <a:spcPct val="80000"/>
              </a:lnSpc>
              <a:buFont typeface="Wingdings" pitchFamily="2" charset="2"/>
              <a:buNone/>
            </a:pPr>
            <a:endParaRPr lang="cs-CZ" sz="800" dirty="0"/>
          </a:p>
          <a:p>
            <a:pPr>
              <a:lnSpc>
                <a:spcPct val="80000"/>
              </a:lnSpc>
            </a:pPr>
            <a:r>
              <a:rPr lang="cs-CZ" sz="1600" dirty="0" smtClean="0"/>
              <a:t>otvor </a:t>
            </a:r>
            <a:r>
              <a:rPr lang="cs-CZ" sz="1600" dirty="0"/>
              <a:t>pro vstup světla je vybaven </a:t>
            </a:r>
            <a:r>
              <a:rPr lang="cs-CZ" sz="1600" b="1" i="1" dirty="0" smtClean="0"/>
              <a:t>clonou</a:t>
            </a:r>
            <a:r>
              <a:rPr lang="cs-CZ" sz="1600" dirty="0" smtClean="0"/>
              <a:t>, </a:t>
            </a:r>
            <a:r>
              <a:rPr lang="cs-CZ" sz="1600" dirty="0"/>
              <a:t>umožňující měnit jeho velikost a tím ovlivňovat množství vnikajícího světla a tím i výslednou světlost fotografované </a:t>
            </a:r>
            <a:r>
              <a:rPr lang="cs-CZ" sz="1600" dirty="0" smtClean="0"/>
              <a:t>scény</a:t>
            </a:r>
          </a:p>
          <a:p>
            <a:pPr>
              <a:lnSpc>
                <a:spcPct val="80000"/>
              </a:lnSpc>
            </a:pPr>
            <a:r>
              <a:rPr lang="cs-CZ" sz="1600" dirty="0" smtClean="0"/>
              <a:t>platí</a:t>
            </a:r>
            <a:r>
              <a:rPr lang="cs-CZ" sz="1600" dirty="0"/>
              <a:t>, že čím je </a:t>
            </a:r>
            <a:r>
              <a:rPr lang="cs-CZ" sz="1600" b="1" i="1" dirty="0"/>
              <a:t>otvor menší</a:t>
            </a:r>
            <a:r>
              <a:rPr lang="cs-CZ" sz="1600" dirty="0"/>
              <a:t>, tím je paprsek dopadající ze zachytávaného objektu užší, a jeho obraz je tudíž na výsledném snímku </a:t>
            </a:r>
            <a:r>
              <a:rPr lang="cs-CZ" sz="1600" b="1" i="1" dirty="0"/>
              <a:t>ostřejší </a:t>
            </a:r>
            <a:endParaRPr lang="cs-CZ" sz="1600" b="1" i="1" dirty="0" smtClean="0"/>
          </a:p>
          <a:p>
            <a:pPr>
              <a:lnSpc>
                <a:spcPct val="80000"/>
              </a:lnSpc>
            </a:pPr>
            <a:r>
              <a:rPr lang="cs-CZ" sz="1600" b="1" i="1" dirty="0" smtClean="0"/>
              <a:t>hloubka ostrosti - </a:t>
            </a:r>
            <a:r>
              <a:rPr lang="cs-CZ" sz="1600" dirty="0"/>
              <a:t>oblast před i za zaostřeným </a:t>
            </a:r>
            <a:r>
              <a:rPr lang="cs-CZ" sz="1600" dirty="0" smtClean="0"/>
              <a:t>místem (rovinou), </a:t>
            </a:r>
            <a:r>
              <a:rPr lang="cs-CZ" sz="1600" dirty="0"/>
              <a:t>v níž se budou předměty stále jevit jako </a:t>
            </a:r>
            <a:r>
              <a:rPr lang="cs-CZ" sz="1600" dirty="0" smtClean="0"/>
              <a:t>ostré (</a:t>
            </a:r>
            <a:r>
              <a:rPr lang="cs-CZ" sz="1600" b="1" i="1" dirty="0" smtClean="0"/>
              <a:t>standartní pozorovatel </a:t>
            </a:r>
            <a:r>
              <a:rPr lang="cs-CZ" sz="1600" dirty="0" smtClean="0"/>
              <a:t>– A4, 38 cm, </a:t>
            </a:r>
            <a:r>
              <a:rPr lang="cs-CZ" sz="1600" dirty="0" err="1" smtClean="0"/>
              <a:t>coc</a:t>
            </a:r>
            <a:r>
              <a:rPr lang="cs-CZ" sz="1600" dirty="0" smtClean="0"/>
              <a:t> = 0,25 mm)</a:t>
            </a:r>
            <a:endParaRPr lang="cs-CZ" sz="1600" b="1" i="1" dirty="0"/>
          </a:p>
          <a:p>
            <a:pPr>
              <a:lnSpc>
                <a:spcPct val="80000"/>
              </a:lnSpc>
            </a:pPr>
            <a:r>
              <a:rPr lang="cs-CZ" sz="1600" dirty="0" smtClean="0"/>
              <a:t>hloubka ostrosti je ovlivněna několika faktory:</a:t>
            </a:r>
          </a:p>
          <a:p>
            <a:pPr marL="533400" indent="0">
              <a:lnSpc>
                <a:spcPct val="80000"/>
              </a:lnSpc>
              <a:buFont typeface="Arial" panose="020B0604020202020204" pitchFamily="34" charset="0"/>
              <a:buChar char="•"/>
            </a:pPr>
            <a:r>
              <a:rPr lang="cs-CZ" sz="1600" dirty="0"/>
              <a:t> </a:t>
            </a:r>
            <a:r>
              <a:rPr lang="cs-CZ" sz="1600" dirty="0" smtClean="0"/>
              <a:t> </a:t>
            </a:r>
            <a:r>
              <a:rPr lang="cs-CZ" sz="1600" b="1" i="1" dirty="0" smtClean="0"/>
              <a:t>clonové číslo </a:t>
            </a:r>
            <a:r>
              <a:rPr lang="cs-CZ" sz="1600" dirty="0" smtClean="0"/>
              <a:t>– se vzrůstajícím </a:t>
            </a:r>
            <a:r>
              <a:rPr lang="cs-CZ" sz="1600" dirty="0"/>
              <a:t>zacloněním </a:t>
            </a:r>
            <a:r>
              <a:rPr lang="cs-CZ" sz="1600" dirty="0" smtClean="0"/>
              <a:t>roste HO</a:t>
            </a:r>
          </a:p>
          <a:p>
            <a:pPr marL="533400" indent="0">
              <a:lnSpc>
                <a:spcPct val="80000"/>
              </a:lnSpc>
              <a:buFont typeface="Arial" panose="020B0604020202020204" pitchFamily="34" charset="0"/>
              <a:buChar char="•"/>
            </a:pPr>
            <a:r>
              <a:rPr lang="cs-CZ" sz="1600" b="1" i="1" dirty="0" smtClean="0"/>
              <a:t>  ohnisková </a:t>
            </a:r>
            <a:r>
              <a:rPr lang="cs-CZ" sz="1600" b="1" i="1" dirty="0" err="1" smtClean="0"/>
              <a:t>zvdálenost</a:t>
            </a:r>
            <a:r>
              <a:rPr lang="cs-CZ" sz="1600" b="1" i="1" dirty="0" smtClean="0"/>
              <a:t> </a:t>
            </a:r>
            <a:r>
              <a:rPr lang="cs-CZ" sz="1600" dirty="0" smtClean="0"/>
              <a:t>– větší ohnisková vzdálenost znamená nižší HO</a:t>
            </a:r>
          </a:p>
          <a:p>
            <a:pPr marL="533400" indent="0">
              <a:lnSpc>
                <a:spcPct val="80000"/>
              </a:lnSpc>
              <a:buFont typeface="Arial" panose="020B0604020202020204" pitchFamily="34" charset="0"/>
              <a:buChar char="•"/>
            </a:pPr>
            <a:r>
              <a:rPr lang="cs-CZ" sz="1600" dirty="0"/>
              <a:t> </a:t>
            </a:r>
            <a:r>
              <a:rPr lang="cs-CZ" sz="1600" dirty="0" smtClean="0"/>
              <a:t>  </a:t>
            </a:r>
            <a:r>
              <a:rPr lang="cs-CZ" sz="1600" b="1" i="1" dirty="0" smtClean="0"/>
              <a:t>zaostřená vzdálenost </a:t>
            </a:r>
            <a:r>
              <a:rPr lang="cs-CZ" sz="1600" dirty="0" smtClean="0"/>
              <a:t>– čím blíže je zaostřeno, tím menší je HO</a:t>
            </a:r>
            <a:endParaRPr lang="cs-CZ" sz="1600" dirty="0"/>
          </a:p>
        </p:txBody>
      </p:sp>
      <p:pic>
        <p:nvPicPr>
          <p:cNvPr id="120840" name="Picture 8" descr="800px-Holub_rozostrene_pozadi">
            <a:hlinkClick r:id="rId3"/>
          </p:cNvPr>
          <p:cNvPicPr>
            <a:picLocks noChangeAspect="1" noChangeArrowheads="1"/>
          </p:cNvPicPr>
          <p:nvPr/>
        </p:nvPicPr>
        <p:blipFill>
          <a:blip r:embed="rId4" cstate="print"/>
          <a:srcRect/>
          <a:stretch>
            <a:fillRect/>
          </a:stretch>
        </p:blipFill>
        <p:spPr bwMode="auto">
          <a:xfrm>
            <a:off x="5364163" y="3792538"/>
            <a:ext cx="3168650" cy="2195512"/>
          </a:xfrm>
          <a:prstGeom prst="rect">
            <a:avLst/>
          </a:prstGeom>
          <a:noFill/>
        </p:spPr>
      </p:pic>
      <p:pic>
        <p:nvPicPr>
          <p:cNvPr id="120841" name="Picture 9" descr="Linho fsuper technika"/>
          <p:cNvPicPr>
            <a:picLocks noGrp="1" noChangeAspect="1" noChangeArrowheads="1"/>
          </p:cNvPicPr>
          <p:nvPr>
            <p:ph sz="quarter" idx="2"/>
          </p:nvPr>
        </p:nvPicPr>
        <p:blipFill>
          <a:blip r:embed="rId5" cstate="print"/>
          <a:srcRect/>
          <a:stretch>
            <a:fillRect/>
          </a:stretch>
        </p:blipFill>
        <p:spPr>
          <a:xfrm>
            <a:off x="5651500" y="1700213"/>
            <a:ext cx="2454275" cy="1981200"/>
          </a:xfrm>
          <a:noFill/>
          <a:ln/>
        </p:spPr>
      </p:pic>
      <p:sp>
        <p:nvSpPr>
          <p:cNvPr id="120842" name="Rectangle 10"/>
          <p:cNvSpPr>
            <a:spLocks noChangeArrowheads="1"/>
          </p:cNvSpPr>
          <p:nvPr/>
        </p:nvSpPr>
        <p:spPr bwMode="auto">
          <a:xfrm>
            <a:off x="5148263" y="6103938"/>
            <a:ext cx="9732962" cy="366712"/>
          </a:xfrm>
          <a:prstGeom prst="rect">
            <a:avLst/>
          </a:prstGeom>
          <a:noFill/>
          <a:ln w="9525">
            <a:noFill/>
            <a:miter lim="800000"/>
            <a:headEnd/>
            <a:tailEnd/>
          </a:ln>
          <a:effectLst/>
        </p:spPr>
        <p:txBody>
          <a:bodyPr>
            <a:spAutoFit/>
          </a:bodyPr>
          <a:lstStyle/>
          <a:p>
            <a:pPr>
              <a:lnSpc>
                <a:spcPct val="80000"/>
              </a:lnSpc>
              <a:spcBef>
                <a:spcPct val="20000"/>
              </a:spcBef>
              <a:buClr>
                <a:schemeClr val="tx2"/>
              </a:buClr>
              <a:buSzPct val="70000"/>
              <a:buFont typeface="Wingdings" pitchFamily="2" charset="2"/>
              <a:buNone/>
            </a:pPr>
            <a:r>
              <a:rPr lang="cs-CZ" sz="1000"/>
              <a:t>Díky relativně vysoké cloně f/5.6 je ostrý jen holub; </a:t>
            </a:r>
          </a:p>
          <a:p>
            <a:pPr>
              <a:lnSpc>
                <a:spcPct val="80000"/>
              </a:lnSpc>
              <a:spcBef>
                <a:spcPct val="20000"/>
              </a:spcBef>
              <a:buClr>
                <a:schemeClr val="tx2"/>
              </a:buClr>
              <a:buSzPct val="70000"/>
              <a:buFont typeface="Wingdings" pitchFamily="2" charset="2"/>
              <a:buNone/>
            </a:pPr>
            <a:r>
              <a:rPr lang="cs-CZ" sz="1000"/>
              <a:t>pozadí je zcela rozostřené.</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Clona</a:t>
            </a:r>
            <a:endParaRPr lang="cs-CZ" dirty="0"/>
          </a:p>
        </p:txBody>
      </p:sp>
      <p:sp>
        <p:nvSpPr>
          <p:cNvPr id="3" name="Zástupný symbol pro text 2"/>
          <p:cNvSpPr>
            <a:spLocks noGrp="1"/>
          </p:cNvSpPr>
          <p:nvPr>
            <p:ph type="body" sz="half" idx="1"/>
          </p:nvPr>
        </p:nvSpPr>
        <p:spPr>
          <a:xfrm>
            <a:off x="971600" y="1556792"/>
            <a:ext cx="3960439" cy="4968552"/>
          </a:xfrm>
        </p:spPr>
        <p:txBody>
          <a:bodyPr>
            <a:normAutofit fontScale="55000" lnSpcReduction="20000"/>
          </a:bodyPr>
          <a:lstStyle/>
          <a:p>
            <a:r>
              <a:rPr lang="cs-CZ" dirty="0"/>
              <a:t>Clona je v podstatě stínítko s proměnným kruhovým otvorem regulující množství světla procházejícího objektivem.</a:t>
            </a:r>
          </a:p>
          <a:p>
            <a:r>
              <a:rPr lang="cs-CZ" dirty="0"/>
              <a:t>Ideální clona by měla přísně kruhový tvar a nulovou tloušťku aby nedocházelo k rozptylu (difrakci) světla. </a:t>
            </a:r>
            <a:r>
              <a:rPr lang="cs-CZ" dirty="0" smtClean="0"/>
              <a:t>Reálná clona </a:t>
            </a:r>
            <a:r>
              <a:rPr lang="cs-CZ" dirty="0"/>
              <a:t>je zkonstruována z tenkých kovových lamel, které vytvoří jen přibližně kruhový tvar. </a:t>
            </a:r>
            <a:endParaRPr lang="cs-CZ" dirty="0" smtClean="0"/>
          </a:p>
          <a:p>
            <a:r>
              <a:rPr lang="cs-CZ" dirty="0" smtClean="0"/>
              <a:t>Počet </a:t>
            </a:r>
            <a:r>
              <a:rPr lang="cs-CZ" dirty="0"/>
              <a:t>lamel clony a </a:t>
            </a:r>
            <a:r>
              <a:rPr lang="cs-CZ" dirty="0" smtClean="0"/>
              <a:t>její celková </a:t>
            </a:r>
            <a:r>
              <a:rPr lang="cs-CZ" dirty="0"/>
              <a:t>konstrukce se tak může projevit v ostrosti obrazu, způsobu rozostření objektů mimo hloubku ostrosti (</a:t>
            </a:r>
            <a:r>
              <a:rPr lang="cs-CZ" dirty="0" smtClean="0"/>
              <a:t>tzv. </a:t>
            </a:r>
            <a:r>
              <a:rPr lang="cs-CZ" b="1" i="1" dirty="0" err="1" smtClean="0"/>
              <a:t>bokeh</a:t>
            </a:r>
            <a:r>
              <a:rPr lang="cs-CZ" dirty="0"/>
              <a:t>) a v odlescích ("prasátkách") při snímání v protisvětle</a:t>
            </a:r>
            <a:r>
              <a:rPr lang="cs-CZ" dirty="0" smtClean="0"/>
              <a:t>.</a:t>
            </a:r>
            <a:r>
              <a:rPr lang="cs-CZ" dirty="0"/>
              <a:t> </a:t>
            </a:r>
            <a:endParaRPr lang="cs-CZ" dirty="0" smtClean="0"/>
          </a:p>
          <a:p>
            <a:r>
              <a:rPr lang="cs-CZ" b="1" i="1" dirty="0" smtClean="0"/>
              <a:t>Difrakce</a:t>
            </a:r>
            <a:r>
              <a:rPr lang="cs-CZ" dirty="0" smtClean="0"/>
              <a:t> </a:t>
            </a:r>
            <a:r>
              <a:rPr lang="cs-CZ" dirty="0"/>
              <a:t>a </a:t>
            </a:r>
            <a:r>
              <a:rPr lang="cs-CZ" b="1" i="1" dirty="0"/>
              <a:t>vady skel </a:t>
            </a:r>
            <a:r>
              <a:rPr lang="cs-CZ" dirty="0"/>
              <a:t>jdou při změně průměru clony proti sobě. Proto lze u každého objektivu nalézt optimální clonu z hlediska kresby. V praxi bývá někde kolem f/8.</a:t>
            </a:r>
          </a:p>
          <a:p>
            <a:endParaRPr lang="cs-CZ" dirty="0"/>
          </a:p>
        </p:txBody>
      </p:sp>
      <p:pic>
        <p:nvPicPr>
          <p:cNvPr id="9" name="Zástupný symbol pro obsah 8"/>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940425" y="1865313"/>
            <a:ext cx="1905000" cy="1905000"/>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23</a:t>
            </a:fld>
            <a:endParaRPr lang="cs-CZ"/>
          </a:p>
        </p:txBody>
      </p:sp>
      <p:pic>
        <p:nvPicPr>
          <p:cNvPr id="1026" name="Picture 2"/>
          <p:cNvPicPr>
            <a:picLocks noGrp="1" noChangeAspect="1" noChangeArrowheads="1"/>
          </p:cNvPicPr>
          <p:nvPr>
            <p:ph sz="quarter" idx="3"/>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04048" y="3960812"/>
            <a:ext cx="3631116" cy="220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2993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Clona</a:t>
            </a:r>
            <a:endParaRPr lang="cs-CZ" dirty="0"/>
          </a:p>
        </p:txBody>
      </p:sp>
      <p:sp>
        <p:nvSpPr>
          <p:cNvPr id="3" name="Zástupný symbol pro text 2"/>
          <p:cNvSpPr>
            <a:spLocks noGrp="1"/>
          </p:cNvSpPr>
          <p:nvPr>
            <p:ph type="body" sz="half" idx="1"/>
          </p:nvPr>
        </p:nvSpPr>
        <p:spPr>
          <a:xfrm>
            <a:off x="971600" y="1556792"/>
            <a:ext cx="4320480" cy="4968552"/>
          </a:xfrm>
        </p:spPr>
        <p:txBody>
          <a:bodyPr>
            <a:normAutofit fontScale="92500"/>
          </a:bodyPr>
          <a:lstStyle/>
          <a:p>
            <a:r>
              <a:rPr lang="cs-CZ" sz="2000" dirty="0" smtClean="0"/>
              <a:t>má-li clona propustit 2 x více světla (nárůst o 1 EV), musí se otvor ve cloně zvětšit 2x, tj. průměr clony se zvýší </a:t>
            </a:r>
            <a:r>
              <a:rPr lang="cs-CZ" sz="2000" b="1" dirty="0" smtClean="0"/>
              <a:t>pouze cca 1,4 x</a:t>
            </a:r>
          </a:p>
          <a:p>
            <a:pPr marL="0" indent="0">
              <a:buNone/>
            </a:pPr>
            <a:endParaRPr lang="cs-CZ" sz="2000" b="1" dirty="0"/>
          </a:p>
          <a:p>
            <a:r>
              <a:rPr lang="cs-CZ" sz="2000" dirty="0"/>
              <a:t>z</a:t>
            </a:r>
            <a:r>
              <a:rPr lang="cs-CZ" sz="2000" dirty="0" smtClean="0"/>
              <a:t>ákladní clonová čísla:</a:t>
            </a:r>
          </a:p>
          <a:p>
            <a:pPr marL="0" indent="0">
              <a:buNone/>
            </a:pPr>
            <a:r>
              <a:rPr lang="cs-CZ" sz="2000" dirty="0" smtClean="0"/>
              <a:t>1;1,4; 2,0; 2,8; 4,0; 5,6; 8,0; 11; 16….</a:t>
            </a:r>
          </a:p>
          <a:p>
            <a:pPr marL="0" indent="0">
              <a:buNone/>
            </a:pPr>
            <a:endParaRPr lang="cs-CZ" sz="2000" dirty="0"/>
          </a:p>
          <a:p>
            <a:pPr marL="0" indent="0">
              <a:buNone/>
            </a:pPr>
            <a:r>
              <a:rPr lang="cs-CZ" sz="2000" b="1" i="1" dirty="0" err="1" smtClean="0"/>
              <a:t>Exposure</a:t>
            </a:r>
            <a:r>
              <a:rPr lang="cs-CZ" sz="2000" b="1" i="1" dirty="0" smtClean="0"/>
              <a:t> </a:t>
            </a:r>
            <a:r>
              <a:rPr lang="cs-CZ" sz="2000" b="1" i="1" dirty="0" err="1" smtClean="0"/>
              <a:t>value</a:t>
            </a:r>
            <a:r>
              <a:rPr lang="cs-CZ" sz="2000" b="1" i="1" dirty="0" smtClean="0"/>
              <a:t> (EV)</a:t>
            </a:r>
          </a:p>
          <a:p>
            <a:pPr marL="0" indent="0">
              <a:buNone/>
            </a:pPr>
            <a:endParaRPr lang="cs-CZ" sz="2000" b="1" i="1" dirty="0"/>
          </a:p>
          <a:p>
            <a:pPr marL="0" indent="0">
              <a:buNone/>
            </a:pPr>
            <a:r>
              <a:rPr lang="cs-CZ" sz="1700" dirty="0"/>
              <a:t>EV  = log2 (</a:t>
            </a:r>
            <a:r>
              <a:rPr lang="cs-CZ" sz="1700" dirty="0" smtClean="0"/>
              <a:t>F2/t</a:t>
            </a:r>
            <a:r>
              <a:rPr lang="cs-CZ" sz="1700" dirty="0"/>
              <a:t>) - log2 (</a:t>
            </a:r>
            <a:r>
              <a:rPr lang="cs-CZ" sz="1700" dirty="0" smtClean="0"/>
              <a:t>ISO/100</a:t>
            </a:r>
            <a:r>
              <a:rPr lang="cs-CZ" sz="1700" dirty="0"/>
              <a:t>) </a:t>
            </a:r>
            <a:endParaRPr lang="cs-CZ" sz="1700" dirty="0" smtClean="0"/>
          </a:p>
          <a:p>
            <a:pPr marL="0" indent="0">
              <a:buNone/>
            </a:pPr>
            <a:r>
              <a:rPr lang="cs-CZ" sz="1700" dirty="0" smtClean="0"/>
              <a:t>= </a:t>
            </a:r>
            <a:r>
              <a:rPr lang="cs-CZ" sz="1700" dirty="0"/>
              <a:t>log2 F2 + log2 (</a:t>
            </a:r>
            <a:r>
              <a:rPr lang="cs-CZ" sz="1700" dirty="0" smtClean="0"/>
              <a:t>1/t</a:t>
            </a:r>
            <a:r>
              <a:rPr lang="cs-CZ" sz="1700" dirty="0"/>
              <a:t>) - log2 (</a:t>
            </a:r>
            <a:r>
              <a:rPr lang="cs-CZ" sz="1700" dirty="0" smtClean="0"/>
              <a:t>ISO/100) </a:t>
            </a:r>
          </a:p>
          <a:p>
            <a:pPr marL="0" indent="0">
              <a:buNone/>
            </a:pPr>
            <a:r>
              <a:rPr lang="cs-CZ" sz="1700" dirty="0" smtClean="0"/>
              <a:t>= </a:t>
            </a:r>
            <a:r>
              <a:rPr lang="cs-CZ" sz="1700" dirty="0"/>
              <a:t>2 * log2 F - log2 t - log2 (ISO / 100)</a:t>
            </a:r>
            <a:endParaRPr lang="cs-CZ" sz="1700" b="1" i="1" dirty="0"/>
          </a:p>
        </p:txBody>
      </p:sp>
      <p:pic>
        <p:nvPicPr>
          <p:cNvPr id="9" name="Zástupný symbol pro obsah 8"/>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940425" y="1865313"/>
            <a:ext cx="1905000" cy="1905000"/>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24</a:t>
            </a:fld>
            <a:endParaRPr lang="cs-CZ"/>
          </a:p>
        </p:txBody>
      </p:sp>
      <p:pic>
        <p:nvPicPr>
          <p:cNvPr id="1026" name="Picture 2"/>
          <p:cNvPicPr>
            <a:picLocks noGrp="1" noChangeAspect="1" noChangeArrowheads="1"/>
          </p:cNvPicPr>
          <p:nvPr>
            <p:ph sz="quarter" idx="3"/>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292080" y="3960812"/>
            <a:ext cx="3672408" cy="220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1843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adpis 13"/>
          <p:cNvSpPr>
            <a:spLocks noGrp="1"/>
          </p:cNvSpPr>
          <p:nvPr>
            <p:ph type="title"/>
          </p:nvPr>
        </p:nvSpPr>
        <p:spPr/>
        <p:txBody>
          <a:bodyPr/>
          <a:lstStyle/>
          <a:p>
            <a:r>
              <a:rPr lang="en-US" dirty="0" smtClean="0"/>
              <a:t>Crop </a:t>
            </a:r>
            <a:r>
              <a:rPr lang="en-US" dirty="0" err="1" smtClean="0"/>
              <a:t>faktor</a:t>
            </a:r>
            <a:endParaRPr lang="en-US" dirty="0"/>
          </a:p>
        </p:txBody>
      </p:sp>
      <p:sp>
        <p:nvSpPr>
          <p:cNvPr id="15" name="Zástupný symbol pro obsah 14"/>
          <p:cNvSpPr>
            <a:spLocks noGrp="1"/>
          </p:cNvSpPr>
          <p:nvPr>
            <p:ph sz="half" idx="1"/>
          </p:nvPr>
        </p:nvSpPr>
        <p:spPr>
          <a:xfrm>
            <a:off x="857224" y="1827212"/>
            <a:ext cx="4092601" cy="4316431"/>
          </a:xfrm>
        </p:spPr>
        <p:txBody>
          <a:bodyPr>
            <a:noAutofit/>
          </a:bodyPr>
          <a:lstStyle/>
          <a:p>
            <a:r>
              <a:rPr lang="en-US" sz="1600" dirty="0" err="1" smtClean="0"/>
              <a:t>Takto</a:t>
            </a:r>
            <a:r>
              <a:rPr lang="en-US" sz="1600" dirty="0" smtClean="0"/>
              <a:t> </a:t>
            </a:r>
            <a:r>
              <a:rPr lang="en-US" sz="1600" dirty="0" err="1" smtClean="0"/>
              <a:t>vidí</a:t>
            </a:r>
            <a:r>
              <a:rPr lang="en-US" sz="1600" dirty="0" smtClean="0"/>
              <a:t> </a:t>
            </a:r>
            <a:r>
              <a:rPr lang="en-US" sz="1600" dirty="0" err="1" smtClean="0"/>
              <a:t>fotografovanou</a:t>
            </a:r>
            <a:r>
              <a:rPr lang="en-US" sz="1600" dirty="0" smtClean="0"/>
              <a:t> </a:t>
            </a:r>
            <a:r>
              <a:rPr lang="en-US" sz="1600" dirty="0" err="1" smtClean="0"/>
              <a:t>scénu</a:t>
            </a:r>
            <a:r>
              <a:rPr lang="en-US" sz="1600" dirty="0" smtClean="0"/>
              <a:t> </a:t>
            </a:r>
            <a:r>
              <a:rPr lang="en-US" sz="1600" dirty="0" err="1" smtClean="0"/>
              <a:t>běžný</a:t>
            </a:r>
            <a:r>
              <a:rPr lang="en-US" sz="1600" dirty="0" smtClean="0"/>
              <a:t> </a:t>
            </a:r>
            <a:r>
              <a:rPr lang="en-US" sz="1600" dirty="0" err="1" smtClean="0"/>
              <a:t>objektiv</a:t>
            </a:r>
            <a:r>
              <a:rPr lang="en-US" sz="1600" dirty="0" smtClean="0"/>
              <a:t>. V </a:t>
            </a:r>
            <a:r>
              <a:rPr lang="en-US" sz="1600" dirty="0" err="1" smtClean="0"/>
              <a:t>rozích</a:t>
            </a:r>
            <a:r>
              <a:rPr lang="en-US" sz="1600" dirty="0" smtClean="0"/>
              <a:t> </a:t>
            </a:r>
            <a:r>
              <a:rPr lang="en-US" sz="1600" dirty="0" err="1" smtClean="0"/>
              <a:t>obraz</a:t>
            </a:r>
            <a:r>
              <a:rPr lang="en-US" sz="1600" dirty="0" smtClean="0"/>
              <a:t> </a:t>
            </a:r>
            <a:r>
              <a:rPr lang="en-US" sz="1600" dirty="0" err="1" smtClean="0"/>
              <a:t>tmavne</a:t>
            </a:r>
            <a:r>
              <a:rPr lang="en-US" sz="1600" dirty="0" smtClean="0"/>
              <a:t> (</a:t>
            </a:r>
            <a:r>
              <a:rPr lang="en-US" sz="1600" dirty="0" err="1" smtClean="0"/>
              <a:t>vinětace</a:t>
            </a:r>
            <a:r>
              <a:rPr lang="en-US" sz="1600" dirty="0" smtClean="0"/>
              <a:t>) a </a:t>
            </a:r>
            <a:r>
              <a:rPr lang="en-US" sz="1600" dirty="0" err="1" smtClean="0"/>
              <a:t>vlivem</a:t>
            </a:r>
            <a:r>
              <a:rPr lang="en-US" sz="1600" dirty="0" smtClean="0"/>
              <a:t> </a:t>
            </a:r>
            <a:r>
              <a:rPr lang="en-US" sz="1600" dirty="0" err="1" smtClean="0"/>
              <a:t>různých</a:t>
            </a:r>
            <a:r>
              <a:rPr lang="en-US" sz="1600" dirty="0" smtClean="0"/>
              <a:t> </a:t>
            </a:r>
            <a:r>
              <a:rPr lang="en-US" sz="1600" dirty="0" err="1" smtClean="0"/>
              <a:t>vad</a:t>
            </a:r>
            <a:r>
              <a:rPr lang="en-US" sz="1600" dirty="0" smtClean="0"/>
              <a:t> se </a:t>
            </a:r>
            <a:r>
              <a:rPr lang="en-US" sz="1600" dirty="0" err="1" smtClean="0"/>
              <a:t>rozostřuje</a:t>
            </a:r>
            <a:r>
              <a:rPr lang="en-US" sz="1600" dirty="0" smtClean="0"/>
              <a:t>. </a:t>
            </a:r>
            <a:r>
              <a:rPr lang="en-US" sz="1600" dirty="0" err="1" smtClean="0"/>
              <a:t>Obrazové</a:t>
            </a:r>
            <a:r>
              <a:rPr lang="cs-CZ" sz="1600" dirty="0" smtClean="0"/>
              <a:t> </a:t>
            </a:r>
            <a:r>
              <a:rPr lang="en-US" sz="1600" dirty="0" smtClean="0"/>
              <a:t>pole je </a:t>
            </a:r>
            <a:r>
              <a:rPr lang="en-US" sz="1600" dirty="0" err="1" smtClean="0"/>
              <a:t>kruhová</a:t>
            </a:r>
            <a:r>
              <a:rPr lang="en-US" sz="1600" dirty="0" smtClean="0"/>
              <a:t> oblast, </a:t>
            </a:r>
            <a:r>
              <a:rPr lang="en-US" sz="1600" dirty="0" err="1" smtClean="0"/>
              <a:t>kde</a:t>
            </a:r>
            <a:r>
              <a:rPr lang="en-US" sz="1600" dirty="0" smtClean="0"/>
              <a:t> se </a:t>
            </a:r>
            <a:r>
              <a:rPr lang="en-US" sz="1600" dirty="0" err="1" smtClean="0"/>
              <a:t>konstruktéři</a:t>
            </a:r>
            <a:r>
              <a:rPr lang="en-US" sz="1600" dirty="0" smtClean="0"/>
              <a:t> </a:t>
            </a:r>
            <a:r>
              <a:rPr lang="en-US" sz="1600" dirty="0" err="1" smtClean="0"/>
              <a:t>objektivu</a:t>
            </a:r>
            <a:r>
              <a:rPr lang="en-US" sz="1600" dirty="0" smtClean="0"/>
              <a:t> </a:t>
            </a:r>
            <a:r>
              <a:rPr lang="en-US" sz="1600" dirty="0" err="1" smtClean="0"/>
              <a:t>maximálně</a:t>
            </a:r>
            <a:r>
              <a:rPr lang="en-US" sz="1600" dirty="0" smtClean="0"/>
              <a:t> </a:t>
            </a:r>
            <a:r>
              <a:rPr lang="en-US" sz="1600" dirty="0" err="1" smtClean="0"/>
              <a:t>snaží</a:t>
            </a:r>
            <a:r>
              <a:rPr lang="en-US" sz="1600" dirty="0" smtClean="0"/>
              <a:t> </a:t>
            </a:r>
            <a:r>
              <a:rPr lang="en-US" sz="1600" dirty="0" err="1" smtClean="0"/>
              <a:t>zajistit</a:t>
            </a:r>
            <a:r>
              <a:rPr lang="en-US" sz="1600" dirty="0" smtClean="0"/>
              <a:t> co </a:t>
            </a:r>
            <a:r>
              <a:rPr lang="en-US" sz="1600" dirty="0" err="1" smtClean="0"/>
              <a:t>nejlepší</a:t>
            </a:r>
            <a:r>
              <a:rPr lang="en-US" sz="1600" dirty="0" smtClean="0"/>
              <a:t> a </a:t>
            </a:r>
            <a:r>
              <a:rPr lang="en-US" sz="1600" dirty="0" err="1" smtClean="0"/>
              <a:t>rovnoměrnou</a:t>
            </a:r>
            <a:r>
              <a:rPr lang="en-US" sz="1600" dirty="0" smtClean="0"/>
              <a:t> </a:t>
            </a:r>
            <a:r>
              <a:rPr lang="en-US" sz="1600" dirty="0" err="1" smtClean="0"/>
              <a:t>kresbu</a:t>
            </a:r>
            <a:r>
              <a:rPr lang="en-US" sz="1600" dirty="0" smtClean="0"/>
              <a:t>.</a:t>
            </a:r>
            <a:endParaRPr lang="cs-CZ" sz="1600" dirty="0" smtClean="0"/>
          </a:p>
          <a:p>
            <a:r>
              <a:rPr lang="en-US" sz="1600" dirty="0" err="1" smtClean="0"/>
              <a:t>Obraz</a:t>
            </a:r>
            <a:r>
              <a:rPr lang="en-US" sz="1600" dirty="0" smtClean="0"/>
              <a:t> z </a:t>
            </a:r>
            <a:r>
              <a:rPr lang="cs-CZ" sz="1600" dirty="0" smtClean="0"/>
              <a:t>APS-C </a:t>
            </a:r>
            <a:r>
              <a:rPr lang="en-US" sz="1600" dirty="0" smtClean="0"/>
              <a:t>DSLR </a:t>
            </a:r>
            <a:r>
              <a:rPr lang="en-US" sz="1600" dirty="0" err="1" smtClean="0"/>
              <a:t>tedy</a:t>
            </a:r>
            <a:r>
              <a:rPr lang="en-US" sz="1600" dirty="0" smtClean="0"/>
              <a:t> </a:t>
            </a:r>
            <a:r>
              <a:rPr lang="en-US" sz="1600" dirty="0" err="1" smtClean="0"/>
              <a:t>vypadá</a:t>
            </a:r>
            <a:r>
              <a:rPr lang="en-US" sz="1600" dirty="0" smtClean="0"/>
              <a:t> </a:t>
            </a:r>
            <a:r>
              <a:rPr lang="en-US" sz="1600" dirty="0" err="1" smtClean="0"/>
              <a:t>jako</a:t>
            </a:r>
            <a:r>
              <a:rPr lang="en-US" sz="1600" dirty="0" smtClean="0"/>
              <a:t> </a:t>
            </a:r>
            <a:r>
              <a:rPr lang="en-US" sz="1600" dirty="0" err="1" smtClean="0"/>
              <a:t>kdybychom</a:t>
            </a:r>
            <a:r>
              <a:rPr lang="en-US" sz="1600" dirty="0" smtClean="0"/>
              <a:t> </a:t>
            </a:r>
            <a:r>
              <a:rPr lang="en-US" sz="1600" dirty="0" err="1" smtClean="0"/>
              <a:t>na</a:t>
            </a:r>
            <a:r>
              <a:rPr lang="en-US" sz="1600" dirty="0" smtClean="0"/>
              <a:t> </a:t>
            </a:r>
            <a:r>
              <a:rPr lang="en-US" sz="1600" dirty="0" err="1" smtClean="0"/>
              <a:t>filmovou</a:t>
            </a:r>
            <a:r>
              <a:rPr lang="en-US" sz="1600" dirty="0" smtClean="0"/>
              <a:t> </a:t>
            </a:r>
            <a:r>
              <a:rPr lang="en-US" sz="1600" dirty="0" err="1" smtClean="0"/>
              <a:t>zrcadlovku</a:t>
            </a:r>
            <a:r>
              <a:rPr lang="en-US" sz="1600" dirty="0" smtClean="0"/>
              <a:t> </a:t>
            </a:r>
            <a:r>
              <a:rPr lang="en-US" sz="1600" dirty="0" err="1" smtClean="0"/>
              <a:t>nasadili</a:t>
            </a:r>
            <a:r>
              <a:rPr lang="en-US" sz="1600" dirty="0" smtClean="0"/>
              <a:t> </a:t>
            </a:r>
            <a:r>
              <a:rPr lang="en-US" sz="1600" dirty="0" err="1" smtClean="0"/>
              <a:t>objektiv</a:t>
            </a:r>
            <a:r>
              <a:rPr lang="en-US" sz="1600" dirty="0" smtClean="0"/>
              <a:t> s </a:t>
            </a:r>
            <a:r>
              <a:rPr lang="en-US" sz="1600" dirty="0" err="1" smtClean="0"/>
              <a:t>cca</a:t>
            </a:r>
            <a:r>
              <a:rPr lang="en-US" sz="1600" dirty="0" smtClean="0"/>
              <a:t> 1,5x </a:t>
            </a:r>
            <a:r>
              <a:rPr lang="en-US" sz="1600" dirty="0" err="1" smtClean="0"/>
              <a:t>delší</a:t>
            </a:r>
            <a:r>
              <a:rPr lang="en-US" sz="1600" dirty="0" smtClean="0"/>
              <a:t> </a:t>
            </a:r>
            <a:r>
              <a:rPr lang="en-US" sz="1600" dirty="0" err="1" smtClean="0"/>
              <a:t>ohniskovou</a:t>
            </a:r>
            <a:r>
              <a:rPr lang="cs-CZ" sz="1600" dirty="0" smtClean="0"/>
              <a:t> </a:t>
            </a:r>
            <a:r>
              <a:rPr lang="en-US" sz="1600" dirty="0" err="1" smtClean="0"/>
              <a:t>vzdáleností</a:t>
            </a:r>
            <a:r>
              <a:rPr lang="en-US" sz="1600" dirty="0" smtClean="0"/>
              <a:t>. </a:t>
            </a:r>
            <a:r>
              <a:rPr lang="en-US" sz="1600" dirty="0" err="1" smtClean="0"/>
              <a:t>Koeficient</a:t>
            </a:r>
            <a:r>
              <a:rPr lang="en-US" sz="1600" dirty="0" smtClean="0"/>
              <a:t> </a:t>
            </a:r>
            <a:r>
              <a:rPr lang="en-US" sz="1600" dirty="0" err="1" smtClean="0"/>
              <a:t>přepočtu</a:t>
            </a:r>
            <a:r>
              <a:rPr lang="en-US" sz="1600" dirty="0" smtClean="0"/>
              <a:t> </a:t>
            </a:r>
            <a:r>
              <a:rPr lang="en-US" sz="1600" dirty="0" err="1" smtClean="0"/>
              <a:t>ohniskové</a:t>
            </a:r>
            <a:r>
              <a:rPr lang="en-US" sz="1600" dirty="0" smtClean="0"/>
              <a:t> </a:t>
            </a:r>
            <a:r>
              <a:rPr lang="en-US" sz="1600" dirty="0" err="1" smtClean="0"/>
              <a:t>vzdálenosti</a:t>
            </a:r>
            <a:r>
              <a:rPr lang="en-US" sz="1600" dirty="0" smtClean="0"/>
              <a:t> </a:t>
            </a:r>
            <a:r>
              <a:rPr lang="en-US" sz="1600" dirty="0" err="1" smtClean="0"/>
              <a:t>má</a:t>
            </a:r>
            <a:r>
              <a:rPr lang="en-US" sz="1600" dirty="0" smtClean="0"/>
              <a:t> </a:t>
            </a:r>
            <a:r>
              <a:rPr lang="en-US" sz="1600" dirty="0" err="1" smtClean="0"/>
              <a:t>stejnou</a:t>
            </a:r>
            <a:r>
              <a:rPr lang="en-US" sz="1600" dirty="0" smtClean="0"/>
              <a:t> </a:t>
            </a:r>
            <a:r>
              <a:rPr lang="en-US" sz="1600" dirty="0" err="1" smtClean="0"/>
              <a:t>hodnotu</a:t>
            </a:r>
            <a:r>
              <a:rPr lang="en-US" sz="1600" dirty="0" smtClean="0"/>
              <a:t>, </a:t>
            </a:r>
            <a:r>
              <a:rPr lang="en-US" sz="1600" dirty="0" err="1" smtClean="0"/>
              <a:t>jako</a:t>
            </a:r>
            <a:r>
              <a:rPr lang="en-US" sz="1600" dirty="0" smtClean="0"/>
              <a:t> </a:t>
            </a:r>
            <a:r>
              <a:rPr lang="en-US" sz="1600" dirty="0" err="1" smtClean="0"/>
              <a:t>poměr</a:t>
            </a:r>
            <a:r>
              <a:rPr lang="en-US" sz="1600" dirty="0" smtClean="0"/>
              <a:t> </a:t>
            </a:r>
            <a:r>
              <a:rPr lang="en-US" sz="1600" dirty="0" err="1" smtClean="0"/>
              <a:t>úhlopříčky</a:t>
            </a:r>
            <a:r>
              <a:rPr lang="en-US" sz="1600" dirty="0" smtClean="0"/>
              <a:t> </a:t>
            </a:r>
            <a:r>
              <a:rPr lang="en-US" sz="1600" dirty="0" err="1" smtClean="0"/>
              <a:t>filmu</a:t>
            </a:r>
            <a:r>
              <a:rPr lang="en-US" sz="1600" dirty="0" smtClean="0"/>
              <a:t> k </a:t>
            </a:r>
            <a:r>
              <a:rPr lang="en-US" sz="1600" dirty="0" err="1" smtClean="0"/>
              <a:t>úhlopříčce</a:t>
            </a:r>
            <a:r>
              <a:rPr lang="en-US" sz="1600" dirty="0" smtClean="0"/>
              <a:t> </a:t>
            </a:r>
            <a:r>
              <a:rPr lang="en-US" sz="1600" dirty="0" err="1" smtClean="0"/>
              <a:t>senzoru</a:t>
            </a:r>
            <a:r>
              <a:rPr lang="en-US" sz="1600" dirty="0" smtClean="0"/>
              <a:t> DSLR.</a:t>
            </a:r>
            <a:endParaRPr lang="en-US" sz="1600" dirty="0"/>
          </a:p>
        </p:txBody>
      </p:sp>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dirty="0"/>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25</a:t>
            </a:fld>
            <a:endParaRPr lang="cs-CZ"/>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5008552" y="2000240"/>
            <a:ext cx="3768746" cy="3768746"/>
          </a:xfrm>
          <a:prstGeom prst="rect">
            <a:avLst/>
          </a:prstGeom>
          <a:noFill/>
          <a:ln w="9525">
            <a:noFill/>
            <a:miter lim="800000"/>
            <a:headEnd/>
            <a:tailEnd/>
          </a:ln>
        </p:spPr>
      </p:pic>
    </p:spTree>
    <p:extLst>
      <p:ext uri="{BB962C8B-B14F-4D97-AF65-F5344CB8AC3E}">
        <p14:creationId xmlns:p14="http://schemas.microsoft.com/office/powerpoint/2010/main" val="3104981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adpis 13"/>
          <p:cNvSpPr>
            <a:spLocks noGrp="1"/>
          </p:cNvSpPr>
          <p:nvPr>
            <p:ph type="title"/>
          </p:nvPr>
        </p:nvSpPr>
        <p:spPr>
          <a:xfrm>
            <a:off x="1043608" y="301625"/>
            <a:ext cx="7776864" cy="679103"/>
          </a:xfrm>
        </p:spPr>
        <p:txBody>
          <a:bodyPr/>
          <a:lstStyle/>
          <a:p>
            <a:r>
              <a:rPr lang="cs-CZ" sz="2400" b="1" dirty="0" smtClean="0">
                <a:solidFill>
                  <a:schemeClr val="tx1"/>
                </a:solidFill>
              </a:rPr>
              <a:t>Difrakce</a:t>
            </a:r>
            <a:r>
              <a:rPr lang="cs-CZ" sz="2400" dirty="0" smtClean="0">
                <a:solidFill>
                  <a:schemeClr val="tx1"/>
                </a:solidFill>
              </a:rPr>
              <a:t> – </a:t>
            </a:r>
            <a:r>
              <a:rPr lang="cs-CZ" sz="2000" dirty="0" smtClean="0">
                <a:solidFill>
                  <a:schemeClr val="tx1"/>
                </a:solidFill>
              </a:rPr>
              <a:t>ohyb světla na lamelách clony – čím menší otvor, tím větší ohyb světla (difrakce) – </a:t>
            </a:r>
            <a:r>
              <a:rPr lang="cs-CZ" sz="2000" b="1" dirty="0" smtClean="0">
                <a:solidFill>
                  <a:schemeClr val="tx1"/>
                </a:solidFill>
              </a:rPr>
              <a:t>snížení ostrosti</a:t>
            </a:r>
            <a:endParaRPr lang="cs-CZ" sz="2000" b="1" dirty="0">
              <a:solidFill>
                <a:schemeClr val="tx1"/>
              </a:solidFill>
            </a:endParaRPr>
          </a:p>
        </p:txBody>
      </p:sp>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26</a:t>
            </a:fld>
            <a:endParaRPr lang="cs-CZ"/>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47664" y="1089229"/>
            <a:ext cx="3024336" cy="452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92080" y="1124745"/>
            <a:ext cx="2976476" cy="4457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467544" y="5733256"/>
            <a:ext cx="8496944" cy="369332"/>
          </a:xfrm>
          <a:prstGeom prst="rect">
            <a:avLst/>
          </a:prstGeom>
          <a:noFill/>
        </p:spPr>
        <p:txBody>
          <a:bodyPr wrap="square" rtlCol="0">
            <a:spAutoFit/>
          </a:bodyPr>
          <a:lstStyle/>
          <a:p>
            <a:r>
              <a:rPr lang="cs-CZ" dirty="0"/>
              <a:t>Canon EF 100mm f/2.8 </a:t>
            </a:r>
            <a:r>
              <a:rPr lang="cs-CZ" dirty="0" err="1"/>
              <a:t>Macro</a:t>
            </a:r>
            <a:r>
              <a:rPr lang="cs-CZ" dirty="0"/>
              <a:t> USM při cloně f/8 (vlevo) a f/22 (vpravo)</a:t>
            </a:r>
          </a:p>
        </p:txBody>
      </p:sp>
    </p:spTree>
    <p:extLst>
      <p:ext uri="{BB962C8B-B14F-4D97-AF65-F5344CB8AC3E}">
        <p14:creationId xmlns:p14="http://schemas.microsoft.com/office/powerpoint/2010/main" val="407643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FC970A9F-702F-47F5-8460-530E92AFD66E}" type="slidenum">
              <a:rPr lang="cs-CZ"/>
              <a:pPr/>
              <a:t>27</a:t>
            </a:fld>
            <a:endParaRPr lang="cs-CZ"/>
          </a:p>
        </p:txBody>
      </p:sp>
      <p:sp>
        <p:nvSpPr>
          <p:cNvPr id="182276" name="Rectangle 4"/>
          <p:cNvSpPr>
            <a:spLocks noGrp="1" noChangeArrowheads="1"/>
          </p:cNvSpPr>
          <p:nvPr>
            <p:ph type="title"/>
          </p:nvPr>
        </p:nvSpPr>
        <p:spPr>
          <a:xfrm>
            <a:off x="1370013" y="301625"/>
            <a:ext cx="7313612" cy="895127"/>
          </a:xfrm>
        </p:spPr>
        <p:txBody>
          <a:bodyPr/>
          <a:lstStyle/>
          <a:p>
            <a:r>
              <a:rPr lang="cs-CZ" sz="3400" b="1" dirty="0" err="1" smtClean="0">
                <a:solidFill>
                  <a:schemeClr val="tx1"/>
                </a:solidFill>
              </a:rPr>
              <a:t>Vignetace</a:t>
            </a:r>
            <a:r>
              <a:rPr lang="cs-CZ" sz="3400" b="1" dirty="0" smtClean="0">
                <a:solidFill>
                  <a:schemeClr val="tx1"/>
                </a:solidFill>
              </a:rPr>
              <a:t> – </a:t>
            </a:r>
            <a:r>
              <a:rPr lang="cs-CZ" sz="2400" dirty="0" smtClean="0">
                <a:solidFill>
                  <a:schemeClr val="tx1"/>
                </a:solidFill>
              </a:rPr>
              <a:t>ztmavení obrazu v rozích</a:t>
            </a:r>
            <a:endParaRPr lang="cs-CZ" sz="2400" dirty="0">
              <a:solidFill>
                <a:schemeClr val="tx1"/>
              </a:solidFill>
            </a:endParaRPr>
          </a:p>
        </p:txBody>
      </p:sp>
      <p:sp>
        <p:nvSpPr>
          <p:cNvPr id="182277" name="Rectangle 5"/>
          <p:cNvSpPr>
            <a:spLocks noGrp="1" noChangeArrowheads="1"/>
          </p:cNvSpPr>
          <p:nvPr>
            <p:ph type="body" sz="half" idx="1"/>
          </p:nvPr>
        </p:nvSpPr>
        <p:spPr>
          <a:xfrm>
            <a:off x="971550" y="1827213"/>
            <a:ext cx="3978275" cy="4114800"/>
          </a:xfrm>
        </p:spPr>
        <p:txBody>
          <a:bodyPr/>
          <a:lstStyle/>
          <a:p>
            <a:r>
              <a:rPr lang="cs-CZ" sz="2000" dirty="0"/>
              <a:t>Pokles osvětlení v okrajích obrazu šikmým dopadem paprsků – pokles je úměrný čtvrté mocnině cos</a:t>
            </a:r>
            <a:r>
              <a:rPr lang="el-GR" sz="2000" dirty="0"/>
              <a:t>α</a:t>
            </a:r>
            <a:r>
              <a:rPr lang="cs-CZ" sz="2000" dirty="0"/>
              <a:t>.</a:t>
            </a:r>
          </a:p>
          <a:p>
            <a:r>
              <a:rPr lang="cs-CZ" sz="2000" dirty="0" err="1"/>
              <a:t>Vignetací</a:t>
            </a:r>
            <a:r>
              <a:rPr lang="cs-CZ" sz="2000" dirty="0"/>
              <a:t>, která je způsobena tloušťkou optického </a:t>
            </a:r>
            <a:r>
              <a:rPr lang="cs-CZ" sz="2000" dirty="0" smtClean="0"/>
              <a:t>systému</a:t>
            </a:r>
          </a:p>
          <a:p>
            <a:pPr marL="0" indent="0">
              <a:buNone/>
            </a:pPr>
            <a:endParaRPr lang="cs-CZ" sz="2000" dirty="0" smtClean="0"/>
          </a:p>
          <a:p>
            <a:r>
              <a:rPr lang="cs-CZ" sz="2000" dirty="0"/>
              <a:t>l</a:t>
            </a:r>
            <a:r>
              <a:rPr lang="cs-CZ" sz="2000" dirty="0" smtClean="0"/>
              <a:t>ze zmírnit větším </a:t>
            </a:r>
            <a:r>
              <a:rPr lang="cs-CZ" sz="2000" b="1" dirty="0" smtClean="0"/>
              <a:t>zacloněním </a:t>
            </a:r>
            <a:r>
              <a:rPr lang="cs-CZ" sz="2000" dirty="0" smtClean="0"/>
              <a:t>objektivu</a:t>
            </a:r>
            <a:endParaRPr lang="cs-CZ" sz="2000" dirty="0"/>
          </a:p>
        </p:txBody>
      </p:sp>
      <p:pic>
        <p:nvPicPr>
          <p:cNvPr id="182282" name="Picture 10" descr="obr61"/>
          <p:cNvPicPr>
            <a:picLocks noGrp="1" noChangeAspect="1" noChangeArrowheads="1"/>
          </p:cNvPicPr>
          <p:nvPr>
            <p:ph sz="quarter" idx="2"/>
          </p:nvPr>
        </p:nvPicPr>
        <p:blipFill>
          <a:blip r:embed="rId3" cstate="print">
            <a:lum contrast="30000"/>
          </a:blip>
          <a:srcRect/>
          <a:stretch>
            <a:fillRect/>
          </a:stretch>
        </p:blipFill>
        <p:spPr>
          <a:xfrm>
            <a:off x="4716463" y="1654175"/>
            <a:ext cx="4248150" cy="2270125"/>
          </a:xfrm>
          <a:noFill/>
          <a:ln/>
        </p:spPr>
      </p:pic>
      <p:pic>
        <p:nvPicPr>
          <p:cNvPr id="182283" name="Picture 11" descr="obr62"/>
          <p:cNvPicPr>
            <a:picLocks noGrp="1" noChangeAspect="1" noChangeArrowheads="1"/>
          </p:cNvPicPr>
          <p:nvPr>
            <p:ph sz="quarter" idx="3"/>
          </p:nvPr>
        </p:nvPicPr>
        <p:blipFill>
          <a:blip r:embed="rId4" cstate="print">
            <a:lum contrast="12000"/>
          </a:blip>
          <a:srcRect/>
          <a:stretch>
            <a:fillRect/>
          </a:stretch>
        </p:blipFill>
        <p:spPr>
          <a:xfrm>
            <a:off x="5122863" y="3960813"/>
            <a:ext cx="3540125" cy="1981200"/>
          </a:xfrm>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adpis 12"/>
          <p:cNvSpPr>
            <a:spLocks noGrp="1"/>
          </p:cNvSpPr>
          <p:nvPr>
            <p:ph type="title"/>
          </p:nvPr>
        </p:nvSpPr>
        <p:spPr/>
        <p:txBody>
          <a:bodyPr/>
          <a:lstStyle/>
          <a:p>
            <a:r>
              <a:rPr lang="cs-CZ" dirty="0" err="1" smtClean="0"/>
              <a:t>Vignetace</a:t>
            </a:r>
            <a:endParaRPr lang="cs-CZ" dirty="0"/>
          </a:p>
        </p:txBody>
      </p:sp>
      <p:sp>
        <p:nvSpPr>
          <p:cNvPr id="14" name="Zástupný symbol pro text 13"/>
          <p:cNvSpPr>
            <a:spLocks noGrp="1"/>
          </p:cNvSpPr>
          <p:nvPr>
            <p:ph type="body" sz="half" idx="1"/>
          </p:nvPr>
        </p:nvSpPr>
        <p:spPr>
          <a:xfrm>
            <a:off x="1115616" y="5517232"/>
            <a:ext cx="7776863" cy="737691"/>
          </a:xfrm>
        </p:spPr>
        <p:txBody>
          <a:bodyPr/>
          <a:lstStyle/>
          <a:p>
            <a:r>
              <a:rPr lang="cs-CZ" sz="2000" dirty="0"/>
              <a:t>Ukázka </a:t>
            </a:r>
            <a:r>
              <a:rPr lang="cs-CZ" sz="2000" dirty="0" err="1" smtClean="0"/>
              <a:t>vignetace</a:t>
            </a:r>
            <a:r>
              <a:rPr lang="cs-CZ" sz="2000" dirty="0" smtClean="0"/>
              <a:t> </a:t>
            </a:r>
            <a:r>
              <a:rPr lang="cs-CZ" sz="2000" dirty="0"/>
              <a:t>objektivu Sigma 18-50mm f/2.8 EX DC při ohnisku 18mm a cloně f/2.8.</a:t>
            </a:r>
          </a:p>
        </p:txBody>
      </p:sp>
      <p:pic>
        <p:nvPicPr>
          <p:cNvPr id="4098" name="Picture 2"/>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2339751" y="1772816"/>
            <a:ext cx="5286727"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28</a:t>
            </a:fld>
            <a:endParaRPr lang="cs-CZ"/>
          </a:p>
        </p:txBody>
      </p:sp>
    </p:spTree>
    <p:extLst>
      <p:ext uri="{BB962C8B-B14F-4D97-AF65-F5344CB8AC3E}">
        <p14:creationId xmlns:p14="http://schemas.microsoft.com/office/powerpoint/2010/main" val="3071096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r>
              <a:rPr lang="cs-CZ" smtClean="0"/>
              <a:t>2013</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60B8CD44-FC5E-4E79-89EC-8C16B02F180B}" type="slidenum">
              <a:rPr lang="cs-CZ"/>
              <a:pPr/>
              <a:t>29</a:t>
            </a:fld>
            <a:endParaRPr lang="cs-CZ"/>
          </a:p>
        </p:txBody>
      </p:sp>
      <p:sp>
        <p:nvSpPr>
          <p:cNvPr id="184322" name="Rectangle 2"/>
          <p:cNvSpPr>
            <a:spLocks noGrp="1" noChangeArrowheads="1"/>
          </p:cNvSpPr>
          <p:nvPr>
            <p:ph type="title"/>
          </p:nvPr>
        </p:nvSpPr>
        <p:spPr/>
        <p:txBody>
          <a:bodyPr/>
          <a:lstStyle/>
          <a:p>
            <a:r>
              <a:rPr lang="cs-CZ"/>
              <a:t>Optické vady</a:t>
            </a:r>
          </a:p>
        </p:txBody>
      </p:sp>
      <p:sp>
        <p:nvSpPr>
          <p:cNvPr id="184323" name="Rectangle 3"/>
          <p:cNvSpPr>
            <a:spLocks noGrp="1" noChangeArrowheads="1"/>
          </p:cNvSpPr>
          <p:nvPr>
            <p:ph type="body" idx="1"/>
          </p:nvPr>
        </p:nvSpPr>
        <p:spPr/>
        <p:txBody>
          <a:bodyPr/>
          <a:lstStyle/>
          <a:p>
            <a:pPr marL="552450" indent="-552450"/>
            <a:r>
              <a:rPr lang="cs-CZ" sz="2500">
                <a:solidFill>
                  <a:schemeClr val="hlink"/>
                </a:solidFill>
              </a:rPr>
              <a:t>Monochromatické</a:t>
            </a:r>
            <a:r>
              <a:rPr lang="cs-CZ" sz="2500"/>
              <a:t> – vyskytují se i při průchodu jednobarevného světla: otvorová vada, astigmatismus, koma, zklenutí, zkreslení</a:t>
            </a:r>
          </a:p>
          <a:p>
            <a:pPr marL="552450" indent="-552450"/>
            <a:r>
              <a:rPr lang="cs-CZ" sz="2500">
                <a:solidFill>
                  <a:schemeClr val="hlink"/>
                </a:solidFill>
              </a:rPr>
              <a:t>Barevné vady (chromatické)</a:t>
            </a:r>
            <a:r>
              <a:rPr lang="cs-CZ" sz="2500"/>
              <a:t> jsou způsobeny různým indexem lomu pro různé barvy světla: barevná vada zvětšení a barevná vada polohy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r>
              <a:rPr lang="cs-CZ" smtClean="0"/>
              <a:t>2013</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FAE2044D-6B90-47CC-8DEF-62E3CE41D536}" type="slidenum">
              <a:rPr lang="cs-CZ"/>
              <a:pPr/>
              <a:t>3</a:t>
            </a:fld>
            <a:endParaRPr lang="cs-CZ"/>
          </a:p>
        </p:txBody>
      </p:sp>
      <p:sp>
        <p:nvSpPr>
          <p:cNvPr id="125954" name="Rectangle 2"/>
          <p:cNvSpPr>
            <a:spLocks noGrp="1" noChangeArrowheads="1"/>
          </p:cNvSpPr>
          <p:nvPr>
            <p:ph type="title"/>
          </p:nvPr>
        </p:nvSpPr>
        <p:spPr>
          <a:xfrm>
            <a:off x="1403350" y="333375"/>
            <a:ext cx="7313613" cy="1008063"/>
          </a:xfrm>
        </p:spPr>
        <p:txBody>
          <a:bodyPr/>
          <a:lstStyle/>
          <a:p>
            <a:r>
              <a:rPr lang="cs-CZ"/>
              <a:t>Objektiv</a:t>
            </a:r>
          </a:p>
        </p:txBody>
      </p:sp>
      <p:sp>
        <p:nvSpPr>
          <p:cNvPr id="125955" name="Rectangle 3"/>
          <p:cNvSpPr>
            <a:spLocks noGrp="1" noChangeArrowheads="1"/>
          </p:cNvSpPr>
          <p:nvPr>
            <p:ph type="body" idx="1"/>
          </p:nvPr>
        </p:nvSpPr>
        <p:spPr>
          <a:xfrm>
            <a:off x="900113" y="1700213"/>
            <a:ext cx="7783512" cy="4241800"/>
          </a:xfrm>
        </p:spPr>
        <p:txBody>
          <a:bodyPr/>
          <a:lstStyle/>
          <a:p>
            <a:pPr>
              <a:lnSpc>
                <a:spcPct val="80000"/>
              </a:lnSpc>
            </a:pPr>
            <a:r>
              <a:rPr lang="cs-CZ" sz="2000"/>
              <a:t>Pro správné vykreslení fotografie je třeba fotoaparát také zaostřit, aby se sbíhající se paprsky z </a:t>
            </a:r>
            <a:r>
              <a:rPr lang="cs-CZ" sz="2000">
                <a:hlinkClick r:id="rId3" tooltip="Objektiv"/>
              </a:rPr>
              <a:t>objektivu</a:t>
            </a:r>
            <a:r>
              <a:rPr lang="cs-CZ" sz="2000"/>
              <a:t> potkaly právě v místě, kde dopadají na citlivou vrstvu. (Pokud by se setkaly před ní nebo za ní, neprojeví se bod na objektu na snímku jako bod, ale jako rozmazaný kroužek – snímek bude neostrý.) To se řeší ostřícím mechanismem na objektivu, který zjednodušeně vyjádřeno posune celou optickou soustavu dopředu nebo dozadu tak, aby se paprsky sbíhaly právě na citlivé vrstvě. (Výjimkou aparáty s tzv. </a:t>
            </a:r>
            <a:r>
              <a:rPr lang="cs-CZ" sz="2000" i="1"/>
              <a:t>fix focusem</a:t>
            </a:r>
            <a:r>
              <a:rPr lang="cs-CZ" sz="2000"/>
              <a:t> – to jsou nejčastěji kompaktní aparáty nebo mobilní telefony, u nichž je clonový otvor tak malý, že dopadající paprsky jsou dostatečně úzké k vykreslení většiny předmětů v rozumné vzdálenosti.)</a:t>
            </a:r>
          </a:p>
          <a:p>
            <a:pPr>
              <a:lnSpc>
                <a:spcPct val="80000"/>
              </a:lnSpc>
            </a:pPr>
            <a:r>
              <a:rPr lang="cs-CZ" sz="1900"/>
              <a:t>Ostření může ponecháno na obsluze, moderní přístroje ale disponují možností automatického ostření (</a:t>
            </a:r>
            <a:r>
              <a:rPr lang="cs-CZ" sz="1900" u="sng">
                <a:solidFill>
                  <a:schemeClr val="hlink"/>
                </a:solidFill>
              </a:rPr>
              <a:t>autofokusu</a:t>
            </a:r>
            <a:r>
              <a:rPr lang="cs-CZ" sz="1900"/>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2FC80F2E-190B-4F83-A319-25E635D632B6}" type="slidenum">
              <a:rPr lang="cs-CZ"/>
              <a:pPr/>
              <a:t>30</a:t>
            </a:fld>
            <a:endParaRPr lang="cs-CZ"/>
          </a:p>
        </p:txBody>
      </p:sp>
      <p:sp>
        <p:nvSpPr>
          <p:cNvPr id="185346" name="Rectangle 2"/>
          <p:cNvSpPr>
            <a:spLocks noGrp="1" noChangeArrowheads="1"/>
          </p:cNvSpPr>
          <p:nvPr>
            <p:ph type="title"/>
          </p:nvPr>
        </p:nvSpPr>
        <p:spPr/>
        <p:txBody>
          <a:bodyPr/>
          <a:lstStyle/>
          <a:p>
            <a:r>
              <a:rPr lang="cs-CZ"/>
              <a:t>Otvorová vada (sférická, kulová)</a:t>
            </a:r>
          </a:p>
        </p:txBody>
      </p:sp>
      <p:sp>
        <p:nvSpPr>
          <p:cNvPr id="185350" name="Rectangle 6"/>
          <p:cNvSpPr>
            <a:spLocks noGrp="1" noChangeArrowheads="1"/>
          </p:cNvSpPr>
          <p:nvPr>
            <p:ph type="body" sz="half" idx="1"/>
          </p:nvPr>
        </p:nvSpPr>
        <p:spPr>
          <a:xfrm>
            <a:off x="971550" y="1827213"/>
            <a:ext cx="7704906" cy="2393875"/>
          </a:xfrm>
        </p:spPr>
        <p:txBody>
          <a:bodyPr/>
          <a:lstStyle/>
          <a:p>
            <a:r>
              <a:rPr lang="cs-CZ" sz="2100" dirty="0">
                <a:latin typeface="+mj-lt"/>
              </a:rPr>
              <a:t>Pro okrajové části čočky leží </a:t>
            </a:r>
            <a:r>
              <a:rPr lang="cs-CZ" sz="2100" b="1" dirty="0">
                <a:latin typeface="+mj-lt"/>
              </a:rPr>
              <a:t>ohnisko blíže k čočce </a:t>
            </a:r>
            <a:r>
              <a:rPr lang="cs-CZ" sz="2100" dirty="0">
                <a:latin typeface="+mj-lt"/>
              </a:rPr>
              <a:t>než pro paprsky blíže k optické ose. </a:t>
            </a:r>
            <a:endParaRPr lang="cs-CZ" sz="2100" dirty="0" smtClean="0">
              <a:latin typeface="+mj-lt"/>
            </a:endParaRPr>
          </a:p>
          <a:p>
            <a:r>
              <a:rPr lang="cs-CZ" sz="2100" dirty="0" smtClean="0">
                <a:latin typeface="+mj-lt"/>
              </a:rPr>
              <a:t>u </a:t>
            </a:r>
            <a:r>
              <a:rPr lang="cs-CZ" sz="2100" dirty="0">
                <a:latin typeface="+mj-lt"/>
              </a:rPr>
              <a:t>rozptylky je průběh kulové vady </a:t>
            </a:r>
            <a:r>
              <a:rPr lang="cs-CZ" sz="2100" dirty="0" smtClean="0">
                <a:latin typeface="+mj-lt"/>
              </a:rPr>
              <a:t>opačný</a:t>
            </a:r>
          </a:p>
          <a:p>
            <a:r>
              <a:rPr lang="cs-CZ" sz="2100" dirty="0" smtClean="0">
                <a:latin typeface="+mj-lt"/>
              </a:rPr>
              <a:t>korekce </a:t>
            </a:r>
            <a:r>
              <a:rPr lang="cs-CZ" sz="2100" dirty="0">
                <a:latin typeface="+mj-lt"/>
              </a:rPr>
              <a:t>je možná např. nekulovou plochou čočky nebo vhodnou kombinací spojky a rozptylky</a:t>
            </a:r>
            <a:r>
              <a:rPr lang="cs-CZ" sz="2100" dirty="0" smtClean="0">
                <a:latin typeface="+mj-lt"/>
              </a:rPr>
              <a:t>.</a:t>
            </a:r>
          </a:p>
          <a:p>
            <a:r>
              <a:rPr lang="cs-CZ" sz="2100" dirty="0" smtClean="0">
                <a:latin typeface="+mj-lt"/>
              </a:rPr>
              <a:t>při </a:t>
            </a:r>
            <a:r>
              <a:rPr lang="cs-CZ" sz="2100" b="1" dirty="0" smtClean="0">
                <a:latin typeface="+mj-lt"/>
              </a:rPr>
              <a:t>vyšším zaclonění </a:t>
            </a:r>
            <a:r>
              <a:rPr lang="cs-CZ" sz="2100" dirty="0" smtClean="0">
                <a:latin typeface="+mj-lt"/>
              </a:rPr>
              <a:t>objektivu </a:t>
            </a:r>
            <a:r>
              <a:rPr lang="cs-CZ" sz="2100" b="1" dirty="0" smtClean="0">
                <a:latin typeface="+mj-lt"/>
              </a:rPr>
              <a:t>klesá</a:t>
            </a:r>
            <a:endParaRPr lang="cs-CZ" sz="2100" b="1" dirty="0">
              <a:latin typeface="+mj-lt"/>
            </a:endParaRPr>
          </a:p>
        </p:txBody>
      </p:sp>
      <p:pic>
        <p:nvPicPr>
          <p:cNvPr id="185353" name="Picture 9" descr="obr65_66"/>
          <p:cNvPicPr>
            <a:picLocks noGrp="1" noChangeAspect="1" noChangeArrowheads="1"/>
          </p:cNvPicPr>
          <p:nvPr>
            <p:ph sz="quarter" idx="2"/>
          </p:nvPr>
        </p:nvPicPr>
        <p:blipFill>
          <a:blip r:embed="rId3" cstate="print">
            <a:lum contrast="18000"/>
          </a:blip>
          <a:srcRect b="51843"/>
          <a:stretch>
            <a:fillRect/>
          </a:stretch>
        </p:blipFill>
        <p:spPr>
          <a:xfrm>
            <a:off x="3419872" y="4149080"/>
            <a:ext cx="3312368" cy="2515017"/>
          </a:xfrm>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4CB62552-0BB9-453D-8363-6B234A3CE814}" type="slidenum">
              <a:rPr lang="cs-CZ"/>
              <a:pPr/>
              <a:t>31</a:t>
            </a:fld>
            <a:endParaRPr lang="cs-CZ"/>
          </a:p>
        </p:txBody>
      </p:sp>
      <p:sp>
        <p:nvSpPr>
          <p:cNvPr id="194562" name="Rectangle 2"/>
          <p:cNvSpPr>
            <a:spLocks noGrp="1" noChangeArrowheads="1"/>
          </p:cNvSpPr>
          <p:nvPr>
            <p:ph type="title"/>
          </p:nvPr>
        </p:nvSpPr>
        <p:spPr/>
        <p:txBody>
          <a:bodyPr/>
          <a:lstStyle/>
          <a:p>
            <a:r>
              <a:rPr lang="cs-CZ"/>
              <a:t>Astigmatismus</a:t>
            </a:r>
          </a:p>
        </p:txBody>
      </p:sp>
      <p:sp>
        <p:nvSpPr>
          <p:cNvPr id="194568" name="Rectangle 8"/>
          <p:cNvSpPr>
            <a:spLocks noGrp="1" noChangeArrowheads="1"/>
          </p:cNvSpPr>
          <p:nvPr>
            <p:ph type="body" sz="half" idx="1"/>
          </p:nvPr>
        </p:nvSpPr>
        <p:spPr>
          <a:xfrm>
            <a:off x="755650" y="1628775"/>
            <a:ext cx="4104382" cy="4679950"/>
          </a:xfrm>
        </p:spPr>
        <p:txBody>
          <a:bodyPr/>
          <a:lstStyle/>
          <a:p>
            <a:r>
              <a:rPr lang="cs-CZ" sz="1800" dirty="0"/>
              <a:t>Paprsky v </a:t>
            </a:r>
            <a:r>
              <a:rPr lang="cs-CZ" sz="1800" dirty="0" err="1"/>
              <a:t>meridiálním</a:t>
            </a:r>
            <a:r>
              <a:rPr lang="cs-CZ" sz="1800" dirty="0"/>
              <a:t> řezu (A</a:t>
            </a:r>
            <a:r>
              <a:rPr lang="cs-CZ" sz="1800" baseline="-25000" dirty="0"/>
              <a:t>0</a:t>
            </a:r>
            <a:r>
              <a:rPr lang="cs-CZ" sz="1800" dirty="0"/>
              <a:t>A</a:t>
            </a:r>
            <a:r>
              <a:rPr lang="cs-CZ" sz="1800" baseline="-25000" dirty="0"/>
              <a:t>1</a:t>
            </a:r>
            <a:r>
              <a:rPr lang="cs-CZ" sz="1800" dirty="0"/>
              <a:t>) se protínají v bodě A´, paprsky v sagitálním řezu (B</a:t>
            </a:r>
            <a:r>
              <a:rPr lang="cs-CZ" sz="1800" baseline="-25000" dirty="0"/>
              <a:t>0</a:t>
            </a:r>
            <a:r>
              <a:rPr lang="cs-CZ" sz="1800" dirty="0"/>
              <a:t>B</a:t>
            </a:r>
            <a:r>
              <a:rPr lang="cs-CZ" sz="1800" baseline="-25000" dirty="0"/>
              <a:t>1</a:t>
            </a:r>
            <a:r>
              <a:rPr lang="cs-CZ" sz="1800" dirty="0"/>
              <a:t>) se protínají v jiném bodě B“. Paprsky druhého řezu vytvářejí v těchto bodech obraz bodu P ve tvaru úsečky (B</a:t>
            </a:r>
            <a:r>
              <a:rPr lang="cs-CZ" sz="1800" baseline="-25000" dirty="0"/>
              <a:t>0</a:t>
            </a:r>
            <a:r>
              <a:rPr lang="cs-CZ" sz="1800" dirty="0"/>
              <a:t>´B</a:t>
            </a:r>
            <a:r>
              <a:rPr lang="cs-CZ" sz="1800" baseline="-25000" dirty="0"/>
              <a:t>1</a:t>
            </a:r>
            <a:r>
              <a:rPr lang="cs-CZ" sz="1800" dirty="0"/>
              <a:t>´), příp. (A</a:t>
            </a:r>
            <a:r>
              <a:rPr lang="cs-CZ" sz="1800" baseline="-25000" dirty="0"/>
              <a:t>0</a:t>
            </a:r>
            <a:r>
              <a:rPr lang="cs-CZ" sz="1800" dirty="0"/>
              <a:t>A</a:t>
            </a:r>
            <a:r>
              <a:rPr lang="cs-CZ" sz="1800" baseline="-25000" dirty="0"/>
              <a:t>1</a:t>
            </a:r>
            <a:r>
              <a:rPr lang="cs-CZ" sz="1800" dirty="0"/>
              <a:t>). Mezi oběma těmito body leží rovina optimálního zaostření (</a:t>
            </a:r>
            <a:r>
              <a:rPr lang="cs-CZ" sz="1800" dirty="0" smtClean="0"/>
              <a:t>B</a:t>
            </a:r>
            <a:r>
              <a:rPr lang="cs-CZ" sz="1800" baseline="-25000" dirty="0" smtClean="0"/>
              <a:t>1</a:t>
            </a:r>
            <a:r>
              <a:rPr lang="cs-CZ" sz="1800" dirty="0" smtClean="0"/>
              <a:t>´).</a:t>
            </a:r>
          </a:p>
          <a:p>
            <a:r>
              <a:rPr lang="cs-CZ" sz="1800" dirty="0" smtClean="0"/>
              <a:t>způsobena šikmými paprsky (vzhledem k optické ose)</a:t>
            </a:r>
          </a:p>
          <a:p>
            <a:pPr marL="0" indent="0">
              <a:buNone/>
            </a:pPr>
            <a:endParaRPr lang="cs-CZ" sz="1800" dirty="0" smtClean="0"/>
          </a:p>
          <a:p>
            <a:r>
              <a:rPr lang="cs-CZ" sz="1800" dirty="0"/>
              <a:t>z</a:t>
            </a:r>
            <a:r>
              <a:rPr lang="cs-CZ" sz="1800" dirty="0" smtClean="0"/>
              <a:t>acloněním objektivu </a:t>
            </a:r>
            <a:r>
              <a:rPr lang="cs-CZ" sz="1800" b="1" dirty="0" smtClean="0"/>
              <a:t>klesá</a:t>
            </a:r>
            <a:r>
              <a:rPr lang="cs-CZ" sz="1800" dirty="0" smtClean="0"/>
              <a:t> </a:t>
            </a:r>
            <a:endParaRPr lang="cs-CZ" sz="1800" dirty="0"/>
          </a:p>
        </p:txBody>
      </p:sp>
      <p:pic>
        <p:nvPicPr>
          <p:cNvPr id="194565" name="Picture 5" descr="obr68"/>
          <p:cNvPicPr>
            <a:picLocks noGrp="1" noChangeAspect="1" noChangeArrowheads="1"/>
          </p:cNvPicPr>
          <p:nvPr>
            <p:ph sz="half" idx="2"/>
          </p:nvPr>
        </p:nvPicPr>
        <p:blipFill>
          <a:blip r:embed="rId3" cstate="print">
            <a:lum contrast="18000"/>
          </a:blip>
          <a:srcRect l="2869" t="3542" r="10263" b="3581"/>
          <a:stretch>
            <a:fillRect/>
          </a:stretch>
        </p:blipFill>
        <p:spPr>
          <a:xfrm>
            <a:off x="4788024" y="1557338"/>
            <a:ext cx="4355976" cy="4751387"/>
          </a:xfrm>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72032948-3997-48BB-9BCF-E7C27F2AAD0D}" type="slidenum">
              <a:rPr lang="cs-CZ"/>
              <a:pPr/>
              <a:t>32</a:t>
            </a:fld>
            <a:endParaRPr lang="cs-CZ"/>
          </a:p>
        </p:txBody>
      </p:sp>
      <p:sp>
        <p:nvSpPr>
          <p:cNvPr id="198658" name="Rectangle 2"/>
          <p:cNvSpPr>
            <a:spLocks noGrp="1" noChangeArrowheads="1"/>
          </p:cNvSpPr>
          <p:nvPr>
            <p:ph type="title"/>
          </p:nvPr>
        </p:nvSpPr>
        <p:spPr>
          <a:xfrm>
            <a:off x="1370012" y="301625"/>
            <a:ext cx="7450459" cy="1143000"/>
          </a:xfrm>
        </p:spPr>
        <p:txBody>
          <a:bodyPr/>
          <a:lstStyle/>
          <a:p>
            <a:r>
              <a:rPr lang="cs-CZ" b="1" dirty="0" err="1" smtClean="0">
                <a:solidFill>
                  <a:schemeClr val="tx1"/>
                </a:solidFill>
              </a:rPr>
              <a:t>Koma</a:t>
            </a:r>
            <a:r>
              <a:rPr lang="cs-CZ" b="1" dirty="0" smtClean="0">
                <a:solidFill>
                  <a:schemeClr val="tx1"/>
                </a:solidFill>
              </a:rPr>
              <a:t> </a:t>
            </a:r>
            <a:r>
              <a:rPr lang="cs-CZ" sz="2400" dirty="0" smtClean="0">
                <a:solidFill>
                  <a:schemeClr val="tx1"/>
                </a:solidFill>
              </a:rPr>
              <a:t>– nepříliš častá vada (u velkých čoček v krajích při odclonění)</a:t>
            </a:r>
            <a:endParaRPr lang="cs-CZ" sz="2400" dirty="0">
              <a:solidFill>
                <a:schemeClr val="tx1"/>
              </a:solidFill>
            </a:endParaRPr>
          </a:p>
        </p:txBody>
      </p:sp>
      <p:sp>
        <p:nvSpPr>
          <p:cNvPr id="198660" name="Rectangle 4"/>
          <p:cNvSpPr>
            <a:spLocks noGrp="1" noChangeArrowheads="1"/>
          </p:cNvSpPr>
          <p:nvPr>
            <p:ph type="body" sz="half" idx="1"/>
          </p:nvPr>
        </p:nvSpPr>
        <p:spPr/>
        <p:txBody>
          <a:bodyPr/>
          <a:lstStyle/>
          <a:p>
            <a:r>
              <a:rPr lang="cs-CZ" sz="2000" dirty="0" smtClean="0"/>
              <a:t>bod se zobrazuje jako kruhová </a:t>
            </a:r>
            <a:r>
              <a:rPr lang="cs-CZ" sz="2000" dirty="0"/>
              <a:t>plošky se zužujícím se zakončením (jako obraz komety</a:t>
            </a:r>
            <a:r>
              <a:rPr lang="cs-CZ" sz="2000" dirty="0" smtClean="0"/>
              <a:t>)</a:t>
            </a:r>
          </a:p>
          <a:p>
            <a:r>
              <a:rPr lang="cs-CZ" sz="2000" dirty="0" smtClean="0"/>
              <a:t>vzniká nepravidelným lomen šikmých paprsků v krajích čočky</a:t>
            </a:r>
          </a:p>
          <a:p>
            <a:r>
              <a:rPr lang="cs-CZ" sz="2000" dirty="0"/>
              <a:t>z</a:t>
            </a:r>
            <a:r>
              <a:rPr lang="cs-CZ" sz="2000" dirty="0" smtClean="0"/>
              <a:t>acloněním opět </a:t>
            </a:r>
            <a:r>
              <a:rPr lang="cs-CZ" sz="2000" b="1" dirty="0" smtClean="0"/>
              <a:t>klesá</a:t>
            </a:r>
            <a:endParaRPr lang="cs-CZ" sz="2000" b="1" dirty="0"/>
          </a:p>
        </p:txBody>
      </p:sp>
      <p:pic>
        <p:nvPicPr>
          <p:cNvPr id="198662" name="Picture 6" descr="obr73"/>
          <p:cNvPicPr>
            <a:picLocks noGrp="1" noChangeAspect="1" noChangeArrowheads="1"/>
          </p:cNvPicPr>
          <p:nvPr>
            <p:ph sz="half" idx="2"/>
          </p:nvPr>
        </p:nvPicPr>
        <p:blipFill>
          <a:blip r:embed="rId3" cstate="print">
            <a:lum contrast="18000"/>
          </a:blip>
          <a:srcRect/>
          <a:stretch>
            <a:fillRect/>
          </a:stretch>
        </p:blipFill>
        <p:spPr>
          <a:xfrm>
            <a:off x="1907704" y="3501008"/>
            <a:ext cx="6061058" cy="2909441"/>
          </a:xfrm>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0CA4A3EA-F18C-4786-986B-53EDF2D8AE86}" type="slidenum">
              <a:rPr lang="cs-CZ"/>
              <a:pPr/>
              <a:t>33</a:t>
            </a:fld>
            <a:endParaRPr lang="cs-CZ"/>
          </a:p>
        </p:txBody>
      </p:sp>
      <p:sp>
        <p:nvSpPr>
          <p:cNvPr id="200706" name="Rectangle 2"/>
          <p:cNvSpPr>
            <a:spLocks noGrp="1" noChangeArrowheads="1"/>
          </p:cNvSpPr>
          <p:nvPr>
            <p:ph type="title"/>
          </p:nvPr>
        </p:nvSpPr>
        <p:spPr/>
        <p:txBody>
          <a:bodyPr/>
          <a:lstStyle/>
          <a:p>
            <a:r>
              <a:rPr lang="cs-CZ"/>
              <a:t>Zklenutí pole</a:t>
            </a:r>
          </a:p>
        </p:txBody>
      </p:sp>
      <p:sp>
        <p:nvSpPr>
          <p:cNvPr id="200708" name="Rectangle 4"/>
          <p:cNvSpPr>
            <a:spLocks noGrp="1" noChangeArrowheads="1"/>
          </p:cNvSpPr>
          <p:nvPr>
            <p:ph type="body" sz="half" idx="1"/>
          </p:nvPr>
        </p:nvSpPr>
        <p:spPr/>
        <p:txBody>
          <a:bodyPr/>
          <a:lstStyle/>
          <a:p>
            <a:r>
              <a:rPr lang="cs-CZ" sz="2100"/>
              <a:t>Předmět AB je zobrazen na zakřivené ploše A´B´.</a:t>
            </a:r>
          </a:p>
          <a:p>
            <a:r>
              <a:rPr lang="cs-CZ" sz="2100"/>
              <a:t>Ostrý obraz je rozložen na rotační ploše a nelze jej zobrazit ostře na rovině. Při přeostření je možné dosáhnout ostrosti buď ve středu obrazu nebo na okrajích. </a:t>
            </a:r>
          </a:p>
        </p:txBody>
      </p:sp>
      <p:pic>
        <p:nvPicPr>
          <p:cNvPr id="200710" name="Picture 6" descr="obr74"/>
          <p:cNvPicPr>
            <a:picLocks noGrp="1" noChangeAspect="1" noChangeArrowheads="1"/>
          </p:cNvPicPr>
          <p:nvPr>
            <p:ph sz="half" idx="2"/>
          </p:nvPr>
        </p:nvPicPr>
        <p:blipFill>
          <a:blip r:embed="rId3" cstate="print">
            <a:lum bright="12000"/>
          </a:blip>
          <a:srcRect t="8762" b="7793"/>
          <a:stretch>
            <a:fillRect/>
          </a:stretch>
        </p:blipFill>
        <p:spPr>
          <a:xfrm>
            <a:off x="1403350" y="3644900"/>
            <a:ext cx="7013575" cy="2736850"/>
          </a:xfrm>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1F8FC775-C7FF-4F5F-B4C7-2558086046A6}" type="slidenum">
              <a:rPr lang="cs-CZ"/>
              <a:pPr/>
              <a:t>34</a:t>
            </a:fld>
            <a:endParaRPr lang="cs-CZ"/>
          </a:p>
        </p:txBody>
      </p:sp>
      <p:sp>
        <p:nvSpPr>
          <p:cNvPr id="202754" name="Rectangle 2"/>
          <p:cNvSpPr>
            <a:spLocks noGrp="1" noChangeArrowheads="1"/>
          </p:cNvSpPr>
          <p:nvPr>
            <p:ph type="title"/>
          </p:nvPr>
        </p:nvSpPr>
        <p:spPr/>
        <p:txBody>
          <a:bodyPr/>
          <a:lstStyle/>
          <a:p>
            <a:r>
              <a:rPr lang="cs-CZ" dirty="0"/>
              <a:t>Zkreslení</a:t>
            </a:r>
          </a:p>
        </p:txBody>
      </p:sp>
      <p:sp>
        <p:nvSpPr>
          <p:cNvPr id="202756" name="Rectangle 4"/>
          <p:cNvSpPr>
            <a:spLocks noGrp="1" noChangeArrowheads="1"/>
          </p:cNvSpPr>
          <p:nvPr>
            <p:ph type="body" sz="half" idx="1"/>
          </p:nvPr>
        </p:nvSpPr>
        <p:spPr>
          <a:xfrm>
            <a:off x="755650" y="1628775"/>
            <a:ext cx="4392613" cy="4968875"/>
          </a:xfrm>
        </p:spPr>
        <p:txBody>
          <a:bodyPr/>
          <a:lstStyle/>
          <a:p>
            <a:pPr>
              <a:lnSpc>
                <a:spcPct val="80000"/>
              </a:lnSpc>
            </a:pPr>
            <a:r>
              <a:rPr lang="cs-CZ" sz="1900" b="1" dirty="0"/>
              <a:t>Změna zvětšení </a:t>
            </a:r>
            <a:r>
              <a:rPr lang="cs-CZ" sz="1900" dirty="0"/>
              <a:t>k okrajům obrazu má za následek i </a:t>
            </a:r>
            <a:r>
              <a:rPr lang="cs-CZ" sz="1900" b="1" dirty="0"/>
              <a:t>změnu tvaru </a:t>
            </a:r>
            <a:r>
              <a:rPr lang="cs-CZ" sz="1900" dirty="0"/>
              <a:t>zobrazovaných předmětů.</a:t>
            </a:r>
          </a:p>
          <a:p>
            <a:pPr>
              <a:lnSpc>
                <a:spcPct val="80000"/>
              </a:lnSpc>
              <a:buFont typeface="Wingdings" pitchFamily="2" charset="2"/>
              <a:buNone/>
            </a:pPr>
            <a:r>
              <a:rPr lang="cs-CZ" sz="1900" dirty="0"/>
              <a:t>	a) zvětšení roste k okrajům – poduškovité zkreslení</a:t>
            </a:r>
          </a:p>
          <a:p>
            <a:pPr>
              <a:lnSpc>
                <a:spcPct val="80000"/>
              </a:lnSpc>
              <a:buFont typeface="Wingdings" pitchFamily="2" charset="2"/>
              <a:buNone/>
            </a:pPr>
            <a:r>
              <a:rPr lang="cs-CZ" sz="1900" dirty="0"/>
              <a:t>	b) zvětšení klesá k okrajům obrazu – poduškovité zkreslení</a:t>
            </a:r>
          </a:p>
          <a:p>
            <a:pPr>
              <a:lnSpc>
                <a:spcPct val="80000"/>
              </a:lnSpc>
              <a:buFont typeface="Wingdings" pitchFamily="2" charset="2"/>
              <a:buNone/>
            </a:pPr>
            <a:r>
              <a:rPr lang="cs-CZ" sz="1900" dirty="0"/>
              <a:t>	c) objektiv bez zkreslení</a:t>
            </a:r>
          </a:p>
          <a:p>
            <a:pPr>
              <a:lnSpc>
                <a:spcPct val="80000"/>
              </a:lnSpc>
            </a:pPr>
            <a:r>
              <a:rPr lang="cs-CZ" sz="1900" dirty="0"/>
              <a:t>Zkreslení se nejvíce projevuje u snímků architektury apod. Největší míru zkreslení vykazují širokoúhlé objektivy a zoomy s velkým rozsahem transfokace.</a:t>
            </a:r>
          </a:p>
          <a:p>
            <a:pPr>
              <a:lnSpc>
                <a:spcPct val="80000"/>
              </a:lnSpc>
            </a:pPr>
            <a:r>
              <a:rPr lang="cs-CZ" sz="1900" dirty="0"/>
              <a:t>Na minimální zkreslení jsou navrhovány objektivy pro reprodukční a technické účely (např. fotolitografie)</a:t>
            </a:r>
          </a:p>
        </p:txBody>
      </p:sp>
      <p:pic>
        <p:nvPicPr>
          <p:cNvPr id="202758" name="Picture 6" descr="obr75_76"/>
          <p:cNvPicPr>
            <a:picLocks noGrp="1" noChangeAspect="1" noChangeArrowheads="1"/>
          </p:cNvPicPr>
          <p:nvPr>
            <p:ph sz="half" idx="2"/>
          </p:nvPr>
        </p:nvPicPr>
        <p:blipFill>
          <a:blip r:embed="rId3" cstate="print">
            <a:lum contrast="30000"/>
          </a:blip>
          <a:srcRect l="1770" r="50575" b="70744"/>
          <a:stretch>
            <a:fillRect/>
          </a:stretch>
        </p:blipFill>
        <p:spPr>
          <a:xfrm>
            <a:off x="5003800" y="2060575"/>
            <a:ext cx="3889375" cy="3257550"/>
          </a:xfrm>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A37113AF-02BE-4ED8-8020-D99C4C91EEE2}" type="slidenum">
              <a:rPr lang="cs-CZ"/>
              <a:pPr/>
              <a:t>35</a:t>
            </a:fld>
            <a:endParaRPr lang="cs-CZ"/>
          </a:p>
        </p:txBody>
      </p:sp>
      <p:sp>
        <p:nvSpPr>
          <p:cNvPr id="204802" name="Rectangle 2"/>
          <p:cNvSpPr>
            <a:spLocks noGrp="1" noChangeArrowheads="1"/>
          </p:cNvSpPr>
          <p:nvPr>
            <p:ph type="title"/>
          </p:nvPr>
        </p:nvSpPr>
        <p:spPr/>
        <p:txBody>
          <a:bodyPr/>
          <a:lstStyle/>
          <a:p>
            <a:r>
              <a:rPr lang="cs-CZ"/>
              <a:t>Barevná vada objektivu</a:t>
            </a:r>
          </a:p>
        </p:txBody>
      </p:sp>
      <p:sp>
        <p:nvSpPr>
          <p:cNvPr id="204804" name="Rectangle 4"/>
          <p:cNvSpPr>
            <a:spLocks noGrp="1" noChangeArrowheads="1"/>
          </p:cNvSpPr>
          <p:nvPr>
            <p:ph type="body" sz="half" idx="1"/>
          </p:nvPr>
        </p:nvSpPr>
        <p:spPr>
          <a:xfrm>
            <a:off x="827088" y="1827213"/>
            <a:ext cx="4465637" cy="4554537"/>
          </a:xfrm>
        </p:spPr>
        <p:txBody>
          <a:bodyPr/>
          <a:lstStyle/>
          <a:p>
            <a:pPr>
              <a:lnSpc>
                <a:spcPct val="80000"/>
              </a:lnSpc>
            </a:pPr>
            <a:r>
              <a:rPr lang="cs-CZ" sz="2100"/>
              <a:t>A – shoda ohnisek, neshoda hlavních rovin – různé měřítko zobrazení</a:t>
            </a:r>
          </a:p>
          <a:p>
            <a:pPr>
              <a:lnSpc>
                <a:spcPct val="80000"/>
              </a:lnSpc>
            </a:pPr>
            <a:r>
              <a:rPr lang="cs-CZ" sz="2100"/>
              <a:t>B – splývající hlavní roviny, různě velká ohniskové vzdálenosti - barevné obrazy předmětu jsou různě veliké a v různých polohách</a:t>
            </a:r>
          </a:p>
          <a:p>
            <a:pPr>
              <a:lnSpc>
                <a:spcPct val="80000"/>
              </a:lnSpc>
            </a:pPr>
            <a:r>
              <a:rPr lang="cs-CZ" sz="2100"/>
              <a:t>C – stejně dlouhé ohniskové vzdálenosti pro různé barvy, různé polohy hlavních rovin – předmět stejně velký v různých polohách</a:t>
            </a:r>
          </a:p>
          <a:p>
            <a:pPr>
              <a:lnSpc>
                <a:spcPct val="80000"/>
              </a:lnSpc>
              <a:buFont typeface="Wingdings" pitchFamily="2" charset="2"/>
              <a:buNone/>
            </a:pPr>
            <a:r>
              <a:rPr lang="cs-CZ" sz="2100"/>
              <a:t>f</a:t>
            </a:r>
            <a:r>
              <a:rPr lang="cs-CZ" sz="2100" baseline="-25000"/>
              <a:t>č</a:t>
            </a:r>
            <a:r>
              <a:rPr lang="cs-CZ" sz="2100"/>
              <a:t> pro červené, f</a:t>
            </a:r>
            <a:r>
              <a:rPr lang="cs-CZ" sz="2100" baseline="-25000"/>
              <a:t>m</a:t>
            </a:r>
            <a:r>
              <a:rPr lang="cs-CZ" sz="2100"/>
              <a:t> pro modré světlo.</a:t>
            </a:r>
          </a:p>
        </p:txBody>
      </p:sp>
      <p:pic>
        <p:nvPicPr>
          <p:cNvPr id="204806" name="Picture 6" descr="obr75_76"/>
          <p:cNvPicPr>
            <a:picLocks noGrp="1" noChangeAspect="1" noChangeArrowheads="1"/>
          </p:cNvPicPr>
          <p:nvPr>
            <p:ph sz="half" idx="2"/>
          </p:nvPr>
        </p:nvPicPr>
        <p:blipFill>
          <a:blip r:embed="rId3" cstate="print">
            <a:lum contrast="30000"/>
          </a:blip>
          <a:srcRect t="45302" r="50575" b="398"/>
          <a:stretch>
            <a:fillRect/>
          </a:stretch>
        </p:blipFill>
        <p:spPr>
          <a:xfrm>
            <a:off x="5219700" y="1557338"/>
            <a:ext cx="3175000" cy="4751387"/>
          </a:xfrm>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Princip vzniku barevné vady</a:t>
            </a:r>
            <a:endParaRPr lang="en-US" dirty="0"/>
          </a:p>
        </p:txBody>
      </p:sp>
      <p:sp>
        <p:nvSpPr>
          <p:cNvPr id="3" name="Zástupný symbol pro text 2"/>
          <p:cNvSpPr>
            <a:spLocks noGrp="1"/>
          </p:cNvSpPr>
          <p:nvPr>
            <p:ph type="body" sz="half" idx="1"/>
          </p:nvPr>
        </p:nvSpPr>
        <p:spPr>
          <a:xfrm>
            <a:off x="1043608" y="1643050"/>
            <a:ext cx="7920880" cy="1958977"/>
          </a:xfrm>
        </p:spPr>
        <p:txBody>
          <a:bodyPr>
            <a:normAutofit/>
          </a:bodyPr>
          <a:lstStyle/>
          <a:p>
            <a:r>
              <a:rPr lang="en-US" sz="2000" dirty="0" err="1" smtClean="0"/>
              <a:t>na</a:t>
            </a:r>
            <a:r>
              <a:rPr lang="en-US" sz="2000" dirty="0" smtClean="0"/>
              <a:t> </a:t>
            </a:r>
            <a:r>
              <a:rPr lang="en-US" sz="2000" dirty="0" err="1" smtClean="0"/>
              <a:t>okraji</a:t>
            </a:r>
            <a:r>
              <a:rPr lang="en-US" sz="2000" dirty="0" smtClean="0"/>
              <a:t> </a:t>
            </a:r>
            <a:r>
              <a:rPr lang="en-US" sz="2000" dirty="0" err="1" smtClean="0"/>
              <a:t>snímku</a:t>
            </a:r>
            <a:r>
              <a:rPr lang="cs-CZ" sz="2000" dirty="0"/>
              <a:t> </a:t>
            </a:r>
            <a:r>
              <a:rPr lang="cs-CZ" sz="2000" dirty="0" smtClean="0"/>
              <a:t>(</a:t>
            </a:r>
            <a:r>
              <a:rPr lang="cs-CZ" sz="2000" dirty="0" err="1" smtClean="0"/>
              <a:t>lateral</a:t>
            </a:r>
            <a:r>
              <a:rPr lang="cs-CZ" sz="2000" dirty="0" smtClean="0"/>
              <a:t>, </a:t>
            </a:r>
            <a:r>
              <a:rPr lang="cs-CZ" sz="2000" dirty="0" err="1" smtClean="0"/>
              <a:t>transverse</a:t>
            </a:r>
            <a:r>
              <a:rPr lang="cs-CZ" sz="2000" dirty="0" smtClean="0"/>
              <a:t>) </a:t>
            </a:r>
            <a:r>
              <a:rPr lang="en-US" sz="2000" dirty="0" err="1" smtClean="0"/>
              <a:t>vzniká</a:t>
            </a:r>
            <a:r>
              <a:rPr lang="en-US" sz="2000" dirty="0" smtClean="0"/>
              <a:t> </a:t>
            </a:r>
            <a:r>
              <a:rPr lang="en-US" sz="2000" dirty="0" err="1" smtClean="0"/>
              <a:t>tím</a:t>
            </a:r>
            <a:r>
              <a:rPr lang="en-US" sz="2000" dirty="0" smtClean="0"/>
              <a:t>, </a:t>
            </a:r>
            <a:r>
              <a:rPr lang="en-US" sz="2000" dirty="0" err="1" smtClean="0"/>
              <a:t>že</a:t>
            </a:r>
            <a:r>
              <a:rPr lang="en-US" sz="2000" dirty="0" smtClean="0"/>
              <a:t> v </a:t>
            </a:r>
            <a:r>
              <a:rPr lang="en-US" sz="2000" dirty="0" err="1" smtClean="0"/>
              <a:t>různých</a:t>
            </a:r>
            <a:r>
              <a:rPr lang="en-US" sz="2000" dirty="0" smtClean="0"/>
              <a:t> </a:t>
            </a:r>
            <a:r>
              <a:rPr lang="en-US" sz="2000" dirty="0" err="1" smtClean="0"/>
              <a:t>barvách</a:t>
            </a:r>
            <a:r>
              <a:rPr lang="en-US" sz="2000" dirty="0" smtClean="0"/>
              <a:t> (</a:t>
            </a:r>
            <a:r>
              <a:rPr lang="en-US" sz="2000" dirty="0" err="1" smtClean="0"/>
              <a:t>vlnových</a:t>
            </a:r>
            <a:r>
              <a:rPr lang="en-US" sz="2000" dirty="0" smtClean="0"/>
              <a:t> </a:t>
            </a:r>
            <a:r>
              <a:rPr lang="en-US" sz="2000" dirty="0" err="1" smtClean="0"/>
              <a:t>délkách</a:t>
            </a:r>
            <a:r>
              <a:rPr lang="en-US" sz="2000" dirty="0" smtClean="0"/>
              <a:t>) je </a:t>
            </a:r>
            <a:r>
              <a:rPr lang="en-US" sz="2000" dirty="0" err="1" smtClean="0"/>
              <a:t>fotografovaný</a:t>
            </a:r>
            <a:r>
              <a:rPr lang="cs-CZ" sz="2000" dirty="0" smtClean="0"/>
              <a:t> </a:t>
            </a:r>
            <a:r>
              <a:rPr lang="en-US" sz="2000" dirty="0" err="1" smtClean="0"/>
              <a:t>objekt</a:t>
            </a:r>
            <a:r>
              <a:rPr lang="en-US" sz="2000" dirty="0" smtClean="0"/>
              <a:t> </a:t>
            </a:r>
            <a:r>
              <a:rPr lang="en-US" sz="2000" dirty="0" err="1" smtClean="0"/>
              <a:t>různě</a:t>
            </a:r>
            <a:r>
              <a:rPr lang="en-US" sz="2000" dirty="0" smtClean="0"/>
              <a:t> </a:t>
            </a:r>
            <a:r>
              <a:rPr lang="en-US" sz="2000" dirty="0" err="1" smtClean="0"/>
              <a:t>zvětšen</a:t>
            </a:r>
            <a:r>
              <a:rPr lang="en-US" sz="2000" dirty="0" smtClean="0"/>
              <a:t>, </a:t>
            </a:r>
            <a:r>
              <a:rPr lang="en-US" sz="2000" dirty="0" err="1" smtClean="0"/>
              <a:t>kdežto</a:t>
            </a:r>
            <a:r>
              <a:rPr lang="en-US" sz="2000" dirty="0" smtClean="0"/>
              <a:t> </a:t>
            </a:r>
            <a:r>
              <a:rPr lang="en-US" sz="2000" dirty="0" err="1" smtClean="0"/>
              <a:t>axiální</a:t>
            </a:r>
            <a:r>
              <a:rPr lang="en-US" sz="2000" dirty="0" smtClean="0"/>
              <a:t> </a:t>
            </a:r>
            <a:r>
              <a:rPr lang="en-US" sz="2000" dirty="0" err="1" smtClean="0"/>
              <a:t>vada</a:t>
            </a:r>
            <a:r>
              <a:rPr lang="en-US" sz="2000" dirty="0" smtClean="0"/>
              <a:t> (v </a:t>
            </a:r>
            <a:r>
              <a:rPr lang="en-US" sz="2000" dirty="0" err="1" smtClean="0"/>
              <a:t>ose</a:t>
            </a:r>
            <a:r>
              <a:rPr lang="cs-CZ" sz="2000" dirty="0" smtClean="0"/>
              <a:t>, </a:t>
            </a:r>
            <a:r>
              <a:rPr lang="cs-CZ" sz="2000" dirty="0" err="1" smtClean="0"/>
              <a:t>longitudal</a:t>
            </a:r>
            <a:r>
              <a:rPr lang="cs-CZ" sz="2000" dirty="0" smtClean="0"/>
              <a:t> - </a:t>
            </a:r>
            <a:r>
              <a:rPr lang="cs-CZ" sz="2000" dirty="0" err="1" smtClean="0"/>
              <a:t>LoCA</a:t>
            </a:r>
            <a:r>
              <a:rPr lang="en-US" sz="2000" dirty="0" smtClean="0"/>
              <a:t>) </a:t>
            </a:r>
            <a:r>
              <a:rPr lang="en-US" sz="2000" dirty="0" err="1" smtClean="0"/>
              <a:t>vzniká</a:t>
            </a:r>
            <a:r>
              <a:rPr lang="en-US" sz="2000" dirty="0" smtClean="0"/>
              <a:t> </a:t>
            </a:r>
            <a:r>
              <a:rPr lang="en-US" sz="2000" dirty="0" err="1" smtClean="0"/>
              <a:t>různým</a:t>
            </a:r>
            <a:r>
              <a:rPr lang="en-US" sz="2000" dirty="0" smtClean="0"/>
              <a:t> </a:t>
            </a:r>
            <a:r>
              <a:rPr lang="en-US" sz="2000" dirty="0" err="1" smtClean="0"/>
              <a:t>zaostřením</a:t>
            </a:r>
            <a:r>
              <a:rPr lang="en-US" sz="2000" dirty="0" smtClean="0"/>
              <a:t> </a:t>
            </a:r>
            <a:r>
              <a:rPr lang="en-US" sz="2000" dirty="0" err="1" smtClean="0"/>
              <a:t>vlnových</a:t>
            </a:r>
            <a:r>
              <a:rPr lang="en-US" sz="2000" dirty="0" smtClean="0"/>
              <a:t> </a:t>
            </a:r>
            <a:r>
              <a:rPr lang="en-US" sz="2000" dirty="0" err="1" smtClean="0"/>
              <a:t>délek</a:t>
            </a:r>
            <a:r>
              <a:rPr lang="en-US" sz="2000" dirty="0" smtClean="0"/>
              <a:t> (</a:t>
            </a:r>
            <a:r>
              <a:rPr lang="en-US" sz="2000" dirty="0" err="1" smtClean="0"/>
              <a:t>na</a:t>
            </a:r>
            <a:r>
              <a:rPr lang="en-US" sz="2000" dirty="0" smtClean="0"/>
              <a:t> </a:t>
            </a:r>
            <a:r>
              <a:rPr lang="en-US" sz="2000" dirty="0" err="1" smtClean="0"/>
              <a:t>obrázku</a:t>
            </a:r>
            <a:r>
              <a:rPr lang="en-US" sz="2000" dirty="0" smtClean="0"/>
              <a:t> je </a:t>
            </a:r>
            <a:r>
              <a:rPr lang="en-US" sz="2000" dirty="0" err="1" smtClean="0"/>
              <a:t>zaostřena</a:t>
            </a:r>
            <a:r>
              <a:rPr lang="en-US" sz="2000" dirty="0" smtClean="0"/>
              <a:t> </a:t>
            </a:r>
            <a:r>
              <a:rPr lang="en-US" sz="2000" dirty="0" err="1" smtClean="0"/>
              <a:t>červená</a:t>
            </a:r>
            <a:r>
              <a:rPr lang="en-US" sz="2000" dirty="0" smtClean="0"/>
              <a:t> a </a:t>
            </a:r>
            <a:r>
              <a:rPr lang="en-US" sz="2000" dirty="0" err="1" smtClean="0"/>
              <a:t>ostatní</a:t>
            </a:r>
            <a:r>
              <a:rPr lang="cs-CZ" sz="2000" dirty="0" smtClean="0"/>
              <a:t> </a:t>
            </a:r>
            <a:r>
              <a:rPr lang="en-US" sz="2000" dirty="0" err="1" smtClean="0"/>
              <a:t>barvy</a:t>
            </a:r>
            <a:r>
              <a:rPr lang="en-US" sz="2000" dirty="0" smtClean="0"/>
              <a:t> </a:t>
            </a:r>
            <a:r>
              <a:rPr lang="en-US" sz="2000" dirty="0" err="1" smtClean="0"/>
              <a:t>jsou</a:t>
            </a:r>
            <a:r>
              <a:rPr lang="en-US" sz="2000" dirty="0" smtClean="0"/>
              <a:t> </a:t>
            </a:r>
            <a:r>
              <a:rPr lang="en-US" sz="2000" dirty="0" err="1" smtClean="0"/>
              <a:t>rozostřeny</a:t>
            </a:r>
            <a:r>
              <a:rPr lang="en-US" sz="2000" dirty="0" smtClean="0"/>
              <a:t>).</a:t>
            </a:r>
            <a:endParaRPr lang="en-US" sz="2000" dirty="0"/>
          </a:p>
        </p:txBody>
      </p:sp>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5FD022C6-55DB-44D5-9318-849C250DD972}" type="slidenum">
              <a:rPr lang="cs-CZ" smtClean="0"/>
              <a:pPr/>
              <a:t>36</a:t>
            </a:fld>
            <a:endParaRPr lang="cs-CZ"/>
          </a:p>
        </p:txBody>
      </p:sp>
      <p:pic>
        <p:nvPicPr>
          <p:cNvPr id="4098" name="Picture 2"/>
          <p:cNvPicPr>
            <a:picLocks noGrp="1" noChangeAspect="1" noChangeArrowheads="1"/>
          </p:cNvPicPr>
          <p:nvPr>
            <p:ph sz="half" idx="2"/>
          </p:nvPr>
        </p:nvPicPr>
        <p:blipFill>
          <a:blip r:embed="rId2" cstate="print"/>
          <a:srcRect/>
          <a:stretch>
            <a:fillRect/>
          </a:stretch>
        </p:blipFill>
        <p:spPr bwMode="auto">
          <a:xfrm>
            <a:off x="2051720" y="3573016"/>
            <a:ext cx="5820875" cy="3143272"/>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Princip vzniku barevné vady</a:t>
            </a:r>
            <a:endParaRPr lang="en-US" dirty="0"/>
          </a:p>
        </p:txBody>
      </p:sp>
      <p:sp>
        <p:nvSpPr>
          <p:cNvPr id="3" name="Zástupný symbol pro text 2"/>
          <p:cNvSpPr>
            <a:spLocks noGrp="1"/>
          </p:cNvSpPr>
          <p:nvPr>
            <p:ph type="body" sz="half" idx="1"/>
          </p:nvPr>
        </p:nvSpPr>
        <p:spPr>
          <a:xfrm>
            <a:off x="1357290" y="1643050"/>
            <a:ext cx="7607198" cy="1958977"/>
          </a:xfrm>
        </p:spPr>
        <p:txBody>
          <a:bodyPr>
            <a:normAutofit/>
          </a:bodyPr>
          <a:lstStyle/>
          <a:p>
            <a:r>
              <a:rPr lang="cs-CZ" sz="2000" dirty="0" smtClean="0"/>
              <a:t>Eliminuje se speciálními čočkami (ED/</a:t>
            </a:r>
            <a:r>
              <a:rPr lang="cs-CZ" sz="2000" dirty="0" err="1" smtClean="0"/>
              <a:t>SuperED</a:t>
            </a:r>
            <a:r>
              <a:rPr lang="cs-CZ" sz="2000" dirty="0" smtClean="0"/>
              <a:t> – skla s nízkou disperzí)</a:t>
            </a:r>
          </a:p>
          <a:p>
            <a:r>
              <a:rPr lang="cs-CZ" sz="2000" b="1" dirty="0" smtClean="0"/>
              <a:t>Axiální vada </a:t>
            </a:r>
            <a:r>
              <a:rPr lang="cs-CZ" sz="2000" dirty="0" smtClean="0"/>
              <a:t>se snižuje zacloněním</a:t>
            </a:r>
          </a:p>
          <a:p>
            <a:r>
              <a:rPr lang="cs-CZ" sz="2000" b="1" dirty="0" smtClean="0"/>
              <a:t>Okrajová vada </a:t>
            </a:r>
            <a:r>
              <a:rPr lang="cs-CZ" sz="2000" dirty="0" smtClean="0"/>
              <a:t>– lze odstranit </a:t>
            </a:r>
            <a:r>
              <a:rPr lang="cs-CZ" sz="2000" b="1" i="1" dirty="0" smtClean="0"/>
              <a:t>pouze</a:t>
            </a:r>
            <a:r>
              <a:rPr lang="cs-CZ" sz="2000" dirty="0" smtClean="0"/>
              <a:t> v post-</a:t>
            </a:r>
            <a:r>
              <a:rPr lang="cs-CZ" sz="2000" dirty="0" err="1" smtClean="0"/>
              <a:t>processu</a:t>
            </a:r>
            <a:endParaRPr lang="cs-CZ" sz="2000" dirty="0" smtClean="0"/>
          </a:p>
          <a:p>
            <a:endParaRPr lang="en-US" sz="2000" dirty="0"/>
          </a:p>
        </p:txBody>
      </p:sp>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5FD022C6-55DB-44D5-9318-849C250DD972}" type="slidenum">
              <a:rPr lang="cs-CZ" smtClean="0"/>
              <a:pPr/>
              <a:t>37</a:t>
            </a:fld>
            <a:endParaRPr lang="cs-CZ"/>
          </a:p>
        </p:txBody>
      </p:sp>
      <p:pic>
        <p:nvPicPr>
          <p:cNvPr id="4098" name="Picture 2"/>
          <p:cNvPicPr>
            <a:picLocks noGrp="1" noChangeAspect="1" noChangeArrowheads="1"/>
          </p:cNvPicPr>
          <p:nvPr>
            <p:ph sz="half" idx="2"/>
          </p:nvPr>
        </p:nvPicPr>
        <p:blipFill>
          <a:blip r:embed="rId2" cstate="print"/>
          <a:srcRect/>
          <a:stretch>
            <a:fillRect/>
          </a:stretch>
        </p:blipFill>
        <p:spPr bwMode="auto">
          <a:xfrm>
            <a:off x="2075242" y="3357562"/>
            <a:ext cx="5820875" cy="3143272"/>
          </a:xfrm>
          <a:prstGeom prst="rect">
            <a:avLst/>
          </a:prstGeom>
          <a:noFill/>
          <a:ln w="9525">
            <a:noFill/>
            <a:miter lim="800000"/>
            <a:headEnd/>
            <a:tailEnd/>
          </a:ln>
        </p:spPr>
      </p:pic>
    </p:spTree>
    <p:extLst>
      <p:ext uri="{BB962C8B-B14F-4D97-AF65-F5344CB8AC3E}">
        <p14:creationId xmlns:p14="http://schemas.microsoft.com/office/powerpoint/2010/main" val="2607405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Ukázky barevné vady</a:t>
            </a:r>
            <a:endParaRPr lang="en-US" dirty="0"/>
          </a:p>
        </p:txBody>
      </p:sp>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0EC5036C-3551-4D7A-9CEF-AB2F19A07F97}" type="slidenum">
              <a:rPr lang="cs-CZ" smtClean="0"/>
              <a:pPr/>
              <a:t>38</a:t>
            </a:fld>
            <a:endParaRPr lang="cs-CZ"/>
          </a:p>
        </p:txBody>
      </p:sp>
      <p:pic>
        <p:nvPicPr>
          <p:cNvPr id="5122" name="Picture 2"/>
          <p:cNvPicPr>
            <a:picLocks noGrp="1" noChangeAspect="1" noChangeArrowheads="1"/>
          </p:cNvPicPr>
          <p:nvPr>
            <p:ph sz="half" idx="1"/>
          </p:nvPr>
        </p:nvPicPr>
        <p:blipFill>
          <a:blip r:embed="rId2" cstate="print"/>
          <a:srcRect/>
          <a:stretch>
            <a:fillRect/>
          </a:stretch>
        </p:blipFill>
        <p:spPr bwMode="auto">
          <a:xfrm>
            <a:off x="1428728" y="2000240"/>
            <a:ext cx="3143250" cy="3810000"/>
          </a:xfrm>
          <a:prstGeom prst="rect">
            <a:avLst/>
          </a:prstGeom>
          <a:noFill/>
          <a:ln w="9525">
            <a:noFill/>
            <a:miter lim="800000"/>
            <a:headEnd/>
            <a:tailEnd/>
          </a:ln>
        </p:spPr>
      </p:pic>
      <p:pic>
        <p:nvPicPr>
          <p:cNvPr id="5123" name="Picture 3"/>
          <p:cNvPicPr>
            <a:picLocks noGrp="1" noChangeAspect="1" noChangeArrowheads="1"/>
          </p:cNvPicPr>
          <p:nvPr>
            <p:ph sz="half" idx="2"/>
          </p:nvPr>
        </p:nvPicPr>
        <p:blipFill>
          <a:blip r:embed="rId3" cstate="print"/>
          <a:srcRect l="13121" r="15070"/>
          <a:stretch>
            <a:fillRect/>
          </a:stretch>
        </p:blipFill>
        <p:spPr bwMode="auto">
          <a:xfrm>
            <a:off x="4643438" y="2006088"/>
            <a:ext cx="4071966" cy="3780366"/>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Ostrost a </a:t>
            </a:r>
            <a:r>
              <a:rPr lang="cs-CZ" dirty="0" smtClean="0"/>
              <a:t>kontrast, MTF</a:t>
            </a:r>
            <a:endParaRPr lang="cs-CZ" dirty="0"/>
          </a:p>
        </p:txBody>
      </p:sp>
      <p:sp>
        <p:nvSpPr>
          <p:cNvPr id="3" name="Zástupný symbol pro obsah 2"/>
          <p:cNvSpPr>
            <a:spLocks noGrp="1"/>
          </p:cNvSpPr>
          <p:nvPr>
            <p:ph sz="half" idx="1"/>
          </p:nvPr>
        </p:nvSpPr>
        <p:spPr>
          <a:xfrm>
            <a:off x="971600" y="1556792"/>
            <a:ext cx="4104456" cy="4896543"/>
          </a:xfrm>
        </p:spPr>
        <p:txBody>
          <a:bodyPr>
            <a:normAutofit/>
          </a:bodyPr>
          <a:lstStyle/>
          <a:p>
            <a:r>
              <a:rPr lang="cs-CZ" sz="1600" dirty="0"/>
              <a:t>K objektivnímu vyjádření optických vlastností objektivů se užívá tzv. MTF křivka. Tato zkratka znamená "</a:t>
            </a:r>
            <a:r>
              <a:rPr lang="cs-CZ" sz="1600" dirty="0" err="1"/>
              <a:t>Modulation</a:t>
            </a:r>
            <a:r>
              <a:rPr lang="cs-CZ" sz="1600" dirty="0"/>
              <a:t> Transfer </a:t>
            </a:r>
            <a:r>
              <a:rPr lang="cs-CZ" sz="1600" dirty="0" err="1"/>
              <a:t>Function</a:t>
            </a:r>
            <a:r>
              <a:rPr lang="cs-CZ" sz="1600" dirty="0"/>
              <a:t>" čili "přenosová funkce modulace". Čárový zkušební obrazec (mřížka z černých a bílých čar) se zobrazí testovaným objektivem a měří se kontrast výsledného obrazu. Je-li kontrast stejný jako u předlohy, je hodnota rovna 1. Je-li kontrast poloviční, je výsledek 0,5. Nulový kontrast znamená, že místo obrazce je zobrazena pouze jednolitá šedá plocha. MTF křivky lze nalézt v technických parametrech objektivů některých výrobců, případně na internetu.</a:t>
            </a:r>
          </a:p>
          <a:p>
            <a:pPr marL="0" indent="0">
              <a:buNone/>
            </a:pPr>
            <a:endParaRPr lang="cs-CZ" sz="1600" dirty="0"/>
          </a:p>
        </p:txBody>
      </p:sp>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0EC5036C-3551-4D7A-9CEF-AB2F19A07F97}" type="slidenum">
              <a:rPr lang="cs-CZ" smtClean="0"/>
              <a:pPr/>
              <a:t>39</a:t>
            </a:fld>
            <a:endParaRPr lang="cs-CZ"/>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83402" y="2132856"/>
            <a:ext cx="3767672" cy="345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367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4"/>
          <p:cNvSpPr>
            <a:spLocks noGrp="1"/>
          </p:cNvSpPr>
          <p:nvPr>
            <p:ph type="dt" sz="half" idx="10"/>
          </p:nvPr>
        </p:nvSpPr>
        <p:spPr/>
        <p:txBody>
          <a:bodyPr/>
          <a:lstStyle/>
          <a:p>
            <a:r>
              <a:rPr lang="cs-CZ" smtClean="0"/>
              <a:t>2013</a:t>
            </a:r>
            <a:endParaRPr lang="cs-CZ"/>
          </a:p>
        </p:txBody>
      </p:sp>
      <p:sp>
        <p:nvSpPr>
          <p:cNvPr id="7" name="Zástupný symbol pro zápatí 5"/>
          <p:cNvSpPr>
            <a:spLocks noGrp="1"/>
          </p:cNvSpPr>
          <p:nvPr>
            <p:ph type="ftr" sz="quarter" idx="11"/>
          </p:nvPr>
        </p:nvSpPr>
        <p:spPr/>
        <p:txBody>
          <a:bodyPr/>
          <a:lstStyle/>
          <a:p>
            <a:r>
              <a:rPr lang="cs-CZ" smtClean="0"/>
              <a:t>prof. Otruba</a:t>
            </a:r>
            <a:endParaRPr lang="cs-CZ"/>
          </a:p>
        </p:txBody>
      </p:sp>
      <p:sp>
        <p:nvSpPr>
          <p:cNvPr id="8" name="Zástupný symbol pro číslo snímku 6"/>
          <p:cNvSpPr>
            <a:spLocks noGrp="1"/>
          </p:cNvSpPr>
          <p:nvPr>
            <p:ph type="sldNum" sz="quarter" idx="12"/>
          </p:nvPr>
        </p:nvSpPr>
        <p:spPr/>
        <p:txBody>
          <a:bodyPr/>
          <a:lstStyle/>
          <a:p>
            <a:fld id="{591F0061-F7E4-4B21-B857-40820266E7A7}" type="slidenum">
              <a:rPr lang="cs-CZ"/>
              <a:pPr/>
              <a:t>4</a:t>
            </a:fld>
            <a:endParaRPr lang="cs-CZ"/>
          </a:p>
        </p:txBody>
      </p:sp>
      <p:sp>
        <p:nvSpPr>
          <p:cNvPr id="123906" name="Rectangle 2"/>
          <p:cNvSpPr>
            <a:spLocks noGrp="1" noChangeArrowheads="1"/>
          </p:cNvSpPr>
          <p:nvPr>
            <p:ph type="title"/>
          </p:nvPr>
        </p:nvSpPr>
        <p:spPr/>
        <p:txBody>
          <a:bodyPr/>
          <a:lstStyle/>
          <a:p>
            <a:r>
              <a:rPr lang="cs-CZ" dirty="0"/>
              <a:t>Závěrka</a:t>
            </a:r>
          </a:p>
        </p:txBody>
      </p:sp>
      <p:sp>
        <p:nvSpPr>
          <p:cNvPr id="123907" name="Rectangle 3"/>
          <p:cNvSpPr>
            <a:spLocks noGrp="1" noChangeArrowheads="1"/>
          </p:cNvSpPr>
          <p:nvPr>
            <p:ph type="body" sz="half" idx="1"/>
          </p:nvPr>
        </p:nvSpPr>
        <p:spPr>
          <a:xfrm>
            <a:off x="755650" y="1557338"/>
            <a:ext cx="4608513" cy="4114800"/>
          </a:xfrm>
        </p:spPr>
        <p:txBody>
          <a:bodyPr/>
          <a:lstStyle/>
          <a:p>
            <a:pPr>
              <a:lnSpc>
                <a:spcPct val="80000"/>
              </a:lnSpc>
            </a:pPr>
            <a:r>
              <a:rPr lang="cs-CZ" sz="2000" dirty="0"/>
              <a:t>Dalším důležitým prvkem fotoaparátu je </a:t>
            </a:r>
            <a:r>
              <a:rPr lang="cs-CZ" sz="2000" u="sng" dirty="0">
                <a:solidFill>
                  <a:schemeClr val="hlink"/>
                </a:solidFill>
              </a:rPr>
              <a:t>závěrka</a:t>
            </a:r>
            <a:r>
              <a:rPr lang="cs-CZ" sz="2000" dirty="0"/>
              <a:t>, jejímž primárním úkolem je bránit dopadu světla na citlivou vrstvu ve chvíli, kdy se nefotografuje. Doba otevření závěrky při expozici také ovlivňuje snímek – čím déle je závěrka otevřena (tato doba se nazývá </a:t>
            </a:r>
            <a:r>
              <a:rPr lang="cs-CZ" sz="2000" u="sng" dirty="0">
                <a:solidFill>
                  <a:schemeClr val="hlink"/>
                </a:solidFill>
              </a:rPr>
              <a:t>expoziční čas</a:t>
            </a:r>
            <a:r>
              <a:rPr lang="cs-CZ" sz="2000" dirty="0"/>
              <a:t>), tím více světla dopadne na citlivou vrstvu. Současně ale delší časy expozice způsobují </a:t>
            </a:r>
            <a:r>
              <a:rPr lang="cs-CZ" sz="2000" u="sng" dirty="0">
                <a:solidFill>
                  <a:schemeClr val="hlink"/>
                </a:solidFill>
              </a:rPr>
              <a:t>pohybovou neostrost</a:t>
            </a:r>
            <a:r>
              <a:rPr lang="cs-CZ" sz="2000" dirty="0"/>
              <a:t> – rozmazání objektů, které se za dobu otevření závěrky pohnuly. Krátká expoziční doba naopak dokáže velmi rychlé děje „zmrazit“, a zachytit z nich jen jeden krátký okamžik.</a:t>
            </a:r>
            <a:br>
              <a:rPr lang="cs-CZ" sz="2000" dirty="0"/>
            </a:br>
            <a:endParaRPr lang="cs-CZ" sz="2000" dirty="0"/>
          </a:p>
        </p:txBody>
      </p:sp>
      <p:pic>
        <p:nvPicPr>
          <p:cNvPr id="123909" name="Picture 5" descr="Water_drops"/>
          <p:cNvPicPr>
            <a:picLocks noGrp="1" noChangeAspect="1" noChangeArrowheads="1"/>
          </p:cNvPicPr>
          <p:nvPr>
            <p:ph sz="half" idx="2"/>
          </p:nvPr>
        </p:nvPicPr>
        <p:blipFill>
          <a:blip r:embed="rId3" cstate="print"/>
          <a:srcRect/>
          <a:stretch>
            <a:fillRect/>
          </a:stretch>
        </p:blipFill>
        <p:spPr>
          <a:xfrm>
            <a:off x="5508625" y="1628775"/>
            <a:ext cx="2792413" cy="4114800"/>
          </a:xfrm>
          <a:noFill/>
          <a:ln/>
        </p:spPr>
      </p:pic>
      <p:sp>
        <p:nvSpPr>
          <p:cNvPr id="123910" name="Text Box 6"/>
          <p:cNvSpPr txBox="1">
            <a:spLocks noChangeArrowheads="1"/>
          </p:cNvSpPr>
          <p:nvPr/>
        </p:nvSpPr>
        <p:spPr bwMode="auto">
          <a:xfrm>
            <a:off x="5435600" y="5805488"/>
            <a:ext cx="3201988" cy="641350"/>
          </a:xfrm>
          <a:prstGeom prst="rect">
            <a:avLst/>
          </a:prstGeom>
          <a:noFill/>
          <a:ln w="9525">
            <a:noFill/>
            <a:miter lim="800000"/>
            <a:headEnd/>
            <a:tailEnd/>
          </a:ln>
          <a:effectLst/>
        </p:spPr>
        <p:txBody>
          <a:bodyPr wrap="none">
            <a:spAutoFit/>
          </a:bodyPr>
          <a:lstStyle/>
          <a:p>
            <a:r>
              <a:rPr lang="cs-CZ"/>
              <a:t>Expoziční doba 1/200 sec </a:t>
            </a:r>
          </a:p>
          <a:p>
            <a:r>
              <a:rPr lang="cs-CZ"/>
              <a:t>spolu s použitím </a:t>
            </a:r>
            <a:r>
              <a:rPr lang="cs-CZ">
                <a:hlinkClick r:id="rId4" tooltip="Blesk (fotografie)"/>
              </a:rPr>
              <a:t>blesku</a:t>
            </a:r>
            <a:r>
              <a:rPr lang="cs-CZ"/>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10"/>
          <p:cNvSpPr>
            <a:spLocks noGrp="1"/>
          </p:cNvSpPr>
          <p:nvPr>
            <p:ph type="title"/>
          </p:nvPr>
        </p:nvSpPr>
        <p:spPr/>
        <p:txBody>
          <a:bodyPr>
            <a:noAutofit/>
          </a:bodyPr>
          <a:lstStyle/>
          <a:p>
            <a:r>
              <a:rPr lang="cs-CZ" sz="2800" dirty="0"/>
              <a:t>MTF </a:t>
            </a:r>
            <a:r>
              <a:rPr lang="cs-CZ" sz="2800" dirty="0" smtClean="0"/>
              <a:t>objektivu </a:t>
            </a:r>
            <a:r>
              <a:rPr lang="cs-CZ" sz="2800" dirty="0"/>
              <a:t>Canon EF 28-105mm </a:t>
            </a:r>
            <a:r>
              <a:rPr lang="cs-CZ" sz="2800" dirty="0" smtClean="0"/>
              <a:t>       f/3.5-4.5 </a:t>
            </a:r>
            <a:r>
              <a:rPr lang="cs-CZ" sz="2800" dirty="0"/>
              <a:t>II </a:t>
            </a:r>
            <a:r>
              <a:rPr lang="cs-CZ" sz="2800" dirty="0" smtClean="0"/>
              <a:t>USM na </a:t>
            </a:r>
            <a:r>
              <a:rPr lang="cs-CZ" sz="2800" dirty="0"/>
              <a:t>ohnisku 28 a 105mm</a:t>
            </a:r>
          </a:p>
        </p:txBody>
      </p:sp>
      <p:pic>
        <p:nvPicPr>
          <p:cNvPr id="3075"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8776"/>
          <a:stretch/>
        </p:blipFill>
        <p:spPr bwMode="auto">
          <a:xfrm>
            <a:off x="1115616" y="1628800"/>
            <a:ext cx="7255865" cy="48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0EC5036C-3551-4D7A-9CEF-AB2F19A07F97}" type="slidenum">
              <a:rPr lang="cs-CZ" smtClean="0"/>
              <a:pPr/>
              <a:t>40</a:t>
            </a:fld>
            <a:endParaRPr lang="cs-CZ"/>
          </a:p>
        </p:txBody>
      </p:sp>
    </p:spTree>
    <p:extLst>
      <p:ext uri="{BB962C8B-B14F-4D97-AF65-F5344CB8AC3E}">
        <p14:creationId xmlns:p14="http://schemas.microsoft.com/office/powerpoint/2010/main" val="420535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EBEBD3A0-CB5B-415D-A07A-2CDA5E03C7DE}" type="slidenum">
              <a:rPr lang="cs-CZ"/>
              <a:pPr/>
              <a:t>41</a:t>
            </a:fld>
            <a:endParaRPr lang="cs-CZ"/>
          </a:p>
        </p:txBody>
      </p:sp>
      <p:sp>
        <p:nvSpPr>
          <p:cNvPr id="211970" name="Rectangle 2"/>
          <p:cNvSpPr>
            <a:spLocks noGrp="1" noChangeArrowheads="1"/>
          </p:cNvSpPr>
          <p:nvPr>
            <p:ph type="title"/>
          </p:nvPr>
        </p:nvSpPr>
        <p:spPr/>
        <p:txBody>
          <a:bodyPr/>
          <a:lstStyle/>
          <a:p>
            <a:r>
              <a:rPr lang="cs-CZ"/>
              <a:t>Historické fotografické objektivy</a:t>
            </a:r>
          </a:p>
        </p:txBody>
      </p:sp>
      <p:sp>
        <p:nvSpPr>
          <p:cNvPr id="211972" name="Rectangle 4"/>
          <p:cNvSpPr>
            <a:spLocks noGrp="1" noChangeArrowheads="1"/>
          </p:cNvSpPr>
          <p:nvPr>
            <p:ph type="body" sz="half" idx="1"/>
          </p:nvPr>
        </p:nvSpPr>
        <p:spPr/>
        <p:txBody>
          <a:bodyPr/>
          <a:lstStyle/>
          <a:p>
            <a:r>
              <a:rPr lang="cs-CZ" sz="2500"/>
              <a:t>1 – jednoduchá čočka</a:t>
            </a:r>
          </a:p>
          <a:p>
            <a:r>
              <a:rPr lang="cs-CZ" sz="2500"/>
              <a:t>2 – achromatická čočka (Frontar)</a:t>
            </a:r>
          </a:p>
          <a:p>
            <a:r>
              <a:rPr lang="cs-CZ" sz="2500"/>
              <a:t>3 – periskop</a:t>
            </a:r>
          </a:p>
          <a:p>
            <a:r>
              <a:rPr lang="cs-CZ" sz="2500"/>
              <a:t>4 – symetrický aplanát</a:t>
            </a:r>
          </a:p>
          <a:p>
            <a:r>
              <a:rPr lang="cs-CZ" sz="2500"/>
              <a:t>5 – Petzvalův objektiv</a:t>
            </a:r>
          </a:p>
        </p:txBody>
      </p:sp>
      <p:pic>
        <p:nvPicPr>
          <p:cNvPr id="211974" name="Picture 6" descr="HISTORICKÉ OBJEKTIVY"/>
          <p:cNvPicPr>
            <a:picLocks noGrp="1" noChangeAspect="1" noChangeArrowheads="1"/>
          </p:cNvPicPr>
          <p:nvPr>
            <p:ph sz="half" idx="2"/>
          </p:nvPr>
        </p:nvPicPr>
        <p:blipFill>
          <a:blip r:embed="rId3" cstate="print">
            <a:lum contrast="18000"/>
          </a:blip>
          <a:srcRect t="7710"/>
          <a:stretch>
            <a:fillRect/>
          </a:stretch>
        </p:blipFill>
        <p:spPr>
          <a:xfrm>
            <a:off x="5254625" y="1628775"/>
            <a:ext cx="3224213" cy="4752975"/>
          </a:xfrm>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B0F88E31-FDD9-4372-96D4-315B9EC201C5}" type="slidenum">
              <a:rPr lang="cs-CZ"/>
              <a:pPr/>
              <a:t>42</a:t>
            </a:fld>
            <a:endParaRPr lang="cs-CZ"/>
          </a:p>
        </p:txBody>
      </p:sp>
      <p:sp>
        <p:nvSpPr>
          <p:cNvPr id="214018" name="Rectangle 2"/>
          <p:cNvSpPr>
            <a:spLocks noGrp="1" noChangeArrowheads="1"/>
          </p:cNvSpPr>
          <p:nvPr>
            <p:ph type="title"/>
          </p:nvPr>
        </p:nvSpPr>
        <p:spPr/>
        <p:txBody>
          <a:bodyPr/>
          <a:lstStyle/>
          <a:p>
            <a:r>
              <a:rPr lang="cs-CZ" dirty="0" smtClean="0"/>
              <a:t>Vývoj moderních fotografických objektivů</a:t>
            </a:r>
            <a:endParaRPr lang="cs-CZ" dirty="0"/>
          </a:p>
        </p:txBody>
      </p:sp>
      <p:sp>
        <p:nvSpPr>
          <p:cNvPr id="214020" name="Rectangle 4"/>
          <p:cNvSpPr>
            <a:spLocks noGrp="1" noChangeArrowheads="1"/>
          </p:cNvSpPr>
          <p:nvPr>
            <p:ph type="body" sz="half" idx="1"/>
          </p:nvPr>
        </p:nvSpPr>
        <p:spPr>
          <a:xfrm>
            <a:off x="755650" y="1628775"/>
            <a:ext cx="4194175" cy="4824413"/>
          </a:xfrm>
        </p:spPr>
        <p:txBody>
          <a:bodyPr/>
          <a:lstStyle/>
          <a:p>
            <a:pPr>
              <a:lnSpc>
                <a:spcPct val="80000"/>
              </a:lnSpc>
            </a:pPr>
            <a:r>
              <a:rPr lang="cs-CZ" sz="2100"/>
              <a:t>6 – triplet (T22)</a:t>
            </a:r>
          </a:p>
          <a:p>
            <a:pPr>
              <a:lnSpc>
                <a:spcPct val="80000"/>
              </a:lnSpc>
            </a:pPr>
            <a:r>
              <a:rPr lang="cs-CZ" sz="2100"/>
              <a:t>7 – typ tessar (Color-Skopar)</a:t>
            </a:r>
          </a:p>
          <a:p>
            <a:pPr>
              <a:lnSpc>
                <a:spcPct val="80000"/>
              </a:lnSpc>
            </a:pPr>
            <a:r>
              <a:rPr lang="cs-CZ" sz="2100"/>
              <a:t>8 – Primoplan</a:t>
            </a:r>
          </a:p>
          <a:p>
            <a:pPr>
              <a:lnSpc>
                <a:spcPct val="80000"/>
              </a:lnSpc>
            </a:pPr>
            <a:r>
              <a:rPr lang="cs-CZ" sz="2100"/>
              <a:t>9 – Sonnar (1:1,5)</a:t>
            </a:r>
          </a:p>
          <a:p>
            <a:pPr>
              <a:lnSpc>
                <a:spcPct val="80000"/>
              </a:lnSpc>
            </a:pPr>
            <a:r>
              <a:rPr lang="cs-CZ" sz="2100"/>
              <a:t>10 – Jupiter-11</a:t>
            </a:r>
          </a:p>
          <a:p>
            <a:pPr>
              <a:lnSpc>
                <a:spcPct val="80000"/>
              </a:lnSpc>
            </a:pPr>
            <a:r>
              <a:rPr lang="cs-CZ" sz="2100"/>
              <a:t>11 – symetrický anastigmat (Dagor, Goerz USA)</a:t>
            </a:r>
          </a:p>
          <a:p>
            <a:pPr>
              <a:lnSpc>
                <a:spcPct val="80000"/>
              </a:lnSpc>
            </a:pPr>
            <a:r>
              <a:rPr lang="cs-CZ" sz="2100"/>
              <a:t>12 – objektiv Gaussova typu</a:t>
            </a:r>
          </a:p>
          <a:p>
            <a:pPr>
              <a:lnSpc>
                <a:spcPct val="80000"/>
              </a:lnSpc>
            </a:pPr>
            <a:r>
              <a:rPr lang="cs-CZ" sz="2100"/>
              <a:t>13 – Summar (Leitz)</a:t>
            </a:r>
          </a:p>
          <a:p>
            <a:pPr>
              <a:lnSpc>
                <a:spcPct val="80000"/>
              </a:lnSpc>
            </a:pPr>
            <a:r>
              <a:rPr lang="cs-CZ" sz="2100"/>
              <a:t>14 – Biometar (Zeiss Jena)</a:t>
            </a:r>
          </a:p>
          <a:p>
            <a:pPr>
              <a:lnSpc>
                <a:spcPct val="80000"/>
              </a:lnSpc>
            </a:pPr>
            <a:r>
              <a:rPr lang="cs-CZ" sz="2100"/>
              <a:t>15 – Planar (Zeiss)</a:t>
            </a:r>
          </a:p>
          <a:p>
            <a:pPr>
              <a:lnSpc>
                <a:spcPct val="80000"/>
              </a:lnSpc>
            </a:pPr>
            <a:r>
              <a:rPr lang="cs-CZ" sz="2100"/>
              <a:t>16 – Summicron (Leitz)</a:t>
            </a:r>
          </a:p>
        </p:txBody>
      </p:sp>
      <p:pic>
        <p:nvPicPr>
          <p:cNvPr id="214022" name="Picture 6" descr="MODERNÍ OBJEKTIVY"/>
          <p:cNvPicPr>
            <a:picLocks noGrp="1" noChangeAspect="1" noChangeArrowheads="1"/>
          </p:cNvPicPr>
          <p:nvPr>
            <p:ph sz="half" idx="2"/>
          </p:nvPr>
        </p:nvPicPr>
        <p:blipFill>
          <a:blip r:embed="rId3" cstate="print">
            <a:lum contrast="30000"/>
          </a:blip>
          <a:srcRect/>
          <a:stretch>
            <a:fillRect/>
          </a:stretch>
        </p:blipFill>
        <p:spPr>
          <a:xfrm>
            <a:off x="4932363" y="1557338"/>
            <a:ext cx="3887787" cy="4824412"/>
          </a:xfrm>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Podle </a:t>
            </a:r>
            <a:r>
              <a:rPr lang="en-US" dirty="0" err="1" smtClean="0"/>
              <a:t>ohniskové</a:t>
            </a:r>
            <a:r>
              <a:rPr lang="en-US" dirty="0" smtClean="0"/>
              <a:t> </a:t>
            </a:r>
            <a:r>
              <a:rPr lang="en-US" dirty="0" err="1" smtClean="0"/>
              <a:t>vzdálenosti</a:t>
            </a:r>
            <a:r>
              <a:rPr lang="en-US" dirty="0" smtClean="0"/>
              <a:t> </a:t>
            </a:r>
            <a:r>
              <a:rPr lang="en-US" dirty="0" err="1" smtClean="0"/>
              <a:t>lze</a:t>
            </a:r>
            <a:r>
              <a:rPr lang="en-US" dirty="0" smtClean="0"/>
              <a:t> </a:t>
            </a:r>
            <a:r>
              <a:rPr lang="en-US" dirty="0" err="1" smtClean="0"/>
              <a:t>rozdělit</a:t>
            </a:r>
            <a:r>
              <a:rPr lang="en-US" dirty="0" smtClean="0"/>
              <a:t> </a:t>
            </a:r>
            <a:r>
              <a:rPr lang="en-US" dirty="0" err="1" smtClean="0"/>
              <a:t>objektivy</a:t>
            </a:r>
            <a:r>
              <a:rPr lang="en-US" dirty="0" smtClean="0"/>
              <a:t> </a:t>
            </a:r>
            <a:r>
              <a:rPr lang="en-US" dirty="0" err="1" smtClean="0"/>
              <a:t>na</a:t>
            </a:r>
            <a:r>
              <a:rPr lang="en-US" dirty="0" smtClean="0"/>
              <a:t>:</a:t>
            </a:r>
            <a:endParaRPr lang="en-US" dirty="0"/>
          </a:p>
        </p:txBody>
      </p:sp>
      <p:sp>
        <p:nvSpPr>
          <p:cNvPr id="8" name="Zástupný symbol pro obsah 7"/>
          <p:cNvSpPr>
            <a:spLocks noGrp="1"/>
          </p:cNvSpPr>
          <p:nvPr>
            <p:ph idx="1"/>
          </p:nvPr>
        </p:nvSpPr>
        <p:spPr/>
        <p:txBody>
          <a:bodyPr>
            <a:normAutofit fontScale="62500" lnSpcReduction="20000"/>
          </a:bodyPr>
          <a:lstStyle/>
          <a:p>
            <a:r>
              <a:rPr lang="en-US" dirty="0" err="1" smtClean="0"/>
              <a:t>Rybí</a:t>
            </a:r>
            <a:r>
              <a:rPr lang="en-US" dirty="0" smtClean="0"/>
              <a:t> </a:t>
            </a:r>
            <a:r>
              <a:rPr lang="en-US" dirty="0" err="1" smtClean="0"/>
              <a:t>oka</a:t>
            </a:r>
            <a:r>
              <a:rPr lang="en-US" dirty="0" smtClean="0"/>
              <a:t> (8 mm) – </a:t>
            </a:r>
            <a:r>
              <a:rPr lang="en-US" dirty="0" err="1" smtClean="0"/>
              <a:t>extrémně</a:t>
            </a:r>
            <a:r>
              <a:rPr lang="en-US" dirty="0" smtClean="0"/>
              <a:t> </a:t>
            </a:r>
            <a:r>
              <a:rPr lang="en-US" dirty="0" err="1" smtClean="0"/>
              <a:t>širokoúhlé</a:t>
            </a:r>
            <a:r>
              <a:rPr lang="en-US" dirty="0" smtClean="0"/>
              <a:t> </a:t>
            </a:r>
            <a:r>
              <a:rPr lang="en-US" dirty="0" err="1" smtClean="0"/>
              <a:t>objektivy</a:t>
            </a:r>
            <a:r>
              <a:rPr lang="en-US" dirty="0" smtClean="0"/>
              <a:t> s </a:t>
            </a:r>
            <a:r>
              <a:rPr lang="en-US" dirty="0" err="1" smtClean="0"/>
              <a:t>úmyslnou</a:t>
            </a:r>
            <a:r>
              <a:rPr lang="en-US" dirty="0" smtClean="0"/>
              <a:t> </a:t>
            </a:r>
            <a:r>
              <a:rPr lang="en-US" dirty="0" err="1" smtClean="0"/>
              <a:t>deformací</a:t>
            </a:r>
            <a:r>
              <a:rPr lang="en-US" dirty="0" smtClean="0"/>
              <a:t> </a:t>
            </a:r>
            <a:r>
              <a:rPr lang="en-US" dirty="0" err="1" smtClean="0"/>
              <a:t>perspektivy</a:t>
            </a:r>
            <a:endParaRPr lang="en-US" dirty="0" smtClean="0"/>
          </a:p>
          <a:p>
            <a:r>
              <a:rPr lang="en-US" dirty="0" err="1" smtClean="0"/>
              <a:t>Širokoúhlé</a:t>
            </a:r>
            <a:r>
              <a:rPr lang="en-US" dirty="0" smtClean="0"/>
              <a:t> (10-30 mm) – </a:t>
            </a:r>
            <a:r>
              <a:rPr lang="en-US" dirty="0" err="1" smtClean="0"/>
              <a:t>interiéry</a:t>
            </a:r>
            <a:r>
              <a:rPr lang="en-US" dirty="0" smtClean="0"/>
              <a:t>, </a:t>
            </a:r>
            <a:r>
              <a:rPr lang="en-US" dirty="0" err="1" smtClean="0"/>
              <a:t>architektura</a:t>
            </a:r>
            <a:r>
              <a:rPr lang="en-US" dirty="0" smtClean="0"/>
              <a:t>, </a:t>
            </a:r>
            <a:r>
              <a:rPr lang="en-US" dirty="0" err="1" smtClean="0"/>
              <a:t>krajina</a:t>
            </a:r>
            <a:r>
              <a:rPr lang="en-US" dirty="0" smtClean="0"/>
              <a:t>, </a:t>
            </a:r>
            <a:r>
              <a:rPr lang="en-US" dirty="0" err="1" smtClean="0"/>
              <a:t>reportáž</a:t>
            </a:r>
            <a:endParaRPr lang="en-US" dirty="0" smtClean="0"/>
          </a:p>
          <a:p>
            <a:r>
              <a:rPr lang="en-US" dirty="0" err="1" smtClean="0"/>
              <a:t>Střední</a:t>
            </a:r>
            <a:r>
              <a:rPr lang="en-US" dirty="0" smtClean="0"/>
              <a:t> (</a:t>
            </a:r>
            <a:r>
              <a:rPr lang="en-US" dirty="0" err="1" smtClean="0"/>
              <a:t>základní</a:t>
            </a:r>
            <a:r>
              <a:rPr lang="en-US" dirty="0" smtClean="0"/>
              <a:t>) </a:t>
            </a:r>
            <a:r>
              <a:rPr lang="en-US" dirty="0" err="1" smtClean="0"/>
              <a:t>ohniska</a:t>
            </a:r>
            <a:r>
              <a:rPr lang="en-US" dirty="0" smtClean="0"/>
              <a:t> (30-100 mm) – </a:t>
            </a:r>
            <a:r>
              <a:rPr lang="en-US" dirty="0" err="1" smtClean="0"/>
              <a:t>základní</a:t>
            </a:r>
            <a:r>
              <a:rPr lang="en-US" dirty="0" smtClean="0"/>
              <a:t> </a:t>
            </a:r>
            <a:r>
              <a:rPr lang="en-US" dirty="0" err="1" smtClean="0"/>
              <a:t>objektivy</a:t>
            </a:r>
            <a:r>
              <a:rPr lang="en-US" dirty="0" smtClean="0"/>
              <a:t>, </a:t>
            </a:r>
            <a:r>
              <a:rPr lang="en-US" dirty="0" err="1" smtClean="0"/>
              <a:t>přirozené</a:t>
            </a:r>
            <a:r>
              <a:rPr lang="en-US" dirty="0" smtClean="0"/>
              <a:t> </a:t>
            </a:r>
            <a:r>
              <a:rPr lang="en-US" dirty="0" err="1" smtClean="0"/>
              <a:t>zobrazení</a:t>
            </a:r>
            <a:r>
              <a:rPr lang="en-US" dirty="0" smtClean="0"/>
              <a:t>, </a:t>
            </a:r>
            <a:r>
              <a:rPr lang="en-US" dirty="0" err="1" smtClean="0"/>
              <a:t>portrét</a:t>
            </a:r>
            <a:endParaRPr lang="en-US" dirty="0" smtClean="0"/>
          </a:p>
          <a:p>
            <a:r>
              <a:rPr lang="en-US" dirty="0" err="1" smtClean="0"/>
              <a:t>Normální</a:t>
            </a:r>
            <a:r>
              <a:rPr lang="en-US" dirty="0" smtClean="0"/>
              <a:t> </a:t>
            </a:r>
            <a:r>
              <a:rPr lang="en-US" dirty="0" err="1" smtClean="0"/>
              <a:t>objektiv</a:t>
            </a:r>
            <a:r>
              <a:rPr lang="en-US" dirty="0" smtClean="0"/>
              <a:t> (50 mm) - </a:t>
            </a:r>
            <a:r>
              <a:rPr lang="en-US" dirty="0" err="1" smtClean="0"/>
              <a:t>odpovídá</a:t>
            </a:r>
            <a:r>
              <a:rPr lang="en-US" dirty="0" smtClean="0"/>
              <a:t> </a:t>
            </a:r>
            <a:r>
              <a:rPr lang="en-US" dirty="0" err="1" smtClean="0"/>
              <a:t>zornému</a:t>
            </a:r>
            <a:r>
              <a:rPr lang="en-US" dirty="0" smtClean="0"/>
              <a:t> </a:t>
            </a:r>
            <a:r>
              <a:rPr lang="en-US" dirty="0" err="1" smtClean="0"/>
              <a:t>úhlu</a:t>
            </a:r>
            <a:r>
              <a:rPr lang="en-US" dirty="0" smtClean="0"/>
              <a:t> </a:t>
            </a:r>
            <a:r>
              <a:rPr lang="en-US" dirty="0" err="1" smtClean="0"/>
              <a:t>lidského</a:t>
            </a:r>
            <a:r>
              <a:rPr lang="en-US" dirty="0" smtClean="0"/>
              <a:t> </a:t>
            </a:r>
            <a:r>
              <a:rPr lang="en-US" dirty="0" err="1" smtClean="0"/>
              <a:t>oka</a:t>
            </a:r>
            <a:endParaRPr lang="en-US" dirty="0" smtClean="0"/>
          </a:p>
          <a:p>
            <a:r>
              <a:rPr lang="en-US" dirty="0" err="1" smtClean="0"/>
              <a:t>Teleobjektivy</a:t>
            </a:r>
            <a:r>
              <a:rPr lang="en-US" dirty="0" smtClean="0"/>
              <a:t> (100-300 mm) – </a:t>
            </a:r>
            <a:r>
              <a:rPr lang="en-US" dirty="0" err="1" smtClean="0"/>
              <a:t>portrét</a:t>
            </a:r>
            <a:r>
              <a:rPr lang="en-US" dirty="0" smtClean="0"/>
              <a:t>, </a:t>
            </a:r>
            <a:r>
              <a:rPr lang="en-US" dirty="0" err="1" smtClean="0"/>
              <a:t>reportáž</a:t>
            </a:r>
            <a:r>
              <a:rPr lang="en-US" dirty="0" smtClean="0"/>
              <a:t>, </a:t>
            </a:r>
            <a:r>
              <a:rPr lang="en-US" dirty="0" err="1" smtClean="0"/>
              <a:t>krajina</a:t>
            </a:r>
            <a:endParaRPr lang="en-US" dirty="0" smtClean="0"/>
          </a:p>
          <a:p>
            <a:r>
              <a:rPr lang="en-US" dirty="0" err="1" smtClean="0"/>
              <a:t>Silné</a:t>
            </a:r>
            <a:r>
              <a:rPr lang="en-US" dirty="0" smtClean="0"/>
              <a:t> </a:t>
            </a:r>
            <a:r>
              <a:rPr lang="en-US" dirty="0" err="1" smtClean="0"/>
              <a:t>teleobjektivy</a:t>
            </a:r>
            <a:r>
              <a:rPr lang="en-US" dirty="0" smtClean="0"/>
              <a:t> (&gt;300 mm) – </a:t>
            </a:r>
            <a:r>
              <a:rPr lang="en-US" dirty="0" err="1" smtClean="0"/>
              <a:t>příroda</a:t>
            </a:r>
            <a:r>
              <a:rPr lang="en-US" dirty="0" smtClean="0"/>
              <a:t>, sport</a:t>
            </a:r>
          </a:p>
          <a:p>
            <a:r>
              <a:rPr lang="en-US" dirty="0" err="1" smtClean="0"/>
              <a:t>Makroobjektivy</a:t>
            </a:r>
            <a:r>
              <a:rPr lang="en-US" dirty="0" smtClean="0"/>
              <a:t> – </a:t>
            </a:r>
            <a:r>
              <a:rPr lang="en-US" dirty="0" err="1" smtClean="0"/>
              <a:t>měřítko</a:t>
            </a:r>
            <a:r>
              <a:rPr lang="en-US" dirty="0" smtClean="0"/>
              <a:t> 1:1, </a:t>
            </a:r>
            <a:r>
              <a:rPr lang="en-US" dirty="0" err="1" smtClean="0"/>
              <a:t>liší</a:t>
            </a:r>
            <a:r>
              <a:rPr lang="en-US" dirty="0" smtClean="0"/>
              <a:t> se </a:t>
            </a:r>
            <a:r>
              <a:rPr lang="en-US" dirty="0" err="1" smtClean="0"/>
              <a:t>minimální</a:t>
            </a:r>
            <a:r>
              <a:rPr lang="en-US" dirty="0" smtClean="0"/>
              <a:t> </a:t>
            </a:r>
            <a:r>
              <a:rPr lang="en-US" dirty="0" err="1" smtClean="0"/>
              <a:t>zaostřovací</a:t>
            </a:r>
            <a:r>
              <a:rPr lang="en-US" dirty="0" smtClean="0"/>
              <a:t> </a:t>
            </a:r>
            <a:r>
              <a:rPr lang="en-US" dirty="0" err="1" smtClean="0"/>
              <a:t>vzdáleností</a:t>
            </a:r>
            <a:endParaRPr lang="en-US" dirty="0" smtClean="0"/>
          </a:p>
          <a:p>
            <a:r>
              <a:rPr lang="en-US" dirty="0" smtClean="0"/>
              <a:t>Tilt-Shift – </a:t>
            </a:r>
            <a:r>
              <a:rPr lang="en-US" dirty="0" err="1" smtClean="0"/>
              <a:t>architektura</a:t>
            </a:r>
            <a:r>
              <a:rPr lang="en-US" dirty="0" smtClean="0"/>
              <a:t> (</a:t>
            </a:r>
            <a:r>
              <a:rPr lang="en-US" dirty="0" err="1" smtClean="0"/>
              <a:t>korekce</a:t>
            </a:r>
            <a:r>
              <a:rPr lang="en-US" dirty="0" smtClean="0"/>
              <a:t> </a:t>
            </a:r>
            <a:r>
              <a:rPr lang="en-US" dirty="0" err="1" smtClean="0"/>
              <a:t>sbíhání</a:t>
            </a:r>
            <a:r>
              <a:rPr lang="en-US" dirty="0" smtClean="0"/>
              <a:t> </a:t>
            </a:r>
            <a:r>
              <a:rPr lang="en-US" dirty="0" err="1" smtClean="0"/>
              <a:t>linií</a:t>
            </a:r>
            <a:r>
              <a:rPr lang="en-US" dirty="0" smtClean="0"/>
              <a:t> - „</a:t>
            </a:r>
            <a:r>
              <a:rPr lang="en-US" dirty="0" err="1" smtClean="0"/>
              <a:t>flašky</a:t>
            </a:r>
            <a:r>
              <a:rPr lang="en-US" dirty="0" smtClean="0"/>
              <a:t>“)</a:t>
            </a:r>
          </a:p>
          <a:p>
            <a:r>
              <a:rPr lang="en-US" dirty="0" smtClean="0"/>
              <a:t>Mirror – </a:t>
            </a:r>
            <a:r>
              <a:rPr lang="en-US" dirty="0" err="1" smtClean="0"/>
              <a:t>silné</a:t>
            </a:r>
            <a:r>
              <a:rPr lang="en-US" dirty="0" smtClean="0"/>
              <a:t> </a:t>
            </a:r>
            <a:r>
              <a:rPr lang="en-US" dirty="0" err="1" smtClean="0"/>
              <a:t>teleobjektivy</a:t>
            </a:r>
            <a:r>
              <a:rPr lang="en-US" dirty="0" smtClean="0"/>
              <a:t> (600 mm) </a:t>
            </a:r>
            <a:r>
              <a:rPr lang="en-US" dirty="0" err="1" smtClean="0"/>
              <a:t>konstruované</a:t>
            </a:r>
            <a:r>
              <a:rPr lang="en-US" dirty="0" smtClean="0"/>
              <a:t> </a:t>
            </a:r>
            <a:r>
              <a:rPr lang="en-US" dirty="0" err="1" smtClean="0"/>
              <a:t>na</a:t>
            </a:r>
            <a:r>
              <a:rPr lang="en-US" dirty="0" smtClean="0"/>
              <a:t> </a:t>
            </a:r>
            <a:r>
              <a:rPr lang="en-US" dirty="0" err="1" smtClean="0"/>
              <a:t>principu</a:t>
            </a:r>
            <a:r>
              <a:rPr lang="en-US" dirty="0" smtClean="0"/>
              <a:t> </a:t>
            </a:r>
            <a:r>
              <a:rPr lang="en-US" dirty="0" err="1" smtClean="0"/>
              <a:t>hvězdářského</a:t>
            </a:r>
            <a:r>
              <a:rPr lang="en-US" dirty="0" smtClean="0"/>
              <a:t> </a:t>
            </a:r>
            <a:r>
              <a:rPr lang="en-US" dirty="0" err="1" smtClean="0"/>
              <a:t>dalekohledu</a:t>
            </a:r>
            <a:endParaRPr lang="en-US" dirty="0"/>
          </a:p>
        </p:txBody>
      </p:sp>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5FD022C6-55DB-44D5-9318-849C250DD972}" type="slidenum">
              <a:rPr lang="cs-CZ" smtClean="0"/>
              <a:pPr/>
              <a:t>43</a:t>
            </a:fld>
            <a:endParaRPr lang="cs-CZ"/>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a:t>Rybí oko (</a:t>
            </a:r>
            <a:r>
              <a:rPr lang="cs-CZ" dirty="0" err="1" smtClean="0"/>
              <a:t>Fisheye</a:t>
            </a:r>
            <a:r>
              <a:rPr lang="cs-CZ" dirty="0" smtClean="0"/>
              <a:t>)</a:t>
            </a:r>
            <a:endParaRPr lang="cs-CZ" dirty="0"/>
          </a:p>
        </p:txBody>
      </p:sp>
      <p:sp>
        <p:nvSpPr>
          <p:cNvPr id="9" name="Zástupný symbol pro text 8"/>
          <p:cNvSpPr>
            <a:spLocks noGrp="1"/>
          </p:cNvSpPr>
          <p:nvPr>
            <p:ph sz="half" idx="1"/>
          </p:nvPr>
        </p:nvSpPr>
        <p:spPr>
          <a:xfrm>
            <a:off x="971601" y="1827213"/>
            <a:ext cx="3600400" cy="4114800"/>
          </a:xfrm>
        </p:spPr>
        <p:txBody>
          <a:bodyPr>
            <a:normAutofit fontScale="62500" lnSpcReduction="20000"/>
          </a:bodyPr>
          <a:lstStyle/>
          <a:p>
            <a:r>
              <a:rPr lang="cs-CZ" dirty="0"/>
              <a:t>Běžné objektivy používají tzv. </a:t>
            </a:r>
            <a:r>
              <a:rPr lang="cs-CZ" dirty="0" err="1"/>
              <a:t>rectilineární</a:t>
            </a:r>
            <a:r>
              <a:rPr lang="cs-CZ" dirty="0"/>
              <a:t> projekci, která rovné hrany (přímky) ve scéně zachová jako rovné hrany (přímky) na snímku. Pro dosažení </a:t>
            </a:r>
            <a:r>
              <a:rPr lang="cs-CZ" dirty="0" err="1"/>
              <a:t>rectilineární</a:t>
            </a:r>
            <a:r>
              <a:rPr lang="cs-CZ" dirty="0"/>
              <a:t> projekce musí objektiv obraz v rozích natahovat, což se často projevuje zejména u extrémně širokoúhlých objektivů (méně než cca 24 mm) deformací předmětů v rohu. Zředění obrazu v rozích vede také často k </a:t>
            </a:r>
            <a:r>
              <a:rPr lang="cs-CZ" dirty="0" err="1"/>
              <a:t>vinětaci</a:t>
            </a:r>
            <a:endParaRPr lang="cs-CZ" dirty="0"/>
          </a:p>
        </p:txBody>
      </p:sp>
      <p:pic>
        <p:nvPicPr>
          <p:cNvPr id="13" name="Zástupný symbol pro obsah 1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04950" y="2276872"/>
            <a:ext cx="3878675" cy="2986580"/>
          </a:xfrm>
        </p:spPr>
      </p:pic>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5FD022C6-55DB-44D5-9318-849C250DD972}" type="slidenum">
              <a:rPr lang="cs-CZ" smtClean="0"/>
              <a:pPr/>
              <a:t>44</a:t>
            </a:fld>
            <a:endParaRPr lang="cs-CZ"/>
          </a:p>
        </p:txBody>
      </p:sp>
    </p:spTree>
    <p:extLst>
      <p:ext uri="{BB962C8B-B14F-4D97-AF65-F5344CB8AC3E}">
        <p14:creationId xmlns:p14="http://schemas.microsoft.com/office/powerpoint/2010/main" val="212575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CIRKULÁRNÍ VERSUS DIAGONÁLNÍ RYBÍ OKO</a:t>
            </a:r>
          </a:p>
        </p:txBody>
      </p:sp>
      <p:sp>
        <p:nvSpPr>
          <p:cNvPr id="8" name="Zástupný symbol pro text 7"/>
          <p:cNvSpPr>
            <a:spLocks noGrp="1"/>
          </p:cNvSpPr>
          <p:nvPr>
            <p:ph type="body" sz="half" idx="1"/>
          </p:nvPr>
        </p:nvSpPr>
        <p:spPr>
          <a:xfrm>
            <a:off x="1115616" y="1772816"/>
            <a:ext cx="3888432" cy="4464495"/>
          </a:xfrm>
        </p:spPr>
        <p:txBody>
          <a:bodyPr>
            <a:normAutofit fontScale="55000" lnSpcReduction="20000"/>
          </a:bodyPr>
          <a:lstStyle/>
          <a:p>
            <a:r>
              <a:rPr lang="cs-CZ" dirty="0"/>
              <a:t>Rybí oko je speciální typ objektivu, který nepoužívá </a:t>
            </a:r>
            <a:r>
              <a:rPr lang="cs-CZ" dirty="0" err="1"/>
              <a:t>rectilineární</a:t>
            </a:r>
            <a:r>
              <a:rPr lang="cs-CZ" dirty="0"/>
              <a:t> projekci (nectí přímky). </a:t>
            </a:r>
            <a:endParaRPr lang="cs-CZ" dirty="0" smtClean="0"/>
          </a:p>
          <a:p>
            <a:r>
              <a:rPr lang="cs-CZ" dirty="0" smtClean="0"/>
              <a:t>cirkulární </a:t>
            </a:r>
            <a:r>
              <a:rPr lang="cs-CZ" dirty="0"/>
              <a:t>rybí oko zobrazí polokouli 180° všemi směry na senzor/film jako kruhový obraz. </a:t>
            </a:r>
            <a:endParaRPr lang="cs-CZ" dirty="0" smtClean="0"/>
          </a:p>
          <a:p>
            <a:r>
              <a:rPr lang="cs-CZ" dirty="0" smtClean="0"/>
              <a:t>Pro </a:t>
            </a:r>
            <a:r>
              <a:rPr lang="cs-CZ" dirty="0"/>
              <a:t>běžnou fotografii se hodí spíše tzv. diagonální rybí oko, což je objektiv, který obrazem vyplní celý senzor. Realizuje obdélníkový výřez obrazu produkovaného cirkulárním rybím okem a tím dosahuje zorného úhlu 180° jen diagonálně. </a:t>
            </a:r>
            <a:endParaRPr lang="cs-CZ" dirty="0" smtClean="0"/>
          </a:p>
          <a:p>
            <a:r>
              <a:rPr lang="cs-CZ" dirty="0" smtClean="0"/>
              <a:t>Ořezem </a:t>
            </a:r>
            <a:r>
              <a:rPr lang="cs-CZ" dirty="0"/>
              <a:t>obrazu získaného cirkulárním rybím okem je možné plnohodnotně simulovat obraz získaný diagonálním rybím okem.</a:t>
            </a:r>
          </a:p>
        </p:txBody>
      </p:sp>
      <p:pic>
        <p:nvPicPr>
          <p:cNvPr id="11" name="Zástupný symbol pro obsah 10"/>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364088" y="1772815"/>
            <a:ext cx="2990998" cy="2998003"/>
          </a:xfrm>
        </p:spPr>
      </p:pic>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0EC5036C-3551-4D7A-9CEF-AB2F19A07F97}" type="slidenum">
              <a:rPr lang="cs-CZ" smtClean="0"/>
              <a:pPr/>
              <a:t>45</a:t>
            </a:fld>
            <a:endParaRPr lang="cs-CZ"/>
          </a:p>
        </p:txBody>
      </p:sp>
      <p:pic>
        <p:nvPicPr>
          <p:cNvPr id="4" name="Zástupný symbol pro obsah 3"/>
          <p:cNvPicPr>
            <a:picLocks noGrp="1" noChangeAspect="1"/>
          </p:cNvPicPr>
          <p:nvPr>
            <p:ph sz="quarter" idx="3"/>
          </p:nvPr>
        </p:nvPicPr>
        <p:blipFill>
          <a:blip r:embed="rId3">
            <a:extLst>
              <a:ext uri="{28A0092B-C50C-407E-A947-70E740481C1C}">
                <a14:useLocalDpi xmlns:a14="http://schemas.microsoft.com/office/drawing/2010/main" val="0"/>
              </a:ext>
            </a:extLst>
          </a:blip>
          <a:stretch>
            <a:fillRect/>
          </a:stretch>
        </p:blipFill>
        <p:spPr>
          <a:xfrm>
            <a:off x="5508104" y="4791066"/>
            <a:ext cx="2664296" cy="1915277"/>
          </a:xfrm>
        </p:spPr>
      </p:pic>
    </p:spTree>
    <p:extLst>
      <p:ext uri="{BB962C8B-B14F-4D97-AF65-F5344CB8AC3E}">
        <p14:creationId xmlns:p14="http://schemas.microsoft.com/office/powerpoint/2010/main" val="41450215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Širokoúhlý objektiv</a:t>
            </a:r>
            <a:endParaRPr lang="cs-CZ" dirty="0"/>
          </a:p>
        </p:txBody>
      </p:sp>
      <p:sp>
        <p:nvSpPr>
          <p:cNvPr id="8" name="Zástupný symbol pro text 7"/>
          <p:cNvSpPr>
            <a:spLocks noGrp="1"/>
          </p:cNvSpPr>
          <p:nvPr>
            <p:ph type="body" sz="half" idx="1"/>
          </p:nvPr>
        </p:nvSpPr>
        <p:spPr>
          <a:xfrm>
            <a:off x="1115616" y="1827213"/>
            <a:ext cx="4104456" cy="4114800"/>
          </a:xfrm>
        </p:spPr>
        <p:txBody>
          <a:bodyPr>
            <a:normAutofit fontScale="55000" lnSpcReduction="20000"/>
          </a:bodyPr>
          <a:lstStyle/>
          <a:p>
            <a:r>
              <a:rPr lang="cs-CZ" dirty="0"/>
              <a:t>je </a:t>
            </a:r>
            <a:r>
              <a:rPr lang="cs-CZ" dirty="0" smtClean="0">
                <a:hlinkClick r:id="rId2" action="ppaction://hlinkfile" tooltip="Objektiv"/>
              </a:rPr>
              <a:t>objektiv</a:t>
            </a:r>
            <a:r>
              <a:rPr lang="cs-CZ" dirty="0" smtClean="0"/>
              <a:t>, jehož </a:t>
            </a:r>
            <a:r>
              <a:rPr lang="cs-CZ" dirty="0">
                <a:hlinkClick r:id="rId3" action="ppaction://hlinkfile" tooltip="Ohnisková vzdálenost"/>
              </a:rPr>
              <a:t>ohnisková vzdálenost</a:t>
            </a:r>
            <a:r>
              <a:rPr lang="cs-CZ" dirty="0"/>
              <a:t> je podstatně kratší než ohnisková vzdálenost normálního </a:t>
            </a:r>
            <a:r>
              <a:rPr lang="cs-CZ" dirty="0" smtClean="0"/>
              <a:t>objektivu</a:t>
            </a:r>
          </a:p>
          <a:p>
            <a:r>
              <a:rPr lang="cs-CZ" dirty="0" smtClean="0"/>
              <a:t>Podle </a:t>
            </a:r>
            <a:r>
              <a:rPr lang="cs-CZ" dirty="0"/>
              <a:t>konvencí je ve fotografii ohnisková vzdálenost normálního objektivu pro daný formát zhruba rovná délce úhlopříčky políčka obrazu nebo digitálního </a:t>
            </a:r>
            <a:r>
              <a:rPr lang="cs-CZ" dirty="0">
                <a:hlinkClick r:id="rId4" action="ppaction://hlinkfile" tooltip="Čip"/>
              </a:rPr>
              <a:t>čipu</a:t>
            </a:r>
            <a:r>
              <a:rPr lang="cs-CZ" dirty="0" smtClean="0"/>
              <a:t>.</a:t>
            </a:r>
          </a:p>
          <a:p>
            <a:r>
              <a:rPr lang="cs-CZ" dirty="0"/>
              <a:t>Běžné širokoúhlé objektivy pro </a:t>
            </a:r>
            <a:r>
              <a:rPr lang="cs-CZ" dirty="0" smtClean="0"/>
              <a:t>kinofilmový </a:t>
            </a:r>
            <a:r>
              <a:rPr lang="cs-CZ" dirty="0"/>
              <a:t>fotoaparát jsou 35, 28, 24, 21, 18 a 14 mm</a:t>
            </a:r>
            <a:r>
              <a:rPr lang="cs-CZ" dirty="0" smtClean="0"/>
              <a:t>.</a:t>
            </a:r>
          </a:p>
          <a:p>
            <a:r>
              <a:rPr lang="cs-CZ" dirty="0"/>
              <a:t>obraz vytvořený širokoúhlým </a:t>
            </a:r>
            <a:r>
              <a:rPr lang="cs-CZ" dirty="0" smtClean="0"/>
              <a:t>objektivem je </a:t>
            </a:r>
            <a:r>
              <a:rPr lang="cs-CZ" dirty="0"/>
              <a:t>citlivější na deformaci perspektivy než obraz vytvořený normálním objektivem, protože se obvykle používá mnohem blíže k fotografovanému objektu </a:t>
            </a:r>
          </a:p>
        </p:txBody>
      </p:sp>
      <p:pic>
        <p:nvPicPr>
          <p:cNvPr id="11" name="Zástupný symbol pro obsah 10"/>
          <p:cNvPicPr>
            <a:picLocks noGrp="1" noChangeAspect="1"/>
          </p:cNvPicPr>
          <p:nvPr>
            <p:ph sz="quarter" idx="3"/>
          </p:nvPr>
        </p:nvPicPr>
        <p:blipFill>
          <a:blip r:embed="rId5" cstate="print">
            <a:extLst>
              <a:ext uri="{28A0092B-C50C-407E-A947-70E740481C1C}">
                <a14:useLocalDpi xmlns:a14="http://schemas.microsoft.com/office/drawing/2010/main" val="0"/>
              </a:ext>
            </a:extLst>
          </a:blip>
          <a:stretch>
            <a:fillRect/>
          </a:stretch>
        </p:blipFill>
        <p:spPr>
          <a:xfrm>
            <a:off x="5436096" y="3933056"/>
            <a:ext cx="2971800" cy="1981200"/>
          </a:xfrm>
        </p:spPr>
      </p:pic>
      <p:sp>
        <p:nvSpPr>
          <p:cNvPr id="4" name="Zástupný symbol pro datum 3"/>
          <p:cNvSpPr>
            <a:spLocks noGrp="1"/>
          </p:cNvSpPr>
          <p:nvPr>
            <p:ph type="dt" sz="half" idx="10"/>
          </p:nvPr>
        </p:nvSpPr>
        <p:spPr/>
        <p:txBody>
          <a:bodyPr/>
          <a:lstStyle/>
          <a:p>
            <a:r>
              <a:rPr lang="cs-CZ" smtClean="0"/>
              <a:t>2013</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A7BA68CA-7F6C-4189-8A4A-639BBC177938}" type="slidenum">
              <a:rPr lang="cs-CZ" smtClean="0"/>
              <a:pPr/>
              <a:t>46</a:t>
            </a:fld>
            <a:endParaRPr lang="cs-CZ"/>
          </a:p>
        </p:txBody>
      </p:sp>
      <p:pic>
        <p:nvPicPr>
          <p:cNvPr id="205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0019"/>
          <a:stretch/>
        </p:blipFill>
        <p:spPr bwMode="auto">
          <a:xfrm>
            <a:off x="5868144" y="1820729"/>
            <a:ext cx="1872208" cy="1995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41763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30F78CEB-EC58-4897-A241-C770A4F45660}" type="slidenum">
              <a:rPr lang="cs-CZ"/>
              <a:pPr/>
              <a:t>47</a:t>
            </a:fld>
            <a:endParaRPr lang="cs-CZ"/>
          </a:p>
        </p:txBody>
      </p:sp>
      <p:sp>
        <p:nvSpPr>
          <p:cNvPr id="224258" name="Rectangle 2"/>
          <p:cNvSpPr>
            <a:spLocks noGrp="1" noChangeArrowheads="1"/>
          </p:cNvSpPr>
          <p:nvPr>
            <p:ph type="title"/>
          </p:nvPr>
        </p:nvSpPr>
        <p:spPr/>
        <p:txBody>
          <a:bodyPr/>
          <a:lstStyle/>
          <a:p>
            <a:r>
              <a:rPr lang="cs-CZ"/>
              <a:t>Širokoúhlé objektivy</a:t>
            </a:r>
          </a:p>
        </p:txBody>
      </p:sp>
      <p:sp>
        <p:nvSpPr>
          <p:cNvPr id="224260" name="Rectangle 4"/>
          <p:cNvSpPr>
            <a:spLocks noGrp="1" noChangeArrowheads="1"/>
          </p:cNvSpPr>
          <p:nvPr>
            <p:ph type="body" sz="half" idx="1"/>
          </p:nvPr>
        </p:nvSpPr>
        <p:spPr/>
        <p:txBody>
          <a:bodyPr/>
          <a:lstStyle/>
          <a:p>
            <a:pPr>
              <a:lnSpc>
                <a:spcPct val="90000"/>
              </a:lnSpc>
            </a:pPr>
            <a:r>
              <a:rPr lang="cs-CZ" sz="2500"/>
              <a:t>A-Hypergon </a:t>
            </a:r>
          </a:p>
          <a:p>
            <a:pPr>
              <a:lnSpc>
                <a:spcPct val="90000"/>
              </a:lnSpc>
            </a:pPr>
            <a:r>
              <a:rPr lang="cs-CZ" sz="2500"/>
              <a:t>B-Topogon (Zeiss Jena)</a:t>
            </a:r>
          </a:p>
          <a:p>
            <a:pPr>
              <a:lnSpc>
                <a:spcPct val="90000"/>
              </a:lnSpc>
            </a:pPr>
            <a:r>
              <a:rPr lang="cs-CZ" sz="2500"/>
              <a:t>C-Angulon (Schneider)</a:t>
            </a:r>
          </a:p>
          <a:p>
            <a:pPr>
              <a:lnSpc>
                <a:spcPct val="90000"/>
              </a:lnSpc>
            </a:pPr>
            <a:r>
              <a:rPr lang="cs-CZ" sz="2500"/>
              <a:t>D-Largor (Meopta)</a:t>
            </a:r>
          </a:p>
          <a:p>
            <a:pPr>
              <a:lnSpc>
                <a:spcPct val="90000"/>
              </a:lnSpc>
            </a:pPr>
            <a:r>
              <a:rPr lang="cs-CZ" sz="2500"/>
              <a:t>E-Biogon (Zeiss Jena)</a:t>
            </a:r>
          </a:p>
          <a:p>
            <a:pPr>
              <a:lnSpc>
                <a:spcPct val="90000"/>
              </a:lnSpc>
            </a:pPr>
            <a:r>
              <a:rPr lang="cs-CZ" sz="2500"/>
              <a:t>F-Skoparon (Voigtl</a:t>
            </a:r>
            <a:r>
              <a:rPr lang="de-DE" sz="2500"/>
              <a:t>änder</a:t>
            </a:r>
            <a:r>
              <a:rPr lang="cs-CZ" sz="2500"/>
              <a:t>)</a:t>
            </a:r>
          </a:p>
        </p:txBody>
      </p:sp>
      <p:pic>
        <p:nvPicPr>
          <p:cNvPr id="224264" name="Picture 8" descr="obr94"/>
          <p:cNvPicPr>
            <a:picLocks noGrp="1" noChangeAspect="1" noChangeArrowheads="1"/>
          </p:cNvPicPr>
          <p:nvPr>
            <p:ph sz="half" idx="2"/>
          </p:nvPr>
        </p:nvPicPr>
        <p:blipFill>
          <a:blip r:embed="rId3" cstate="print">
            <a:lum contrast="24000"/>
          </a:blip>
          <a:srcRect t="1994" b="13564"/>
          <a:stretch>
            <a:fillRect/>
          </a:stretch>
        </p:blipFill>
        <p:spPr>
          <a:xfrm>
            <a:off x="5130800" y="1557338"/>
            <a:ext cx="3554413" cy="4751387"/>
          </a:xfrm>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Normální objektiv</a:t>
            </a:r>
            <a:endParaRPr lang="cs-CZ" dirty="0"/>
          </a:p>
        </p:txBody>
      </p:sp>
      <p:sp>
        <p:nvSpPr>
          <p:cNvPr id="3" name="Zástupný symbol pro text 2"/>
          <p:cNvSpPr>
            <a:spLocks noGrp="1"/>
          </p:cNvSpPr>
          <p:nvPr>
            <p:ph type="body" sz="half" idx="1"/>
          </p:nvPr>
        </p:nvSpPr>
        <p:spPr>
          <a:xfrm>
            <a:off x="971601" y="1827212"/>
            <a:ext cx="3096343" cy="4626123"/>
          </a:xfrm>
        </p:spPr>
        <p:txBody>
          <a:bodyPr>
            <a:normAutofit fontScale="70000" lnSpcReduction="20000"/>
          </a:bodyPr>
          <a:lstStyle/>
          <a:p>
            <a:r>
              <a:rPr lang="cs-CZ" dirty="0" smtClean="0"/>
              <a:t>Ve fotografii je normálním objektivem </a:t>
            </a:r>
            <a:r>
              <a:rPr lang="cs-CZ" dirty="0"/>
              <a:t>myšlený takový objektiv, jehož ohnisková vzdálenost je přibližně ekvivalentní s úhlopříčkou obrazu projektovaného uvnitř fotoaparátu. Toto zhruba sbližuje perspektivu vnímanou lidským viděním.</a:t>
            </a:r>
          </a:p>
        </p:txBody>
      </p:sp>
      <p:pic>
        <p:nvPicPr>
          <p:cNvPr id="10" name="Zástupný symbol pro obsah 9"/>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6084168" y="1700808"/>
            <a:ext cx="1752600" cy="1733550"/>
          </a:xfrm>
        </p:spPr>
      </p:pic>
      <p:graphicFrame>
        <p:nvGraphicFramePr>
          <p:cNvPr id="11" name="Zástupný symbol pro obsah 10"/>
          <p:cNvGraphicFramePr>
            <a:graphicFrameLocks noGrp="1"/>
          </p:cNvGraphicFramePr>
          <p:nvPr>
            <p:ph sz="quarter" idx="3"/>
            <p:extLst>
              <p:ext uri="{D42A27DB-BD31-4B8C-83A1-F6EECF244321}">
                <p14:modId xmlns:p14="http://schemas.microsoft.com/office/powerpoint/2010/main" val="130285392"/>
              </p:ext>
            </p:extLst>
          </p:nvPr>
        </p:nvGraphicFramePr>
        <p:xfrm>
          <a:off x="4067943" y="3573016"/>
          <a:ext cx="4896545" cy="2695525"/>
        </p:xfrm>
        <a:graphic>
          <a:graphicData uri="http://schemas.openxmlformats.org/drawingml/2006/table">
            <a:tbl>
              <a:tblPr firstRow="1" bandRow="1">
                <a:tableStyleId>{5C22544A-7EE6-4342-B048-85BDC9FD1C3A}</a:tableStyleId>
              </a:tblPr>
              <a:tblGrid>
                <a:gridCol w="1224137"/>
                <a:gridCol w="1368152"/>
                <a:gridCol w="1080120"/>
                <a:gridCol w="1224136"/>
              </a:tblGrid>
              <a:tr h="435473">
                <a:tc>
                  <a:txBody>
                    <a:bodyPr/>
                    <a:lstStyle/>
                    <a:p>
                      <a:r>
                        <a:rPr lang="cs-CZ" sz="1400" dirty="0" smtClean="0"/>
                        <a:t>Formát snímače</a:t>
                      </a:r>
                      <a:endParaRPr lang="cs-CZ" sz="1400" dirty="0"/>
                    </a:p>
                  </a:txBody>
                  <a:tcPr/>
                </a:tc>
                <a:tc>
                  <a:txBody>
                    <a:bodyPr/>
                    <a:lstStyle/>
                    <a:p>
                      <a:r>
                        <a:rPr lang="cs-CZ" sz="1400" dirty="0" smtClean="0"/>
                        <a:t>Rozměry obrazu</a:t>
                      </a:r>
                      <a:endParaRPr lang="cs-CZ" sz="1400" dirty="0"/>
                    </a:p>
                  </a:txBody>
                  <a:tcPr/>
                </a:tc>
                <a:tc>
                  <a:txBody>
                    <a:bodyPr/>
                    <a:lstStyle/>
                    <a:p>
                      <a:r>
                        <a:rPr lang="cs-CZ" sz="1400" dirty="0" smtClean="0"/>
                        <a:t>úhlopříčka</a:t>
                      </a:r>
                      <a:endParaRPr lang="cs-CZ" sz="1400" dirty="0"/>
                    </a:p>
                  </a:txBody>
                  <a:tcPr/>
                </a:tc>
                <a:tc>
                  <a:txBody>
                    <a:bodyPr/>
                    <a:lstStyle/>
                    <a:p>
                      <a:r>
                        <a:rPr lang="cs-CZ" sz="1400" b="1" dirty="0" smtClean="0"/>
                        <a:t>ohnisko</a:t>
                      </a:r>
                      <a:endParaRPr lang="cs-CZ" sz="1400" b="1" dirty="0"/>
                    </a:p>
                  </a:txBody>
                  <a:tcPr/>
                </a:tc>
              </a:tr>
              <a:tr h="435473">
                <a:tc>
                  <a:txBody>
                    <a:bodyPr/>
                    <a:lstStyle/>
                    <a:p>
                      <a:r>
                        <a:rPr lang="cs-CZ" dirty="0" smtClean="0"/>
                        <a:t>APS C</a:t>
                      </a:r>
                      <a:endParaRPr lang="cs-CZ" dirty="0"/>
                    </a:p>
                  </a:txBody>
                  <a:tcPr/>
                </a:tc>
                <a:tc>
                  <a:txBody>
                    <a:bodyPr/>
                    <a:lstStyle/>
                    <a:p>
                      <a:r>
                        <a:rPr lang="cs-CZ" dirty="0" smtClean="0"/>
                        <a:t>16,7x25,1</a:t>
                      </a:r>
                      <a:endParaRPr lang="cs-CZ" dirty="0"/>
                    </a:p>
                  </a:txBody>
                  <a:tcPr/>
                </a:tc>
                <a:tc>
                  <a:txBody>
                    <a:bodyPr/>
                    <a:lstStyle/>
                    <a:p>
                      <a:r>
                        <a:rPr lang="cs-CZ" dirty="0" smtClean="0"/>
                        <a:t>30,15</a:t>
                      </a:r>
                      <a:endParaRPr lang="cs-CZ" dirty="0"/>
                    </a:p>
                  </a:txBody>
                  <a:tcPr/>
                </a:tc>
                <a:tc>
                  <a:txBody>
                    <a:bodyPr/>
                    <a:lstStyle/>
                    <a:p>
                      <a:r>
                        <a:rPr lang="cs-CZ" dirty="0" smtClean="0"/>
                        <a:t>28 - 35</a:t>
                      </a:r>
                      <a:endParaRPr lang="cs-CZ" dirty="0"/>
                    </a:p>
                  </a:txBody>
                  <a:tcPr/>
                </a:tc>
              </a:tr>
              <a:tr h="435473">
                <a:tc>
                  <a:txBody>
                    <a:bodyPr/>
                    <a:lstStyle/>
                    <a:p>
                      <a:r>
                        <a:rPr lang="cs-CZ" dirty="0" smtClean="0"/>
                        <a:t>FX (135)</a:t>
                      </a:r>
                      <a:endParaRPr lang="cs-CZ" dirty="0"/>
                    </a:p>
                  </a:txBody>
                  <a:tcPr/>
                </a:tc>
                <a:tc>
                  <a:txBody>
                    <a:bodyPr/>
                    <a:lstStyle/>
                    <a:p>
                      <a:r>
                        <a:rPr lang="cs-CZ" dirty="0" smtClean="0"/>
                        <a:t>24x36</a:t>
                      </a:r>
                      <a:endParaRPr lang="cs-CZ" dirty="0"/>
                    </a:p>
                  </a:txBody>
                  <a:tcPr/>
                </a:tc>
                <a:tc>
                  <a:txBody>
                    <a:bodyPr/>
                    <a:lstStyle/>
                    <a:p>
                      <a:r>
                        <a:rPr lang="cs-CZ" dirty="0" smtClean="0"/>
                        <a:t>43,27</a:t>
                      </a:r>
                      <a:endParaRPr lang="cs-CZ" dirty="0"/>
                    </a:p>
                  </a:txBody>
                  <a:tcPr/>
                </a:tc>
                <a:tc>
                  <a:txBody>
                    <a:bodyPr/>
                    <a:lstStyle/>
                    <a:p>
                      <a:r>
                        <a:rPr lang="cs-CZ" dirty="0" smtClean="0"/>
                        <a:t>50</a:t>
                      </a:r>
                      <a:endParaRPr lang="cs-CZ" dirty="0"/>
                    </a:p>
                  </a:txBody>
                  <a:tcPr/>
                </a:tc>
              </a:tr>
              <a:tr h="435473">
                <a:tc>
                  <a:txBody>
                    <a:bodyPr/>
                    <a:lstStyle/>
                    <a:p>
                      <a:r>
                        <a:rPr lang="cs-CZ" dirty="0" smtClean="0"/>
                        <a:t>645</a:t>
                      </a:r>
                      <a:endParaRPr lang="cs-CZ" dirty="0"/>
                    </a:p>
                  </a:txBody>
                  <a:tcPr/>
                </a:tc>
                <a:tc>
                  <a:txBody>
                    <a:bodyPr/>
                    <a:lstStyle/>
                    <a:p>
                      <a:r>
                        <a:rPr lang="cs-CZ" dirty="0" smtClean="0"/>
                        <a:t>56x45</a:t>
                      </a:r>
                      <a:endParaRPr lang="cs-CZ" dirty="0"/>
                    </a:p>
                  </a:txBody>
                  <a:tcPr/>
                </a:tc>
                <a:tc>
                  <a:txBody>
                    <a:bodyPr/>
                    <a:lstStyle/>
                    <a:p>
                      <a:r>
                        <a:rPr lang="cs-CZ" dirty="0" smtClean="0"/>
                        <a:t>71,84</a:t>
                      </a:r>
                      <a:endParaRPr lang="cs-CZ" dirty="0"/>
                    </a:p>
                  </a:txBody>
                  <a:tcPr/>
                </a:tc>
                <a:tc>
                  <a:txBody>
                    <a:bodyPr/>
                    <a:lstStyle/>
                    <a:p>
                      <a:r>
                        <a:rPr lang="cs-CZ" dirty="0" smtClean="0"/>
                        <a:t>75</a:t>
                      </a:r>
                      <a:endParaRPr lang="cs-CZ" dirty="0"/>
                    </a:p>
                  </a:txBody>
                  <a:tcPr/>
                </a:tc>
              </a:tr>
              <a:tr h="435473">
                <a:tc>
                  <a:txBody>
                    <a:bodyPr/>
                    <a:lstStyle/>
                    <a:p>
                      <a:r>
                        <a:rPr lang="cs-CZ" dirty="0" smtClean="0"/>
                        <a:t>6x6</a:t>
                      </a:r>
                      <a:endParaRPr lang="cs-CZ" dirty="0"/>
                    </a:p>
                  </a:txBody>
                  <a:tcPr/>
                </a:tc>
                <a:tc>
                  <a:txBody>
                    <a:bodyPr/>
                    <a:lstStyle/>
                    <a:p>
                      <a:r>
                        <a:rPr lang="cs-CZ" dirty="0" smtClean="0"/>
                        <a:t>56x68</a:t>
                      </a:r>
                      <a:endParaRPr lang="cs-CZ" dirty="0"/>
                    </a:p>
                  </a:txBody>
                  <a:tcPr/>
                </a:tc>
                <a:tc>
                  <a:txBody>
                    <a:bodyPr/>
                    <a:lstStyle/>
                    <a:p>
                      <a:r>
                        <a:rPr lang="cs-CZ" dirty="0" smtClean="0"/>
                        <a:t>79,20</a:t>
                      </a:r>
                      <a:endParaRPr lang="cs-CZ" dirty="0"/>
                    </a:p>
                  </a:txBody>
                  <a:tcPr/>
                </a:tc>
                <a:tc>
                  <a:txBody>
                    <a:bodyPr/>
                    <a:lstStyle/>
                    <a:p>
                      <a:r>
                        <a:rPr lang="cs-CZ" dirty="0" smtClean="0"/>
                        <a:t>80</a:t>
                      </a:r>
                      <a:endParaRPr lang="cs-CZ" dirty="0"/>
                    </a:p>
                  </a:txBody>
                  <a:tcPr/>
                </a:tc>
              </a:tr>
              <a:tr h="435473">
                <a:tc>
                  <a:txBody>
                    <a:bodyPr/>
                    <a:lstStyle/>
                    <a:p>
                      <a:r>
                        <a:rPr lang="cs-CZ" dirty="0" smtClean="0"/>
                        <a:t>6x7</a:t>
                      </a:r>
                      <a:endParaRPr lang="cs-CZ" dirty="0"/>
                    </a:p>
                  </a:txBody>
                  <a:tcPr/>
                </a:tc>
                <a:tc>
                  <a:txBody>
                    <a:bodyPr/>
                    <a:lstStyle/>
                    <a:p>
                      <a:r>
                        <a:rPr lang="cs-CZ" dirty="0" smtClean="0"/>
                        <a:t>56x68</a:t>
                      </a:r>
                      <a:endParaRPr lang="cs-CZ" dirty="0"/>
                    </a:p>
                  </a:txBody>
                  <a:tcPr/>
                </a:tc>
                <a:tc>
                  <a:txBody>
                    <a:bodyPr/>
                    <a:lstStyle/>
                    <a:p>
                      <a:r>
                        <a:rPr lang="cs-CZ" dirty="0" smtClean="0"/>
                        <a:t>88,09</a:t>
                      </a:r>
                      <a:endParaRPr lang="cs-CZ" dirty="0"/>
                    </a:p>
                  </a:txBody>
                  <a:tcPr/>
                </a:tc>
                <a:tc>
                  <a:txBody>
                    <a:bodyPr/>
                    <a:lstStyle/>
                    <a:p>
                      <a:r>
                        <a:rPr lang="cs-CZ" dirty="0" smtClean="0"/>
                        <a:t>90</a:t>
                      </a:r>
                      <a:endParaRPr lang="cs-CZ" dirty="0"/>
                    </a:p>
                  </a:txBody>
                  <a:tcPr/>
                </a:tc>
              </a:tr>
            </a:tbl>
          </a:graphicData>
        </a:graphic>
      </p:graphicFrame>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48</a:t>
            </a:fld>
            <a:endParaRPr lang="cs-CZ"/>
          </a:p>
        </p:txBody>
      </p:sp>
    </p:spTree>
    <p:extLst>
      <p:ext uri="{BB962C8B-B14F-4D97-AF65-F5344CB8AC3E}">
        <p14:creationId xmlns:p14="http://schemas.microsoft.com/office/powerpoint/2010/main" val="39133293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DLOUHOOHNISKOVÉ OBJEKTIVY (střední teleobjektivy)</a:t>
            </a:r>
          </a:p>
        </p:txBody>
      </p:sp>
      <p:sp>
        <p:nvSpPr>
          <p:cNvPr id="3" name="Zástupný symbol pro text 2"/>
          <p:cNvSpPr>
            <a:spLocks noGrp="1"/>
          </p:cNvSpPr>
          <p:nvPr>
            <p:ph type="body" sz="half" idx="1"/>
          </p:nvPr>
        </p:nvSpPr>
        <p:spPr>
          <a:xfrm>
            <a:off x="971600" y="1827213"/>
            <a:ext cx="3978225" cy="4114800"/>
          </a:xfrm>
        </p:spPr>
        <p:txBody>
          <a:bodyPr>
            <a:normAutofit fontScale="55000" lnSpcReduction="20000"/>
          </a:bodyPr>
          <a:lstStyle/>
          <a:p>
            <a:r>
              <a:rPr lang="cs-CZ" dirty="0" smtClean="0"/>
              <a:t>ohniska </a:t>
            </a:r>
            <a:r>
              <a:rPr lang="cs-CZ" dirty="0"/>
              <a:t>zhruba od 60 mm do zhruba 135 mm. </a:t>
            </a:r>
            <a:r>
              <a:rPr lang="cs-CZ" dirty="0" smtClean="0"/>
              <a:t>Lehké </a:t>
            </a:r>
            <a:r>
              <a:rPr lang="cs-CZ" dirty="0"/>
              <a:t>potlačení trojrozměrnosti se typicky využívá v portrétním žánru k proporcionálně příjemnému zobrazení. Portrétní objektivy těchto </a:t>
            </a:r>
            <a:r>
              <a:rPr lang="cs-CZ" dirty="0" smtClean="0"/>
              <a:t>ohnisek jsou vysoce světelné pro dosažení </a:t>
            </a:r>
            <a:r>
              <a:rPr lang="cs-CZ" dirty="0"/>
              <a:t>malé hloubky </a:t>
            </a:r>
            <a:r>
              <a:rPr lang="cs-CZ" dirty="0" smtClean="0"/>
              <a:t>ostrosti pro „odsazení“ portrétu od pozadí. </a:t>
            </a:r>
            <a:r>
              <a:rPr lang="cs-CZ" dirty="0"/>
              <a:t>U portrétních objektivů se často okrajová pásma nekorigují tak úzkostlivě, ba naopak se může záměrně ponechávat "měkčí" kresba, právě pro snazší práci s pozadím. </a:t>
            </a:r>
            <a:r>
              <a:rPr lang="cs-CZ" dirty="0" smtClean="0"/>
              <a:t>Další oblastí fotografie využívající přednostně těchto ohnisek je makro (viz. kapitola </a:t>
            </a:r>
            <a:r>
              <a:rPr lang="cs-CZ" dirty="0" smtClean="0">
                <a:hlinkClick r:id="rId2" action="ppaction://hlinkfile"/>
              </a:rPr>
              <a:t>Makro</a:t>
            </a:r>
            <a:r>
              <a:rPr lang="cs-CZ" dirty="0" smtClean="0"/>
              <a:t>).</a:t>
            </a:r>
          </a:p>
          <a:p>
            <a:endParaRPr lang="cs-CZ" dirty="0"/>
          </a:p>
        </p:txBody>
      </p:sp>
      <p:pic>
        <p:nvPicPr>
          <p:cNvPr id="9" name="Zástupný symbol pro obsah 8"/>
          <p:cNvPicPr>
            <a:picLocks noGrp="1" noChangeAspect="1"/>
          </p:cNvPicPr>
          <p:nvPr>
            <p:ph sz="quarter" idx="3"/>
          </p:nvPr>
        </p:nvPicPr>
        <p:blipFill>
          <a:blip r:embed="rId3">
            <a:extLst>
              <a:ext uri="{28A0092B-C50C-407E-A947-70E740481C1C}">
                <a14:useLocalDpi xmlns:a14="http://schemas.microsoft.com/office/drawing/2010/main" val="0"/>
              </a:ext>
            </a:extLst>
          </a:blip>
          <a:stretch>
            <a:fillRect/>
          </a:stretch>
        </p:blipFill>
        <p:spPr>
          <a:xfrm>
            <a:off x="5292080" y="2348880"/>
            <a:ext cx="3312368" cy="2831084"/>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49</a:t>
            </a:fld>
            <a:endParaRPr lang="cs-CZ"/>
          </a:p>
        </p:txBody>
      </p:sp>
    </p:spTree>
    <p:extLst>
      <p:ext uri="{BB962C8B-B14F-4D97-AF65-F5344CB8AC3E}">
        <p14:creationId xmlns:p14="http://schemas.microsoft.com/office/powerpoint/2010/main" val="1601019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r>
              <a:rPr lang="cs-CZ" smtClean="0"/>
              <a:t>2013</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B2017514-90EB-4569-A055-88187E9DB601}" type="slidenum">
              <a:rPr lang="cs-CZ"/>
              <a:pPr/>
              <a:t>5</a:t>
            </a:fld>
            <a:endParaRPr lang="cs-CZ"/>
          </a:p>
        </p:txBody>
      </p:sp>
      <p:sp>
        <p:nvSpPr>
          <p:cNvPr id="128002" name="Rectangle 2"/>
          <p:cNvSpPr>
            <a:spLocks noGrp="1" noChangeArrowheads="1"/>
          </p:cNvSpPr>
          <p:nvPr>
            <p:ph type="title"/>
          </p:nvPr>
        </p:nvSpPr>
        <p:spPr/>
        <p:txBody>
          <a:bodyPr/>
          <a:lstStyle/>
          <a:p>
            <a:r>
              <a:rPr lang="cs-CZ" sz="3200"/>
              <a:t>Rozdělení fotoaparátů </a:t>
            </a:r>
            <a:br>
              <a:rPr lang="cs-CZ" sz="3200"/>
            </a:br>
            <a:r>
              <a:rPr lang="cs-CZ" sz="3200"/>
              <a:t>podle konstrukce</a:t>
            </a:r>
          </a:p>
        </p:txBody>
      </p:sp>
      <p:sp>
        <p:nvSpPr>
          <p:cNvPr id="128003" name="Rectangle 3"/>
          <p:cNvSpPr>
            <a:spLocks noGrp="1" noChangeArrowheads="1"/>
          </p:cNvSpPr>
          <p:nvPr>
            <p:ph type="body" idx="1"/>
          </p:nvPr>
        </p:nvSpPr>
        <p:spPr>
          <a:xfrm>
            <a:off x="971600" y="1556792"/>
            <a:ext cx="7712025" cy="4968875"/>
          </a:xfrm>
        </p:spPr>
        <p:txBody>
          <a:bodyPr/>
          <a:lstStyle/>
          <a:p>
            <a:pPr>
              <a:lnSpc>
                <a:spcPct val="80000"/>
              </a:lnSpc>
              <a:buFont typeface="Wingdings" pitchFamily="2" charset="2"/>
              <a:buNone/>
            </a:pPr>
            <a:endParaRPr lang="cs-CZ" sz="1200" b="1" dirty="0"/>
          </a:p>
          <a:p>
            <a:pPr>
              <a:lnSpc>
                <a:spcPct val="80000"/>
              </a:lnSpc>
            </a:pPr>
            <a:r>
              <a:rPr lang="cs-CZ" sz="1800" u="sng" dirty="0">
                <a:solidFill>
                  <a:schemeClr val="hlink"/>
                </a:solidFill>
              </a:rPr>
              <a:t>hledáčkové</a:t>
            </a:r>
            <a:r>
              <a:rPr lang="cs-CZ" sz="1800" dirty="0"/>
              <a:t> – fotograf komponuje scénu hledáčkem – zvláštním průzorem vedle </a:t>
            </a:r>
            <a:r>
              <a:rPr lang="cs-CZ" sz="1800" dirty="0" smtClean="0"/>
              <a:t>objektivu</a:t>
            </a:r>
          </a:p>
          <a:p>
            <a:pPr>
              <a:lnSpc>
                <a:spcPct val="80000"/>
              </a:lnSpc>
            </a:pPr>
            <a:r>
              <a:rPr lang="cs-CZ" sz="1800" u="sng" dirty="0" smtClean="0">
                <a:solidFill>
                  <a:schemeClr val="hlink"/>
                </a:solidFill>
              </a:rPr>
              <a:t>LCD </a:t>
            </a:r>
            <a:r>
              <a:rPr lang="cs-CZ" sz="1800" u="sng" dirty="0">
                <a:solidFill>
                  <a:schemeClr val="hlink"/>
                </a:solidFill>
              </a:rPr>
              <a:t>displej</a:t>
            </a:r>
            <a:r>
              <a:rPr lang="cs-CZ" sz="1800" dirty="0"/>
              <a:t> na zadní straně digitálního přístroje</a:t>
            </a:r>
            <a:r>
              <a:rPr lang="cs-CZ" sz="1200" dirty="0"/>
              <a:t> </a:t>
            </a:r>
            <a:r>
              <a:rPr lang="cs-CZ" sz="1800" dirty="0" smtClean="0"/>
              <a:t> </a:t>
            </a:r>
            <a:endParaRPr lang="cs-CZ" sz="1800" dirty="0"/>
          </a:p>
          <a:p>
            <a:pPr>
              <a:lnSpc>
                <a:spcPct val="80000"/>
              </a:lnSpc>
            </a:pPr>
            <a:r>
              <a:rPr lang="cs-CZ" sz="1800" dirty="0"/>
              <a:t>jednooké </a:t>
            </a:r>
            <a:r>
              <a:rPr lang="cs-CZ" sz="1800" dirty="0">
                <a:hlinkClick r:id="rId3" tooltip="Zrcadlovka"/>
              </a:rPr>
              <a:t>zrcadlovky</a:t>
            </a:r>
            <a:r>
              <a:rPr lang="cs-CZ" sz="1800" dirty="0"/>
              <a:t> (SLR) – aparát je vybaven sklopným zrcadlem: při kompozici scény se </a:t>
            </a:r>
            <a:r>
              <a:rPr lang="cs-CZ" sz="1800" dirty="0" smtClean="0"/>
              <a:t>fotograf </a:t>
            </a:r>
            <a:r>
              <a:rPr lang="cs-CZ" sz="1800" dirty="0"/>
              <a:t>dívá přímo skrz objektiv, při expozici se zrcadlo sklopí a exponuje se na citlivou </a:t>
            </a:r>
            <a:r>
              <a:rPr lang="cs-CZ" sz="1800" dirty="0" smtClean="0"/>
              <a:t>vrstvu </a:t>
            </a:r>
          </a:p>
          <a:p>
            <a:pPr>
              <a:lnSpc>
                <a:spcPct val="80000"/>
              </a:lnSpc>
            </a:pPr>
            <a:r>
              <a:rPr lang="cs-CZ" sz="1800" u="sng" dirty="0" smtClean="0">
                <a:solidFill>
                  <a:schemeClr val="hlink"/>
                </a:solidFill>
              </a:rPr>
              <a:t>Nepravé zrcadlovky (SLR-</a:t>
            </a:r>
            <a:r>
              <a:rPr lang="cs-CZ" sz="1800" u="sng" dirty="0" err="1" smtClean="0">
                <a:solidFill>
                  <a:schemeClr val="hlink"/>
                </a:solidFill>
              </a:rPr>
              <a:t>like</a:t>
            </a:r>
            <a:r>
              <a:rPr lang="cs-CZ" sz="1800" u="sng" dirty="0" smtClean="0">
                <a:solidFill>
                  <a:schemeClr val="hlink"/>
                </a:solidFill>
              </a:rPr>
              <a:t>)</a:t>
            </a:r>
            <a:r>
              <a:rPr lang="cs-CZ" sz="1800" dirty="0" smtClean="0"/>
              <a:t>– </a:t>
            </a:r>
            <a:r>
              <a:rPr lang="cs-CZ" sz="1800" dirty="0"/>
              <a:t>přístroje s elektronickým </a:t>
            </a:r>
            <a:r>
              <a:rPr lang="cs-CZ" sz="1800" dirty="0" smtClean="0"/>
              <a:t>hledáčkem </a:t>
            </a:r>
            <a:r>
              <a:rPr lang="cs-CZ" sz="1800" u="sng" dirty="0" smtClean="0">
                <a:solidFill>
                  <a:schemeClr val="hlink"/>
                </a:solidFill>
              </a:rPr>
              <a:t>(EVF – </a:t>
            </a:r>
            <a:r>
              <a:rPr lang="cs-CZ" sz="1800" u="sng" dirty="0" err="1" smtClean="0">
                <a:solidFill>
                  <a:schemeClr val="hlink"/>
                </a:solidFill>
              </a:rPr>
              <a:t>Electronic</a:t>
            </a:r>
            <a:r>
              <a:rPr lang="cs-CZ" sz="1800" u="sng" dirty="0" smtClean="0">
                <a:solidFill>
                  <a:schemeClr val="hlink"/>
                </a:solidFill>
              </a:rPr>
              <a:t> </a:t>
            </a:r>
            <a:r>
              <a:rPr lang="cs-CZ" sz="1800" u="sng" dirty="0" err="1" smtClean="0">
                <a:solidFill>
                  <a:schemeClr val="hlink"/>
                </a:solidFill>
              </a:rPr>
              <a:t>Viewfinder</a:t>
            </a:r>
            <a:r>
              <a:rPr lang="cs-CZ" sz="1800" u="sng" dirty="0" smtClean="0">
                <a:solidFill>
                  <a:schemeClr val="hlink"/>
                </a:solidFill>
              </a:rPr>
              <a:t>)</a:t>
            </a:r>
            <a:r>
              <a:rPr lang="cs-CZ" sz="1800" dirty="0"/>
              <a:t>, které sice zrcadlo nemají, ale při kompozici scény fotograf vidí živý obraz ze senzoru na displeji </a:t>
            </a:r>
            <a:r>
              <a:rPr lang="cs-CZ" sz="1800" dirty="0" smtClean="0"/>
              <a:t>v </a:t>
            </a:r>
            <a:r>
              <a:rPr lang="cs-CZ" sz="1800" dirty="0"/>
              <a:t>hledáčku obdobném jako v </a:t>
            </a:r>
            <a:r>
              <a:rPr lang="cs-CZ" sz="1800" dirty="0" smtClean="0"/>
              <a:t>zrcadlovkách</a:t>
            </a:r>
          </a:p>
          <a:p>
            <a:pPr>
              <a:lnSpc>
                <a:spcPct val="80000"/>
              </a:lnSpc>
            </a:pPr>
            <a:r>
              <a:rPr lang="cs-CZ" sz="1800" dirty="0" smtClean="0"/>
              <a:t>dvouoké </a:t>
            </a:r>
            <a:r>
              <a:rPr lang="cs-CZ" sz="1800" dirty="0" smtClean="0">
                <a:hlinkClick r:id="rId3" tooltip="Zrcadlovka"/>
              </a:rPr>
              <a:t>zrcadlovky</a:t>
            </a:r>
            <a:r>
              <a:rPr lang="cs-CZ" sz="1800" dirty="0" smtClean="0"/>
              <a:t> (TLR) – aparát má dva objektivy; obraz z horního je odrážen pevným zrcadlem na matnici, dolní slouží výhradně pro expozici </a:t>
            </a:r>
          </a:p>
          <a:p>
            <a:pPr>
              <a:lnSpc>
                <a:spcPct val="80000"/>
              </a:lnSpc>
            </a:pPr>
            <a:endParaRPr lang="cs-CZ" sz="1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pro datum 4"/>
          <p:cNvSpPr>
            <a:spLocks noGrp="1"/>
          </p:cNvSpPr>
          <p:nvPr>
            <p:ph type="dt" sz="half" idx="10"/>
          </p:nvPr>
        </p:nvSpPr>
        <p:spPr/>
        <p:txBody>
          <a:bodyPr/>
          <a:lstStyle/>
          <a:p>
            <a:r>
              <a:rPr lang="cs-CZ" smtClean="0"/>
              <a:t>2013</a:t>
            </a:r>
            <a:endParaRPr lang="cs-CZ"/>
          </a:p>
        </p:txBody>
      </p:sp>
      <p:sp>
        <p:nvSpPr>
          <p:cNvPr id="11" name="Zástupný symbol pro zápatí 5"/>
          <p:cNvSpPr>
            <a:spLocks noGrp="1"/>
          </p:cNvSpPr>
          <p:nvPr>
            <p:ph type="ftr" sz="quarter" idx="11"/>
          </p:nvPr>
        </p:nvSpPr>
        <p:spPr/>
        <p:txBody>
          <a:bodyPr/>
          <a:lstStyle/>
          <a:p>
            <a:r>
              <a:rPr lang="cs-CZ" smtClean="0"/>
              <a:t>prof. Otruba</a:t>
            </a:r>
            <a:endParaRPr lang="cs-CZ"/>
          </a:p>
        </p:txBody>
      </p:sp>
      <p:sp>
        <p:nvSpPr>
          <p:cNvPr id="12" name="Zástupný symbol pro číslo snímku 6"/>
          <p:cNvSpPr>
            <a:spLocks noGrp="1"/>
          </p:cNvSpPr>
          <p:nvPr>
            <p:ph type="sldNum" sz="quarter" idx="12"/>
          </p:nvPr>
        </p:nvSpPr>
        <p:spPr/>
        <p:txBody>
          <a:bodyPr/>
          <a:lstStyle/>
          <a:p>
            <a:fld id="{E2B60FD5-5AD2-4375-B49F-4606F55FE93E}" type="slidenum">
              <a:rPr lang="cs-CZ"/>
              <a:pPr/>
              <a:t>50</a:t>
            </a:fld>
            <a:endParaRPr lang="cs-CZ"/>
          </a:p>
        </p:txBody>
      </p:sp>
      <p:sp>
        <p:nvSpPr>
          <p:cNvPr id="218114" name="Rectangle 2"/>
          <p:cNvSpPr>
            <a:spLocks noGrp="1" noChangeArrowheads="1"/>
          </p:cNvSpPr>
          <p:nvPr>
            <p:ph type="title"/>
          </p:nvPr>
        </p:nvSpPr>
        <p:spPr/>
        <p:txBody>
          <a:bodyPr/>
          <a:lstStyle/>
          <a:p>
            <a:r>
              <a:rPr lang="cs-CZ"/>
              <a:t>Teleobjektivy</a:t>
            </a:r>
          </a:p>
        </p:txBody>
      </p:sp>
      <p:sp>
        <p:nvSpPr>
          <p:cNvPr id="218116" name="Rectangle 4"/>
          <p:cNvSpPr>
            <a:spLocks noGrp="1" noChangeArrowheads="1"/>
          </p:cNvSpPr>
          <p:nvPr>
            <p:ph type="body" sz="half" idx="1"/>
          </p:nvPr>
        </p:nvSpPr>
        <p:spPr>
          <a:xfrm>
            <a:off x="1370013" y="1773238"/>
            <a:ext cx="4930775" cy="4168775"/>
          </a:xfrm>
        </p:spPr>
        <p:txBody>
          <a:bodyPr/>
          <a:lstStyle/>
          <a:p>
            <a:pPr marL="476250" indent="-476250">
              <a:buFont typeface="Wingdings" pitchFamily="2" charset="2"/>
              <a:buNone/>
            </a:pPr>
            <a:r>
              <a:rPr lang="cs-CZ" sz="2500"/>
              <a:t>Pravé teleobjektivy:</a:t>
            </a:r>
          </a:p>
          <a:p>
            <a:pPr marL="476250" indent="-476250">
              <a:buFont typeface="Wingdings" pitchFamily="2" charset="2"/>
              <a:buAutoNum type="alphaLcParenR"/>
            </a:pPr>
            <a:r>
              <a:rPr lang="cs-CZ" sz="2500"/>
              <a:t>Tair-3 (SSSR)</a:t>
            </a:r>
          </a:p>
          <a:p>
            <a:pPr marL="476250" indent="-476250">
              <a:buFont typeface="Wingdings" pitchFamily="2" charset="2"/>
              <a:buAutoNum type="alphaLcParenR"/>
            </a:pPr>
            <a:r>
              <a:rPr lang="cs-CZ" sz="2500"/>
              <a:t>Tele-Travenar (Schacht)</a:t>
            </a:r>
          </a:p>
          <a:p>
            <a:pPr marL="476250" indent="-476250">
              <a:buFont typeface="Wingdings" pitchFamily="2" charset="2"/>
              <a:buAutoNum type="alphaLcParenR"/>
            </a:pPr>
            <a:r>
              <a:rPr lang="cs-CZ" sz="2500"/>
              <a:t>Tele-Quinar (Steinheil)</a:t>
            </a:r>
          </a:p>
          <a:p>
            <a:pPr marL="476250" indent="-476250">
              <a:buFont typeface="Wingdings" pitchFamily="2" charset="2"/>
              <a:buAutoNum type="alphaLcParenR"/>
            </a:pPr>
            <a:r>
              <a:rPr lang="cs-CZ" sz="2500"/>
              <a:t>Rotelar (Rodenstock)</a:t>
            </a:r>
          </a:p>
        </p:txBody>
      </p:sp>
      <p:pic>
        <p:nvPicPr>
          <p:cNvPr id="218118" name="Picture 6" descr="obr91"/>
          <p:cNvPicPr>
            <a:picLocks noChangeAspect="1" noChangeArrowheads="1"/>
          </p:cNvPicPr>
          <p:nvPr/>
        </p:nvPicPr>
        <p:blipFill>
          <a:blip r:embed="rId3" cstate="print">
            <a:lum bright="-6000" contrast="24000"/>
          </a:blip>
          <a:srcRect l="6720" r="49982" b="6596"/>
          <a:stretch>
            <a:fillRect/>
          </a:stretch>
        </p:blipFill>
        <p:spPr bwMode="auto">
          <a:xfrm>
            <a:off x="6443663" y="1557338"/>
            <a:ext cx="2111375" cy="4895850"/>
          </a:xfrm>
          <a:prstGeom prst="rect">
            <a:avLst/>
          </a:prstGeom>
          <a:noFill/>
        </p:spPr>
      </p:pic>
      <p:sp>
        <p:nvSpPr>
          <p:cNvPr id="218119" name="Text Box 7"/>
          <p:cNvSpPr txBox="1">
            <a:spLocks noChangeArrowheads="1"/>
          </p:cNvSpPr>
          <p:nvPr/>
        </p:nvSpPr>
        <p:spPr bwMode="auto">
          <a:xfrm>
            <a:off x="7683500" y="2625725"/>
            <a:ext cx="184150" cy="366713"/>
          </a:xfrm>
          <a:prstGeom prst="rect">
            <a:avLst/>
          </a:prstGeom>
          <a:noFill/>
          <a:ln w="9525">
            <a:noFill/>
            <a:miter lim="800000"/>
            <a:headEnd/>
            <a:tailEnd/>
          </a:ln>
          <a:effectLst/>
        </p:spPr>
        <p:txBody>
          <a:bodyPr>
            <a:spAutoFit/>
          </a:bodyPr>
          <a:lstStyle/>
          <a:p>
            <a:pPr>
              <a:spcBef>
                <a:spcPct val="50000"/>
              </a:spcBef>
            </a:pPr>
            <a:r>
              <a:rPr lang="cs-CZ"/>
              <a:t>a</a:t>
            </a:r>
          </a:p>
        </p:txBody>
      </p:sp>
      <p:sp>
        <p:nvSpPr>
          <p:cNvPr id="218120" name="Text Box 8"/>
          <p:cNvSpPr txBox="1">
            <a:spLocks noChangeArrowheads="1"/>
          </p:cNvSpPr>
          <p:nvPr/>
        </p:nvSpPr>
        <p:spPr bwMode="auto">
          <a:xfrm>
            <a:off x="6208713" y="1860550"/>
            <a:ext cx="320675" cy="366713"/>
          </a:xfrm>
          <a:prstGeom prst="rect">
            <a:avLst/>
          </a:prstGeom>
          <a:noFill/>
          <a:ln w="9525">
            <a:noFill/>
            <a:miter lim="800000"/>
            <a:headEnd/>
            <a:tailEnd/>
          </a:ln>
          <a:effectLst/>
        </p:spPr>
        <p:txBody>
          <a:bodyPr wrap="none">
            <a:spAutoFit/>
          </a:bodyPr>
          <a:lstStyle/>
          <a:p>
            <a:r>
              <a:rPr lang="cs-CZ"/>
              <a:t>a</a:t>
            </a:r>
          </a:p>
        </p:txBody>
      </p:sp>
      <p:sp>
        <p:nvSpPr>
          <p:cNvPr id="218121" name="Text Box 9"/>
          <p:cNvSpPr txBox="1">
            <a:spLocks noChangeArrowheads="1"/>
          </p:cNvSpPr>
          <p:nvPr/>
        </p:nvSpPr>
        <p:spPr bwMode="auto">
          <a:xfrm>
            <a:off x="6208713" y="3084513"/>
            <a:ext cx="327025" cy="366712"/>
          </a:xfrm>
          <a:prstGeom prst="rect">
            <a:avLst/>
          </a:prstGeom>
          <a:noFill/>
          <a:ln w="9525">
            <a:noFill/>
            <a:miter lim="800000"/>
            <a:headEnd/>
            <a:tailEnd/>
          </a:ln>
          <a:effectLst/>
        </p:spPr>
        <p:txBody>
          <a:bodyPr wrap="none">
            <a:spAutoFit/>
          </a:bodyPr>
          <a:lstStyle/>
          <a:p>
            <a:r>
              <a:rPr lang="cs-CZ"/>
              <a:t>b</a:t>
            </a:r>
          </a:p>
        </p:txBody>
      </p:sp>
      <p:sp>
        <p:nvSpPr>
          <p:cNvPr id="218122" name="Text Box 10"/>
          <p:cNvSpPr txBox="1">
            <a:spLocks noChangeArrowheads="1"/>
          </p:cNvSpPr>
          <p:nvPr/>
        </p:nvSpPr>
        <p:spPr bwMode="auto">
          <a:xfrm>
            <a:off x="6280150" y="4235450"/>
            <a:ext cx="303213" cy="366713"/>
          </a:xfrm>
          <a:prstGeom prst="rect">
            <a:avLst/>
          </a:prstGeom>
          <a:noFill/>
          <a:ln w="9525">
            <a:noFill/>
            <a:miter lim="800000"/>
            <a:headEnd/>
            <a:tailEnd/>
          </a:ln>
          <a:effectLst/>
        </p:spPr>
        <p:txBody>
          <a:bodyPr wrap="none">
            <a:spAutoFit/>
          </a:bodyPr>
          <a:lstStyle/>
          <a:p>
            <a:r>
              <a:rPr lang="cs-CZ"/>
              <a:t>c</a:t>
            </a:r>
          </a:p>
        </p:txBody>
      </p:sp>
      <p:sp>
        <p:nvSpPr>
          <p:cNvPr id="218123" name="Text Box 11"/>
          <p:cNvSpPr txBox="1">
            <a:spLocks noChangeArrowheads="1"/>
          </p:cNvSpPr>
          <p:nvPr/>
        </p:nvSpPr>
        <p:spPr bwMode="auto">
          <a:xfrm>
            <a:off x="6300788" y="5445125"/>
            <a:ext cx="327025" cy="366713"/>
          </a:xfrm>
          <a:prstGeom prst="rect">
            <a:avLst/>
          </a:prstGeom>
          <a:noFill/>
          <a:ln w="9525">
            <a:noFill/>
            <a:miter lim="800000"/>
            <a:headEnd/>
            <a:tailEnd/>
          </a:ln>
          <a:effectLst/>
        </p:spPr>
        <p:txBody>
          <a:bodyPr wrap="none">
            <a:spAutoFit/>
          </a:bodyPr>
          <a:lstStyle/>
          <a:p>
            <a:r>
              <a:rPr lang="cs-CZ"/>
              <a:t>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TELEOBJEKTIVY</a:t>
            </a:r>
            <a:endParaRPr lang="cs-CZ" dirty="0"/>
          </a:p>
        </p:txBody>
      </p:sp>
      <p:sp>
        <p:nvSpPr>
          <p:cNvPr id="3" name="Zástupný symbol pro obsah 2"/>
          <p:cNvSpPr>
            <a:spLocks noGrp="1"/>
          </p:cNvSpPr>
          <p:nvPr>
            <p:ph sz="half" idx="1"/>
          </p:nvPr>
        </p:nvSpPr>
        <p:spPr>
          <a:xfrm>
            <a:off x="1043608" y="1827212"/>
            <a:ext cx="3906217" cy="4626123"/>
          </a:xfrm>
        </p:spPr>
        <p:txBody>
          <a:bodyPr>
            <a:normAutofit fontScale="55000" lnSpcReduction="20000"/>
          </a:bodyPr>
          <a:lstStyle/>
          <a:p>
            <a:r>
              <a:rPr lang="cs-CZ" dirty="0"/>
              <a:t>Ohniska od 135 mm výš značně potlačují perspektivní dojem. Zajímavých možností lze dosáhnout ve spojení s malým clonovým číslem. Docílíme tím nepatrné hloubky </a:t>
            </a:r>
            <a:r>
              <a:rPr lang="cs-CZ" dirty="0" smtClean="0"/>
              <a:t>ostrosti, </a:t>
            </a:r>
            <a:r>
              <a:rPr lang="cs-CZ" dirty="0"/>
              <a:t>což může být velice efektní, ale o to větší nároky jsou kladeny na správné zaostření</a:t>
            </a:r>
            <a:r>
              <a:rPr lang="cs-CZ" dirty="0" smtClean="0"/>
              <a:t>.</a:t>
            </a:r>
          </a:p>
          <a:p>
            <a:r>
              <a:rPr lang="cs-CZ" dirty="0" smtClean="0"/>
              <a:t>Užití </a:t>
            </a:r>
            <a:r>
              <a:rPr lang="cs-CZ" dirty="0"/>
              <a:t>stativu bývá nutností. Pro lepší balanc na stativu bývají dlouhé a těžké teleobjektivy vybaveny stativovou úchytkou. </a:t>
            </a:r>
            <a:endParaRPr lang="cs-CZ" dirty="0" smtClean="0"/>
          </a:p>
          <a:p>
            <a:r>
              <a:rPr lang="cs-CZ" dirty="0" smtClean="0"/>
              <a:t>Z </a:t>
            </a:r>
            <a:r>
              <a:rPr lang="cs-CZ" dirty="0"/>
              <a:t>ruky můžeme </a:t>
            </a:r>
            <a:r>
              <a:rPr lang="cs-CZ" dirty="0" smtClean="0"/>
              <a:t>udržet </a:t>
            </a:r>
            <a:r>
              <a:rPr lang="cs-CZ" dirty="0"/>
              <a:t>zhruba expozici odpovídající 1/</a:t>
            </a:r>
            <a:r>
              <a:rPr lang="cs-CZ" i="1" dirty="0"/>
              <a:t>f</a:t>
            </a:r>
            <a:r>
              <a:rPr lang="cs-CZ" dirty="0"/>
              <a:t> použitého objektivu (</a:t>
            </a:r>
            <a:r>
              <a:rPr lang="cs-CZ" i="1" dirty="0"/>
              <a:t>f</a:t>
            </a:r>
            <a:r>
              <a:rPr lang="cs-CZ" dirty="0"/>
              <a:t> = 300mm - 1/300s, </a:t>
            </a:r>
            <a:r>
              <a:rPr lang="cs-CZ" i="1" dirty="0"/>
              <a:t>f</a:t>
            </a:r>
            <a:r>
              <a:rPr lang="cs-CZ" dirty="0"/>
              <a:t> = 60mm - 1/60s atd.). </a:t>
            </a:r>
            <a:endParaRPr lang="cs-CZ" dirty="0" smtClean="0"/>
          </a:p>
          <a:p>
            <a:r>
              <a:rPr lang="cs-CZ" dirty="0" smtClean="0"/>
              <a:t>Další </a:t>
            </a:r>
            <a:r>
              <a:rPr lang="cs-CZ" dirty="0"/>
              <a:t>komplikující skutečností je turbulence </a:t>
            </a:r>
            <a:r>
              <a:rPr lang="cs-CZ" dirty="0" smtClean="0"/>
              <a:t>vzduchu, </a:t>
            </a:r>
            <a:r>
              <a:rPr lang="cs-CZ" dirty="0"/>
              <a:t>která se více projevuje při přiblížení vzdálených předmětů. Dochází tím k lomu paprsků (vzduch se třese) a obraz se rozmazává a pozbývá </a:t>
            </a:r>
            <a:r>
              <a:rPr lang="cs-CZ" dirty="0" smtClean="0"/>
              <a:t>kontrastu</a:t>
            </a:r>
            <a:endParaRPr lang="cs-CZ" dirty="0"/>
          </a:p>
        </p:txBody>
      </p:sp>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0EC5036C-3551-4D7A-9CEF-AB2F19A07F97}" type="slidenum">
              <a:rPr lang="cs-CZ" smtClean="0"/>
              <a:pPr/>
              <a:t>51</a:t>
            </a:fld>
            <a:endParaRPr lang="cs-CZ"/>
          </a:p>
        </p:txBody>
      </p:sp>
      <p:pic>
        <p:nvPicPr>
          <p:cNvPr id="6148" name="Picture 4" descr="http://www.photoextract.com/cs/objektiv/579-detail/canon/ef-800-f-5-6l-is-usm.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481"/>
          <a:stretch/>
        </p:blipFill>
        <p:spPr bwMode="auto">
          <a:xfrm>
            <a:off x="5198392" y="1730558"/>
            <a:ext cx="3508846" cy="234651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1404" y="4005064"/>
            <a:ext cx="3566218" cy="2382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92831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7ACFC5A2-6109-4085-9109-16B03D93170A}" type="slidenum">
              <a:rPr lang="cs-CZ"/>
              <a:pPr/>
              <a:t>52</a:t>
            </a:fld>
            <a:endParaRPr lang="cs-CZ"/>
          </a:p>
        </p:txBody>
      </p:sp>
      <p:sp>
        <p:nvSpPr>
          <p:cNvPr id="220164" name="Rectangle 4"/>
          <p:cNvSpPr>
            <a:spLocks noGrp="1" noChangeArrowheads="1"/>
          </p:cNvSpPr>
          <p:nvPr>
            <p:ph type="title"/>
          </p:nvPr>
        </p:nvSpPr>
        <p:spPr/>
        <p:txBody>
          <a:bodyPr/>
          <a:lstStyle/>
          <a:p>
            <a:r>
              <a:rPr lang="cs-CZ"/>
              <a:t>Zrcadlové objektivy</a:t>
            </a:r>
          </a:p>
        </p:txBody>
      </p:sp>
      <p:sp>
        <p:nvSpPr>
          <p:cNvPr id="220165" name="Rectangle 5"/>
          <p:cNvSpPr>
            <a:spLocks noGrp="1" noChangeArrowheads="1"/>
          </p:cNvSpPr>
          <p:nvPr>
            <p:ph type="body" sz="half" idx="1"/>
          </p:nvPr>
        </p:nvSpPr>
        <p:spPr>
          <a:xfrm>
            <a:off x="1071538" y="1857364"/>
            <a:ext cx="4386268" cy="4114800"/>
          </a:xfrm>
        </p:spPr>
        <p:txBody>
          <a:bodyPr/>
          <a:lstStyle/>
          <a:p>
            <a:pPr>
              <a:lnSpc>
                <a:spcPct val="80000"/>
              </a:lnSpc>
            </a:pPr>
            <a:r>
              <a:rPr lang="cs-CZ" sz="2200" dirty="0"/>
              <a:t>Základem je kulové zrcadlo (3), jehož otvorová vada je kompenzována meniskovou či asférickou čočkou (1); chod paprsků je lomen ještě pomocí zrcadla (2) na citlivou vrstvu (4). Výhodou je podstatné zkrácení stavební délky, nevýhodou nemožnost clonění a špatný </a:t>
            </a:r>
            <a:r>
              <a:rPr lang="cs-CZ" sz="2200" dirty="0" err="1"/>
              <a:t>bokeh</a:t>
            </a:r>
            <a:r>
              <a:rPr lang="cs-CZ" sz="2200" dirty="0"/>
              <a:t> (rozostřené body se zobrazují jako kružnice</a:t>
            </a:r>
            <a:r>
              <a:rPr lang="cs-CZ" sz="2100" dirty="0"/>
              <a:t>).</a:t>
            </a:r>
          </a:p>
        </p:txBody>
      </p:sp>
      <p:pic>
        <p:nvPicPr>
          <p:cNvPr id="220167" name="Picture 7" descr="obr92"/>
          <p:cNvPicPr>
            <a:picLocks noGrp="1" noChangeAspect="1" noChangeArrowheads="1"/>
          </p:cNvPicPr>
          <p:nvPr>
            <p:ph sz="half" idx="2"/>
          </p:nvPr>
        </p:nvPicPr>
        <p:blipFill>
          <a:blip r:embed="rId3" cstate="print">
            <a:lum contrast="24000"/>
          </a:blip>
          <a:srcRect l="7304" r="9882" b="52135"/>
          <a:stretch>
            <a:fillRect/>
          </a:stretch>
        </p:blipFill>
        <p:spPr>
          <a:xfrm>
            <a:off x="5508625" y="1844675"/>
            <a:ext cx="2857500" cy="4035425"/>
          </a:xfrm>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Zrcadlové objektivy </a:t>
            </a:r>
          </a:p>
        </p:txBody>
      </p:sp>
      <p:sp>
        <p:nvSpPr>
          <p:cNvPr id="3" name="Zástupný symbol pro obsah 2"/>
          <p:cNvSpPr>
            <a:spLocks noGrp="1"/>
          </p:cNvSpPr>
          <p:nvPr>
            <p:ph sz="half" idx="1"/>
          </p:nvPr>
        </p:nvSpPr>
        <p:spPr>
          <a:xfrm>
            <a:off x="971600" y="1844824"/>
            <a:ext cx="4176464" cy="4554115"/>
          </a:xfrm>
        </p:spPr>
        <p:txBody>
          <a:bodyPr>
            <a:normAutofit fontScale="55000" lnSpcReduction="20000"/>
          </a:bodyPr>
          <a:lstStyle/>
          <a:p>
            <a:r>
              <a:rPr lang="cs-CZ" dirty="0"/>
              <a:t>pro stavbu objektivů těch největších ohniskových vzdáleností (500 mm a více) se používá kombinace skel se zrcadly, což podstatně zkracuje stavební délku, a to o dvojnásobek vzdálenosti mezi hlavním a vratným </a:t>
            </a:r>
            <a:r>
              <a:rPr lang="cs-CZ" dirty="0" smtClean="0"/>
              <a:t>zrcadlem. Tyto </a:t>
            </a:r>
            <a:r>
              <a:rPr lang="cs-CZ" dirty="0"/>
              <a:t>objektivy díky použití zrcadel nemohou mít clonu. Místo toho se používají pro omezení vstupujícího světla šedé filtry. Objektivy mají tedy pevně nastavené clonové číslo, tudíž neměnnou hloubku </a:t>
            </a:r>
            <a:r>
              <a:rPr lang="cs-CZ" dirty="0" smtClean="0"/>
              <a:t>ostrosti. Značně </a:t>
            </a:r>
            <a:r>
              <a:rPr lang="cs-CZ" dirty="0"/>
              <a:t>zde hrozí rozklepání, </a:t>
            </a:r>
            <a:r>
              <a:rPr lang="cs-CZ" dirty="0" smtClean="0"/>
              <a:t>protože </a:t>
            </a:r>
            <a:r>
              <a:rPr lang="cs-CZ" dirty="0"/>
              <a:t>toto clonové číslo nebývá menší než </a:t>
            </a:r>
            <a:r>
              <a:rPr lang="cs-CZ" dirty="0" smtClean="0"/>
              <a:t>5,6. </a:t>
            </a:r>
            <a:r>
              <a:rPr lang="cs-CZ" dirty="0"/>
              <a:t>To předurčuje tyto objektivy jen k nejnáročnějšímu použití prakticky jedině se stativem. Jejich výhodou ale je potlačení barevné vady </a:t>
            </a:r>
            <a:r>
              <a:rPr lang="cs-CZ" dirty="0" smtClean="0"/>
              <a:t>(viz vady objektivů) díky </a:t>
            </a:r>
            <a:r>
              <a:rPr lang="cs-CZ" dirty="0"/>
              <a:t>nahrazení čoček zrcadly. S teleobjektivy velmi dlouhých ohnisek se setkáme výhradně u malého formátu.</a:t>
            </a:r>
          </a:p>
          <a:p>
            <a:endParaRPr lang="cs-CZ" dirty="0"/>
          </a:p>
        </p:txBody>
      </p:sp>
      <p:pic>
        <p:nvPicPr>
          <p:cNvPr id="9" name="Zástupný symbol pro obsah 8"/>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337" r="6440"/>
          <a:stretch/>
        </p:blipFill>
        <p:spPr>
          <a:xfrm>
            <a:off x="5079106" y="1844824"/>
            <a:ext cx="3491026" cy="3528392"/>
          </a:xfrm>
        </p:spPr>
      </p:pic>
      <p:sp>
        <p:nvSpPr>
          <p:cNvPr id="5" name="Zástupný symbol pro datum 4"/>
          <p:cNvSpPr>
            <a:spLocks noGrp="1"/>
          </p:cNvSpPr>
          <p:nvPr>
            <p:ph type="dt" sz="half" idx="10"/>
          </p:nvPr>
        </p:nvSpPr>
        <p:spPr/>
        <p:txBody>
          <a:bodyPr/>
          <a:lstStyle/>
          <a:p>
            <a:r>
              <a:rPr lang="cs-CZ" dirty="0" smtClean="0"/>
              <a:t>2013</a:t>
            </a:r>
            <a:endParaRPr lang="cs-CZ" dirty="0"/>
          </a:p>
        </p:txBody>
      </p:sp>
      <p:sp>
        <p:nvSpPr>
          <p:cNvPr id="6" name="Zástupný symbol pro zápatí 5"/>
          <p:cNvSpPr>
            <a:spLocks noGrp="1"/>
          </p:cNvSpPr>
          <p:nvPr>
            <p:ph type="ftr" sz="quarter" idx="11"/>
          </p:nvPr>
        </p:nvSpPr>
        <p:spPr/>
        <p:txBody>
          <a:bodyPr/>
          <a:lstStyle/>
          <a:p>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fld id="{0EC5036C-3551-4D7A-9CEF-AB2F19A07F97}" type="slidenum">
              <a:rPr lang="cs-CZ" smtClean="0"/>
              <a:pPr/>
              <a:t>53</a:t>
            </a:fld>
            <a:endParaRPr lang="cs-CZ" dirty="0"/>
          </a:p>
        </p:txBody>
      </p:sp>
      <p:sp>
        <p:nvSpPr>
          <p:cNvPr id="10" name="TextovéPole 9"/>
          <p:cNvSpPr txBox="1"/>
          <p:nvPr/>
        </p:nvSpPr>
        <p:spPr>
          <a:xfrm>
            <a:off x="5292080" y="5589240"/>
            <a:ext cx="3522054" cy="369332"/>
          </a:xfrm>
          <a:prstGeom prst="rect">
            <a:avLst/>
          </a:prstGeom>
          <a:noFill/>
        </p:spPr>
        <p:txBody>
          <a:bodyPr wrap="none" rtlCol="0">
            <a:spAutoFit/>
          </a:bodyPr>
          <a:lstStyle/>
          <a:p>
            <a:r>
              <a:rPr lang="cs-CZ" dirty="0"/>
              <a:t>SAMYANG MF 500/6,3 </a:t>
            </a:r>
            <a:r>
              <a:rPr lang="cs-CZ" dirty="0" err="1"/>
              <a:t>Mirror</a:t>
            </a:r>
            <a:endParaRPr lang="cs-CZ" dirty="0"/>
          </a:p>
        </p:txBody>
      </p:sp>
    </p:spTree>
    <p:extLst>
      <p:ext uri="{BB962C8B-B14F-4D97-AF65-F5344CB8AC3E}">
        <p14:creationId xmlns:p14="http://schemas.microsoft.com/office/powerpoint/2010/main" val="19384023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Naklápěcí - posuvné </a:t>
            </a:r>
            <a:r>
              <a:rPr lang="cs-CZ" dirty="0"/>
              <a:t>objektivy (</a:t>
            </a:r>
            <a:r>
              <a:rPr lang="cs-CZ" dirty="0" err="1"/>
              <a:t>Tilt</a:t>
            </a:r>
            <a:r>
              <a:rPr lang="cs-CZ" dirty="0"/>
              <a:t>-Shift</a:t>
            </a:r>
            <a:r>
              <a:rPr lang="cs-CZ" dirty="0" smtClean="0"/>
              <a:t>)</a:t>
            </a:r>
            <a:endParaRPr lang="cs-CZ" dirty="0"/>
          </a:p>
        </p:txBody>
      </p:sp>
      <p:sp>
        <p:nvSpPr>
          <p:cNvPr id="9" name="Zástupný symbol pro text 8"/>
          <p:cNvSpPr>
            <a:spLocks noGrp="1"/>
          </p:cNvSpPr>
          <p:nvPr>
            <p:ph type="body" sz="half" idx="1"/>
          </p:nvPr>
        </p:nvSpPr>
        <p:spPr>
          <a:xfrm>
            <a:off x="1043608" y="1827212"/>
            <a:ext cx="3906217" cy="4554115"/>
          </a:xfrm>
        </p:spPr>
        <p:txBody>
          <a:bodyPr>
            <a:normAutofit fontScale="55000" lnSpcReduction="20000"/>
          </a:bodyPr>
          <a:lstStyle/>
          <a:p>
            <a:r>
              <a:rPr lang="cs-CZ" dirty="0"/>
              <a:t>Tyto speciální druhy objektivů se používají zejména pro fotografování architektury. Jejich konstrukce umožňuje jednak naklápění (</a:t>
            </a:r>
            <a:r>
              <a:rPr lang="cs-CZ" dirty="0" err="1"/>
              <a:t>Tilt</a:t>
            </a:r>
            <a:r>
              <a:rPr lang="cs-CZ" dirty="0"/>
              <a:t>) optické osy objektivu proti ose senzoru, čímž se naklápí rovina zaostření a rozsah hloubky ostrosti. Jinými slovy, je možné ostře zobrazit i předměty v nestejné vzdálenosti. Druhou speciální možností je posun (Shift) optické osy objektivu proti ose senzoru, čímž se vyrovnává sbíhání (kácení) linií zejména u architektury. Zatímco shift efekt se dá v PC nahradit, </a:t>
            </a:r>
            <a:r>
              <a:rPr lang="cs-CZ" dirty="0" err="1"/>
              <a:t>tilt</a:t>
            </a:r>
            <a:r>
              <a:rPr lang="cs-CZ" dirty="0"/>
              <a:t> efekt není možné nijak jinak dosáhnout. Bohužel </a:t>
            </a:r>
            <a:r>
              <a:rPr lang="cs-CZ" dirty="0" err="1"/>
              <a:t>tilt</a:t>
            </a:r>
            <a:r>
              <a:rPr lang="cs-CZ" dirty="0"/>
              <a:t>-shift objektivy jsou drahé, a tak se vyplatí jen profesionálům pracujícím v této oblasti.</a:t>
            </a:r>
          </a:p>
        </p:txBody>
      </p:sp>
      <p:pic>
        <p:nvPicPr>
          <p:cNvPr id="11" name="Zástupný symbol pro obsah 10"/>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102225" y="2057760"/>
            <a:ext cx="3581400" cy="1520105"/>
          </a:xfrm>
        </p:spPr>
      </p:pic>
      <p:sp>
        <p:nvSpPr>
          <p:cNvPr id="4" name="Zástupný symbol pro datum 3"/>
          <p:cNvSpPr>
            <a:spLocks noGrp="1"/>
          </p:cNvSpPr>
          <p:nvPr>
            <p:ph type="dt" sz="half" idx="10"/>
          </p:nvPr>
        </p:nvSpPr>
        <p:spPr/>
        <p:txBody>
          <a:bodyPr/>
          <a:lstStyle/>
          <a:p>
            <a:r>
              <a:rPr lang="cs-CZ" smtClean="0"/>
              <a:t>2013</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A7BA68CA-7F6C-4189-8A4A-639BBC177938}" type="slidenum">
              <a:rPr lang="cs-CZ" smtClean="0"/>
              <a:pPr/>
              <a:t>54</a:t>
            </a:fld>
            <a:endParaRPr lang="cs-CZ"/>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694100"/>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6950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Makroobjektivy</a:t>
            </a:r>
            <a:endParaRPr lang="cs-CZ" dirty="0"/>
          </a:p>
        </p:txBody>
      </p:sp>
      <p:sp>
        <p:nvSpPr>
          <p:cNvPr id="3" name="Zástupný symbol pro text 2"/>
          <p:cNvSpPr>
            <a:spLocks noGrp="1"/>
          </p:cNvSpPr>
          <p:nvPr>
            <p:ph type="body" sz="half" idx="1"/>
          </p:nvPr>
        </p:nvSpPr>
        <p:spPr>
          <a:xfrm>
            <a:off x="971600" y="1827212"/>
            <a:ext cx="3978225" cy="4482107"/>
          </a:xfrm>
        </p:spPr>
        <p:txBody>
          <a:bodyPr>
            <a:normAutofit fontScale="55000" lnSpcReduction="20000"/>
          </a:bodyPr>
          <a:lstStyle/>
          <a:p>
            <a:r>
              <a:rPr lang="cs-CZ" dirty="0" err="1" smtClean="0"/>
              <a:t>makroobjektivy</a:t>
            </a:r>
            <a:r>
              <a:rPr lang="cs-CZ" dirty="0" smtClean="0"/>
              <a:t> </a:t>
            </a:r>
            <a:r>
              <a:rPr lang="cs-CZ" dirty="0"/>
              <a:t>dosahují měřítka snímání 1:1 (</a:t>
            </a:r>
            <a:r>
              <a:rPr lang="cs-CZ" dirty="0" err="1"/>
              <a:t>life</a:t>
            </a:r>
            <a:r>
              <a:rPr lang="cs-CZ" dirty="0"/>
              <a:t> </a:t>
            </a:r>
            <a:r>
              <a:rPr lang="cs-CZ" dirty="0" err="1"/>
              <a:t>size</a:t>
            </a:r>
            <a:r>
              <a:rPr lang="cs-CZ" dirty="0"/>
              <a:t>, </a:t>
            </a:r>
            <a:r>
              <a:rPr lang="cs-CZ" dirty="0" err="1"/>
              <a:t>true</a:t>
            </a:r>
            <a:r>
              <a:rPr lang="cs-CZ" dirty="0"/>
              <a:t> </a:t>
            </a:r>
            <a:r>
              <a:rPr lang="cs-CZ" dirty="0" err="1"/>
              <a:t>macro</a:t>
            </a:r>
            <a:r>
              <a:rPr lang="cs-CZ" dirty="0"/>
              <a:t>). Liší se ohniskovou vzdáleností, která určí při jaké vzdálenosti od objektu bude maximální měřítko snímání 1:1 dosaženo. Čím delší ohnisková vzdálenost, tím dále je možné od snímaného objektu být. Snímání na kratší vzdálenosti je snazší, objektivy ale mohou clonit světlu a plachý hmyz může utéct. Snímání na delší vzdálenosti je obtížnější - objekt se hůře hledá a rámuje a citlivost na jakékoliv chvění (včetně chůze kolem stativu!) je vysoká. V současnosti jsou na trhu </a:t>
            </a:r>
            <a:r>
              <a:rPr lang="cs-CZ" dirty="0" err="1"/>
              <a:t>makroobjektivy</a:t>
            </a:r>
            <a:r>
              <a:rPr lang="cs-CZ" dirty="0"/>
              <a:t> v rozsahu 50 až 200 mm, vše objektivy s pevnou ohniskovou vzdáleností.</a:t>
            </a:r>
          </a:p>
        </p:txBody>
      </p:sp>
      <p:pic>
        <p:nvPicPr>
          <p:cNvPr id="10" name="Zástupný symbol pro obsah 9"/>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265656" y="1827213"/>
            <a:ext cx="3254537" cy="1981200"/>
          </a:xfrm>
        </p:spPr>
      </p:pic>
      <p:pic>
        <p:nvPicPr>
          <p:cNvPr id="9" name="Zástupný symbol pro obsah 8"/>
          <p:cNvPicPr>
            <a:picLocks noGrp="1" noChangeAspect="1"/>
          </p:cNvPicPr>
          <p:nvPr>
            <p:ph sz="quarter" idx="3"/>
          </p:nvPr>
        </p:nvPicPr>
        <p:blipFill>
          <a:blip r:embed="rId4">
            <a:extLst>
              <a:ext uri="{28A0092B-C50C-407E-A947-70E740481C1C}">
                <a14:useLocalDpi xmlns:a14="http://schemas.microsoft.com/office/drawing/2010/main" val="0"/>
              </a:ext>
            </a:extLst>
          </a:blip>
          <a:stretch>
            <a:fillRect/>
          </a:stretch>
        </p:blipFill>
        <p:spPr>
          <a:xfrm>
            <a:off x="5407025" y="3960813"/>
            <a:ext cx="2971800" cy="1981200"/>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55</a:t>
            </a:fld>
            <a:endParaRPr lang="cs-CZ"/>
          </a:p>
        </p:txBody>
      </p:sp>
    </p:spTree>
    <p:extLst>
      <p:ext uri="{BB962C8B-B14F-4D97-AF65-F5344CB8AC3E}">
        <p14:creationId xmlns:p14="http://schemas.microsoft.com/office/powerpoint/2010/main" val="2790463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BFE60025-DE9E-4479-A115-FC312C8AD822}" type="slidenum">
              <a:rPr lang="cs-CZ"/>
              <a:pPr/>
              <a:t>56</a:t>
            </a:fld>
            <a:endParaRPr lang="cs-CZ"/>
          </a:p>
        </p:txBody>
      </p:sp>
      <p:sp>
        <p:nvSpPr>
          <p:cNvPr id="227330" name="Rectangle 2"/>
          <p:cNvSpPr>
            <a:spLocks noGrp="1" noChangeArrowheads="1"/>
          </p:cNvSpPr>
          <p:nvPr>
            <p:ph type="title"/>
          </p:nvPr>
        </p:nvSpPr>
        <p:spPr/>
        <p:txBody>
          <a:bodyPr/>
          <a:lstStyle/>
          <a:p>
            <a:r>
              <a:rPr lang="cs-CZ" sz="3200"/>
              <a:t>Objektivy s proměnnou ohniskovou vzdáleností (zoomy, transfokátory)</a:t>
            </a:r>
          </a:p>
        </p:txBody>
      </p:sp>
      <p:sp>
        <p:nvSpPr>
          <p:cNvPr id="227332" name="Rectangle 4"/>
          <p:cNvSpPr>
            <a:spLocks noGrp="1" noChangeArrowheads="1"/>
          </p:cNvSpPr>
          <p:nvPr>
            <p:ph type="body" sz="half" idx="1"/>
          </p:nvPr>
        </p:nvSpPr>
        <p:spPr/>
        <p:txBody>
          <a:bodyPr/>
          <a:lstStyle/>
          <a:p>
            <a:pPr>
              <a:lnSpc>
                <a:spcPct val="90000"/>
              </a:lnSpc>
            </a:pPr>
            <a:r>
              <a:rPr lang="cs-CZ" sz="2500"/>
              <a:t>Příkladem může být předsádka, měnící ohniskovou vzdálenost základního objektivu (4): (1), (3) – pevné čočky, (2) – pohyblivá čočka (čárkovaně vyznačena druhá krajní poloha)</a:t>
            </a:r>
          </a:p>
        </p:txBody>
      </p:sp>
      <p:pic>
        <p:nvPicPr>
          <p:cNvPr id="227334" name="Picture 6" descr="obr95"/>
          <p:cNvPicPr>
            <a:picLocks noGrp="1" noChangeAspect="1" noChangeArrowheads="1"/>
          </p:cNvPicPr>
          <p:nvPr>
            <p:ph sz="half" idx="2"/>
          </p:nvPr>
        </p:nvPicPr>
        <p:blipFill>
          <a:blip r:embed="rId3" cstate="print">
            <a:lum contrast="24000"/>
          </a:blip>
          <a:srcRect l="18634" t="1688" r="10765" b="66385"/>
          <a:stretch>
            <a:fillRect/>
          </a:stretch>
        </p:blipFill>
        <p:spPr>
          <a:xfrm>
            <a:off x="2411413" y="3716338"/>
            <a:ext cx="5184775" cy="2670175"/>
          </a:xfrm>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ZOOMY</a:t>
            </a:r>
          </a:p>
        </p:txBody>
      </p:sp>
      <p:sp>
        <p:nvSpPr>
          <p:cNvPr id="3" name="Zástupný symbol pro obsah 2"/>
          <p:cNvSpPr>
            <a:spLocks noGrp="1"/>
          </p:cNvSpPr>
          <p:nvPr>
            <p:ph sz="half" idx="1"/>
          </p:nvPr>
        </p:nvSpPr>
        <p:spPr>
          <a:xfrm>
            <a:off x="899592" y="1772816"/>
            <a:ext cx="4752528" cy="4680520"/>
          </a:xfrm>
        </p:spPr>
        <p:txBody>
          <a:bodyPr>
            <a:normAutofit fontScale="62500" lnSpcReduction="20000"/>
          </a:bodyPr>
          <a:lstStyle/>
          <a:p>
            <a:r>
              <a:rPr lang="cs-CZ" dirty="0"/>
              <a:t>Jedná se o objektivy s plynule proměnnou ohniskovou vzdáleností. </a:t>
            </a:r>
            <a:endParaRPr lang="cs-CZ" dirty="0" smtClean="0"/>
          </a:p>
          <a:p>
            <a:r>
              <a:rPr lang="cs-CZ" i="1" dirty="0" smtClean="0"/>
              <a:t>Základní </a:t>
            </a:r>
            <a:r>
              <a:rPr lang="cs-CZ" i="1" dirty="0"/>
              <a:t>zoomy</a:t>
            </a:r>
            <a:r>
              <a:rPr lang="cs-CZ" dirty="0"/>
              <a:t> - S rozsahem nejčastěji používaných ohnisek (něco v rozmezí 28-105 mm). </a:t>
            </a:r>
          </a:p>
          <a:p>
            <a:r>
              <a:rPr lang="cs-CZ" i="1" dirty="0"/>
              <a:t>Širokoúhlé zoomy</a:t>
            </a:r>
            <a:r>
              <a:rPr lang="cs-CZ" dirty="0"/>
              <a:t> - Zasahují více do širších ohnisek, někdy se jim říká krajinářské (něco v rozmezí 17-50 mm). </a:t>
            </a:r>
          </a:p>
          <a:p>
            <a:r>
              <a:rPr lang="cs-CZ" i="1" dirty="0" err="1"/>
              <a:t>Telezoomy</a:t>
            </a:r>
            <a:r>
              <a:rPr lang="cs-CZ" dirty="0"/>
              <a:t> - Delší ohniska (něco v rozmezí 50-500 mm). </a:t>
            </a:r>
          </a:p>
          <a:p>
            <a:r>
              <a:rPr lang="cs-CZ" i="1" dirty="0"/>
              <a:t>Zoomy s velkým rozsahem</a:t>
            </a:r>
            <a:r>
              <a:rPr lang="cs-CZ" dirty="0"/>
              <a:t> - Dnes se vyrábí běžně sedminásobné (28-200mm), ale i desetinásobné zoomy (28-300mm) nejsou výjimkou</a:t>
            </a:r>
            <a:r>
              <a:rPr lang="cs-CZ" dirty="0" smtClean="0"/>
              <a:t>.</a:t>
            </a:r>
          </a:p>
          <a:p>
            <a:r>
              <a:rPr lang="cs-CZ" dirty="0" smtClean="0"/>
              <a:t>Tzv. </a:t>
            </a:r>
            <a:r>
              <a:rPr lang="cs-CZ" i="1" dirty="0" err="1" smtClean="0"/>
              <a:t>ultrazoomy</a:t>
            </a:r>
            <a:r>
              <a:rPr lang="cs-CZ" dirty="0" smtClean="0"/>
              <a:t> u kompaktních přístrojů (až 1:40), ekvivalent pro kinofilm 25 – 1000 mm.</a:t>
            </a:r>
            <a:r>
              <a:rPr lang="cs-CZ" dirty="0"/>
              <a:t/>
            </a:r>
            <a:br>
              <a:rPr lang="cs-CZ" dirty="0"/>
            </a:br>
            <a:endParaRPr lang="cs-CZ" dirty="0"/>
          </a:p>
          <a:p>
            <a:endParaRPr lang="cs-CZ" dirty="0"/>
          </a:p>
        </p:txBody>
      </p:sp>
      <p:pic>
        <p:nvPicPr>
          <p:cNvPr id="9" name="Zástupný symbol pro obsah 8"/>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rot="5400000">
            <a:off x="5129878" y="2223050"/>
            <a:ext cx="3581400" cy="2680933"/>
          </a:xfrm>
        </p:spPr>
      </p:pic>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0EC5036C-3551-4D7A-9CEF-AB2F19A07F97}" type="slidenum">
              <a:rPr lang="cs-CZ" smtClean="0"/>
              <a:pPr/>
              <a:t>57</a:t>
            </a:fld>
            <a:endParaRPr lang="cs-CZ"/>
          </a:p>
        </p:txBody>
      </p:sp>
      <p:sp>
        <p:nvSpPr>
          <p:cNvPr id="10" name="TextovéPole 9"/>
          <p:cNvSpPr txBox="1"/>
          <p:nvPr/>
        </p:nvSpPr>
        <p:spPr>
          <a:xfrm>
            <a:off x="5508104" y="5507940"/>
            <a:ext cx="3200235" cy="646331"/>
          </a:xfrm>
          <a:prstGeom prst="rect">
            <a:avLst/>
          </a:prstGeom>
          <a:noFill/>
        </p:spPr>
        <p:txBody>
          <a:bodyPr wrap="none" rtlCol="0">
            <a:spAutoFit/>
          </a:bodyPr>
          <a:lstStyle/>
          <a:p>
            <a:r>
              <a:rPr lang="nl-NL" dirty="0"/>
              <a:t>AF-S NIKKOR 28-300mm </a:t>
            </a:r>
            <a:endParaRPr lang="cs-CZ" dirty="0" smtClean="0"/>
          </a:p>
          <a:p>
            <a:r>
              <a:rPr lang="nl-NL" dirty="0" smtClean="0"/>
              <a:t>f/3.5-5.6G </a:t>
            </a:r>
            <a:r>
              <a:rPr lang="nl-NL" dirty="0"/>
              <a:t>ED VR</a:t>
            </a:r>
            <a:endParaRPr lang="cs-CZ" dirty="0"/>
          </a:p>
        </p:txBody>
      </p:sp>
    </p:spTree>
    <p:extLst>
      <p:ext uri="{BB962C8B-B14F-4D97-AF65-F5344CB8AC3E}">
        <p14:creationId xmlns:p14="http://schemas.microsoft.com/office/powerpoint/2010/main" val="490785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en-US" dirty="0" err="1" smtClean="0"/>
              <a:t>Zoomové</a:t>
            </a:r>
            <a:r>
              <a:rPr lang="en-US" dirty="0" smtClean="0"/>
              <a:t> </a:t>
            </a:r>
            <a:r>
              <a:rPr lang="en-US" dirty="0" err="1" smtClean="0"/>
              <a:t>objektivy</a:t>
            </a:r>
            <a:r>
              <a:rPr lang="en-US" dirty="0" smtClean="0"/>
              <a:t> </a:t>
            </a:r>
            <a:r>
              <a:rPr lang="en-US" dirty="0" err="1" smtClean="0"/>
              <a:t>umožňují</a:t>
            </a:r>
            <a:r>
              <a:rPr lang="en-US" dirty="0" smtClean="0"/>
              <a:t> </a:t>
            </a:r>
            <a:r>
              <a:rPr lang="en-US" dirty="0" err="1" smtClean="0"/>
              <a:t>plynule</a:t>
            </a:r>
            <a:r>
              <a:rPr lang="en-US" dirty="0" smtClean="0"/>
              <a:t> </a:t>
            </a:r>
            <a:r>
              <a:rPr lang="en-US" dirty="0" err="1" smtClean="0"/>
              <a:t>měnit</a:t>
            </a:r>
            <a:r>
              <a:rPr lang="en-US" dirty="0" smtClean="0"/>
              <a:t> </a:t>
            </a:r>
            <a:r>
              <a:rPr lang="en-US" dirty="0" err="1" smtClean="0"/>
              <a:t>výřez</a:t>
            </a:r>
            <a:r>
              <a:rPr lang="en-US" dirty="0" smtClean="0"/>
              <a:t> </a:t>
            </a:r>
            <a:r>
              <a:rPr lang="en-US" dirty="0" err="1" smtClean="0"/>
              <a:t>scény</a:t>
            </a:r>
            <a:endParaRPr lang="en-US" dirty="0"/>
          </a:p>
        </p:txBody>
      </p:sp>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D3DF648D-4054-4EB6-991B-E5E7D791237B}" type="slidenum">
              <a:rPr lang="cs-CZ" smtClean="0"/>
              <a:pPr/>
              <a:t>58</a:t>
            </a:fld>
            <a:endParaRPr lang="cs-CZ"/>
          </a:p>
        </p:txBody>
      </p:sp>
      <p:pic>
        <p:nvPicPr>
          <p:cNvPr id="1026" name="Picture 2"/>
          <p:cNvPicPr>
            <a:picLocks noGrp="1" noChangeAspect="1" noChangeArrowheads="1"/>
          </p:cNvPicPr>
          <p:nvPr>
            <p:ph idx="1"/>
          </p:nvPr>
        </p:nvPicPr>
        <p:blipFill>
          <a:blip r:embed="rId2" cstate="print"/>
          <a:srcRect/>
          <a:stretch>
            <a:fillRect/>
          </a:stretch>
        </p:blipFill>
        <p:spPr bwMode="auto">
          <a:xfrm>
            <a:off x="1357290" y="1571612"/>
            <a:ext cx="7339058" cy="4892706"/>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da-DK" dirty="0"/>
              <a:t>14mm f/2.8D ED AF NIKKOR</a:t>
            </a:r>
            <a:endParaRPr lang="cs-CZ" dirty="0"/>
          </a:p>
        </p:txBody>
      </p:sp>
      <p:sp>
        <p:nvSpPr>
          <p:cNvPr id="8" name="Zástupný symbol pro text 7"/>
          <p:cNvSpPr>
            <a:spLocks noGrp="1"/>
          </p:cNvSpPr>
          <p:nvPr>
            <p:ph type="body" sz="half" idx="1"/>
          </p:nvPr>
        </p:nvSpPr>
        <p:spPr>
          <a:xfrm>
            <a:off x="1370013" y="1827212"/>
            <a:ext cx="3579812" cy="4338091"/>
          </a:xfrm>
        </p:spPr>
        <p:txBody>
          <a:bodyPr>
            <a:normAutofit fontScale="70000" lnSpcReduction="20000"/>
          </a:bodyPr>
          <a:lstStyle/>
          <a:p>
            <a:r>
              <a:rPr lang="cs-CZ" dirty="0"/>
              <a:t>Vysoce výkonný, extrémně širokoúhlý objektiv pro reportéry</a:t>
            </a:r>
            <a:endParaRPr lang="cs-CZ" dirty="0" smtClean="0"/>
          </a:p>
          <a:p>
            <a:r>
              <a:rPr lang="cs-CZ" dirty="0"/>
              <a:t>Konstrukce objektivu: Počet čoček/počet </a:t>
            </a:r>
            <a:r>
              <a:rPr lang="cs-CZ" dirty="0" smtClean="0"/>
              <a:t>skupin 14 </a:t>
            </a:r>
            <a:r>
              <a:rPr lang="cs-CZ" dirty="0"/>
              <a:t>/ </a:t>
            </a:r>
            <a:r>
              <a:rPr lang="cs-CZ" dirty="0" smtClean="0"/>
              <a:t>12</a:t>
            </a:r>
            <a:endParaRPr lang="cs-CZ" dirty="0"/>
          </a:p>
          <a:p>
            <a:r>
              <a:rPr lang="cs-CZ" dirty="0"/>
              <a:t>Nejkratší </a:t>
            </a:r>
            <a:r>
              <a:rPr lang="cs-CZ" dirty="0" err="1"/>
              <a:t>zaostřitelná</a:t>
            </a:r>
            <a:r>
              <a:rPr lang="cs-CZ" dirty="0"/>
              <a:t> vzdálenost [</a:t>
            </a:r>
            <a:r>
              <a:rPr lang="cs-CZ" dirty="0" smtClean="0"/>
              <a:t>m] 0.2</a:t>
            </a:r>
            <a:endParaRPr lang="cs-CZ" dirty="0"/>
          </a:p>
          <a:p>
            <a:r>
              <a:rPr lang="cs-CZ" dirty="0"/>
              <a:t>Rozměry: průměr × délka (od dosedací plochy bajonetu), [</a:t>
            </a:r>
            <a:r>
              <a:rPr lang="cs-CZ" dirty="0" smtClean="0"/>
              <a:t>mm] 87 </a:t>
            </a:r>
            <a:r>
              <a:rPr lang="cs-CZ" dirty="0"/>
              <a:t>x </a:t>
            </a:r>
            <a:r>
              <a:rPr lang="cs-CZ" dirty="0" smtClean="0"/>
              <a:t>86.5</a:t>
            </a:r>
          </a:p>
          <a:p>
            <a:r>
              <a:rPr lang="cs-CZ" dirty="0" smtClean="0"/>
              <a:t>Hmotnost </a:t>
            </a:r>
            <a:r>
              <a:rPr lang="cs-CZ" dirty="0"/>
              <a:t>[</a:t>
            </a:r>
            <a:r>
              <a:rPr lang="cs-CZ" dirty="0" smtClean="0"/>
              <a:t>g] 670</a:t>
            </a:r>
            <a:endParaRPr lang="cs-CZ" dirty="0"/>
          </a:p>
          <a:p>
            <a:endParaRPr lang="cs-CZ" dirty="0"/>
          </a:p>
        </p:txBody>
      </p:sp>
      <p:pic>
        <p:nvPicPr>
          <p:cNvPr id="14" name="Zástupný symbol pro obsah 13"/>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559425" y="1827213"/>
            <a:ext cx="2667000" cy="1981200"/>
          </a:xfrm>
        </p:spPr>
      </p:pic>
      <p:sp>
        <p:nvSpPr>
          <p:cNvPr id="4" name="Zástupný symbol pro datum 3"/>
          <p:cNvSpPr>
            <a:spLocks noGrp="1"/>
          </p:cNvSpPr>
          <p:nvPr>
            <p:ph type="dt" sz="half" idx="10"/>
          </p:nvPr>
        </p:nvSpPr>
        <p:spPr/>
        <p:txBody>
          <a:bodyPr/>
          <a:lstStyle/>
          <a:p>
            <a:r>
              <a:rPr lang="cs-CZ" smtClean="0"/>
              <a:t>2013</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A7BA68CA-7F6C-4189-8A4A-639BBC177938}" type="slidenum">
              <a:rPr lang="cs-CZ" smtClean="0"/>
              <a:pPr/>
              <a:t>59</a:t>
            </a:fld>
            <a:endParaRPr lang="cs-CZ"/>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655" t="11476" r="16979" b="12847"/>
          <a:stretch/>
        </p:blipFill>
        <p:spPr bwMode="auto">
          <a:xfrm>
            <a:off x="5490701" y="3923606"/>
            <a:ext cx="2681700" cy="2173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481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4"/>
          <p:cNvSpPr>
            <a:spLocks noGrp="1"/>
          </p:cNvSpPr>
          <p:nvPr>
            <p:ph type="dt" sz="half" idx="10"/>
          </p:nvPr>
        </p:nvSpPr>
        <p:spPr/>
        <p:txBody>
          <a:bodyPr/>
          <a:lstStyle/>
          <a:p>
            <a:r>
              <a:rPr lang="cs-CZ" smtClean="0"/>
              <a:t>2013</a:t>
            </a:r>
            <a:endParaRPr lang="cs-CZ"/>
          </a:p>
        </p:txBody>
      </p:sp>
      <p:sp>
        <p:nvSpPr>
          <p:cNvPr id="7" name="Zástupný symbol pro zápatí 5"/>
          <p:cNvSpPr>
            <a:spLocks noGrp="1"/>
          </p:cNvSpPr>
          <p:nvPr>
            <p:ph type="ftr" sz="quarter" idx="11"/>
          </p:nvPr>
        </p:nvSpPr>
        <p:spPr/>
        <p:txBody>
          <a:bodyPr/>
          <a:lstStyle/>
          <a:p>
            <a:r>
              <a:rPr lang="cs-CZ" smtClean="0"/>
              <a:t>prof. Otruba</a:t>
            </a:r>
            <a:endParaRPr lang="cs-CZ"/>
          </a:p>
        </p:txBody>
      </p:sp>
      <p:sp>
        <p:nvSpPr>
          <p:cNvPr id="8" name="Zástupný symbol pro číslo snímku 6"/>
          <p:cNvSpPr>
            <a:spLocks noGrp="1"/>
          </p:cNvSpPr>
          <p:nvPr>
            <p:ph type="sldNum" sz="quarter" idx="12"/>
          </p:nvPr>
        </p:nvSpPr>
        <p:spPr/>
        <p:txBody>
          <a:bodyPr/>
          <a:lstStyle/>
          <a:p>
            <a:fld id="{7AA6E6B4-4BEF-46CD-B0E5-7FC9FF1719F4}" type="slidenum">
              <a:rPr lang="cs-CZ"/>
              <a:pPr/>
              <a:t>6</a:t>
            </a:fld>
            <a:endParaRPr lang="cs-CZ"/>
          </a:p>
        </p:txBody>
      </p:sp>
      <p:sp>
        <p:nvSpPr>
          <p:cNvPr id="139266" name="Rectangle 2"/>
          <p:cNvSpPr>
            <a:spLocks noGrp="1" noChangeArrowheads="1"/>
          </p:cNvSpPr>
          <p:nvPr>
            <p:ph type="title"/>
          </p:nvPr>
        </p:nvSpPr>
        <p:spPr/>
        <p:txBody>
          <a:bodyPr/>
          <a:lstStyle/>
          <a:p>
            <a:r>
              <a:rPr lang="cs-CZ"/>
              <a:t>Dírková komora</a:t>
            </a:r>
          </a:p>
        </p:txBody>
      </p:sp>
      <p:sp>
        <p:nvSpPr>
          <p:cNvPr id="139268" name="Rectangle 4"/>
          <p:cNvSpPr>
            <a:spLocks noGrp="1" noChangeArrowheads="1"/>
          </p:cNvSpPr>
          <p:nvPr>
            <p:ph type="body" sz="half" idx="1"/>
          </p:nvPr>
        </p:nvSpPr>
        <p:spPr>
          <a:xfrm>
            <a:off x="755650" y="1700213"/>
            <a:ext cx="7927975" cy="2108200"/>
          </a:xfrm>
        </p:spPr>
        <p:txBody>
          <a:bodyPr/>
          <a:lstStyle/>
          <a:p>
            <a:r>
              <a:rPr lang="cs-CZ" sz="2100" dirty="0"/>
              <a:t>Dírková komora je uzavřená skříňka, na jejíž zadní stěně je citlivá </a:t>
            </a:r>
            <a:r>
              <a:rPr lang="cs-CZ" sz="2100" dirty="0" smtClean="0"/>
              <a:t>vrstva</a:t>
            </a:r>
            <a:r>
              <a:rPr lang="cs-CZ" sz="2100" dirty="0"/>
              <a:t>, v přední stěně pak malý otvor vhodných rozměrů podle „ohniskové vzdálenosti“, tj. vzdálenosti otvoru od citlivé vrstvy. Fotografický obraz je z geometrického hlediska středový průmět. Toto zobrazení se nazývá </a:t>
            </a:r>
            <a:r>
              <a:rPr lang="cs-CZ" sz="2100" u="sng" dirty="0">
                <a:solidFill>
                  <a:schemeClr val="hlink"/>
                </a:solidFill>
              </a:rPr>
              <a:t>perspektivní.</a:t>
            </a:r>
          </a:p>
        </p:txBody>
      </p:sp>
      <p:pic>
        <p:nvPicPr>
          <p:cNvPr id="139271" name="Picture 7" descr="středové snímání"/>
          <p:cNvPicPr>
            <a:picLocks noGrp="1" noChangeAspect="1" noChangeArrowheads="1"/>
          </p:cNvPicPr>
          <p:nvPr>
            <p:ph sz="half" idx="2"/>
          </p:nvPr>
        </p:nvPicPr>
        <p:blipFill>
          <a:blip r:embed="rId3" cstate="print">
            <a:lum contrast="24000"/>
          </a:blip>
          <a:srcRect l="4338" t="4778" r="8699" b="44917"/>
          <a:stretch>
            <a:fillRect/>
          </a:stretch>
        </p:blipFill>
        <p:spPr>
          <a:xfrm>
            <a:off x="468313" y="3716338"/>
            <a:ext cx="5473700" cy="2390775"/>
          </a:xfrm>
          <a:noFill/>
          <a:ln/>
        </p:spPr>
      </p:pic>
      <p:pic>
        <p:nvPicPr>
          <p:cNvPr id="139272" name="Picture 8" descr="středové snímání"/>
          <p:cNvPicPr>
            <a:picLocks noChangeAspect="1" noChangeArrowheads="1"/>
          </p:cNvPicPr>
          <p:nvPr/>
        </p:nvPicPr>
        <p:blipFill>
          <a:blip r:embed="rId4" cstate="print">
            <a:lum contrast="24000"/>
          </a:blip>
          <a:srcRect l="29822" t="54124" r="32935" b="8885"/>
          <a:stretch>
            <a:fillRect/>
          </a:stretch>
        </p:blipFill>
        <p:spPr bwMode="auto">
          <a:xfrm>
            <a:off x="6011863" y="3933825"/>
            <a:ext cx="2735262" cy="2232025"/>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da-DK" dirty="0"/>
              <a:t>AF-S NIKKOR 50 mm f/1,8G</a:t>
            </a:r>
            <a:endParaRPr lang="cs-CZ" dirty="0"/>
          </a:p>
        </p:txBody>
      </p:sp>
      <p:sp>
        <p:nvSpPr>
          <p:cNvPr id="3" name="Zástupný symbol pro text 2"/>
          <p:cNvSpPr>
            <a:spLocks noGrp="1"/>
          </p:cNvSpPr>
          <p:nvPr>
            <p:ph type="body" sz="half" idx="1"/>
          </p:nvPr>
        </p:nvSpPr>
        <p:spPr/>
        <p:txBody>
          <a:bodyPr>
            <a:normAutofit fontScale="40000" lnSpcReduction="20000"/>
          </a:bodyPr>
          <a:lstStyle/>
          <a:p>
            <a:r>
              <a:rPr lang="cs-CZ" dirty="0"/>
              <a:t>50mm základní objektiv formátu FX (ekvivalent 75mm objektivu při použití na digitálních jednookých zrcadlovkách formátu </a:t>
            </a:r>
            <a:r>
              <a:rPr lang="cs-CZ" dirty="0" err="1"/>
              <a:t>Nikon</a:t>
            </a:r>
            <a:r>
              <a:rPr lang="cs-CZ" dirty="0"/>
              <a:t> DX</a:t>
            </a:r>
            <a:r>
              <a:rPr lang="cs-CZ" dirty="0" smtClean="0"/>
              <a:t>).</a:t>
            </a:r>
          </a:p>
          <a:p>
            <a:endParaRPr lang="cs-CZ" dirty="0"/>
          </a:p>
          <a:p>
            <a:r>
              <a:rPr lang="cs-CZ" dirty="0"/>
              <a:t>Ohnisková </a:t>
            </a:r>
            <a:r>
              <a:rPr lang="cs-CZ" dirty="0" smtClean="0"/>
              <a:t>vzdálenost 50 mm</a:t>
            </a:r>
          </a:p>
          <a:p>
            <a:r>
              <a:rPr lang="cs-CZ" dirty="0" smtClean="0"/>
              <a:t>Světelnost f/1,8 </a:t>
            </a:r>
          </a:p>
          <a:p>
            <a:r>
              <a:rPr lang="cs-CZ" dirty="0" smtClean="0"/>
              <a:t>Nejvyšší </a:t>
            </a:r>
            <a:r>
              <a:rPr lang="cs-CZ" dirty="0"/>
              <a:t>clonové </a:t>
            </a:r>
            <a:r>
              <a:rPr lang="cs-CZ" dirty="0" smtClean="0"/>
              <a:t>číslo f/16</a:t>
            </a:r>
          </a:p>
          <a:p>
            <a:r>
              <a:rPr lang="cs-CZ" dirty="0" smtClean="0"/>
              <a:t>Obrazový úhel 47°00</a:t>
            </a:r>
            <a:r>
              <a:rPr lang="cs-CZ" dirty="0"/>
              <a:t>′ (31°30′ na formátu </a:t>
            </a:r>
            <a:r>
              <a:rPr lang="cs-CZ" dirty="0" err="1"/>
              <a:t>Nikon</a:t>
            </a:r>
            <a:r>
              <a:rPr lang="cs-CZ" dirty="0"/>
              <a:t> </a:t>
            </a:r>
            <a:r>
              <a:rPr lang="cs-CZ" dirty="0" smtClean="0"/>
              <a:t>DX)</a:t>
            </a:r>
          </a:p>
          <a:p>
            <a:r>
              <a:rPr lang="cs-CZ" dirty="0" smtClean="0"/>
              <a:t>Konstrukce objektivu 7 </a:t>
            </a:r>
            <a:r>
              <a:rPr lang="cs-CZ" dirty="0"/>
              <a:t>čoček/6 členů (jeden asférický optický </a:t>
            </a:r>
            <a:r>
              <a:rPr lang="cs-CZ" dirty="0" smtClean="0"/>
              <a:t>člen)</a:t>
            </a:r>
          </a:p>
          <a:p>
            <a:r>
              <a:rPr lang="cs-CZ" dirty="0" smtClean="0"/>
              <a:t>Nejkratší </a:t>
            </a:r>
            <a:r>
              <a:rPr lang="cs-CZ" dirty="0" err="1"/>
              <a:t>zaostřitelná</a:t>
            </a:r>
            <a:r>
              <a:rPr lang="cs-CZ" dirty="0"/>
              <a:t> </a:t>
            </a:r>
            <a:r>
              <a:rPr lang="cs-CZ" dirty="0" smtClean="0"/>
              <a:t>vzdálenost 0,45 m</a:t>
            </a:r>
          </a:p>
          <a:p>
            <a:r>
              <a:rPr lang="cs-CZ" dirty="0" smtClean="0"/>
              <a:t>Největší </a:t>
            </a:r>
            <a:r>
              <a:rPr lang="cs-CZ" dirty="0"/>
              <a:t>měřítko </a:t>
            </a:r>
            <a:r>
              <a:rPr lang="cs-CZ" dirty="0" smtClean="0"/>
              <a:t>zobrazení 0,15×</a:t>
            </a:r>
          </a:p>
          <a:p>
            <a:r>
              <a:rPr lang="cs-CZ" dirty="0" smtClean="0"/>
              <a:t>Počet </a:t>
            </a:r>
            <a:r>
              <a:rPr lang="cs-CZ" dirty="0"/>
              <a:t>lamel </a:t>
            </a:r>
            <a:r>
              <a:rPr lang="cs-CZ" dirty="0" smtClean="0"/>
              <a:t>clony 7 </a:t>
            </a:r>
            <a:r>
              <a:rPr lang="cs-CZ" dirty="0"/>
              <a:t>(s optimalizovaným </a:t>
            </a:r>
            <a:r>
              <a:rPr lang="cs-CZ" dirty="0" smtClean="0"/>
              <a:t>tvarem)</a:t>
            </a:r>
          </a:p>
          <a:p>
            <a:r>
              <a:rPr lang="cs-CZ" dirty="0" smtClean="0"/>
              <a:t>Zaostřování Automatické </a:t>
            </a:r>
            <a:r>
              <a:rPr lang="cs-CZ" dirty="0"/>
              <a:t>zaostřování s vestavěným ultrazvukovým zaostřovacím motorem SWM, manuální </a:t>
            </a:r>
            <a:r>
              <a:rPr lang="cs-CZ" dirty="0" smtClean="0"/>
              <a:t>zaostřování</a:t>
            </a:r>
          </a:p>
          <a:p>
            <a:r>
              <a:rPr lang="cs-CZ" dirty="0" smtClean="0"/>
              <a:t>Průměr </a:t>
            </a:r>
            <a:r>
              <a:rPr lang="cs-CZ" dirty="0"/>
              <a:t>× </a:t>
            </a:r>
            <a:r>
              <a:rPr lang="cs-CZ" dirty="0" smtClean="0"/>
              <a:t>délka Cca </a:t>
            </a:r>
            <a:r>
              <a:rPr lang="cs-CZ" dirty="0"/>
              <a:t>72 × 52,5 </a:t>
            </a:r>
            <a:r>
              <a:rPr lang="cs-CZ" dirty="0" smtClean="0"/>
              <a:t>mm</a:t>
            </a:r>
          </a:p>
          <a:p>
            <a:r>
              <a:rPr lang="cs-CZ" dirty="0" smtClean="0"/>
              <a:t>Hmotnost cca 185g </a:t>
            </a:r>
            <a:endParaRPr lang="cs-CZ" dirty="0"/>
          </a:p>
          <a:p>
            <a:endParaRPr lang="cs-CZ" dirty="0"/>
          </a:p>
        </p:txBody>
      </p:sp>
      <p:pic>
        <p:nvPicPr>
          <p:cNvPr id="9" name="Zástupný symbol pro obsah 8"/>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569604" y="1827213"/>
            <a:ext cx="2646641" cy="1981200"/>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60</a:t>
            </a:fld>
            <a:endParaRPr lang="cs-CZ"/>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3959893"/>
            <a:ext cx="2688298"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75801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nl-NL" dirty="0"/>
              <a:t>105mm f/2.8G AF-S VR Micro NIKKOR</a:t>
            </a:r>
            <a:endParaRPr lang="cs-CZ" dirty="0"/>
          </a:p>
        </p:txBody>
      </p:sp>
      <p:sp>
        <p:nvSpPr>
          <p:cNvPr id="3" name="Zástupný symbol pro text 2"/>
          <p:cNvSpPr>
            <a:spLocks noGrp="1"/>
          </p:cNvSpPr>
          <p:nvPr>
            <p:ph type="body" sz="half" idx="1"/>
          </p:nvPr>
        </p:nvSpPr>
        <p:spPr>
          <a:xfrm>
            <a:off x="971600" y="1628800"/>
            <a:ext cx="3978225" cy="4968552"/>
          </a:xfrm>
        </p:spPr>
        <p:txBody>
          <a:bodyPr>
            <a:normAutofit fontScale="47500" lnSpcReduction="20000"/>
          </a:bodyPr>
          <a:lstStyle/>
          <a:p>
            <a:r>
              <a:rPr lang="cs-CZ" dirty="0" smtClean="0"/>
              <a:t>Systém </a:t>
            </a:r>
            <a:r>
              <a:rPr lang="cs-CZ" dirty="0"/>
              <a:t>redukce vibrací VR II ekvivalentní použití o 4 stupně kratšího času závěrky.</a:t>
            </a:r>
          </a:p>
          <a:p>
            <a:r>
              <a:rPr lang="cs-CZ" dirty="0"/>
              <a:t>Ultrazvukový zaostřovací motor (SWM) pro rychlé a tiché automatické zaostřování s možností pohodlného přepínání mezi manuálním a automatickým zaostřováním.</a:t>
            </a:r>
          </a:p>
          <a:p>
            <a:r>
              <a:rPr lang="cs-CZ" dirty="0"/>
              <a:t>Optický člen z ED skla pro minimalizaci barevné vady.</a:t>
            </a:r>
          </a:p>
          <a:p>
            <a:r>
              <a:rPr lang="cs-CZ" dirty="0"/>
              <a:t>Antireflexní vrstva </a:t>
            </a:r>
            <a:r>
              <a:rPr lang="cs-CZ" dirty="0" err="1"/>
              <a:t>Nano</a:t>
            </a:r>
            <a:r>
              <a:rPr lang="cs-CZ" dirty="0"/>
              <a:t> </a:t>
            </a:r>
            <a:r>
              <a:rPr lang="cs-CZ" dirty="0" err="1"/>
              <a:t>Crystal</a:t>
            </a:r>
            <a:r>
              <a:rPr lang="cs-CZ" dirty="0"/>
              <a:t> </a:t>
            </a:r>
            <a:r>
              <a:rPr lang="cs-CZ" dirty="0" err="1"/>
              <a:t>Coat</a:t>
            </a:r>
            <a:r>
              <a:rPr lang="cs-CZ" dirty="0"/>
              <a:t> pro výraznou redukci závoje a produkci ostrých a brilantních snímků.</a:t>
            </a:r>
          </a:p>
          <a:p>
            <a:r>
              <a:rPr lang="cs-CZ" dirty="0"/>
              <a:t>Vnitřní zaostřování (IF) pro neměnnou délku objektivu a snadné použití polarizačních filtrů/zábleskového příslušenství upevňovaného na objektiv.</a:t>
            </a:r>
          </a:p>
          <a:p>
            <a:r>
              <a:rPr lang="cs-CZ" dirty="0"/>
              <a:t>Zaostřovací režimy – automatické zaostřování s možností manuálního </a:t>
            </a:r>
            <a:r>
              <a:rPr lang="cs-CZ" dirty="0" err="1"/>
              <a:t>doostření</a:t>
            </a:r>
            <a:r>
              <a:rPr lang="cs-CZ" dirty="0"/>
              <a:t>; manuální zaostřování.</a:t>
            </a:r>
          </a:p>
          <a:p>
            <a:r>
              <a:rPr lang="cs-CZ" dirty="0"/>
              <a:t>9lamelová kruhová irisová clona pro příjemnou a přirozeně působící reprodukci neostrého pozadí snímků.</a:t>
            </a:r>
          </a:p>
          <a:p>
            <a:r>
              <a:rPr lang="cs-CZ" dirty="0"/>
              <a:t>Filtrový závit o průměru 62 mm (neotáčí se).</a:t>
            </a:r>
          </a:p>
          <a:p>
            <a:endParaRPr lang="cs-CZ" dirty="0"/>
          </a:p>
        </p:txBody>
      </p:sp>
      <p:pic>
        <p:nvPicPr>
          <p:cNvPr id="9" name="Zástupný symbol pro obsah 8"/>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559425" y="1827213"/>
            <a:ext cx="2667000" cy="1981200"/>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61</a:t>
            </a:fld>
            <a:endParaRPr lang="cs-CZ"/>
          </a:p>
        </p:txBody>
      </p:sp>
      <p:pic>
        <p:nvPicPr>
          <p:cNvPr id="9218" name="Picture 2" descr="C:\Users\práce\Pictures\1009179284.jpg"/>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bwMode="auto">
          <a:xfrm>
            <a:off x="5559425" y="3960813"/>
            <a:ext cx="26670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7965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AF-S NIKKOR 800 mm f/5,6E FL ED VR</a:t>
            </a:r>
          </a:p>
        </p:txBody>
      </p:sp>
      <p:sp>
        <p:nvSpPr>
          <p:cNvPr id="3" name="Zástupný symbol pro text 2"/>
          <p:cNvSpPr>
            <a:spLocks noGrp="1"/>
          </p:cNvSpPr>
          <p:nvPr>
            <p:ph type="body" sz="half" idx="1"/>
          </p:nvPr>
        </p:nvSpPr>
        <p:spPr>
          <a:xfrm>
            <a:off x="1043608" y="1827212"/>
            <a:ext cx="3906217" cy="4554115"/>
          </a:xfrm>
        </p:spPr>
        <p:txBody>
          <a:bodyPr>
            <a:normAutofit fontScale="47500" lnSpcReduction="20000"/>
          </a:bodyPr>
          <a:lstStyle/>
          <a:p>
            <a:r>
              <a:rPr lang="cs-CZ" dirty="0" err="1"/>
              <a:t>Superteleobjektiv</a:t>
            </a:r>
            <a:r>
              <a:rPr lang="cs-CZ" dirty="0"/>
              <a:t> vhodný pro novinářskou fotografii a fotografování vzdálených objektů na atletických stadionech, zimních sportů a vodních </a:t>
            </a:r>
            <a:r>
              <a:rPr lang="cs-CZ" dirty="0" smtClean="0"/>
              <a:t>sportů. Je </a:t>
            </a:r>
            <a:r>
              <a:rPr lang="cs-CZ" dirty="0"/>
              <a:t>dodáván včetně opticky optimalizovaného telekonvertoru 1,25×, který prodlužuje ohniskovou vzdálenost na 1000 mm při efektivní </a:t>
            </a:r>
            <a:r>
              <a:rPr lang="cs-CZ" dirty="0" smtClean="0"/>
              <a:t>světelnosti.</a:t>
            </a:r>
          </a:p>
          <a:p>
            <a:r>
              <a:rPr lang="cs-CZ" dirty="0"/>
              <a:t>Konstrukce </a:t>
            </a:r>
            <a:r>
              <a:rPr lang="cs-CZ" dirty="0" smtClean="0"/>
              <a:t>objektivu 20 </a:t>
            </a:r>
            <a:r>
              <a:rPr lang="cs-CZ" dirty="0"/>
              <a:t>čoček/13 členů (včetně 2 optických členů ze skel ED, 2 fluoritových optických členů a optických členů opatřených antireflexními vrstvami </a:t>
            </a:r>
            <a:r>
              <a:rPr lang="cs-CZ" dirty="0" err="1"/>
              <a:t>Nano</a:t>
            </a:r>
            <a:r>
              <a:rPr lang="cs-CZ" dirty="0"/>
              <a:t> </a:t>
            </a:r>
            <a:r>
              <a:rPr lang="cs-CZ" dirty="0" err="1"/>
              <a:t>Crystal</a:t>
            </a:r>
            <a:r>
              <a:rPr lang="cs-CZ" dirty="0"/>
              <a:t> </a:t>
            </a:r>
            <a:r>
              <a:rPr lang="cs-CZ" dirty="0" err="1"/>
              <a:t>Coat</a:t>
            </a:r>
            <a:r>
              <a:rPr lang="cs-CZ" dirty="0"/>
              <a:t>) a 1 ochranný skleněný </a:t>
            </a:r>
            <a:r>
              <a:rPr lang="cs-CZ" dirty="0" smtClean="0"/>
              <a:t>člen</a:t>
            </a:r>
          </a:p>
          <a:p>
            <a:r>
              <a:rPr lang="cs-CZ" dirty="0" smtClean="0"/>
              <a:t>Zaostřování Systém </a:t>
            </a:r>
            <a:r>
              <a:rPr lang="cs-CZ" dirty="0"/>
              <a:t>vnitřního zaostřování </a:t>
            </a:r>
            <a:r>
              <a:rPr lang="cs-CZ" dirty="0" err="1"/>
              <a:t>Nikon</a:t>
            </a:r>
            <a:r>
              <a:rPr lang="cs-CZ" dirty="0"/>
              <a:t> (IF) s ultrazvukovým zaostřovacím motorem (SWM) a samostatným zaostřovacím kroužkem manuálního </a:t>
            </a:r>
            <a:r>
              <a:rPr lang="cs-CZ" dirty="0" smtClean="0"/>
              <a:t>zaostřování</a:t>
            </a:r>
          </a:p>
          <a:p>
            <a:r>
              <a:rPr lang="cs-CZ" dirty="0" smtClean="0"/>
              <a:t>Clona Automatická </a:t>
            </a:r>
            <a:r>
              <a:rPr lang="cs-CZ" dirty="0"/>
              <a:t>elektronicky řízená </a:t>
            </a:r>
            <a:r>
              <a:rPr lang="cs-CZ" dirty="0" smtClean="0"/>
              <a:t>clona</a:t>
            </a:r>
          </a:p>
          <a:p>
            <a:r>
              <a:rPr lang="cs-CZ" dirty="0" smtClean="0"/>
              <a:t>Hmotnost cca </a:t>
            </a:r>
            <a:r>
              <a:rPr lang="cs-CZ" dirty="0"/>
              <a:t>4590 g</a:t>
            </a:r>
            <a:br>
              <a:rPr lang="cs-CZ" dirty="0"/>
            </a:br>
            <a:endParaRPr lang="cs-CZ" dirty="0"/>
          </a:p>
        </p:txBody>
      </p:sp>
      <p:pic>
        <p:nvPicPr>
          <p:cNvPr id="10" name="Zástupný symbol pro obsah 9"/>
          <p:cNvPicPr>
            <a:picLocks noGrp="1" noChangeAspect="1"/>
          </p:cNvPicPr>
          <p:nvPr>
            <p:ph sz="quarter" idx="2"/>
          </p:nvPr>
        </p:nvPicPr>
        <p:blipFill rotWithShape="1">
          <a:blip r:embed="rId2">
            <a:extLst>
              <a:ext uri="{28A0092B-C50C-407E-A947-70E740481C1C}">
                <a14:useLocalDpi xmlns:a14="http://schemas.microsoft.com/office/drawing/2010/main" val="0"/>
              </a:ext>
            </a:extLst>
          </a:blip>
          <a:srcRect t="22586" b="19055"/>
          <a:stretch/>
        </p:blipFill>
        <p:spPr>
          <a:xfrm>
            <a:off x="4900131" y="1988840"/>
            <a:ext cx="3985588" cy="1727874"/>
          </a:xfrm>
        </p:spPr>
      </p:pic>
      <p:pic>
        <p:nvPicPr>
          <p:cNvPr id="9" name="Zástupný symbol pro obsah 8"/>
          <p:cNvPicPr>
            <a:picLocks noGrp="1" noChangeAspect="1"/>
          </p:cNvPicPr>
          <p:nvPr>
            <p:ph sz="quarter" idx="3"/>
          </p:nvPr>
        </p:nvPicPr>
        <p:blipFill rotWithShape="1">
          <a:blip r:embed="rId3" cstate="print">
            <a:extLst>
              <a:ext uri="{28A0092B-C50C-407E-A947-70E740481C1C}">
                <a14:useLocalDpi xmlns:a14="http://schemas.microsoft.com/office/drawing/2010/main" val="0"/>
              </a:ext>
            </a:extLst>
          </a:blip>
          <a:srcRect t="15210" b="15368"/>
          <a:stretch/>
        </p:blipFill>
        <p:spPr>
          <a:xfrm>
            <a:off x="4928810" y="3933057"/>
            <a:ext cx="3928230" cy="2033588"/>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62</a:t>
            </a:fld>
            <a:endParaRPr lang="cs-CZ"/>
          </a:p>
        </p:txBody>
      </p:sp>
    </p:spTree>
    <p:extLst>
      <p:ext uri="{BB962C8B-B14F-4D97-AF65-F5344CB8AC3E}">
        <p14:creationId xmlns:p14="http://schemas.microsoft.com/office/powerpoint/2010/main" val="7157252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da-DK" dirty="0"/>
              <a:t>14-24mm f/2.8G ED AF-S NIKKOR</a:t>
            </a:r>
            <a:endParaRPr lang="cs-CZ" dirty="0"/>
          </a:p>
        </p:txBody>
      </p:sp>
      <p:pic>
        <p:nvPicPr>
          <p:cNvPr id="10" name="Zástupný symbol pro obsah 9"/>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559425" y="1827213"/>
            <a:ext cx="2667000" cy="1981200"/>
          </a:xfrm>
        </p:spPr>
      </p:pic>
      <p:pic>
        <p:nvPicPr>
          <p:cNvPr id="9" name="Zástupný symbol pro obsah 8"/>
          <p:cNvPicPr>
            <a:picLocks noGrp="1" noChangeAspect="1"/>
          </p:cNvPicPr>
          <p:nvPr>
            <p:ph sz="quarter" idx="3"/>
          </p:nvPr>
        </p:nvPicPr>
        <p:blipFill>
          <a:blip r:embed="rId3">
            <a:extLst>
              <a:ext uri="{28A0092B-C50C-407E-A947-70E740481C1C}">
                <a14:useLocalDpi xmlns:a14="http://schemas.microsoft.com/office/drawing/2010/main" val="0"/>
              </a:ext>
            </a:extLst>
          </a:blip>
          <a:stretch>
            <a:fillRect/>
          </a:stretch>
        </p:blipFill>
        <p:spPr>
          <a:xfrm>
            <a:off x="5559425" y="3960813"/>
            <a:ext cx="2667000" cy="1981200"/>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63</a:t>
            </a:fld>
            <a:endParaRPr lang="cs-CZ"/>
          </a:p>
        </p:txBody>
      </p:sp>
      <p:graphicFrame>
        <p:nvGraphicFramePr>
          <p:cNvPr id="11" name="Tabulka 10"/>
          <p:cNvGraphicFramePr>
            <a:graphicFrameLocks noGrp="1"/>
          </p:cNvGraphicFramePr>
          <p:nvPr>
            <p:extLst>
              <p:ext uri="{D42A27DB-BD31-4B8C-83A1-F6EECF244321}">
                <p14:modId xmlns:p14="http://schemas.microsoft.com/office/powerpoint/2010/main" val="3139422614"/>
              </p:ext>
            </p:extLst>
          </p:nvPr>
        </p:nvGraphicFramePr>
        <p:xfrm>
          <a:off x="1187624" y="1772816"/>
          <a:ext cx="3965212" cy="4355336"/>
        </p:xfrm>
        <a:graphic>
          <a:graphicData uri="http://schemas.openxmlformats.org/drawingml/2006/table">
            <a:tbl>
              <a:tblPr/>
              <a:tblGrid>
                <a:gridCol w="1982606"/>
                <a:gridCol w="1982606"/>
              </a:tblGrid>
              <a:tr h="198304">
                <a:tc>
                  <a:txBody>
                    <a:bodyPr/>
                    <a:lstStyle/>
                    <a:p>
                      <a:r>
                        <a:rPr lang="cs-CZ" sz="1000"/>
                        <a:t>Ohnisková vzdálenost</a:t>
                      </a:r>
                    </a:p>
                  </a:txBody>
                  <a:tcPr marL="49576" marR="49576" marT="24788" marB="24788" anchor="ctr">
                    <a:lnL>
                      <a:noFill/>
                    </a:lnL>
                    <a:lnR>
                      <a:noFill/>
                    </a:lnR>
                    <a:lnT>
                      <a:noFill/>
                    </a:lnT>
                    <a:lnB>
                      <a:noFill/>
                    </a:lnB>
                  </a:tcPr>
                </a:tc>
                <a:tc>
                  <a:txBody>
                    <a:bodyPr/>
                    <a:lstStyle/>
                    <a:p>
                      <a:r>
                        <a:rPr lang="cs-CZ" sz="1000"/>
                        <a:t>14-24 mm </a:t>
                      </a:r>
                    </a:p>
                  </a:txBody>
                  <a:tcPr marL="49576" marR="49576" marT="24788" marB="24788" anchor="ctr">
                    <a:lnL>
                      <a:noFill/>
                    </a:lnL>
                    <a:lnR>
                      <a:noFill/>
                    </a:lnR>
                    <a:lnT>
                      <a:noFill/>
                    </a:lnT>
                    <a:lnB>
                      <a:noFill/>
                    </a:lnB>
                  </a:tcPr>
                </a:tc>
              </a:tr>
              <a:tr h="198304">
                <a:tc>
                  <a:txBody>
                    <a:bodyPr/>
                    <a:lstStyle/>
                    <a:p>
                      <a:r>
                        <a:rPr lang="cs-CZ" sz="1000"/>
                        <a:t>Světelnost</a:t>
                      </a:r>
                    </a:p>
                  </a:txBody>
                  <a:tcPr marL="49576" marR="49576" marT="24788" marB="24788" anchor="ctr">
                    <a:lnL>
                      <a:noFill/>
                    </a:lnL>
                    <a:lnR>
                      <a:noFill/>
                    </a:lnR>
                    <a:lnT>
                      <a:noFill/>
                    </a:lnT>
                    <a:lnB>
                      <a:noFill/>
                    </a:lnB>
                  </a:tcPr>
                </a:tc>
                <a:tc>
                  <a:txBody>
                    <a:bodyPr/>
                    <a:lstStyle/>
                    <a:p>
                      <a:r>
                        <a:rPr lang="cs-CZ" sz="1000"/>
                        <a:t>f/2,8 </a:t>
                      </a:r>
                    </a:p>
                  </a:txBody>
                  <a:tcPr marL="49576" marR="49576" marT="24788" marB="24788" anchor="ctr">
                    <a:lnL>
                      <a:noFill/>
                    </a:lnL>
                    <a:lnR>
                      <a:noFill/>
                    </a:lnR>
                    <a:lnT>
                      <a:noFill/>
                    </a:lnT>
                    <a:lnB>
                      <a:noFill/>
                    </a:lnB>
                  </a:tcPr>
                </a:tc>
              </a:tr>
              <a:tr h="198304">
                <a:tc>
                  <a:txBody>
                    <a:bodyPr/>
                    <a:lstStyle/>
                    <a:p>
                      <a:r>
                        <a:rPr lang="cs-CZ" sz="1000"/>
                        <a:t>Nejvyšší clonové číslo</a:t>
                      </a:r>
                    </a:p>
                  </a:txBody>
                  <a:tcPr marL="49576" marR="49576" marT="24788" marB="24788" anchor="ctr">
                    <a:lnL>
                      <a:noFill/>
                    </a:lnL>
                    <a:lnR>
                      <a:noFill/>
                    </a:lnR>
                    <a:lnT>
                      <a:noFill/>
                    </a:lnT>
                    <a:lnB>
                      <a:noFill/>
                    </a:lnB>
                  </a:tcPr>
                </a:tc>
                <a:tc>
                  <a:txBody>
                    <a:bodyPr/>
                    <a:lstStyle/>
                    <a:p>
                      <a:r>
                        <a:rPr lang="cs-CZ" sz="1000"/>
                        <a:t>f/22 </a:t>
                      </a:r>
                    </a:p>
                  </a:txBody>
                  <a:tcPr marL="49576" marR="49576" marT="24788" marB="24788" anchor="ctr">
                    <a:lnL>
                      <a:noFill/>
                    </a:lnL>
                    <a:lnR>
                      <a:noFill/>
                    </a:lnR>
                    <a:lnT>
                      <a:noFill/>
                    </a:lnT>
                    <a:lnB>
                      <a:noFill/>
                    </a:lnB>
                  </a:tcPr>
                </a:tc>
              </a:tr>
              <a:tr h="941942">
                <a:tc>
                  <a:txBody>
                    <a:bodyPr/>
                    <a:lstStyle/>
                    <a:p>
                      <a:r>
                        <a:rPr lang="cs-CZ" sz="1000"/>
                        <a:t>Konstrukce objektivu</a:t>
                      </a:r>
                    </a:p>
                  </a:txBody>
                  <a:tcPr marL="49576" marR="49576" marT="24788" marB="24788" anchor="ctr">
                    <a:lnL>
                      <a:noFill/>
                    </a:lnL>
                    <a:lnR>
                      <a:noFill/>
                    </a:lnR>
                    <a:lnT>
                      <a:noFill/>
                    </a:lnT>
                    <a:lnB>
                      <a:noFill/>
                    </a:lnB>
                  </a:tcPr>
                </a:tc>
                <a:tc>
                  <a:txBody>
                    <a:bodyPr/>
                    <a:lstStyle/>
                    <a:p>
                      <a:r>
                        <a:rPr lang="cs-CZ" sz="1000"/>
                        <a:t>14 čoček/11 členů (včetně dvou optických členů z ED skla, tří asférických optických členů a jednoho optického členu s antireflexní vrstvou Nano Crystal Coat) </a:t>
                      </a:r>
                    </a:p>
                  </a:txBody>
                  <a:tcPr marL="49576" marR="49576" marT="24788" marB="24788" anchor="ctr">
                    <a:lnL>
                      <a:noFill/>
                    </a:lnL>
                    <a:lnR>
                      <a:noFill/>
                    </a:lnR>
                    <a:lnT>
                      <a:noFill/>
                    </a:lnT>
                    <a:lnB>
                      <a:noFill/>
                    </a:lnB>
                  </a:tcPr>
                </a:tc>
              </a:tr>
              <a:tr h="495759">
                <a:tc>
                  <a:txBody>
                    <a:bodyPr/>
                    <a:lstStyle/>
                    <a:p>
                      <a:r>
                        <a:rPr lang="cs-CZ" sz="1000"/>
                        <a:t>Obrazový úhel</a:t>
                      </a:r>
                    </a:p>
                  </a:txBody>
                  <a:tcPr marL="49576" marR="49576" marT="24788" marB="24788" anchor="ctr">
                    <a:lnL>
                      <a:noFill/>
                    </a:lnL>
                    <a:lnR>
                      <a:noFill/>
                    </a:lnR>
                    <a:lnT>
                      <a:noFill/>
                    </a:lnT>
                    <a:lnB>
                      <a:noFill/>
                    </a:lnB>
                  </a:tcPr>
                </a:tc>
                <a:tc>
                  <a:txBody>
                    <a:bodyPr/>
                    <a:lstStyle/>
                    <a:p>
                      <a:r>
                        <a:rPr lang="pt-BR" sz="1000" dirty="0"/>
                        <a:t>114° - 84° (90° - 61° při použití na fotoaparátu formátu DX) </a:t>
                      </a:r>
                    </a:p>
                  </a:txBody>
                  <a:tcPr marL="49576" marR="49576" marT="24788" marB="24788" anchor="ctr">
                    <a:lnL>
                      <a:noFill/>
                    </a:lnL>
                    <a:lnR>
                      <a:noFill/>
                    </a:lnR>
                    <a:lnT>
                      <a:noFill/>
                    </a:lnT>
                    <a:lnB>
                      <a:noFill/>
                    </a:lnB>
                  </a:tcPr>
                </a:tc>
              </a:tr>
              <a:tr h="495759">
                <a:tc>
                  <a:txBody>
                    <a:bodyPr/>
                    <a:lstStyle/>
                    <a:p>
                      <a:r>
                        <a:rPr lang="cs-CZ" sz="1000"/>
                        <a:t>Nejkratší zaostřitelná vzdálenost</a:t>
                      </a:r>
                    </a:p>
                  </a:txBody>
                  <a:tcPr marL="49576" marR="49576" marT="24788" marB="24788" anchor="ctr">
                    <a:lnL>
                      <a:noFill/>
                    </a:lnL>
                    <a:lnR>
                      <a:noFill/>
                    </a:lnR>
                    <a:lnT>
                      <a:noFill/>
                    </a:lnT>
                    <a:lnB>
                      <a:noFill/>
                    </a:lnB>
                  </a:tcPr>
                </a:tc>
                <a:tc>
                  <a:txBody>
                    <a:bodyPr/>
                    <a:lstStyle/>
                    <a:p>
                      <a:r>
                        <a:rPr lang="cs-CZ" sz="1000"/>
                        <a:t>0,28 m (v rozsahu ohniskových vzdáleností 18-24 mm) </a:t>
                      </a:r>
                    </a:p>
                  </a:txBody>
                  <a:tcPr marL="49576" marR="49576" marT="24788" marB="24788" anchor="ctr">
                    <a:lnL>
                      <a:noFill/>
                    </a:lnL>
                    <a:lnR>
                      <a:noFill/>
                    </a:lnR>
                    <a:lnT>
                      <a:noFill/>
                    </a:lnT>
                    <a:lnB>
                      <a:noFill/>
                    </a:lnB>
                  </a:tcPr>
                </a:tc>
              </a:tr>
              <a:tr h="198304">
                <a:tc>
                  <a:txBody>
                    <a:bodyPr/>
                    <a:lstStyle/>
                    <a:p>
                      <a:r>
                        <a:rPr lang="cs-CZ" sz="1000"/>
                        <a:t>Největší měřítko zobrazení </a:t>
                      </a:r>
                    </a:p>
                  </a:txBody>
                  <a:tcPr marL="49576" marR="49576" marT="24788" marB="24788" anchor="ctr">
                    <a:lnL>
                      <a:noFill/>
                    </a:lnL>
                    <a:lnR>
                      <a:noFill/>
                    </a:lnR>
                    <a:lnT>
                      <a:noFill/>
                    </a:lnT>
                    <a:lnB>
                      <a:noFill/>
                    </a:lnB>
                  </a:tcPr>
                </a:tc>
                <a:tc>
                  <a:txBody>
                    <a:bodyPr/>
                    <a:lstStyle/>
                    <a:p>
                      <a:r>
                        <a:rPr lang="cs-CZ" sz="1000"/>
                        <a:t>1/6,7 </a:t>
                      </a:r>
                    </a:p>
                  </a:txBody>
                  <a:tcPr marL="49576" marR="49576" marT="24788" marB="24788" anchor="ctr">
                    <a:lnL>
                      <a:noFill/>
                    </a:lnL>
                    <a:lnR>
                      <a:noFill/>
                    </a:lnR>
                    <a:lnT>
                      <a:noFill/>
                    </a:lnT>
                    <a:lnB>
                      <a:noFill/>
                    </a:lnB>
                  </a:tcPr>
                </a:tc>
              </a:tr>
              <a:tr h="198304">
                <a:tc>
                  <a:txBody>
                    <a:bodyPr/>
                    <a:lstStyle/>
                    <a:p>
                      <a:r>
                        <a:rPr lang="cs-CZ" sz="1000"/>
                        <a:t>Počet lamel clony</a:t>
                      </a:r>
                    </a:p>
                  </a:txBody>
                  <a:tcPr marL="49576" marR="49576" marT="24788" marB="24788" anchor="ctr">
                    <a:lnL>
                      <a:noFill/>
                    </a:lnL>
                    <a:lnR>
                      <a:noFill/>
                    </a:lnR>
                    <a:lnT>
                      <a:noFill/>
                    </a:lnT>
                    <a:lnB>
                      <a:noFill/>
                    </a:lnB>
                  </a:tcPr>
                </a:tc>
                <a:tc>
                  <a:txBody>
                    <a:bodyPr/>
                    <a:lstStyle/>
                    <a:p>
                      <a:r>
                        <a:rPr lang="cs-CZ" sz="1000"/>
                        <a:t>9 (s optimalizovaným tvarem) </a:t>
                      </a:r>
                    </a:p>
                  </a:txBody>
                  <a:tcPr marL="49576" marR="49576" marT="24788" marB="24788" anchor="ctr">
                    <a:lnL>
                      <a:noFill/>
                    </a:lnL>
                    <a:lnR>
                      <a:noFill/>
                    </a:lnR>
                    <a:lnT>
                      <a:noFill/>
                    </a:lnT>
                    <a:lnB>
                      <a:noFill/>
                    </a:lnB>
                  </a:tcPr>
                </a:tc>
              </a:tr>
              <a:tr h="644487">
                <a:tc>
                  <a:txBody>
                    <a:bodyPr/>
                    <a:lstStyle/>
                    <a:p>
                      <a:r>
                        <a:rPr lang="cs-CZ" sz="1000"/>
                        <a:t>Zaostřování</a:t>
                      </a:r>
                    </a:p>
                  </a:txBody>
                  <a:tcPr marL="49576" marR="49576" marT="24788" marB="24788" anchor="ctr">
                    <a:lnL>
                      <a:noFill/>
                    </a:lnL>
                    <a:lnR>
                      <a:noFill/>
                    </a:lnR>
                    <a:lnT>
                      <a:noFill/>
                    </a:lnT>
                    <a:lnB>
                      <a:noFill/>
                    </a:lnB>
                  </a:tcPr>
                </a:tc>
                <a:tc>
                  <a:txBody>
                    <a:bodyPr/>
                    <a:lstStyle/>
                    <a:p>
                      <a:r>
                        <a:rPr lang="cs-CZ" sz="1000"/>
                        <a:t>Vnitřní zaostřování (IF); vestavěný ultrazvukový zaostřovací motor (SWM); manuální zaostřování </a:t>
                      </a:r>
                    </a:p>
                  </a:txBody>
                  <a:tcPr marL="49576" marR="49576" marT="24788" marB="24788" anchor="ctr">
                    <a:lnL>
                      <a:noFill/>
                    </a:lnL>
                    <a:lnR>
                      <a:noFill/>
                    </a:lnR>
                    <a:lnT>
                      <a:noFill/>
                    </a:lnT>
                    <a:lnB>
                      <a:noFill/>
                    </a:lnB>
                  </a:tcPr>
                </a:tc>
              </a:tr>
              <a:tr h="347031">
                <a:tc>
                  <a:txBody>
                    <a:bodyPr/>
                    <a:lstStyle/>
                    <a:p>
                      <a:r>
                        <a:rPr lang="cs-CZ" sz="1000"/>
                        <a:t>Průměr x délka (od dosedací plochy bajonetu)</a:t>
                      </a:r>
                    </a:p>
                  </a:txBody>
                  <a:tcPr marL="49576" marR="49576" marT="24788" marB="24788" anchor="ctr">
                    <a:lnL>
                      <a:noFill/>
                    </a:lnL>
                    <a:lnR>
                      <a:noFill/>
                    </a:lnR>
                    <a:lnT>
                      <a:noFill/>
                    </a:lnT>
                    <a:lnB>
                      <a:noFill/>
                    </a:lnB>
                  </a:tcPr>
                </a:tc>
                <a:tc>
                  <a:txBody>
                    <a:bodyPr/>
                    <a:lstStyle/>
                    <a:p>
                      <a:r>
                        <a:rPr lang="cs-CZ" sz="1000"/>
                        <a:t>Cca 98×131,5 mm </a:t>
                      </a:r>
                    </a:p>
                  </a:txBody>
                  <a:tcPr marL="49576" marR="49576" marT="24788" marB="24788" anchor="ctr">
                    <a:lnL>
                      <a:noFill/>
                    </a:lnL>
                    <a:lnR>
                      <a:noFill/>
                    </a:lnR>
                    <a:lnT>
                      <a:noFill/>
                    </a:lnT>
                    <a:lnB>
                      <a:noFill/>
                    </a:lnB>
                  </a:tcPr>
                </a:tc>
              </a:tr>
              <a:tr h="198304">
                <a:tc>
                  <a:txBody>
                    <a:bodyPr/>
                    <a:lstStyle/>
                    <a:p>
                      <a:r>
                        <a:rPr lang="cs-CZ" sz="1000"/>
                        <a:t>Hmotnost</a:t>
                      </a:r>
                    </a:p>
                  </a:txBody>
                  <a:tcPr marL="49576" marR="49576" marT="24788" marB="24788" anchor="ctr">
                    <a:lnL>
                      <a:noFill/>
                    </a:lnL>
                    <a:lnR>
                      <a:noFill/>
                    </a:lnR>
                    <a:lnT>
                      <a:noFill/>
                    </a:lnT>
                    <a:lnB>
                      <a:noFill/>
                    </a:lnB>
                  </a:tcPr>
                </a:tc>
                <a:tc>
                  <a:txBody>
                    <a:bodyPr/>
                    <a:lstStyle/>
                    <a:p>
                      <a:r>
                        <a:rPr lang="cs-CZ" sz="1000" dirty="0"/>
                        <a:t>Cca 970 g/34.2 oz. </a:t>
                      </a:r>
                    </a:p>
                  </a:txBody>
                  <a:tcPr marL="49576" marR="49576" marT="24788" marB="24788" anchor="ctr">
                    <a:lnL>
                      <a:noFill/>
                    </a:lnL>
                    <a:lnR>
                      <a:noFill/>
                    </a:lnR>
                    <a:lnT>
                      <a:noFill/>
                    </a:lnT>
                    <a:lnB>
                      <a:noFill/>
                    </a:lnB>
                  </a:tcPr>
                </a:tc>
              </a:tr>
            </a:tbl>
          </a:graphicData>
        </a:graphic>
      </p:graphicFrame>
    </p:spTree>
    <p:extLst>
      <p:ext uri="{BB962C8B-B14F-4D97-AF65-F5344CB8AC3E}">
        <p14:creationId xmlns:p14="http://schemas.microsoft.com/office/powerpoint/2010/main" val="20109546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nl-NL" dirty="0"/>
              <a:t>AF-S NIKKOR 16-35mm f/4G ED VR</a:t>
            </a:r>
            <a:endParaRPr lang="cs-CZ" dirty="0"/>
          </a:p>
        </p:txBody>
      </p:sp>
      <p:pic>
        <p:nvPicPr>
          <p:cNvPr id="10" name="Zástupný symbol pro obsah 9"/>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569604" y="1827213"/>
            <a:ext cx="2646641" cy="1981200"/>
          </a:xfrm>
        </p:spPr>
      </p:pic>
      <p:pic>
        <p:nvPicPr>
          <p:cNvPr id="9" name="Zástupný symbol pro obsah 8"/>
          <p:cNvPicPr>
            <a:picLocks noGrp="1" noChangeAspect="1"/>
          </p:cNvPicPr>
          <p:nvPr>
            <p:ph sz="quarter" idx="3"/>
          </p:nvPr>
        </p:nvPicPr>
        <p:blipFill>
          <a:blip r:embed="rId3">
            <a:extLst>
              <a:ext uri="{28A0092B-C50C-407E-A947-70E740481C1C}">
                <a14:useLocalDpi xmlns:a14="http://schemas.microsoft.com/office/drawing/2010/main" val="0"/>
              </a:ext>
            </a:extLst>
          </a:blip>
          <a:stretch>
            <a:fillRect/>
          </a:stretch>
        </p:blipFill>
        <p:spPr>
          <a:xfrm>
            <a:off x="5569604" y="3960813"/>
            <a:ext cx="2646641" cy="1981200"/>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64</a:t>
            </a:fld>
            <a:endParaRPr lang="cs-CZ"/>
          </a:p>
        </p:txBody>
      </p:sp>
      <p:graphicFrame>
        <p:nvGraphicFramePr>
          <p:cNvPr id="12" name="Tabulka 11"/>
          <p:cNvGraphicFramePr>
            <a:graphicFrameLocks noGrp="1"/>
          </p:cNvGraphicFramePr>
          <p:nvPr>
            <p:extLst>
              <p:ext uri="{D42A27DB-BD31-4B8C-83A1-F6EECF244321}">
                <p14:modId xmlns:p14="http://schemas.microsoft.com/office/powerpoint/2010/main" val="1433445460"/>
              </p:ext>
            </p:extLst>
          </p:nvPr>
        </p:nvGraphicFramePr>
        <p:xfrm>
          <a:off x="1403648" y="1772816"/>
          <a:ext cx="4063118" cy="4267200"/>
        </p:xfrm>
        <a:graphic>
          <a:graphicData uri="http://schemas.openxmlformats.org/drawingml/2006/table">
            <a:tbl>
              <a:tblPr/>
              <a:tblGrid>
                <a:gridCol w="2031559"/>
                <a:gridCol w="2031559"/>
              </a:tblGrid>
              <a:tr h="203200">
                <a:tc>
                  <a:txBody>
                    <a:bodyPr/>
                    <a:lstStyle/>
                    <a:p>
                      <a:r>
                        <a:rPr lang="cs-CZ" sz="1000"/>
                        <a:t>Ohnisková vzdálenost</a:t>
                      </a:r>
                    </a:p>
                  </a:txBody>
                  <a:tcPr marL="50800" marR="50800" marT="25400" marB="25400" anchor="ctr">
                    <a:lnL>
                      <a:noFill/>
                    </a:lnL>
                    <a:lnR>
                      <a:noFill/>
                    </a:lnR>
                    <a:lnT>
                      <a:noFill/>
                    </a:lnT>
                    <a:lnB>
                      <a:noFill/>
                    </a:lnB>
                  </a:tcPr>
                </a:tc>
                <a:tc>
                  <a:txBody>
                    <a:bodyPr/>
                    <a:lstStyle/>
                    <a:p>
                      <a:r>
                        <a:rPr lang="cs-CZ" sz="1000"/>
                        <a:t>16–35 mm</a:t>
                      </a:r>
                    </a:p>
                  </a:txBody>
                  <a:tcPr marL="50800" marR="50800" marT="25400" marB="25400" anchor="ctr">
                    <a:lnL>
                      <a:noFill/>
                    </a:lnL>
                    <a:lnR>
                      <a:noFill/>
                    </a:lnR>
                    <a:lnT>
                      <a:noFill/>
                    </a:lnT>
                    <a:lnB>
                      <a:noFill/>
                    </a:lnB>
                  </a:tcPr>
                </a:tc>
              </a:tr>
              <a:tr h="203200">
                <a:tc>
                  <a:txBody>
                    <a:bodyPr/>
                    <a:lstStyle/>
                    <a:p>
                      <a:r>
                        <a:rPr lang="cs-CZ" sz="1000"/>
                        <a:t>Světelnost</a:t>
                      </a:r>
                    </a:p>
                  </a:txBody>
                  <a:tcPr marL="50800" marR="50800" marT="25400" marB="25400" anchor="ctr">
                    <a:lnL>
                      <a:noFill/>
                    </a:lnL>
                    <a:lnR>
                      <a:noFill/>
                    </a:lnR>
                    <a:lnT>
                      <a:noFill/>
                    </a:lnT>
                    <a:lnB>
                      <a:noFill/>
                    </a:lnB>
                  </a:tcPr>
                </a:tc>
                <a:tc>
                  <a:txBody>
                    <a:bodyPr/>
                    <a:lstStyle/>
                    <a:p>
                      <a:r>
                        <a:rPr lang="cs-CZ" sz="1000"/>
                        <a:t>f/4</a:t>
                      </a:r>
                    </a:p>
                  </a:txBody>
                  <a:tcPr marL="50800" marR="50800" marT="25400" marB="25400" anchor="ctr">
                    <a:lnL>
                      <a:noFill/>
                    </a:lnL>
                    <a:lnR>
                      <a:noFill/>
                    </a:lnR>
                    <a:lnT>
                      <a:noFill/>
                    </a:lnT>
                    <a:lnB>
                      <a:noFill/>
                    </a:lnB>
                  </a:tcPr>
                </a:tc>
              </a:tr>
              <a:tr h="203200">
                <a:tc>
                  <a:txBody>
                    <a:bodyPr/>
                    <a:lstStyle/>
                    <a:p>
                      <a:r>
                        <a:rPr lang="cs-CZ" sz="1000"/>
                        <a:t>Nejvyšší clonové číslo</a:t>
                      </a:r>
                    </a:p>
                  </a:txBody>
                  <a:tcPr marL="50800" marR="50800" marT="25400" marB="25400" anchor="ctr">
                    <a:lnL>
                      <a:noFill/>
                    </a:lnL>
                    <a:lnR>
                      <a:noFill/>
                    </a:lnR>
                    <a:lnT>
                      <a:noFill/>
                    </a:lnT>
                    <a:lnB>
                      <a:noFill/>
                    </a:lnB>
                  </a:tcPr>
                </a:tc>
                <a:tc>
                  <a:txBody>
                    <a:bodyPr/>
                    <a:lstStyle/>
                    <a:p>
                      <a:r>
                        <a:rPr lang="cs-CZ" sz="1000"/>
                        <a:t>f/22</a:t>
                      </a:r>
                    </a:p>
                  </a:txBody>
                  <a:tcPr marL="50800" marR="50800" marT="25400" marB="25400" anchor="ctr">
                    <a:lnL>
                      <a:noFill/>
                    </a:lnL>
                    <a:lnR>
                      <a:noFill/>
                    </a:lnR>
                    <a:lnT>
                      <a:noFill/>
                    </a:lnT>
                    <a:lnB>
                      <a:noFill/>
                    </a:lnB>
                  </a:tcPr>
                </a:tc>
              </a:tr>
              <a:tr h="812800">
                <a:tc>
                  <a:txBody>
                    <a:bodyPr/>
                    <a:lstStyle/>
                    <a:p>
                      <a:r>
                        <a:rPr lang="cs-CZ" sz="1000"/>
                        <a:t>Konstrukce objektivu</a:t>
                      </a:r>
                    </a:p>
                  </a:txBody>
                  <a:tcPr marL="50800" marR="50800" marT="25400" marB="25400" anchor="ctr">
                    <a:lnL>
                      <a:noFill/>
                    </a:lnL>
                    <a:lnR>
                      <a:noFill/>
                    </a:lnR>
                    <a:lnT>
                      <a:noFill/>
                    </a:lnT>
                    <a:lnB>
                      <a:noFill/>
                    </a:lnB>
                  </a:tcPr>
                </a:tc>
                <a:tc>
                  <a:txBody>
                    <a:bodyPr/>
                    <a:lstStyle/>
                    <a:p>
                      <a:r>
                        <a:rPr lang="cs-CZ" sz="1000"/>
                        <a:t>17 čoček/12 členů (včetně dvou optických členů ze skel ED, tří asférických optických členů a antireflexních vrstev Nano Crystal Coat)</a:t>
                      </a:r>
                    </a:p>
                  </a:txBody>
                  <a:tcPr marL="50800" marR="50800" marT="25400" marB="25400" anchor="ctr">
                    <a:lnL>
                      <a:noFill/>
                    </a:lnL>
                    <a:lnR>
                      <a:noFill/>
                    </a:lnR>
                    <a:lnT>
                      <a:noFill/>
                    </a:lnT>
                    <a:lnB>
                      <a:noFill/>
                    </a:lnB>
                  </a:tcPr>
                </a:tc>
              </a:tr>
              <a:tr h="355600">
                <a:tc>
                  <a:txBody>
                    <a:bodyPr/>
                    <a:lstStyle/>
                    <a:p>
                      <a:r>
                        <a:rPr lang="cs-CZ" sz="1000"/>
                        <a:t>Obrazový úhel</a:t>
                      </a:r>
                    </a:p>
                  </a:txBody>
                  <a:tcPr marL="50800" marR="50800" marT="25400" marB="25400" anchor="ctr">
                    <a:lnL>
                      <a:noFill/>
                    </a:lnL>
                    <a:lnR>
                      <a:noFill/>
                    </a:lnR>
                    <a:lnT>
                      <a:noFill/>
                    </a:lnT>
                    <a:lnB>
                      <a:noFill/>
                    </a:lnB>
                  </a:tcPr>
                </a:tc>
                <a:tc>
                  <a:txBody>
                    <a:bodyPr/>
                    <a:lstStyle/>
                    <a:p>
                      <a:r>
                        <a:rPr lang="pl-PL" sz="1000"/>
                        <a:t>107–63° (83–44° při použití na formátu Nikon DX)</a:t>
                      </a:r>
                    </a:p>
                  </a:txBody>
                  <a:tcPr marL="50800" marR="50800" marT="25400" marB="25400" anchor="ctr">
                    <a:lnL>
                      <a:noFill/>
                    </a:lnL>
                    <a:lnR>
                      <a:noFill/>
                    </a:lnR>
                    <a:lnT>
                      <a:noFill/>
                    </a:lnT>
                    <a:lnB>
                      <a:noFill/>
                    </a:lnB>
                  </a:tcPr>
                </a:tc>
              </a:tr>
              <a:tr h="355600">
                <a:tc>
                  <a:txBody>
                    <a:bodyPr/>
                    <a:lstStyle/>
                    <a:p>
                      <a:r>
                        <a:rPr lang="cs-CZ" sz="1000"/>
                        <a:t>Nejkratší zaostřitelná vzdálenost</a:t>
                      </a:r>
                    </a:p>
                  </a:txBody>
                  <a:tcPr marL="50800" marR="50800" marT="25400" marB="25400" anchor="ctr">
                    <a:lnL>
                      <a:noFill/>
                    </a:lnL>
                    <a:lnR>
                      <a:noFill/>
                    </a:lnR>
                    <a:lnT>
                      <a:noFill/>
                    </a:lnT>
                    <a:lnB>
                      <a:noFill/>
                    </a:lnB>
                  </a:tcPr>
                </a:tc>
                <a:tc>
                  <a:txBody>
                    <a:bodyPr/>
                    <a:lstStyle/>
                    <a:p>
                      <a:r>
                        <a:rPr lang="pl-PL" sz="1000"/>
                        <a:t>0,28 m (v celém rozsahu zoomu)</a:t>
                      </a:r>
                    </a:p>
                  </a:txBody>
                  <a:tcPr marL="50800" marR="50800" marT="25400" marB="25400" anchor="ctr">
                    <a:lnL>
                      <a:noFill/>
                    </a:lnL>
                    <a:lnR>
                      <a:noFill/>
                    </a:lnR>
                    <a:lnT>
                      <a:noFill/>
                    </a:lnT>
                    <a:lnB>
                      <a:noFill/>
                    </a:lnB>
                  </a:tcPr>
                </a:tc>
              </a:tr>
              <a:tr h="203200">
                <a:tc>
                  <a:txBody>
                    <a:bodyPr/>
                    <a:lstStyle/>
                    <a:p>
                      <a:r>
                        <a:rPr lang="cs-CZ" sz="1000"/>
                        <a:t>Největší měřítko zobrazení</a:t>
                      </a:r>
                    </a:p>
                  </a:txBody>
                  <a:tcPr marL="50800" marR="50800" marT="25400" marB="25400" anchor="ctr">
                    <a:lnL>
                      <a:noFill/>
                    </a:lnL>
                    <a:lnR>
                      <a:noFill/>
                    </a:lnR>
                    <a:lnT>
                      <a:noFill/>
                    </a:lnT>
                    <a:lnB>
                      <a:noFill/>
                    </a:lnB>
                  </a:tcPr>
                </a:tc>
                <a:tc>
                  <a:txBody>
                    <a:bodyPr/>
                    <a:lstStyle/>
                    <a:p>
                      <a:r>
                        <a:rPr lang="cs-CZ" sz="1000"/>
                        <a:t>0,25x</a:t>
                      </a:r>
                    </a:p>
                  </a:txBody>
                  <a:tcPr marL="50800" marR="50800" marT="25400" marB="25400" anchor="ctr">
                    <a:lnL>
                      <a:noFill/>
                    </a:lnL>
                    <a:lnR>
                      <a:noFill/>
                    </a:lnR>
                    <a:lnT>
                      <a:noFill/>
                    </a:lnT>
                    <a:lnB>
                      <a:noFill/>
                    </a:lnB>
                  </a:tcPr>
                </a:tc>
              </a:tr>
              <a:tr h="203200">
                <a:tc>
                  <a:txBody>
                    <a:bodyPr/>
                    <a:lstStyle/>
                    <a:p>
                      <a:r>
                        <a:rPr lang="cs-CZ" sz="1000"/>
                        <a:t>Počet lamel clony</a:t>
                      </a:r>
                    </a:p>
                  </a:txBody>
                  <a:tcPr marL="50800" marR="50800" marT="25400" marB="25400" anchor="ctr">
                    <a:lnL>
                      <a:noFill/>
                    </a:lnL>
                    <a:lnR>
                      <a:noFill/>
                    </a:lnR>
                    <a:lnT>
                      <a:noFill/>
                    </a:lnT>
                    <a:lnB>
                      <a:noFill/>
                    </a:lnB>
                  </a:tcPr>
                </a:tc>
                <a:tc>
                  <a:txBody>
                    <a:bodyPr/>
                    <a:lstStyle/>
                    <a:p>
                      <a:r>
                        <a:rPr lang="cs-CZ" sz="1000"/>
                        <a:t>9 (s optimalizovaným tvarem)</a:t>
                      </a:r>
                    </a:p>
                  </a:txBody>
                  <a:tcPr marL="50800" marR="50800" marT="25400" marB="25400" anchor="ctr">
                    <a:lnL>
                      <a:noFill/>
                    </a:lnL>
                    <a:lnR>
                      <a:noFill/>
                    </a:lnR>
                    <a:lnT>
                      <a:noFill/>
                    </a:lnT>
                    <a:lnB>
                      <a:noFill/>
                    </a:lnB>
                  </a:tcPr>
                </a:tc>
              </a:tr>
              <a:tr h="812800">
                <a:tc>
                  <a:txBody>
                    <a:bodyPr/>
                    <a:lstStyle/>
                    <a:p>
                      <a:r>
                        <a:rPr lang="cs-CZ" sz="1000"/>
                        <a:t>Zaostřování</a:t>
                      </a:r>
                    </a:p>
                  </a:txBody>
                  <a:tcPr marL="50800" marR="50800" marT="25400" marB="25400" anchor="ctr">
                    <a:lnL>
                      <a:noFill/>
                    </a:lnL>
                    <a:lnR>
                      <a:noFill/>
                    </a:lnR>
                    <a:lnT>
                      <a:noFill/>
                    </a:lnT>
                    <a:lnB>
                      <a:noFill/>
                    </a:lnB>
                  </a:tcPr>
                </a:tc>
                <a:tc>
                  <a:txBody>
                    <a:bodyPr/>
                    <a:lstStyle/>
                    <a:p>
                      <a:r>
                        <a:rPr lang="cs-CZ" sz="1000"/>
                        <a:t>Automatické zaostřování pomocí vestavěného ultrazvukového zaostřovacího motoru a manuální zaostřování</a:t>
                      </a:r>
                    </a:p>
                  </a:txBody>
                  <a:tcPr marL="50800" marR="50800" marT="25400" marB="25400" anchor="ctr">
                    <a:lnL>
                      <a:noFill/>
                    </a:lnL>
                    <a:lnR>
                      <a:noFill/>
                    </a:lnR>
                    <a:lnT>
                      <a:noFill/>
                    </a:lnT>
                    <a:lnB>
                      <a:noFill/>
                    </a:lnB>
                  </a:tcPr>
                </a:tc>
              </a:tr>
              <a:tr h="203200">
                <a:tc>
                  <a:txBody>
                    <a:bodyPr/>
                    <a:lstStyle/>
                    <a:p>
                      <a:r>
                        <a:rPr lang="cs-CZ" sz="1000"/>
                        <a:t>Průměr filtrového závitu</a:t>
                      </a:r>
                    </a:p>
                  </a:txBody>
                  <a:tcPr marL="50800" marR="50800" marT="25400" marB="25400" anchor="ctr">
                    <a:lnL>
                      <a:noFill/>
                    </a:lnL>
                    <a:lnR>
                      <a:noFill/>
                    </a:lnR>
                    <a:lnT>
                      <a:noFill/>
                    </a:lnT>
                    <a:lnB>
                      <a:noFill/>
                    </a:lnB>
                  </a:tcPr>
                </a:tc>
                <a:tc>
                  <a:txBody>
                    <a:bodyPr/>
                    <a:lstStyle/>
                    <a:p>
                      <a:r>
                        <a:rPr lang="cs-CZ" sz="1000"/>
                        <a:t>77 mm</a:t>
                      </a:r>
                    </a:p>
                  </a:txBody>
                  <a:tcPr marL="50800" marR="50800" marT="25400" marB="25400" anchor="ctr">
                    <a:lnL>
                      <a:noFill/>
                    </a:lnL>
                    <a:lnR>
                      <a:noFill/>
                    </a:lnR>
                    <a:lnT>
                      <a:noFill/>
                    </a:lnT>
                    <a:lnB>
                      <a:noFill/>
                    </a:lnB>
                  </a:tcPr>
                </a:tc>
              </a:tr>
              <a:tr h="355600">
                <a:tc>
                  <a:txBody>
                    <a:bodyPr/>
                    <a:lstStyle/>
                    <a:p>
                      <a:r>
                        <a:rPr lang="cs-CZ" sz="1000"/>
                        <a:t>Průměr x délka (od dosedací plochy bajonetu)</a:t>
                      </a:r>
                    </a:p>
                  </a:txBody>
                  <a:tcPr marL="50800" marR="50800" marT="25400" marB="25400" anchor="ctr">
                    <a:lnL>
                      <a:noFill/>
                    </a:lnL>
                    <a:lnR>
                      <a:noFill/>
                    </a:lnR>
                    <a:lnT>
                      <a:noFill/>
                    </a:lnT>
                    <a:lnB>
                      <a:noFill/>
                    </a:lnB>
                  </a:tcPr>
                </a:tc>
                <a:tc>
                  <a:txBody>
                    <a:bodyPr/>
                    <a:lstStyle/>
                    <a:p>
                      <a:r>
                        <a:rPr lang="cs-CZ" sz="1000"/>
                        <a:t>přibližně 82,5 × 125 mm</a:t>
                      </a:r>
                    </a:p>
                  </a:txBody>
                  <a:tcPr marL="50800" marR="50800" marT="25400" marB="25400" anchor="ctr">
                    <a:lnL>
                      <a:noFill/>
                    </a:lnL>
                    <a:lnR>
                      <a:noFill/>
                    </a:lnR>
                    <a:lnT>
                      <a:noFill/>
                    </a:lnT>
                    <a:lnB>
                      <a:noFill/>
                    </a:lnB>
                  </a:tcPr>
                </a:tc>
              </a:tr>
              <a:tr h="203200">
                <a:tc>
                  <a:txBody>
                    <a:bodyPr/>
                    <a:lstStyle/>
                    <a:p>
                      <a:r>
                        <a:rPr lang="cs-CZ" sz="1000"/>
                        <a:t>Hmotnost</a:t>
                      </a:r>
                    </a:p>
                  </a:txBody>
                  <a:tcPr marL="50800" marR="50800" marT="25400" marB="25400" anchor="ctr">
                    <a:lnL>
                      <a:noFill/>
                    </a:lnL>
                    <a:lnR>
                      <a:noFill/>
                    </a:lnR>
                    <a:lnT>
                      <a:noFill/>
                    </a:lnT>
                    <a:lnB>
                      <a:noFill/>
                    </a:lnB>
                  </a:tcPr>
                </a:tc>
                <a:tc>
                  <a:txBody>
                    <a:bodyPr/>
                    <a:lstStyle/>
                    <a:p>
                      <a:r>
                        <a:rPr lang="cs-CZ" sz="1000" dirty="0"/>
                        <a:t>přibližně 685 g</a:t>
                      </a:r>
                    </a:p>
                  </a:txBody>
                  <a:tcPr marL="50800" marR="50800" marT="25400" marB="25400" anchor="ctr">
                    <a:lnL>
                      <a:noFill/>
                    </a:lnL>
                    <a:lnR>
                      <a:noFill/>
                    </a:lnR>
                    <a:lnT>
                      <a:noFill/>
                    </a:lnT>
                    <a:lnB>
                      <a:noFill/>
                    </a:lnB>
                  </a:tcPr>
                </a:tc>
              </a:tr>
            </a:tbl>
          </a:graphicData>
        </a:graphic>
      </p:graphicFrame>
    </p:spTree>
    <p:extLst>
      <p:ext uri="{BB962C8B-B14F-4D97-AF65-F5344CB8AC3E}">
        <p14:creationId xmlns:p14="http://schemas.microsoft.com/office/powerpoint/2010/main" val="24368395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nl-NL" dirty="0"/>
              <a:t>AF-S NIKKOR 28-300mm f/3.5-5.6G ED VR</a:t>
            </a:r>
            <a:endParaRPr lang="cs-CZ" dirty="0"/>
          </a:p>
        </p:txBody>
      </p:sp>
      <p:pic>
        <p:nvPicPr>
          <p:cNvPr id="10" name="Zástupný symbol pro obsah 9"/>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569604" y="1827213"/>
            <a:ext cx="2646641" cy="1981200"/>
          </a:xfrm>
        </p:spPr>
      </p:pic>
      <p:pic>
        <p:nvPicPr>
          <p:cNvPr id="9" name="Zástupný symbol pro obsah 8"/>
          <p:cNvPicPr>
            <a:picLocks noGrp="1" noChangeAspect="1"/>
          </p:cNvPicPr>
          <p:nvPr>
            <p:ph sz="quarter" idx="3"/>
          </p:nvPr>
        </p:nvPicPr>
        <p:blipFill>
          <a:blip r:embed="rId3" cstate="print">
            <a:extLst>
              <a:ext uri="{28A0092B-C50C-407E-A947-70E740481C1C}">
                <a14:useLocalDpi xmlns:a14="http://schemas.microsoft.com/office/drawing/2010/main" val="0"/>
              </a:ext>
            </a:extLst>
          </a:blip>
          <a:stretch>
            <a:fillRect/>
          </a:stretch>
        </p:blipFill>
        <p:spPr>
          <a:xfrm>
            <a:off x="5292080" y="3960813"/>
            <a:ext cx="3168352" cy="2376264"/>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65</a:t>
            </a:fld>
            <a:endParaRPr lang="cs-CZ"/>
          </a:p>
        </p:txBody>
      </p:sp>
      <p:graphicFrame>
        <p:nvGraphicFramePr>
          <p:cNvPr id="11" name="Tabulka 10"/>
          <p:cNvGraphicFramePr>
            <a:graphicFrameLocks noGrp="1"/>
          </p:cNvGraphicFramePr>
          <p:nvPr>
            <p:extLst>
              <p:ext uri="{D42A27DB-BD31-4B8C-83A1-F6EECF244321}">
                <p14:modId xmlns:p14="http://schemas.microsoft.com/office/powerpoint/2010/main" val="4005544743"/>
              </p:ext>
            </p:extLst>
          </p:nvPr>
        </p:nvGraphicFramePr>
        <p:xfrm>
          <a:off x="1187624" y="1628800"/>
          <a:ext cx="4013568" cy="4309940"/>
        </p:xfrm>
        <a:graphic>
          <a:graphicData uri="http://schemas.openxmlformats.org/drawingml/2006/table">
            <a:tbl>
              <a:tblPr/>
              <a:tblGrid>
                <a:gridCol w="2006784"/>
                <a:gridCol w="2006784"/>
              </a:tblGrid>
              <a:tr h="200722">
                <a:tc>
                  <a:txBody>
                    <a:bodyPr/>
                    <a:lstStyle/>
                    <a:p>
                      <a:r>
                        <a:rPr lang="cs-CZ" sz="1000"/>
                        <a:t>Ohnisková vzdálenost</a:t>
                      </a:r>
                    </a:p>
                  </a:txBody>
                  <a:tcPr marL="50180" marR="50180" marT="25090" marB="25090" anchor="ctr">
                    <a:lnL>
                      <a:noFill/>
                    </a:lnL>
                    <a:lnR>
                      <a:noFill/>
                    </a:lnR>
                    <a:lnT>
                      <a:noFill/>
                    </a:lnT>
                    <a:lnB>
                      <a:noFill/>
                    </a:lnB>
                  </a:tcPr>
                </a:tc>
                <a:tc>
                  <a:txBody>
                    <a:bodyPr/>
                    <a:lstStyle/>
                    <a:p>
                      <a:r>
                        <a:rPr lang="cs-CZ" sz="1000"/>
                        <a:t>28-300 mm</a:t>
                      </a:r>
                    </a:p>
                  </a:txBody>
                  <a:tcPr marL="50180" marR="50180" marT="25090" marB="25090" anchor="ctr">
                    <a:lnL>
                      <a:noFill/>
                    </a:lnL>
                    <a:lnR>
                      <a:noFill/>
                    </a:lnR>
                    <a:lnT>
                      <a:noFill/>
                    </a:lnT>
                    <a:lnB>
                      <a:noFill/>
                    </a:lnB>
                  </a:tcPr>
                </a:tc>
              </a:tr>
              <a:tr h="200722">
                <a:tc>
                  <a:txBody>
                    <a:bodyPr/>
                    <a:lstStyle/>
                    <a:p>
                      <a:r>
                        <a:rPr lang="cs-CZ" sz="1000"/>
                        <a:t>Světelnost</a:t>
                      </a:r>
                    </a:p>
                  </a:txBody>
                  <a:tcPr marL="50180" marR="50180" marT="25090" marB="25090" anchor="ctr">
                    <a:lnL>
                      <a:noFill/>
                    </a:lnL>
                    <a:lnR>
                      <a:noFill/>
                    </a:lnR>
                    <a:lnT>
                      <a:noFill/>
                    </a:lnT>
                    <a:lnB>
                      <a:noFill/>
                    </a:lnB>
                  </a:tcPr>
                </a:tc>
                <a:tc>
                  <a:txBody>
                    <a:bodyPr/>
                    <a:lstStyle/>
                    <a:p>
                      <a:r>
                        <a:rPr lang="cs-CZ" sz="1000"/>
                        <a:t>f/3,5-5,6</a:t>
                      </a:r>
                    </a:p>
                  </a:txBody>
                  <a:tcPr marL="50180" marR="50180" marT="25090" marB="25090" anchor="ctr">
                    <a:lnL>
                      <a:noFill/>
                    </a:lnL>
                    <a:lnR>
                      <a:noFill/>
                    </a:lnR>
                    <a:lnT>
                      <a:noFill/>
                    </a:lnT>
                    <a:lnB>
                      <a:noFill/>
                    </a:lnB>
                  </a:tcPr>
                </a:tc>
              </a:tr>
              <a:tr h="351263">
                <a:tc>
                  <a:txBody>
                    <a:bodyPr/>
                    <a:lstStyle/>
                    <a:p>
                      <a:r>
                        <a:rPr lang="cs-CZ" sz="1000"/>
                        <a:t>Nejvyšší clonové číslo</a:t>
                      </a:r>
                    </a:p>
                  </a:txBody>
                  <a:tcPr marL="50180" marR="50180" marT="25090" marB="25090" anchor="ctr">
                    <a:lnL>
                      <a:noFill/>
                    </a:lnL>
                    <a:lnR>
                      <a:noFill/>
                    </a:lnR>
                    <a:lnT>
                      <a:noFill/>
                    </a:lnT>
                    <a:lnB>
                      <a:noFill/>
                    </a:lnB>
                  </a:tcPr>
                </a:tc>
                <a:tc>
                  <a:txBody>
                    <a:bodyPr/>
                    <a:lstStyle/>
                    <a:p>
                      <a:r>
                        <a:rPr lang="cs-CZ" sz="1000"/>
                        <a:t>f/22 (při 28 mm), f/38 (při 300 mm)</a:t>
                      </a:r>
                    </a:p>
                  </a:txBody>
                  <a:tcPr marL="50180" marR="50180" marT="25090" marB="25090" anchor="ctr">
                    <a:lnL>
                      <a:noFill/>
                    </a:lnL>
                    <a:lnR>
                      <a:noFill/>
                    </a:lnR>
                    <a:lnT>
                      <a:noFill/>
                    </a:lnT>
                    <a:lnB>
                      <a:noFill/>
                    </a:lnB>
                  </a:tcPr>
                </a:tc>
              </a:tr>
              <a:tr h="652346">
                <a:tc>
                  <a:txBody>
                    <a:bodyPr/>
                    <a:lstStyle/>
                    <a:p>
                      <a:r>
                        <a:rPr lang="cs-CZ" sz="1000"/>
                        <a:t>Konstrukce objektivu</a:t>
                      </a:r>
                    </a:p>
                  </a:txBody>
                  <a:tcPr marL="50180" marR="50180" marT="25090" marB="25090" anchor="ctr">
                    <a:lnL>
                      <a:noFill/>
                    </a:lnL>
                    <a:lnR>
                      <a:noFill/>
                    </a:lnR>
                    <a:lnT>
                      <a:noFill/>
                    </a:lnT>
                    <a:lnB>
                      <a:noFill/>
                    </a:lnB>
                  </a:tcPr>
                </a:tc>
                <a:tc>
                  <a:txBody>
                    <a:bodyPr/>
                    <a:lstStyle/>
                    <a:p>
                      <a:r>
                        <a:rPr lang="cs-CZ" sz="1000"/>
                        <a:t>19 čoček/14 členů (včetně dvou optických členů z ED skel a tří asférických optických členů)</a:t>
                      </a:r>
                    </a:p>
                  </a:txBody>
                  <a:tcPr marL="50180" marR="50180" marT="25090" marB="25090" anchor="ctr">
                    <a:lnL>
                      <a:noFill/>
                    </a:lnL>
                    <a:lnR>
                      <a:noFill/>
                    </a:lnR>
                    <a:lnT>
                      <a:noFill/>
                    </a:lnT>
                    <a:lnB>
                      <a:noFill/>
                    </a:lnB>
                  </a:tcPr>
                </a:tc>
              </a:tr>
              <a:tr h="351263">
                <a:tc>
                  <a:txBody>
                    <a:bodyPr/>
                    <a:lstStyle/>
                    <a:p>
                      <a:r>
                        <a:rPr lang="cs-CZ" sz="1000"/>
                        <a:t>Obrazový úhel</a:t>
                      </a:r>
                    </a:p>
                  </a:txBody>
                  <a:tcPr marL="50180" marR="50180" marT="25090" marB="25090" anchor="ctr">
                    <a:lnL>
                      <a:noFill/>
                    </a:lnL>
                    <a:lnR>
                      <a:noFill/>
                    </a:lnR>
                    <a:lnT>
                      <a:noFill/>
                    </a:lnT>
                    <a:lnB>
                      <a:noFill/>
                    </a:lnB>
                  </a:tcPr>
                </a:tc>
                <a:tc>
                  <a:txBody>
                    <a:bodyPr/>
                    <a:lstStyle/>
                    <a:p>
                      <a:r>
                        <a:rPr lang="cs-CZ" sz="1000"/>
                        <a:t>75˚ – 8˚10´ (53˚ – 5˚20´ při použití na formátu DX)</a:t>
                      </a:r>
                    </a:p>
                  </a:txBody>
                  <a:tcPr marL="50180" marR="50180" marT="25090" marB="25090" anchor="ctr">
                    <a:lnL>
                      <a:noFill/>
                    </a:lnL>
                    <a:lnR>
                      <a:noFill/>
                    </a:lnR>
                    <a:lnT>
                      <a:noFill/>
                    </a:lnT>
                    <a:lnB>
                      <a:noFill/>
                    </a:lnB>
                  </a:tcPr>
                </a:tc>
              </a:tr>
              <a:tr h="351263">
                <a:tc>
                  <a:txBody>
                    <a:bodyPr/>
                    <a:lstStyle/>
                    <a:p>
                      <a:r>
                        <a:rPr lang="cs-CZ" sz="1000"/>
                        <a:t>Nejkratší zaostřitelná vzdálenost</a:t>
                      </a:r>
                    </a:p>
                  </a:txBody>
                  <a:tcPr marL="50180" marR="50180" marT="25090" marB="25090" anchor="ctr">
                    <a:lnL>
                      <a:noFill/>
                    </a:lnL>
                    <a:lnR>
                      <a:noFill/>
                    </a:lnR>
                    <a:lnT>
                      <a:noFill/>
                    </a:lnT>
                    <a:lnB>
                      <a:noFill/>
                    </a:lnB>
                  </a:tcPr>
                </a:tc>
                <a:tc>
                  <a:txBody>
                    <a:bodyPr/>
                    <a:lstStyle/>
                    <a:p>
                      <a:r>
                        <a:rPr lang="cs-CZ" sz="1000"/>
                        <a:t>0,5 m v celém rozsahu ohniskových vzdáleností</a:t>
                      </a:r>
                    </a:p>
                  </a:txBody>
                  <a:tcPr marL="50180" marR="50180" marT="25090" marB="25090" anchor="ctr">
                    <a:lnL>
                      <a:noFill/>
                    </a:lnL>
                    <a:lnR>
                      <a:noFill/>
                    </a:lnR>
                    <a:lnT>
                      <a:noFill/>
                    </a:lnT>
                    <a:lnB>
                      <a:noFill/>
                    </a:lnB>
                  </a:tcPr>
                </a:tc>
              </a:tr>
              <a:tr h="351263">
                <a:tc>
                  <a:txBody>
                    <a:bodyPr/>
                    <a:lstStyle/>
                    <a:p>
                      <a:r>
                        <a:rPr lang="cs-CZ" sz="1000"/>
                        <a:t>Největší měřítko zobrazení</a:t>
                      </a:r>
                    </a:p>
                  </a:txBody>
                  <a:tcPr marL="50180" marR="50180" marT="25090" marB="25090" anchor="ctr">
                    <a:lnL>
                      <a:noFill/>
                    </a:lnL>
                    <a:lnR>
                      <a:noFill/>
                    </a:lnR>
                    <a:lnT>
                      <a:noFill/>
                    </a:lnT>
                    <a:lnB>
                      <a:noFill/>
                    </a:lnB>
                  </a:tcPr>
                </a:tc>
                <a:tc>
                  <a:txBody>
                    <a:bodyPr/>
                    <a:lstStyle/>
                    <a:p>
                      <a:r>
                        <a:rPr lang="cs-CZ" sz="1000"/>
                        <a:t>0,32× (při nastavení nejdelší ohniskové vzdálenosti)</a:t>
                      </a:r>
                    </a:p>
                  </a:txBody>
                  <a:tcPr marL="50180" marR="50180" marT="25090" marB="25090" anchor="ctr">
                    <a:lnL>
                      <a:noFill/>
                    </a:lnL>
                    <a:lnR>
                      <a:noFill/>
                    </a:lnR>
                    <a:lnT>
                      <a:noFill/>
                    </a:lnT>
                    <a:lnB>
                      <a:noFill/>
                    </a:lnB>
                  </a:tcPr>
                </a:tc>
              </a:tr>
              <a:tr h="200722">
                <a:tc>
                  <a:txBody>
                    <a:bodyPr/>
                    <a:lstStyle/>
                    <a:p>
                      <a:r>
                        <a:rPr lang="cs-CZ" sz="1000"/>
                        <a:t>Počet lamel clony</a:t>
                      </a:r>
                    </a:p>
                  </a:txBody>
                  <a:tcPr marL="50180" marR="50180" marT="25090" marB="25090" anchor="ctr">
                    <a:lnL>
                      <a:noFill/>
                    </a:lnL>
                    <a:lnR>
                      <a:noFill/>
                    </a:lnR>
                    <a:lnT>
                      <a:noFill/>
                    </a:lnT>
                    <a:lnB>
                      <a:noFill/>
                    </a:lnB>
                  </a:tcPr>
                </a:tc>
                <a:tc>
                  <a:txBody>
                    <a:bodyPr/>
                    <a:lstStyle/>
                    <a:p>
                      <a:r>
                        <a:rPr lang="cs-CZ" sz="1000"/>
                        <a:t>9 (s optimalizovaným tvarem)</a:t>
                      </a:r>
                    </a:p>
                  </a:txBody>
                  <a:tcPr marL="50180" marR="50180" marT="25090" marB="25090" anchor="ctr">
                    <a:lnL>
                      <a:noFill/>
                    </a:lnL>
                    <a:lnR>
                      <a:noFill/>
                    </a:lnR>
                    <a:lnT>
                      <a:noFill/>
                    </a:lnT>
                    <a:lnB>
                      <a:noFill/>
                    </a:lnB>
                  </a:tcPr>
                </a:tc>
              </a:tr>
              <a:tr h="652346">
                <a:tc>
                  <a:txBody>
                    <a:bodyPr/>
                    <a:lstStyle/>
                    <a:p>
                      <a:r>
                        <a:rPr lang="cs-CZ" sz="1000"/>
                        <a:t>Zaostřování</a:t>
                      </a:r>
                    </a:p>
                  </a:txBody>
                  <a:tcPr marL="50180" marR="50180" marT="25090" marB="25090" anchor="ctr">
                    <a:lnL>
                      <a:noFill/>
                    </a:lnL>
                    <a:lnR>
                      <a:noFill/>
                    </a:lnR>
                    <a:lnT>
                      <a:noFill/>
                    </a:lnT>
                    <a:lnB>
                      <a:noFill/>
                    </a:lnB>
                  </a:tcPr>
                </a:tc>
                <a:tc>
                  <a:txBody>
                    <a:bodyPr/>
                    <a:lstStyle/>
                    <a:p>
                      <a:r>
                        <a:rPr lang="cs-CZ" sz="1000"/>
                        <a:t>Autofokus s vestavěným ultrazvukovým zaostřovacím motorem; manuální zaostřování</a:t>
                      </a:r>
                    </a:p>
                  </a:txBody>
                  <a:tcPr marL="50180" marR="50180" marT="25090" marB="25090" anchor="ctr">
                    <a:lnL>
                      <a:noFill/>
                    </a:lnL>
                    <a:lnR>
                      <a:noFill/>
                    </a:lnR>
                    <a:lnT>
                      <a:noFill/>
                    </a:lnT>
                    <a:lnB>
                      <a:noFill/>
                    </a:lnB>
                  </a:tcPr>
                </a:tc>
              </a:tr>
              <a:tr h="200722">
                <a:tc>
                  <a:txBody>
                    <a:bodyPr/>
                    <a:lstStyle/>
                    <a:p>
                      <a:r>
                        <a:rPr lang="cs-CZ" sz="1000"/>
                        <a:t>Zaostřovací režimy</a:t>
                      </a:r>
                    </a:p>
                  </a:txBody>
                  <a:tcPr marL="50180" marR="50180" marT="25090" marB="25090" anchor="ctr">
                    <a:lnL>
                      <a:noFill/>
                    </a:lnL>
                    <a:lnR>
                      <a:noFill/>
                    </a:lnR>
                    <a:lnT>
                      <a:noFill/>
                    </a:lnT>
                    <a:lnB>
                      <a:noFill/>
                    </a:lnB>
                  </a:tcPr>
                </a:tc>
                <a:tc>
                  <a:txBody>
                    <a:bodyPr/>
                    <a:lstStyle/>
                    <a:p>
                      <a:r>
                        <a:rPr lang="cs-CZ" sz="1000"/>
                        <a:t>M/A a M</a:t>
                      </a:r>
                    </a:p>
                  </a:txBody>
                  <a:tcPr marL="50180" marR="50180" marT="25090" marB="25090" anchor="ctr">
                    <a:lnL>
                      <a:noFill/>
                    </a:lnL>
                    <a:lnR>
                      <a:noFill/>
                    </a:lnR>
                    <a:lnT>
                      <a:noFill/>
                    </a:lnT>
                    <a:lnB>
                      <a:noFill/>
                    </a:lnB>
                  </a:tcPr>
                </a:tc>
              </a:tr>
              <a:tr h="200722">
                <a:tc>
                  <a:txBody>
                    <a:bodyPr/>
                    <a:lstStyle/>
                    <a:p>
                      <a:r>
                        <a:rPr lang="cs-CZ" sz="1000"/>
                        <a:t>Průměr filtrového závitu</a:t>
                      </a:r>
                    </a:p>
                  </a:txBody>
                  <a:tcPr marL="50180" marR="50180" marT="25090" marB="25090" anchor="ctr">
                    <a:lnL>
                      <a:noFill/>
                    </a:lnL>
                    <a:lnR>
                      <a:noFill/>
                    </a:lnR>
                    <a:lnT>
                      <a:noFill/>
                    </a:lnT>
                    <a:lnB>
                      <a:noFill/>
                    </a:lnB>
                  </a:tcPr>
                </a:tc>
                <a:tc>
                  <a:txBody>
                    <a:bodyPr/>
                    <a:lstStyle/>
                    <a:p>
                      <a:r>
                        <a:rPr lang="cs-CZ" sz="1000"/>
                        <a:t>77 mm</a:t>
                      </a:r>
                    </a:p>
                  </a:txBody>
                  <a:tcPr marL="50180" marR="50180" marT="25090" marB="25090" anchor="ctr">
                    <a:lnL>
                      <a:noFill/>
                    </a:lnL>
                    <a:lnR>
                      <a:noFill/>
                    </a:lnR>
                    <a:lnT>
                      <a:noFill/>
                    </a:lnT>
                    <a:lnB>
                      <a:noFill/>
                    </a:lnB>
                  </a:tcPr>
                </a:tc>
              </a:tr>
              <a:tr h="200722">
                <a:tc>
                  <a:txBody>
                    <a:bodyPr/>
                    <a:lstStyle/>
                    <a:p>
                      <a:r>
                        <a:rPr lang="cs-CZ" sz="1000"/>
                        <a:t>Průměr × délka</a:t>
                      </a:r>
                    </a:p>
                  </a:txBody>
                  <a:tcPr marL="50180" marR="50180" marT="25090" marB="25090" anchor="ctr">
                    <a:lnL>
                      <a:noFill/>
                    </a:lnL>
                    <a:lnR>
                      <a:noFill/>
                    </a:lnR>
                    <a:lnT>
                      <a:noFill/>
                    </a:lnT>
                    <a:lnB>
                      <a:noFill/>
                    </a:lnB>
                  </a:tcPr>
                </a:tc>
                <a:tc>
                  <a:txBody>
                    <a:bodyPr/>
                    <a:lstStyle/>
                    <a:p>
                      <a:r>
                        <a:rPr lang="cs-CZ" sz="1000"/>
                        <a:t>Cca 83 × 114,5 mm</a:t>
                      </a:r>
                    </a:p>
                  </a:txBody>
                  <a:tcPr marL="50180" marR="50180" marT="25090" marB="25090" anchor="ctr">
                    <a:lnL>
                      <a:noFill/>
                    </a:lnL>
                    <a:lnR>
                      <a:noFill/>
                    </a:lnR>
                    <a:lnT>
                      <a:noFill/>
                    </a:lnT>
                    <a:lnB>
                      <a:noFill/>
                    </a:lnB>
                  </a:tcPr>
                </a:tc>
              </a:tr>
              <a:tr h="200722">
                <a:tc>
                  <a:txBody>
                    <a:bodyPr/>
                    <a:lstStyle/>
                    <a:p>
                      <a:r>
                        <a:rPr lang="cs-CZ" sz="1000"/>
                        <a:t>Hmotnost</a:t>
                      </a:r>
                    </a:p>
                  </a:txBody>
                  <a:tcPr marL="50180" marR="50180" marT="25090" marB="25090" anchor="ctr">
                    <a:lnL>
                      <a:noFill/>
                    </a:lnL>
                    <a:lnR>
                      <a:noFill/>
                    </a:lnR>
                    <a:lnT>
                      <a:noFill/>
                    </a:lnT>
                    <a:lnB>
                      <a:noFill/>
                    </a:lnB>
                  </a:tcPr>
                </a:tc>
                <a:tc>
                  <a:txBody>
                    <a:bodyPr/>
                    <a:lstStyle/>
                    <a:p>
                      <a:r>
                        <a:rPr lang="cs-CZ" sz="1000" dirty="0"/>
                        <a:t>Cca 800 g</a:t>
                      </a:r>
                    </a:p>
                  </a:txBody>
                  <a:tcPr marL="50180" marR="50180" marT="25090" marB="25090" anchor="ctr">
                    <a:lnL>
                      <a:noFill/>
                    </a:lnL>
                    <a:lnR>
                      <a:noFill/>
                    </a:lnR>
                    <a:lnT>
                      <a:noFill/>
                    </a:lnT>
                    <a:lnB>
                      <a:noFill/>
                    </a:lnB>
                  </a:tcPr>
                </a:tc>
              </a:tr>
            </a:tbl>
          </a:graphicData>
        </a:graphic>
      </p:graphicFrame>
    </p:spTree>
    <p:extLst>
      <p:ext uri="{BB962C8B-B14F-4D97-AF65-F5344CB8AC3E}">
        <p14:creationId xmlns:p14="http://schemas.microsoft.com/office/powerpoint/2010/main" val="32374444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nl-NL" dirty="0"/>
              <a:t>AF-S NIKKOR 80–400 mm f/4,5–5,6G ED VR</a:t>
            </a:r>
            <a:endParaRPr lang="cs-CZ" dirty="0"/>
          </a:p>
        </p:txBody>
      </p:sp>
      <p:pic>
        <p:nvPicPr>
          <p:cNvPr id="11" name="Zástupný symbol pro obsah 10"/>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204265" y="1558554"/>
            <a:ext cx="3377320" cy="2518518"/>
          </a:xfrm>
        </p:spPr>
      </p:pic>
      <p:pic>
        <p:nvPicPr>
          <p:cNvPr id="9" name="Zástupný symbol pro obsah 8"/>
          <p:cNvPicPr>
            <a:picLocks noGrp="1" noChangeAspect="1"/>
          </p:cNvPicPr>
          <p:nvPr>
            <p:ph sz="quarter" idx="3"/>
          </p:nvPr>
        </p:nvPicPr>
        <p:blipFill rotWithShape="1">
          <a:blip r:embed="rId3" cstate="print">
            <a:extLst>
              <a:ext uri="{28A0092B-C50C-407E-A947-70E740481C1C}">
                <a14:useLocalDpi xmlns:a14="http://schemas.microsoft.com/office/drawing/2010/main" val="0"/>
              </a:ext>
            </a:extLst>
          </a:blip>
          <a:srcRect t="7551"/>
          <a:stretch/>
        </p:blipFill>
        <p:spPr>
          <a:xfrm>
            <a:off x="5076056" y="3922096"/>
            <a:ext cx="3641894" cy="2510750"/>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66</a:t>
            </a:fld>
            <a:endParaRPr lang="cs-CZ"/>
          </a:p>
        </p:txBody>
      </p:sp>
      <p:graphicFrame>
        <p:nvGraphicFramePr>
          <p:cNvPr id="12" name="Tabulka 11"/>
          <p:cNvGraphicFramePr>
            <a:graphicFrameLocks noGrp="1"/>
          </p:cNvGraphicFramePr>
          <p:nvPr>
            <p:extLst>
              <p:ext uri="{D42A27DB-BD31-4B8C-83A1-F6EECF244321}">
                <p14:modId xmlns:p14="http://schemas.microsoft.com/office/powerpoint/2010/main" val="2552337246"/>
              </p:ext>
            </p:extLst>
          </p:nvPr>
        </p:nvGraphicFramePr>
        <p:xfrm>
          <a:off x="1259632" y="1844824"/>
          <a:ext cx="3672408" cy="4378025"/>
        </p:xfrm>
        <a:graphic>
          <a:graphicData uri="http://schemas.openxmlformats.org/drawingml/2006/table">
            <a:tbl>
              <a:tblPr/>
              <a:tblGrid>
                <a:gridCol w="1836204"/>
                <a:gridCol w="1836204"/>
              </a:tblGrid>
              <a:tr h="460850">
                <a:tc>
                  <a:txBody>
                    <a:bodyPr/>
                    <a:lstStyle/>
                    <a:p>
                      <a:r>
                        <a:rPr lang="cs-CZ" sz="1000" dirty="0"/>
                        <a:t>Typ</a:t>
                      </a:r>
                    </a:p>
                  </a:txBody>
                  <a:tcPr marL="25879" marR="25879" marT="12940" marB="12940" anchor="ctr">
                    <a:lnL>
                      <a:noFill/>
                    </a:lnL>
                    <a:lnR>
                      <a:noFill/>
                    </a:lnR>
                    <a:lnT>
                      <a:noFill/>
                    </a:lnT>
                    <a:lnB>
                      <a:noFill/>
                    </a:lnB>
                  </a:tcPr>
                </a:tc>
                <a:tc>
                  <a:txBody>
                    <a:bodyPr/>
                    <a:lstStyle/>
                    <a:p>
                      <a:r>
                        <a:rPr lang="cs-CZ" sz="1000"/>
                        <a:t>Objektiv typu G AF-S s vestavěným CPU a bajonetem Nikon F</a:t>
                      </a:r>
                    </a:p>
                  </a:txBody>
                  <a:tcPr marL="25879" marR="25879" marT="12940" marB="12940" anchor="ctr">
                    <a:lnL>
                      <a:noFill/>
                    </a:lnL>
                    <a:lnR>
                      <a:noFill/>
                    </a:lnR>
                    <a:lnT>
                      <a:noFill/>
                    </a:lnT>
                    <a:lnB>
                      <a:noFill/>
                    </a:lnB>
                  </a:tcPr>
                </a:tc>
              </a:tr>
              <a:tr h="184341">
                <a:tc>
                  <a:txBody>
                    <a:bodyPr/>
                    <a:lstStyle/>
                    <a:p>
                      <a:r>
                        <a:rPr lang="cs-CZ" sz="1000" dirty="0"/>
                        <a:t>Ohnisková vzdálenost</a:t>
                      </a:r>
                    </a:p>
                  </a:txBody>
                  <a:tcPr marL="25879" marR="25879" marT="12940" marB="12940" anchor="ctr">
                    <a:lnL>
                      <a:noFill/>
                    </a:lnL>
                    <a:lnR>
                      <a:noFill/>
                    </a:lnR>
                    <a:lnT>
                      <a:noFill/>
                    </a:lnT>
                    <a:lnB>
                      <a:noFill/>
                    </a:lnB>
                  </a:tcPr>
                </a:tc>
                <a:tc>
                  <a:txBody>
                    <a:bodyPr/>
                    <a:lstStyle/>
                    <a:p>
                      <a:r>
                        <a:rPr lang="cs-CZ" sz="1000"/>
                        <a:t>80–400 mm</a:t>
                      </a:r>
                    </a:p>
                  </a:txBody>
                  <a:tcPr marL="25879" marR="25879" marT="12940" marB="12940" anchor="ctr">
                    <a:lnL>
                      <a:noFill/>
                    </a:lnL>
                    <a:lnR>
                      <a:noFill/>
                    </a:lnR>
                    <a:lnT>
                      <a:noFill/>
                    </a:lnT>
                    <a:lnB>
                      <a:noFill/>
                    </a:lnB>
                  </a:tcPr>
                </a:tc>
              </a:tr>
              <a:tr h="184341">
                <a:tc>
                  <a:txBody>
                    <a:bodyPr/>
                    <a:lstStyle/>
                    <a:p>
                      <a:r>
                        <a:rPr lang="cs-CZ" sz="1000" dirty="0"/>
                        <a:t>Světelnost</a:t>
                      </a:r>
                    </a:p>
                  </a:txBody>
                  <a:tcPr marL="25879" marR="25879" marT="12940" marB="12940" anchor="ctr">
                    <a:lnL>
                      <a:noFill/>
                    </a:lnL>
                    <a:lnR>
                      <a:noFill/>
                    </a:lnR>
                    <a:lnT>
                      <a:noFill/>
                    </a:lnT>
                    <a:lnB>
                      <a:noFill/>
                    </a:lnB>
                  </a:tcPr>
                </a:tc>
                <a:tc>
                  <a:txBody>
                    <a:bodyPr/>
                    <a:lstStyle/>
                    <a:p>
                      <a:r>
                        <a:rPr lang="cs-CZ" sz="1000"/>
                        <a:t>f/4,5–5,6</a:t>
                      </a:r>
                    </a:p>
                  </a:txBody>
                  <a:tcPr marL="25879" marR="25879" marT="12940" marB="12940" anchor="ctr">
                    <a:lnL>
                      <a:noFill/>
                    </a:lnL>
                    <a:lnR>
                      <a:noFill/>
                    </a:lnR>
                    <a:lnT>
                      <a:noFill/>
                    </a:lnT>
                    <a:lnB>
                      <a:noFill/>
                    </a:lnB>
                  </a:tcPr>
                </a:tc>
              </a:tr>
              <a:tr h="875617">
                <a:tc>
                  <a:txBody>
                    <a:bodyPr/>
                    <a:lstStyle/>
                    <a:p>
                      <a:r>
                        <a:rPr lang="cs-CZ" sz="1000" dirty="0"/>
                        <a:t>Konstrukce objektivu</a:t>
                      </a:r>
                    </a:p>
                  </a:txBody>
                  <a:tcPr marL="25879" marR="25879" marT="12940" marB="12940" anchor="ctr">
                    <a:lnL>
                      <a:noFill/>
                    </a:lnL>
                    <a:lnR>
                      <a:noFill/>
                    </a:lnR>
                    <a:lnT>
                      <a:noFill/>
                    </a:lnT>
                    <a:lnB>
                      <a:noFill/>
                    </a:lnB>
                  </a:tcPr>
                </a:tc>
                <a:tc>
                  <a:txBody>
                    <a:bodyPr/>
                    <a:lstStyle/>
                    <a:p>
                      <a:r>
                        <a:rPr lang="cs-CZ" sz="1000"/>
                        <a:t>20 čoček/12 členů (včetně 4 optických členů ze skel ED, 1 optického členu ze skla Super ED a optických členů obsahujících antireflexní vrstvy Nano Crystal Coat)</a:t>
                      </a:r>
                    </a:p>
                  </a:txBody>
                  <a:tcPr marL="25879" marR="25879" marT="12940" marB="12940" anchor="ctr">
                    <a:lnL>
                      <a:noFill/>
                    </a:lnL>
                    <a:lnR>
                      <a:noFill/>
                    </a:lnR>
                    <a:lnT>
                      <a:noFill/>
                    </a:lnT>
                    <a:lnB>
                      <a:noFill/>
                    </a:lnB>
                  </a:tcPr>
                </a:tc>
              </a:tr>
              <a:tr h="875617">
                <a:tc>
                  <a:txBody>
                    <a:bodyPr/>
                    <a:lstStyle/>
                    <a:p>
                      <a:r>
                        <a:rPr lang="cs-CZ" sz="1000" dirty="0"/>
                        <a:t>Zaostřování</a:t>
                      </a:r>
                    </a:p>
                  </a:txBody>
                  <a:tcPr marL="25879" marR="25879" marT="12940" marB="12940" anchor="ctr">
                    <a:lnL>
                      <a:noFill/>
                    </a:lnL>
                    <a:lnR>
                      <a:noFill/>
                    </a:lnR>
                    <a:lnT>
                      <a:noFill/>
                    </a:lnT>
                    <a:lnB>
                      <a:noFill/>
                    </a:lnB>
                  </a:tcPr>
                </a:tc>
                <a:tc>
                  <a:txBody>
                    <a:bodyPr/>
                    <a:lstStyle/>
                    <a:p>
                      <a:r>
                        <a:rPr lang="cs-CZ" sz="1000" dirty="0"/>
                        <a:t>Systém vnitřního zaostřování </a:t>
                      </a:r>
                      <a:r>
                        <a:rPr lang="cs-CZ" sz="1000" dirty="0" err="1"/>
                        <a:t>Nikon</a:t>
                      </a:r>
                      <a:r>
                        <a:rPr lang="cs-CZ" sz="1000" dirty="0"/>
                        <a:t> (IF) s ultrazvukovým zaostřovacím motorem (SWM) a samostatným zaostřovacím kroužkem manuálního zaostřování</a:t>
                      </a:r>
                    </a:p>
                  </a:txBody>
                  <a:tcPr marL="25879" marR="25879" marT="12940" marB="12940" anchor="ctr">
                    <a:lnL>
                      <a:noFill/>
                    </a:lnL>
                    <a:lnR>
                      <a:noFill/>
                    </a:lnR>
                    <a:lnT>
                      <a:noFill/>
                    </a:lnT>
                    <a:lnB>
                      <a:noFill/>
                    </a:lnB>
                  </a:tcPr>
                </a:tc>
              </a:tr>
              <a:tr h="184341">
                <a:tc>
                  <a:txBody>
                    <a:bodyPr/>
                    <a:lstStyle/>
                    <a:p>
                      <a:r>
                        <a:rPr lang="cs-CZ" sz="1000" dirty="0"/>
                        <a:t>Počet lamel clony</a:t>
                      </a:r>
                    </a:p>
                  </a:txBody>
                  <a:tcPr marL="25879" marR="25879" marT="12940" marB="12940" anchor="ctr">
                    <a:lnL>
                      <a:noFill/>
                    </a:lnL>
                    <a:lnR>
                      <a:noFill/>
                    </a:lnR>
                    <a:lnT>
                      <a:noFill/>
                    </a:lnT>
                    <a:lnB>
                      <a:noFill/>
                    </a:lnB>
                  </a:tcPr>
                </a:tc>
                <a:tc>
                  <a:txBody>
                    <a:bodyPr/>
                    <a:lstStyle/>
                    <a:p>
                      <a:r>
                        <a:rPr lang="cs-CZ" sz="1000" dirty="0"/>
                        <a:t>9 (kruhový otvor clony)</a:t>
                      </a:r>
                    </a:p>
                  </a:txBody>
                  <a:tcPr marL="25879" marR="25879" marT="12940" marB="12940" anchor="ctr">
                    <a:lnL>
                      <a:noFill/>
                    </a:lnL>
                    <a:lnR>
                      <a:noFill/>
                    </a:lnR>
                    <a:lnT>
                      <a:noFill/>
                    </a:lnT>
                    <a:lnB>
                      <a:noFill/>
                    </a:lnB>
                  </a:tcPr>
                </a:tc>
              </a:tr>
              <a:tr h="184341">
                <a:tc>
                  <a:txBody>
                    <a:bodyPr/>
                    <a:lstStyle/>
                    <a:p>
                      <a:r>
                        <a:rPr lang="cs-CZ" sz="1000"/>
                        <a:t>Clona</a:t>
                      </a:r>
                    </a:p>
                  </a:txBody>
                  <a:tcPr marL="25879" marR="25879" marT="12940" marB="12940" anchor="ctr">
                    <a:lnL>
                      <a:noFill/>
                    </a:lnL>
                    <a:lnR>
                      <a:noFill/>
                    </a:lnR>
                    <a:lnT>
                      <a:noFill/>
                    </a:lnT>
                    <a:lnB>
                      <a:noFill/>
                    </a:lnB>
                  </a:tcPr>
                </a:tc>
                <a:tc>
                  <a:txBody>
                    <a:bodyPr/>
                    <a:lstStyle/>
                    <a:p>
                      <a:r>
                        <a:rPr lang="cs-CZ" sz="1000" dirty="0"/>
                        <a:t>Plně automatická</a:t>
                      </a:r>
                    </a:p>
                  </a:txBody>
                  <a:tcPr marL="25879" marR="25879" marT="12940" marB="12940" anchor="ctr">
                    <a:lnL>
                      <a:noFill/>
                    </a:lnL>
                    <a:lnR>
                      <a:noFill/>
                    </a:lnR>
                    <a:lnT>
                      <a:noFill/>
                    </a:lnT>
                    <a:lnB>
                      <a:noFill/>
                    </a:lnB>
                  </a:tcPr>
                </a:tc>
              </a:tr>
              <a:tr h="184341">
                <a:tc>
                  <a:txBody>
                    <a:bodyPr/>
                    <a:lstStyle/>
                    <a:p>
                      <a:r>
                        <a:rPr lang="cs-CZ" sz="1000" dirty="0"/>
                        <a:t>Průměr filtrového závitu</a:t>
                      </a:r>
                    </a:p>
                  </a:txBody>
                  <a:tcPr marL="25879" marR="25879" marT="12940" marB="12940" anchor="ctr">
                    <a:lnL>
                      <a:noFill/>
                    </a:lnL>
                    <a:lnR>
                      <a:noFill/>
                    </a:lnR>
                    <a:lnT>
                      <a:noFill/>
                    </a:lnT>
                    <a:lnB>
                      <a:noFill/>
                    </a:lnB>
                  </a:tcPr>
                </a:tc>
                <a:tc>
                  <a:txBody>
                    <a:bodyPr/>
                    <a:lstStyle/>
                    <a:p>
                      <a:r>
                        <a:rPr lang="cs-CZ" sz="1000" dirty="0"/>
                        <a:t>77 mm (P=0,75 mm)</a:t>
                      </a:r>
                    </a:p>
                  </a:txBody>
                  <a:tcPr marL="25879" marR="25879" marT="12940" marB="12940" anchor="ctr">
                    <a:lnL>
                      <a:noFill/>
                    </a:lnL>
                    <a:lnR>
                      <a:noFill/>
                    </a:lnR>
                    <a:lnT>
                      <a:noFill/>
                    </a:lnT>
                    <a:lnB>
                      <a:noFill/>
                    </a:lnB>
                  </a:tcPr>
                </a:tc>
              </a:tr>
              <a:tr h="599106">
                <a:tc>
                  <a:txBody>
                    <a:bodyPr/>
                    <a:lstStyle/>
                    <a:p>
                      <a:r>
                        <a:rPr lang="cs-CZ" sz="1000" dirty="0"/>
                        <a:t>Hmotnost</a:t>
                      </a:r>
                    </a:p>
                  </a:txBody>
                  <a:tcPr marL="25879" marR="25879" marT="12940" marB="12940" anchor="ctr">
                    <a:lnL>
                      <a:noFill/>
                    </a:lnL>
                    <a:lnR>
                      <a:noFill/>
                    </a:lnR>
                    <a:lnT>
                      <a:noFill/>
                    </a:lnT>
                    <a:lnB>
                      <a:noFill/>
                    </a:lnB>
                  </a:tcPr>
                </a:tc>
                <a:tc>
                  <a:txBody>
                    <a:bodyPr/>
                    <a:lstStyle/>
                    <a:p>
                      <a:r>
                        <a:rPr lang="cs-CZ" sz="1000" dirty="0"/>
                        <a:t>Cca 1570 g včetně prstence se stativovým závitem Cca 1480 g bez prstence se stativovým závitem</a:t>
                      </a:r>
                    </a:p>
                  </a:txBody>
                  <a:tcPr marL="25879" marR="25879" marT="12940" marB="12940" anchor="ctr">
                    <a:lnL>
                      <a:noFill/>
                    </a:lnL>
                    <a:lnR>
                      <a:noFill/>
                    </a:lnR>
                    <a:lnT>
                      <a:noFill/>
                    </a:lnT>
                    <a:lnB>
                      <a:noFill/>
                    </a:lnB>
                  </a:tcPr>
                </a:tc>
              </a:tr>
            </a:tbl>
          </a:graphicData>
        </a:graphic>
      </p:graphicFrame>
    </p:spTree>
    <p:extLst>
      <p:ext uri="{BB962C8B-B14F-4D97-AF65-F5344CB8AC3E}">
        <p14:creationId xmlns:p14="http://schemas.microsoft.com/office/powerpoint/2010/main" val="12377328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Rovina zaostření (</a:t>
            </a:r>
            <a:r>
              <a:rPr lang="cs-CZ" dirty="0" err="1"/>
              <a:t>Focal</a:t>
            </a:r>
            <a:r>
              <a:rPr lang="cs-CZ" dirty="0"/>
              <a:t> plane</a:t>
            </a:r>
            <a:r>
              <a:rPr lang="cs-CZ" dirty="0" smtClean="0"/>
              <a:t>)</a:t>
            </a:r>
            <a:endParaRPr lang="cs-CZ" dirty="0"/>
          </a:p>
        </p:txBody>
      </p:sp>
      <p:sp>
        <p:nvSpPr>
          <p:cNvPr id="7" name="Zástupný symbol pro obsah 6"/>
          <p:cNvSpPr>
            <a:spLocks noGrp="1"/>
          </p:cNvSpPr>
          <p:nvPr>
            <p:ph sz="half" idx="1"/>
          </p:nvPr>
        </p:nvSpPr>
        <p:spPr>
          <a:xfrm>
            <a:off x="971600" y="1772816"/>
            <a:ext cx="4536504" cy="4842148"/>
          </a:xfrm>
        </p:spPr>
        <p:txBody>
          <a:bodyPr>
            <a:normAutofit fontScale="62500" lnSpcReduction="20000"/>
          </a:bodyPr>
          <a:lstStyle/>
          <a:p>
            <a:r>
              <a:rPr lang="cs-CZ" dirty="0" smtClean="0"/>
              <a:t>Správně </a:t>
            </a:r>
            <a:r>
              <a:rPr lang="cs-CZ" dirty="0"/>
              <a:t>zaostřit fotoaparát znamená zajistit, aby to, co nás na snímku zajímá, bylo ostré. Prakticky to znamená zvolit rovinu zaostření (</a:t>
            </a:r>
            <a:r>
              <a:rPr lang="cs-CZ" dirty="0" err="1"/>
              <a:t>Focal</a:t>
            </a:r>
            <a:r>
              <a:rPr lang="cs-CZ" dirty="0"/>
              <a:t> plane). Rovina zaostření určí zaostřovací vzdálenost, v které se budou předměty ostře zobrazovat na senzor. Předměty byť sebeméně před či za rovinou zaostření budou vždy neostré. </a:t>
            </a:r>
            <a:endParaRPr lang="cs-CZ" dirty="0" smtClean="0"/>
          </a:p>
          <a:p>
            <a:r>
              <a:rPr lang="cs-CZ" dirty="0" smtClean="0"/>
              <a:t>Velikost </a:t>
            </a:r>
            <a:r>
              <a:rPr lang="cs-CZ" dirty="0"/>
              <a:t>rozostření v blízkosti roviny zaostření není však nijak dramatická a často je okem nepostřehnutelná. Čím dále jsou však předměty od roviny zaostření, tím více jsou rozostřeny. V okamžiku, kdy si rozostření pozorovatel na fotografii všimne, tak předměty jsou mimo </a:t>
            </a:r>
            <a:r>
              <a:rPr lang="cs-CZ" dirty="0">
                <a:solidFill>
                  <a:srgbClr val="FF0000"/>
                </a:solidFill>
              </a:rPr>
              <a:t>hloubku </a:t>
            </a:r>
            <a:r>
              <a:rPr lang="cs-CZ" dirty="0" smtClean="0">
                <a:solidFill>
                  <a:srgbClr val="FF0000"/>
                </a:solidFill>
              </a:rPr>
              <a:t>ostrosti.</a:t>
            </a:r>
            <a:endParaRPr lang="cs-CZ" dirty="0">
              <a:solidFill>
                <a:srgbClr val="FF0000"/>
              </a:solidFill>
            </a:endParaRPr>
          </a:p>
        </p:txBody>
      </p:sp>
      <p:sp>
        <p:nvSpPr>
          <p:cNvPr id="4" name="Zástupný symbol pro datum 3"/>
          <p:cNvSpPr>
            <a:spLocks noGrp="1"/>
          </p:cNvSpPr>
          <p:nvPr>
            <p:ph type="dt" sz="half" idx="10"/>
          </p:nvPr>
        </p:nvSpPr>
        <p:spPr/>
        <p:txBody>
          <a:bodyPr/>
          <a:lstStyle/>
          <a:p>
            <a:r>
              <a:rPr lang="cs-CZ" smtClean="0"/>
              <a:t>2013</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a:xfrm>
            <a:off x="6553200" y="6237312"/>
            <a:ext cx="2133600" cy="457200"/>
          </a:xfrm>
        </p:spPr>
        <p:txBody>
          <a:bodyPr/>
          <a:lstStyle/>
          <a:p>
            <a:fld id="{A7BA68CA-7F6C-4189-8A4A-639BBC177938}" type="slidenum">
              <a:rPr lang="cs-CZ" smtClean="0"/>
              <a:pPr/>
              <a:t>67</a:t>
            </a:fld>
            <a:endParaRPr lang="cs-CZ"/>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80112" y="1844824"/>
            <a:ext cx="274624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14376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Zaostření objektivu</a:t>
            </a:r>
            <a:endParaRPr lang="cs-CZ" dirty="0"/>
          </a:p>
        </p:txBody>
      </p:sp>
      <p:sp>
        <p:nvSpPr>
          <p:cNvPr id="3" name="Zástupný symbol pro text 2"/>
          <p:cNvSpPr>
            <a:spLocks noGrp="1"/>
          </p:cNvSpPr>
          <p:nvPr>
            <p:ph type="body" sz="half" idx="1"/>
          </p:nvPr>
        </p:nvSpPr>
        <p:spPr>
          <a:xfrm>
            <a:off x="899592" y="1827212"/>
            <a:ext cx="4176464" cy="4554115"/>
          </a:xfrm>
        </p:spPr>
        <p:txBody>
          <a:bodyPr>
            <a:normAutofit fontScale="47500" lnSpcReduction="20000"/>
          </a:bodyPr>
          <a:lstStyle/>
          <a:p>
            <a:r>
              <a:rPr lang="cs-CZ" dirty="0"/>
              <a:t>Aby objektiv dokázal volit rovinu zaostření, musí mechanicky pohybovat jednou nebo více čočkami. Tento pohyb může zajistit ruční otáčení zaostřovacím kroužkem (</a:t>
            </a:r>
            <a:r>
              <a:rPr lang="cs-CZ" dirty="0" err="1"/>
              <a:t>Focusing</a:t>
            </a:r>
            <a:r>
              <a:rPr lang="cs-CZ" dirty="0"/>
              <a:t> ring), u objektivů schopných automatického zaostřování (Auto </a:t>
            </a:r>
            <a:r>
              <a:rPr lang="cs-CZ" dirty="0" err="1"/>
              <a:t>Focus</a:t>
            </a:r>
            <a:r>
              <a:rPr lang="cs-CZ" dirty="0"/>
              <a:t>, AF) je nutné objektiv vybavit </a:t>
            </a:r>
            <a:r>
              <a:rPr lang="cs-CZ" dirty="0" smtClean="0"/>
              <a:t>motory</a:t>
            </a:r>
          </a:p>
          <a:p>
            <a:r>
              <a:rPr lang="cs-CZ" dirty="0" smtClean="0"/>
              <a:t>Má-li </a:t>
            </a:r>
            <a:r>
              <a:rPr lang="cs-CZ" dirty="0"/>
              <a:t>objektiv zaostřeno na určitou vzdálenost (</a:t>
            </a:r>
            <a:r>
              <a:rPr lang="cs-CZ" dirty="0" err="1"/>
              <a:t>Focusing</a:t>
            </a:r>
            <a:r>
              <a:rPr lang="cs-CZ" dirty="0"/>
              <a:t> distance), tak světelný bod v této vzdálenosti se na senzoru opět zobrazí jako bod a v důsledku toho se všechny hrany v této vzdálenosti zobrazí též jako hrany. Prakticky to potom znamená, že předměty v této vzdálenosti se jeví </a:t>
            </a:r>
            <a:r>
              <a:rPr lang="cs-CZ" dirty="0" smtClean="0"/>
              <a:t>ostré</a:t>
            </a:r>
          </a:p>
          <a:p>
            <a:r>
              <a:rPr lang="cs-CZ" dirty="0"/>
              <a:t>Světelný bod umístěný dále či blíže než je zaostřovací vzdálenost má svůj ostrý obraz před či za senzorem, a tak na senzoru nevytvoří ostrý bod ale rozmazaný kruh a hrany se zobrazí jako plynulý přechod. Prakticky se předměty umístěné mimo rovinu zaostření budou jevit jako rozmazané</a:t>
            </a:r>
            <a:r>
              <a:rPr lang="cs-CZ" dirty="0" smtClean="0"/>
              <a:t>.</a:t>
            </a:r>
            <a:endParaRPr lang="cs-CZ" dirty="0"/>
          </a:p>
        </p:txBody>
      </p:sp>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68</a:t>
            </a:fld>
            <a:endParaRPr lang="cs-CZ"/>
          </a:p>
        </p:txBody>
      </p:sp>
      <p:pic>
        <p:nvPicPr>
          <p:cNvPr id="2050"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5135267" y="1827213"/>
            <a:ext cx="351531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bwMode="auto">
          <a:xfrm>
            <a:off x="5135267" y="3960813"/>
            <a:ext cx="351531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01500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Automatické zaostřovací systémy (Auto </a:t>
            </a:r>
            <a:r>
              <a:rPr lang="cs-CZ" dirty="0" err="1"/>
              <a:t>Focus</a:t>
            </a:r>
            <a:r>
              <a:rPr lang="cs-CZ" dirty="0"/>
              <a:t>, AF)</a:t>
            </a:r>
          </a:p>
        </p:txBody>
      </p:sp>
      <p:sp>
        <p:nvSpPr>
          <p:cNvPr id="3" name="Zástupný symbol pro text 2"/>
          <p:cNvSpPr>
            <a:spLocks noGrp="1"/>
          </p:cNvSpPr>
          <p:nvPr>
            <p:ph idx="1"/>
          </p:nvPr>
        </p:nvSpPr>
        <p:spPr>
          <a:xfrm>
            <a:off x="1370013" y="1827212"/>
            <a:ext cx="7313612" cy="4626123"/>
          </a:xfrm>
        </p:spPr>
        <p:txBody>
          <a:bodyPr>
            <a:normAutofit fontScale="55000" lnSpcReduction="20000"/>
          </a:bodyPr>
          <a:lstStyle/>
          <a:p>
            <a:r>
              <a:rPr lang="cs-CZ" dirty="0"/>
              <a:t>Automatické ostření znamená, že fotoaparát ve spojení s objektivem se snaží změřit vzdálenost k hlavnímu objektu a na ní zaostřit (nastavit čočky v objektivu tak, aby rovina zaostření prošla hlavním objektem). Na trhu dnes existují dva systémy automatického ostření</a:t>
            </a:r>
            <a:r>
              <a:rPr lang="cs-CZ" dirty="0" smtClean="0"/>
              <a:t>:</a:t>
            </a:r>
          </a:p>
          <a:p>
            <a:r>
              <a:rPr lang="cs-CZ" dirty="0"/>
              <a:t>Aktivní </a:t>
            </a:r>
            <a:r>
              <a:rPr lang="cs-CZ" dirty="0" err="1"/>
              <a:t>autofocus</a:t>
            </a:r>
            <a:r>
              <a:rPr lang="cs-CZ" dirty="0"/>
              <a:t> </a:t>
            </a:r>
            <a:r>
              <a:rPr lang="cs-CZ" dirty="0" smtClean="0"/>
              <a:t>- </a:t>
            </a:r>
            <a:r>
              <a:rPr lang="cs-CZ" dirty="0"/>
              <a:t>fotoaparát aktivně vysílá nějaký signál (dnes většinou infračervený, v minulosti i ultrazvukový) z cílem zjistit vzdálenost k objektu. Metoda je podobná radaru nebo sonaru na ponorkách. </a:t>
            </a:r>
            <a:endParaRPr lang="cs-CZ" dirty="0" smtClean="0"/>
          </a:p>
          <a:p>
            <a:r>
              <a:rPr lang="cs-CZ" dirty="0" smtClean="0"/>
              <a:t>Pasivní </a:t>
            </a:r>
            <a:r>
              <a:rPr lang="cs-CZ" dirty="0" err="1"/>
              <a:t>autofocus</a:t>
            </a:r>
            <a:r>
              <a:rPr lang="cs-CZ" dirty="0"/>
              <a:t> dnes na trhu dominuje a za svůj rozvoj vděčí nástupu CMOS či CCD snímačů. Má svůj název odvozen z faktu, že fotoaparát žádný signál nevysílá, ale "dívá" se na scénu a ostří podobně jako oko a mozek na základě rozboru samotného </a:t>
            </a:r>
            <a:r>
              <a:rPr lang="cs-CZ" dirty="0" smtClean="0"/>
              <a:t>obrazu. V </a:t>
            </a:r>
            <a:r>
              <a:rPr lang="cs-CZ" dirty="0"/>
              <a:t>praxi to funguje tak, že k ostření je použit buď přímo hlavní senzor (kompaktní digitální přístroje) nebo samostatný ostřící CCD/CMOS senzor (digitální zrcadlovky). Tento senzor poskytuje mikroprocesoru obraz k analýze ostrosti, přičemž ostrost se většinou vyhodnocuje na základě kontrastu hran nebo fázového posuvu signálu. Potom se již jen zkusmo jezdí zaostřovacím mechanismem objektivu vpřed a vzad a hledá se místo maximální ostrosti</a:t>
            </a:r>
            <a:r>
              <a:rPr lang="cs-CZ" dirty="0" smtClean="0"/>
              <a:t>.</a:t>
            </a:r>
            <a:endParaRPr lang="cs-CZ" dirty="0"/>
          </a:p>
        </p:txBody>
      </p:sp>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69</a:t>
            </a:fld>
            <a:endParaRPr lang="cs-CZ"/>
          </a:p>
        </p:txBody>
      </p:sp>
    </p:spTree>
    <p:extLst>
      <p:ext uri="{BB962C8B-B14F-4D97-AF65-F5344CB8AC3E}">
        <p14:creationId xmlns:p14="http://schemas.microsoft.com/office/powerpoint/2010/main" val="2372761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F66456AE-5C43-4501-B5F5-3FB1537077B5}" type="slidenum">
              <a:rPr lang="cs-CZ"/>
              <a:pPr/>
              <a:t>7</a:t>
            </a:fld>
            <a:endParaRPr lang="cs-CZ"/>
          </a:p>
        </p:txBody>
      </p:sp>
      <p:sp>
        <p:nvSpPr>
          <p:cNvPr id="142338" name="Rectangle 2"/>
          <p:cNvSpPr>
            <a:spLocks noGrp="1" noChangeArrowheads="1"/>
          </p:cNvSpPr>
          <p:nvPr>
            <p:ph type="title"/>
          </p:nvPr>
        </p:nvSpPr>
        <p:spPr/>
        <p:txBody>
          <a:bodyPr/>
          <a:lstStyle/>
          <a:p>
            <a:r>
              <a:rPr lang="cs-CZ"/>
              <a:t>Perspektiva fotografického obrazu</a:t>
            </a:r>
          </a:p>
        </p:txBody>
      </p:sp>
      <p:sp>
        <p:nvSpPr>
          <p:cNvPr id="142348" name="Rectangle 12"/>
          <p:cNvSpPr>
            <a:spLocks noGrp="1" noChangeArrowheads="1"/>
          </p:cNvSpPr>
          <p:nvPr>
            <p:ph type="body" sz="half" idx="1"/>
          </p:nvPr>
        </p:nvSpPr>
        <p:spPr>
          <a:xfrm>
            <a:off x="827088" y="1628775"/>
            <a:ext cx="5976937" cy="4752975"/>
          </a:xfrm>
        </p:spPr>
        <p:txBody>
          <a:bodyPr>
            <a:normAutofit/>
          </a:bodyPr>
          <a:lstStyle/>
          <a:p>
            <a:pPr>
              <a:lnSpc>
                <a:spcPct val="90000"/>
              </a:lnSpc>
            </a:pPr>
            <a:r>
              <a:rPr lang="cs-CZ" sz="2100" dirty="0"/>
              <a:t>Perspektivnost zobrazení je významný činitel působení fotografického obrazu a může být příčinou nereálně zobrazených objektů.</a:t>
            </a:r>
          </a:p>
          <a:p>
            <a:pPr>
              <a:lnSpc>
                <a:spcPct val="90000"/>
              </a:lnSpc>
            </a:pPr>
            <a:r>
              <a:rPr lang="cs-CZ" sz="2100" dirty="0"/>
              <a:t>O vlastnostech perspektivy obrazu rozhoduje </a:t>
            </a:r>
            <a:r>
              <a:rPr lang="cs-CZ" sz="2100" u="sng" dirty="0">
                <a:solidFill>
                  <a:schemeClr val="hlink"/>
                </a:solidFill>
              </a:rPr>
              <a:t>pouze </a:t>
            </a:r>
            <a:r>
              <a:rPr lang="cs-CZ" sz="2100" dirty="0"/>
              <a:t>vzdálenost středu promítání od zobrazovaného předmětu. Ať je v přístroji jakýkoliv objektiv, zůstává perspektiva nezměněna </a:t>
            </a:r>
            <a:r>
              <a:rPr lang="cs-CZ" sz="2100" u="sng" dirty="0"/>
              <a:t>nezměnila-li se poloha objektivu vůči snímanému objektu. </a:t>
            </a:r>
            <a:endParaRPr lang="cs-CZ" sz="2100" u="sng" dirty="0" smtClean="0"/>
          </a:p>
          <a:p>
            <a:pPr marL="0" indent="0">
              <a:lnSpc>
                <a:spcPct val="90000"/>
              </a:lnSpc>
              <a:buNone/>
            </a:pPr>
            <a:endParaRPr lang="cs-CZ" sz="2100" u="sng" dirty="0"/>
          </a:p>
          <a:p>
            <a:pPr>
              <a:lnSpc>
                <a:spcPct val="90000"/>
              </a:lnSpc>
            </a:pPr>
            <a:r>
              <a:rPr lang="cs-CZ" sz="1500" dirty="0" smtClean="0"/>
              <a:t>Př. horní obr. f=10 mm, zvětšení 4x na 9x14 cm, pozorovací vzdálenost 4 cm. Dolní snímek f=400 mm, zvětšení 4x na 9x14 cm, pozorovací vzdálenost 1600 cm.</a:t>
            </a:r>
            <a:endParaRPr lang="cs-CZ" sz="1500" dirty="0"/>
          </a:p>
        </p:txBody>
      </p:sp>
      <p:pic>
        <p:nvPicPr>
          <p:cNvPr id="142346" name="Picture 10" descr="rom_fisheye2"/>
          <p:cNvPicPr>
            <a:picLocks noGrp="1" noChangeAspect="1" noChangeArrowheads="1"/>
          </p:cNvPicPr>
          <p:nvPr>
            <p:ph sz="quarter" idx="2"/>
          </p:nvPr>
        </p:nvPicPr>
        <p:blipFill>
          <a:blip r:embed="rId3" cstate="print"/>
          <a:srcRect/>
          <a:stretch>
            <a:fillRect/>
          </a:stretch>
        </p:blipFill>
        <p:spPr>
          <a:xfrm>
            <a:off x="6948488" y="1700213"/>
            <a:ext cx="1641475" cy="2341562"/>
          </a:xfrm>
          <a:noFill/>
          <a:ln/>
        </p:spPr>
      </p:pic>
      <p:pic>
        <p:nvPicPr>
          <p:cNvPr id="142347" name="Picture 11" descr="rom_prales"/>
          <p:cNvPicPr>
            <a:picLocks noGrp="1" noChangeAspect="1" noChangeArrowheads="1"/>
          </p:cNvPicPr>
          <p:nvPr>
            <p:ph sz="quarter" idx="3"/>
          </p:nvPr>
        </p:nvPicPr>
        <p:blipFill>
          <a:blip r:embed="rId4" cstate="print"/>
          <a:srcRect/>
          <a:stretch>
            <a:fillRect/>
          </a:stretch>
        </p:blipFill>
        <p:spPr>
          <a:xfrm>
            <a:off x="6948488" y="4076700"/>
            <a:ext cx="1630362" cy="2303463"/>
          </a:xfrm>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Konstrukce AF </a:t>
            </a:r>
            <a:r>
              <a:rPr lang="pl-PL" dirty="0"/>
              <a:t>na DSLR</a:t>
            </a:r>
            <a:endParaRPr lang="cs-CZ" dirty="0"/>
          </a:p>
        </p:txBody>
      </p:sp>
      <p:sp>
        <p:nvSpPr>
          <p:cNvPr id="3" name="Zástupný symbol pro obsah 2"/>
          <p:cNvSpPr>
            <a:spLocks noGrp="1"/>
          </p:cNvSpPr>
          <p:nvPr>
            <p:ph sz="half" idx="1"/>
          </p:nvPr>
        </p:nvSpPr>
        <p:spPr>
          <a:xfrm>
            <a:off x="755576" y="1556792"/>
            <a:ext cx="4194249" cy="4968552"/>
          </a:xfrm>
        </p:spPr>
        <p:txBody>
          <a:bodyPr>
            <a:normAutofit fontScale="55000" lnSpcReduction="20000"/>
          </a:bodyPr>
          <a:lstStyle/>
          <a:p>
            <a:r>
              <a:rPr lang="cs-CZ" dirty="0"/>
              <a:t>Světlo prochází objektivem po modré dráze A, odráží se od zrcátka a zobrazuje se na matnici </a:t>
            </a:r>
            <a:r>
              <a:rPr lang="cs-CZ" dirty="0" smtClean="0"/>
              <a:t>hledáčku. Zrcátko </a:t>
            </a:r>
            <a:r>
              <a:rPr lang="cs-CZ" dirty="0"/>
              <a:t>je polopropustné, tak část světla zrcátkem projde a odrazí se od AF zrcátka (druhé menší zrcátko umístěné kolmo na zrcátko hlavní) dolů na AF senzory (červená dráha B). Díky tomu AF </a:t>
            </a:r>
            <a:r>
              <a:rPr lang="cs-CZ" dirty="0" smtClean="0"/>
              <a:t>senzory mohou po </a:t>
            </a:r>
            <a:r>
              <a:rPr lang="cs-CZ" dirty="0"/>
              <a:t>namáčknutí spouště zaostřovat.</a:t>
            </a:r>
          </a:p>
          <a:p>
            <a:r>
              <a:rPr lang="cs-CZ" dirty="0" smtClean="0"/>
              <a:t>Když domáčkneme </a:t>
            </a:r>
            <a:r>
              <a:rPr lang="cs-CZ" dirty="0"/>
              <a:t>spoušť, obě zrcátka se sklopí nahoru a světlo prochází objektivem po zelené dráze C a exponuje senzor. Všechny </a:t>
            </a:r>
            <a:r>
              <a:rPr lang="cs-CZ" dirty="0" smtClean="0"/>
              <a:t>tři </a:t>
            </a:r>
            <a:r>
              <a:rPr lang="cs-CZ" dirty="0"/>
              <a:t>vzdálenosti A, B i C musí být přesně stejné jako pevně definovaná vzdálenost D, na kterou se konstruují objektivy. Jen tak bude ostření pomocí AF senzorů (B) odpovídat ručnímu ostření na matnici v hledáčku (A) a i výsledný snímek bude ostrý (C). Např. nesoulad drah C a B by způsoboval trvalé a systematicky špatné automatické ostření každého snímku s jakýmkoliv objektivem.</a:t>
            </a:r>
          </a:p>
          <a:p>
            <a:endParaRPr lang="cs-CZ" dirty="0"/>
          </a:p>
        </p:txBody>
      </p:sp>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fld id="{0EC5036C-3551-4D7A-9CEF-AB2F19A07F97}" type="slidenum">
              <a:rPr lang="cs-CZ" smtClean="0"/>
              <a:pPr/>
              <a:t>70</a:t>
            </a:fld>
            <a:endParaRPr lang="cs-CZ"/>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02225" y="2259140"/>
            <a:ext cx="3581400" cy="325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75891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a:t>Hloubka ostrosti</a:t>
            </a:r>
          </a:p>
        </p:txBody>
      </p:sp>
      <p:sp>
        <p:nvSpPr>
          <p:cNvPr id="9" name="Zástupný symbol pro text 8"/>
          <p:cNvSpPr>
            <a:spLocks noGrp="1"/>
          </p:cNvSpPr>
          <p:nvPr>
            <p:ph type="body" sz="half" idx="1"/>
          </p:nvPr>
        </p:nvSpPr>
        <p:spPr/>
        <p:txBody>
          <a:bodyPr>
            <a:normAutofit fontScale="70000" lnSpcReduction="20000"/>
          </a:bodyPr>
          <a:lstStyle/>
          <a:p>
            <a:r>
              <a:rPr lang="cs-CZ" dirty="0" smtClean="0"/>
              <a:t>Pouze </a:t>
            </a:r>
            <a:r>
              <a:rPr lang="cs-CZ" dirty="0"/>
              <a:t>předměty nalézající se v rovině zaostření budou skutečně ostré. Sebemenší odchylka od roviny zaostření vpřed či vzad povede k rozostření. Ideální bod se potom nezobrazí na senzoru jako bod, ale jako rozmazaný kruh o určitém průměru - tzv. rozptylový kroužek (</a:t>
            </a:r>
            <a:r>
              <a:rPr lang="cs-CZ" dirty="0" err="1"/>
              <a:t>Circle</a:t>
            </a:r>
            <a:r>
              <a:rPr lang="cs-CZ" dirty="0"/>
              <a:t> </a:t>
            </a:r>
            <a:r>
              <a:rPr lang="cs-CZ" dirty="0" err="1"/>
              <a:t>of</a:t>
            </a:r>
            <a:r>
              <a:rPr lang="cs-CZ" dirty="0"/>
              <a:t> </a:t>
            </a:r>
            <a:r>
              <a:rPr lang="cs-CZ" dirty="0" err="1"/>
              <a:t>Confusion</a:t>
            </a:r>
            <a:r>
              <a:rPr lang="cs-CZ" dirty="0"/>
              <a:t>, </a:t>
            </a:r>
            <a:r>
              <a:rPr lang="cs-CZ" dirty="0" err="1"/>
              <a:t>CoC</a:t>
            </a:r>
            <a:r>
              <a:rPr lang="cs-CZ" dirty="0"/>
              <a:t>). </a:t>
            </a:r>
          </a:p>
        </p:txBody>
      </p:sp>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0EC5036C-3551-4D7A-9CEF-AB2F19A07F97}" type="slidenum">
              <a:rPr lang="cs-CZ" smtClean="0"/>
              <a:pPr/>
              <a:t>71</a:t>
            </a:fld>
            <a:endParaRPr lang="cs-CZ"/>
          </a:p>
        </p:txBody>
      </p:sp>
      <p:pic>
        <p:nvPicPr>
          <p:cNvPr id="4098"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5221496" y="1874956"/>
            <a:ext cx="3342857" cy="188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bwMode="auto">
          <a:xfrm>
            <a:off x="5221496" y="4008556"/>
            <a:ext cx="3342857" cy="188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77521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Hloubka</a:t>
            </a:r>
            <a:r>
              <a:rPr lang="en-US" dirty="0"/>
              <a:t> </a:t>
            </a:r>
            <a:r>
              <a:rPr lang="en-US" dirty="0" err="1"/>
              <a:t>ostrosti</a:t>
            </a:r>
            <a:r>
              <a:rPr lang="en-US" dirty="0"/>
              <a:t> (Depth of Field, DOF)</a:t>
            </a:r>
            <a:endParaRPr lang="cs-CZ" dirty="0"/>
          </a:p>
        </p:txBody>
      </p:sp>
      <p:sp>
        <p:nvSpPr>
          <p:cNvPr id="3" name="Zástupný symbol pro text 2"/>
          <p:cNvSpPr>
            <a:spLocks noGrp="1"/>
          </p:cNvSpPr>
          <p:nvPr>
            <p:ph type="body" sz="half" idx="1"/>
          </p:nvPr>
        </p:nvSpPr>
        <p:spPr>
          <a:xfrm>
            <a:off x="899592" y="1844824"/>
            <a:ext cx="3978225" cy="4608512"/>
          </a:xfrm>
        </p:spPr>
        <p:txBody>
          <a:bodyPr>
            <a:normAutofit fontScale="47500" lnSpcReduction="20000"/>
          </a:bodyPr>
          <a:lstStyle/>
          <a:p>
            <a:r>
              <a:rPr lang="cs-CZ" dirty="0"/>
              <a:t>Na reálné fotografii se však často zdá, že ostrý je velký rozsah vzdáleností, často dokonce vše zcela bez ohledu na vzdálenost. </a:t>
            </a:r>
            <a:r>
              <a:rPr lang="cs-CZ" dirty="0" smtClean="0"/>
              <a:t>Příčina je ve </a:t>
            </a:r>
            <a:r>
              <a:rPr lang="cs-CZ" dirty="0"/>
              <a:t>vlastnosti lidského oka, které na tzv. standardní pozorovací vzdálenost (cca 40 cm) nevidí předměty menší než cca 0.25 mm. </a:t>
            </a:r>
            <a:r>
              <a:rPr lang="cs-CZ" dirty="0" smtClean="0"/>
              <a:t>Bude-li </a:t>
            </a:r>
            <a:r>
              <a:rPr lang="cs-CZ" dirty="0"/>
              <a:t>rozostření ideálního světelného bodu na výsledné fotografii menší než čtvrt milimetru, oko nemá šanci toto rozostření zpozorovat. Hloubka ostrosti tak není nic jiného, než </a:t>
            </a:r>
            <a:r>
              <a:rPr lang="cs-CZ" u="sng" dirty="0"/>
              <a:t>subjektivní rozsah odchylek od roviny </a:t>
            </a:r>
            <a:r>
              <a:rPr lang="cs-CZ" u="sng" dirty="0" smtClean="0"/>
              <a:t>zaostření. </a:t>
            </a:r>
          </a:p>
          <a:p>
            <a:r>
              <a:rPr lang="cs-CZ" dirty="0" smtClean="0"/>
              <a:t>Je-li </a:t>
            </a:r>
            <a:r>
              <a:rPr lang="cs-CZ" dirty="0"/>
              <a:t>na výsledné fotografii velikosti cca A4 pro standardního pozorovatele povolené rozostření 0.25 mm, tak na kinofilmu který má úhlopříčku cca 8.5x menší než A4 je povolené rozostření 0.03 mm. Rozptylový kroužek </a:t>
            </a:r>
            <a:r>
              <a:rPr lang="cs-CZ" dirty="0" err="1"/>
              <a:t>CoC</a:t>
            </a:r>
            <a:r>
              <a:rPr lang="cs-CZ" dirty="0"/>
              <a:t> pro film má tedy hodnotu 0.03 mm. Pro většinu digitálních zrcadlovek (DSLR), které mají senzory kolem 16 x 24 mm (tzv. formát APS-C), vychází potom rozptylový kroužek </a:t>
            </a:r>
            <a:r>
              <a:rPr lang="cs-CZ" dirty="0" err="1"/>
              <a:t>CoC</a:t>
            </a:r>
            <a:r>
              <a:rPr lang="cs-CZ" dirty="0"/>
              <a:t> = 0.02 mm. </a:t>
            </a:r>
          </a:p>
        </p:txBody>
      </p:sp>
      <p:graphicFrame>
        <p:nvGraphicFramePr>
          <p:cNvPr id="9" name="Zástupný symbol pro obsah 8"/>
          <p:cNvGraphicFramePr>
            <a:graphicFrameLocks noGrp="1"/>
          </p:cNvGraphicFramePr>
          <p:nvPr>
            <p:ph sz="quarter" idx="3"/>
            <p:extLst>
              <p:ext uri="{D42A27DB-BD31-4B8C-83A1-F6EECF244321}">
                <p14:modId xmlns:p14="http://schemas.microsoft.com/office/powerpoint/2010/main" val="1577074091"/>
              </p:ext>
            </p:extLst>
          </p:nvPr>
        </p:nvGraphicFramePr>
        <p:xfrm>
          <a:off x="5004050" y="4385704"/>
          <a:ext cx="3672405" cy="1707592"/>
        </p:xfrm>
        <a:graphic>
          <a:graphicData uri="http://schemas.openxmlformats.org/drawingml/2006/table">
            <a:tbl>
              <a:tblPr firstRow="1" firstCol="1" bandRow="1">
                <a:tableStyleId>{5C22544A-7EE6-4342-B048-85BDC9FD1C3A}</a:tableStyleId>
              </a:tblPr>
              <a:tblGrid>
                <a:gridCol w="792086"/>
                <a:gridCol w="676876"/>
                <a:gridCol w="734481"/>
                <a:gridCol w="734481"/>
                <a:gridCol w="734481"/>
              </a:tblGrid>
              <a:tr h="558516">
                <a:tc>
                  <a:txBody>
                    <a:bodyPr/>
                    <a:lstStyle/>
                    <a:p>
                      <a:pPr algn="ctr">
                        <a:lnSpc>
                          <a:spcPct val="115000"/>
                        </a:lnSpc>
                        <a:spcAft>
                          <a:spcPts val="1000"/>
                        </a:spcAft>
                      </a:pPr>
                      <a:r>
                        <a:rPr lang="cs-CZ" sz="700" dirty="0">
                          <a:effectLst/>
                        </a:rPr>
                        <a:t>Všechny údaje v </a:t>
                      </a:r>
                      <a:r>
                        <a:rPr lang="en-US" sz="700" dirty="0">
                          <a:effectLst/>
                        </a:rPr>
                        <a:t>[</a:t>
                      </a:r>
                      <a:r>
                        <a:rPr lang="cs-CZ" sz="700" dirty="0">
                          <a:effectLst/>
                        </a:rPr>
                        <a:t>mm</a:t>
                      </a:r>
                      <a:r>
                        <a:rPr lang="en-US" sz="700" dirty="0">
                          <a:effectLst/>
                        </a:rPr>
                        <a:t>]</a:t>
                      </a:r>
                      <a:endParaRPr lang="cs-CZ" sz="900" dirty="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Velikost</a:t>
                      </a:r>
                      <a:endParaRPr lang="cs-CZ" sz="90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Úhlo-</a:t>
                      </a:r>
                      <a:br>
                        <a:rPr lang="cs-CZ" sz="700">
                          <a:effectLst/>
                        </a:rPr>
                      </a:br>
                      <a:r>
                        <a:rPr lang="cs-CZ" sz="700">
                          <a:effectLst/>
                        </a:rPr>
                        <a:t>příčka</a:t>
                      </a:r>
                      <a:endParaRPr lang="cs-CZ" sz="90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Zvětšení</a:t>
                      </a:r>
                      <a:br>
                        <a:rPr lang="cs-CZ" sz="700">
                          <a:effectLst/>
                        </a:rPr>
                      </a:br>
                      <a:r>
                        <a:rPr lang="cs-CZ" sz="700">
                          <a:effectLst/>
                        </a:rPr>
                        <a:t>na A4</a:t>
                      </a:r>
                      <a:endParaRPr lang="cs-CZ" sz="90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en-US" sz="700" dirty="0">
                          <a:effectLst/>
                        </a:rPr>
                        <a:t>~</a:t>
                      </a:r>
                      <a:r>
                        <a:rPr lang="cs-CZ" sz="700" dirty="0" err="1">
                          <a:effectLst/>
                        </a:rPr>
                        <a:t>CoC</a:t>
                      </a:r>
                      <a:r>
                        <a:rPr lang="cs-CZ" sz="700" baseline="30000" dirty="0">
                          <a:effectLst/>
                        </a:rPr>
                        <a:t> </a:t>
                      </a:r>
                      <a:endParaRPr lang="cs-CZ" sz="900" dirty="0">
                        <a:effectLst/>
                        <a:latin typeface="Calibri"/>
                        <a:ea typeface="Calibri"/>
                        <a:cs typeface="Times New Roman"/>
                      </a:endParaRPr>
                    </a:p>
                  </a:txBody>
                  <a:tcPr marL="15240" marR="15240" marT="15240" marB="15240" anchor="ctr"/>
                </a:tc>
              </a:tr>
              <a:tr h="376644">
                <a:tc>
                  <a:txBody>
                    <a:bodyPr/>
                    <a:lstStyle/>
                    <a:p>
                      <a:pPr algn="ctr">
                        <a:lnSpc>
                          <a:spcPct val="115000"/>
                        </a:lnSpc>
                        <a:spcAft>
                          <a:spcPts val="0"/>
                        </a:spcAft>
                      </a:pPr>
                      <a:r>
                        <a:rPr lang="cs-CZ" sz="700" dirty="0">
                          <a:effectLst/>
                        </a:rPr>
                        <a:t>35 mm film</a:t>
                      </a:r>
                      <a:endParaRPr lang="cs-CZ" sz="900" dirty="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24x36</a:t>
                      </a:r>
                      <a:endParaRPr lang="cs-CZ" sz="90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43</a:t>
                      </a:r>
                      <a:endParaRPr lang="cs-CZ" sz="90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8.5x</a:t>
                      </a:r>
                      <a:endParaRPr lang="cs-CZ" sz="90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0.03</a:t>
                      </a:r>
                      <a:endParaRPr lang="cs-CZ" sz="900">
                        <a:effectLst/>
                        <a:latin typeface="Calibri"/>
                        <a:ea typeface="Calibri"/>
                        <a:cs typeface="Times New Roman"/>
                      </a:endParaRPr>
                    </a:p>
                  </a:txBody>
                  <a:tcPr marL="15240" marR="15240" marT="15240" marB="15240" anchor="ctr"/>
                </a:tc>
              </a:tr>
              <a:tr h="386216">
                <a:tc>
                  <a:txBody>
                    <a:bodyPr/>
                    <a:lstStyle/>
                    <a:p>
                      <a:pPr algn="ctr">
                        <a:lnSpc>
                          <a:spcPct val="115000"/>
                        </a:lnSpc>
                        <a:spcAft>
                          <a:spcPts val="0"/>
                        </a:spcAft>
                      </a:pPr>
                      <a:r>
                        <a:rPr lang="cs-CZ" sz="700" dirty="0">
                          <a:effectLst/>
                        </a:rPr>
                        <a:t>senzor APS-C</a:t>
                      </a:r>
                      <a:r>
                        <a:rPr lang="cs-CZ" sz="700" baseline="30000" dirty="0">
                          <a:effectLst/>
                        </a:rPr>
                        <a:t> [1]</a:t>
                      </a:r>
                      <a:endParaRPr lang="cs-CZ" sz="900" dirty="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16x24</a:t>
                      </a:r>
                      <a:endParaRPr lang="cs-CZ" sz="90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28</a:t>
                      </a:r>
                      <a:endParaRPr lang="cs-CZ" sz="90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12.8x</a:t>
                      </a:r>
                      <a:endParaRPr lang="cs-CZ" sz="90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0.02</a:t>
                      </a:r>
                      <a:endParaRPr lang="cs-CZ" sz="900">
                        <a:effectLst/>
                        <a:latin typeface="Calibri"/>
                        <a:ea typeface="Calibri"/>
                        <a:cs typeface="Times New Roman"/>
                      </a:endParaRPr>
                    </a:p>
                  </a:txBody>
                  <a:tcPr marL="15240" marR="15240" marT="15240" marB="15240" anchor="ctr"/>
                </a:tc>
              </a:tr>
              <a:tr h="386216">
                <a:tc>
                  <a:txBody>
                    <a:bodyPr/>
                    <a:lstStyle/>
                    <a:p>
                      <a:pPr algn="ctr">
                        <a:lnSpc>
                          <a:spcPct val="115000"/>
                        </a:lnSpc>
                        <a:spcAft>
                          <a:spcPts val="0"/>
                        </a:spcAft>
                      </a:pPr>
                      <a:r>
                        <a:rPr lang="cs-CZ" sz="700" dirty="0">
                          <a:effectLst/>
                        </a:rPr>
                        <a:t>senzor 1/2.5"</a:t>
                      </a:r>
                      <a:r>
                        <a:rPr lang="cs-CZ" sz="700" baseline="30000" dirty="0">
                          <a:effectLst/>
                        </a:rPr>
                        <a:t> [2]</a:t>
                      </a:r>
                      <a:endParaRPr lang="cs-CZ" sz="900" dirty="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4.3x5.8</a:t>
                      </a:r>
                      <a:endParaRPr lang="cs-CZ" sz="90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7.2</a:t>
                      </a:r>
                      <a:endParaRPr lang="cs-CZ" sz="90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51x</a:t>
                      </a:r>
                      <a:endParaRPr lang="cs-CZ" sz="90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dirty="0">
                          <a:effectLst/>
                        </a:rPr>
                        <a:t>0.005</a:t>
                      </a:r>
                      <a:endParaRPr lang="cs-CZ" sz="900" dirty="0">
                        <a:effectLst/>
                        <a:latin typeface="Calibri"/>
                        <a:ea typeface="Calibri"/>
                        <a:cs typeface="Times New Roman"/>
                      </a:endParaRPr>
                    </a:p>
                  </a:txBody>
                  <a:tcPr marL="15240" marR="15240" marT="15240" marB="15240" anchor="ctr"/>
                </a:tc>
              </a:tr>
            </a:tbl>
          </a:graphicData>
        </a:graphic>
      </p:graphicFrame>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72</a:t>
            </a:fld>
            <a:endParaRPr lang="cs-CZ"/>
          </a:p>
        </p:txBody>
      </p:sp>
      <p:pic>
        <p:nvPicPr>
          <p:cNvPr id="5121" name="Picture 1"/>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5004047" y="1933627"/>
            <a:ext cx="3679577" cy="1816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32862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hloubku ostrosti ovlivňuje při fotografování</a:t>
            </a:r>
          </a:p>
        </p:txBody>
      </p:sp>
      <p:sp>
        <p:nvSpPr>
          <p:cNvPr id="3" name="Zástupný symbol pro text 2"/>
          <p:cNvSpPr>
            <a:spLocks noGrp="1"/>
          </p:cNvSpPr>
          <p:nvPr>
            <p:ph type="body" sz="half" idx="1"/>
          </p:nvPr>
        </p:nvSpPr>
        <p:spPr/>
        <p:txBody>
          <a:bodyPr>
            <a:normAutofit fontScale="92500" lnSpcReduction="10000"/>
          </a:bodyPr>
          <a:lstStyle/>
          <a:p>
            <a:r>
              <a:rPr lang="cs-CZ" dirty="0"/>
              <a:t>Hloubka ostrosti se potom na scéně ovlivňuje a řídí celkem 3 veličinami</a:t>
            </a:r>
            <a:r>
              <a:rPr lang="cs-CZ" dirty="0" smtClean="0"/>
              <a:t>:</a:t>
            </a:r>
          </a:p>
          <a:p>
            <a:pPr lvl="1"/>
            <a:r>
              <a:rPr lang="cs-CZ" dirty="0"/>
              <a:t>Clonou</a:t>
            </a:r>
          </a:p>
          <a:p>
            <a:pPr lvl="1"/>
            <a:r>
              <a:rPr lang="cs-CZ" dirty="0"/>
              <a:t>Vzdáleností fotografovaného objektu</a:t>
            </a:r>
          </a:p>
          <a:p>
            <a:pPr lvl="1"/>
            <a:r>
              <a:rPr lang="cs-CZ" dirty="0"/>
              <a:t>Ohniskem objektivu</a:t>
            </a:r>
          </a:p>
          <a:p>
            <a:endParaRPr lang="cs-CZ" dirty="0"/>
          </a:p>
        </p:txBody>
      </p:sp>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73</a:t>
            </a:fld>
            <a:endParaRPr lang="cs-CZ"/>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327914" y="2099900"/>
            <a:ext cx="3132517" cy="321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ovéPole 9"/>
          <p:cNvSpPr txBox="1"/>
          <p:nvPr/>
        </p:nvSpPr>
        <p:spPr>
          <a:xfrm>
            <a:off x="5076056" y="5733256"/>
            <a:ext cx="3831113" cy="584775"/>
          </a:xfrm>
          <a:prstGeom prst="rect">
            <a:avLst/>
          </a:prstGeom>
          <a:noFill/>
        </p:spPr>
        <p:txBody>
          <a:bodyPr wrap="none" rtlCol="0">
            <a:spAutoFit/>
          </a:bodyPr>
          <a:lstStyle/>
          <a:p>
            <a:r>
              <a:rPr lang="cs-CZ" sz="1600" dirty="0"/>
              <a:t>Ukázka stupnice hloubky ostrosti </a:t>
            </a:r>
            <a:endParaRPr lang="cs-CZ" sz="1600" dirty="0" smtClean="0"/>
          </a:p>
          <a:p>
            <a:r>
              <a:rPr lang="cs-CZ" sz="1600" dirty="0" smtClean="0"/>
              <a:t>na </a:t>
            </a:r>
            <a:r>
              <a:rPr lang="cs-CZ" sz="1600" dirty="0"/>
              <a:t>pevném objektivu </a:t>
            </a:r>
            <a:r>
              <a:rPr lang="cs-CZ" sz="1600" dirty="0" err="1"/>
              <a:t>Nikkor</a:t>
            </a:r>
            <a:r>
              <a:rPr lang="cs-CZ" sz="1600" dirty="0"/>
              <a:t> 35mm</a:t>
            </a:r>
          </a:p>
        </p:txBody>
      </p:sp>
    </p:spTree>
    <p:extLst>
      <p:ext uri="{BB962C8B-B14F-4D97-AF65-F5344CB8AC3E}">
        <p14:creationId xmlns:p14="http://schemas.microsoft.com/office/powerpoint/2010/main" val="27307997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Clona</a:t>
            </a:r>
            <a:endParaRPr lang="cs-CZ" dirty="0"/>
          </a:p>
        </p:txBody>
      </p:sp>
      <p:sp>
        <p:nvSpPr>
          <p:cNvPr id="9" name="Zástupný symbol pro text 8"/>
          <p:cNvSpPr>
            <a:spLocks noGrp="1"/>
          </p:cNvSpPr>
          <p:nvPr>
            <p:ph type="body" sz="half" idx="1"/>
          </p:nvPr>
        </p:nvSpPr>
        <p:spPr>
          <a:xfrm>
            <a:off x="1115616" y="1827213"/>
            <a:ext cx="3834209" cy="4114800"/>
          </a:xfrm>
        </p:spPr>
        <p:txBody>
          <a:bodyPr>
            <a:normAutofit fontScale="62500" lnSpcReduction="20000"/>
          </a:bodyPr>
          <a:lstStyle/>
          <a:p>
            <a:r>
              <a:rPr lang="cs-CZ" dirty="0"/>
              <a:t>Clona je jediným prvkem, který ovlivňuje hloubku ostrosti a </a:t>
            </a:r>
            <a:r>
              <a:rPr lang="cs-CZ" u="sng" dirty="0"/>
              <a:t>neovlivňuje přitom kompozici obrazu</a:t>
            </a:r>
            <a:r>
              <a:rPr lang="cs-CZ" dirty="0"/>
              <a:t>. Snížení clonového čísla (otevření clony) snižuje hloubku ostrosti zatímco zvýšení clonového čísla (zavření clony) hloubku ostrosti zvyšuje</a:t>
            </a:r>
            <a:r>
              <a:rPr lang="cs-CZ" dirty="0" smtClean="0"/>
              <a:t>.</a:t>
            </a:r>
          </a:p>
          <a:p>
            <a:r>
              <a:rPr lang="cs-CZ" dirty="0"/>
              <a:t>Zavřená clona </a:t>
            </a:r>
            <a:r>
              <a:rPr lang="cs-CZ" dirty="0" smtClean="0"/>
              <a:t>(obr. dole</a:t>
            </a:r>
            <a:r>
              <a:rPr lang="cs-CZ" dirty="0"/>
              <a:t>) způsobí, že paprsky světla jsou </a:t>
            </a:r>
            <a:r>
              <a:rPr lang="cs-CZ" dirty="0" smtClean="0"/>
              <a:t>rovnoběžnější a </a:t>
            </a:r>
            <a:r>
              <a:rPr lang="cs-CZ" dirty="0"/>
              <a:t>odchylka od roviny zaostření se na senzoru projeví méně. Hloubka ostrosti tudíž se zavíráním clony stoupá.</a:t>
            </a:r>
          </a:p>
          <a:p>
            <a:endParaRPr lang="cs-CZ" dirty="0"/>
          </a:p>
          <a:p>
            <a:endParaRPr lang="cs-CZ" dirty="0"/>
          </a:p>
        </p:txBody>
      </p:sp>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fld id="{5FD022C6-55DB-44D5-9318-849C250DD972}" type="slidenum">
              <a:rPr lang="cs-CZ" smtClean="0"/>
              <a:pPr/>
              <a:t>74</a:t>
            </a:fld>
            <a:endParaRPr lang="cs-CZ"/>
          </a:p>
        </p:txBody>
      </p:sp>
      <p:pic>
        <p:nvPicPr>
          <p:cNvPr id="7170" name="Picture 2"/>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bwMode="auto">
          <a:xfrm>
            <a:off x="5135267" y="3960813"/>
            <a:ext cx="351531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5135267" y="1827213"/>
            <a:ext cx="351531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91233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smtClean="0"/>
              <a:t>Vliv clony na hloubku ostrosti</a:t>
            </a:r>
            <a:endParaRPr lang="cs-CZ" dirty="0"/>
          </a:p>
        </p:txBody>
      </p:sp>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75</a:t>
            </a:fld>
            <a:endParaRPr lang="cs-CZ"/>
          </a:p>
        </p:txBody>
      </p:sp>
      <p:pic>
        <p:nvPicPr>
          <p:cNvPr id="819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658483" y="1827213"/>
            <a:ext cx="300287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391489" y="1827213"/>
            <a:ext cx="300287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14342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Ohnisková vzdálenost - </a:t>
            </a:r>
            <a:r>
              <a:rPr lang="cs-CZ" sz="2000" dirty="0"/>
              <a:t>Čím delším ohniskem </a:t>
            </a:r>
            <a:r>
              <a:rPr lang="cs-CZ" sz="2000" dirty="0" smtClean="0"/>
              <a:t>budeme </a:t>
            </a:r>
            <a:r>
              <a:rPr lang="cs-CZ" sz="2000" dirty="0"/>
              <a:t>fotografovat (čím více objekty přitáhnete zoomem), tím menší bude hloubka ostrosti</a:t>
            </a:r>
            <a:r>
              <a:rPr lang="cs-CZ" sz="2000" dirty="0" smtClean="0"/>
              <a:t>.</a:t>
            </a:r>
            <a:endParaRPr lang="cs-CZ" sz="2000" dirty="0"/>
          </a:p>
        </p:txBody>
      </p:sp>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0EC5036C-3551-4D7A-9CEF-AB2F19A07F97}" type="slidenum">
              <a:rPr lang="cs-CZ" smtClean="0"/>
              <a:pPr/>
              <a:t>76</a:t>
            </a:fld>
            <a:endParaRPr lang="cs-CZ"/>
          </a:p>
        </p:txBody>
      </p:sp>
      <p:pic>
        <p:nvPicPr>
          <p:cNvPr id="921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86798" y="1827213"/>
            <a:ext cx="274624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519804" y="1827213"/>
            <a:ext cx="274624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09568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r>
              <a:rPr lang="cs-CZ" smtClean="0"/>
              <a:t>2013</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73404DBC-3D20-4F1E-B907-9F277011F06C}" type="slidenum">
              <a:rPr lang="cs-CZ"/>
              <a:pPr/>
              <a:t>77</a:t>
            </a:fld>
            <a:endParaRPr lang="cs-CZ"/>
          </a:p>
        </p:txBody>
      </p:sp>
      <p:sp>
        <p:nvSpPr>
          <p:cNvPr id="231426" name="Rectangle 2"/>
          <p:cNvSpPr>
            <a:spLocks noGrp="1" noChangeArrowheads="1"/>
          </p:cNvSpPr>
          <p:nvPr>
            <p:ph type="title"/>
          </p:nvPr>
        </p:nvSpPr>
        <p:spPr/>
        <p:txBody>
          <a:bodyPr/>
          <a:lstStyle/>
          <a:p>
            <a:r>
              <a:rPr lang="cs-CZ"/>
              <a:t>Závěrka</a:t>
            </a:r>
          </a:p>
        </p:txBody>
      </p:sp>
      <p:sp>
        <p:nvSpPr>
          <p:cNvPr id="231427" name="Rectangle 3"/>
          <p:cNvSpPr>
            <a:spLocks noGrp="1" noChangeArrowheads="1"/>
          </p:cNvSpPr>
          <p:nvPr>
            <p:ph type="body" idx="1"/>
          </p:nvPr>
        </p:nvSpPr>
        <p:spPr/>
        <p:txBody>
          <a:bodyPr/>
          <a:lstStyle/>
          <a:p>
            <a:r>
              <a:rPr lang="cs-CZ"/>
              <a:t>Mechanické zařízení, které po stisknutí spouště propustí světlo prošlé objektivem na citlivý film, a po uplynutí stanovené expoziční doby opět světlo zadrží, se nazývá závěrka. Převážná většina přístrojů je vybavena závěrkou centrální nebo štěrbinovou a ostatní nejrůznějšími speciálními typy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datum 5"/>
          <p:cNvSpPr>
            <a:spLocks noGrp="1"/>
          </p:cNvSpPr>
          <p:nvPr>
            <p:ph type="dt" sz="half" idx="10"/>
          </p:nvPr>
        </p:nvSpPr>
        <p:spPr/>
        <p:txBody>
          <a:bodyPr/>
          <a:lstStyle/>
          <a:p>
            <a:r>
              <a:rPr lang="cs-CZ" smtClean="0"/>
              <a:t>2013</a:t>
            </a:r>
            <a:endParaRPr lang="cs-CZ"/>
          </a:p>
        </p:txBody>
      </p:sp>
      <p:sp>
        <p:nvSpPr>
          <p:cNvPr id="8" name="Zástupný symbol pro zápatí 6"/>
          <p:cNvSpPr>
            <a:spLocks noGrp="1"/>
          </p:cNvSpPr>
          <p:nvPr>
            <p:ph type="ftr" sz="quarter" idx="11"/>
          </p:nvPr>
        </p:nvSpPr>
        <p:spPr/>
        <p:txBody>
          <a:bodyPr/>
          <a:lstStyle/>
          <a:p>
            <a:r>
              <a:rPr lang="cs-CZ" smtClean="0"/>
              <a:t>prof. Otruba</a:t>
            </a:r>
            <a:endParaRPr lang="cs-CZ"/>
          </a:p>
        </p:txBody>
      </p:sp>
      <p:sp>
        <p:nvSpPr>
          <p:cNvPr id="9" name="Zástupný symbol pro číslo snímku 7"/>
          <p:cNvSpPr>
            <a:spLocks noGrp="1"/>
          </p:cNvSpPr>
          <p:nvPr>
            <p:ph type="sldNum" sz="quarter" idx="12"/>
          </p:nvPr>
        </p:nvSpPr>
        <p:spPr/>
        <p:txBody>
          <a:bodyPr/>
          <a:lstStyle/>
          <a:p>
            <a:fld id="{4AF8EFC3-FBF9-42B8-8A6B-A868E0FBA020}" type="slidenum">
              <a:rPr lang="cs-CZ"/>
              <a:pPr/>
              <a:t>78</a:t>
            </a:fld>
            <a:endParaRPr lang="cs-CZ"/>
          </a:p>
        </p:txBody>
      </p:sp>
      <p:sp>
        <p:nvSpPr>
          <p:cNvPr id="232450" name="Rectangle 2"/>
          <p:cNvSpPr>
            <a:spLocks noGrp="1" noChangeArrowheads="1"/>
          </p:cNvSpPr>
          <p:nvPr>
            <p:ph type="title"/>
          </p:nvPr>
        </p:nvSpPr>
        <p:spPr/>
        <p:txBody>
          <a:bodyPr/>
          <a:lstStyle/>
          <a:p>
            <a:r>
              <a:rPr lang="cs-CZ"/>
              <a:t>Centrální závěrka</a:t>
            </a:r>
          </a:p>
        </p:txBody>
      </p:sp>
      <p:sp>
        <p:nvSpPr>
          <p:cNvPr id="232455" name="Rectangle 7"/>
          <p:cNvSpPr>
            <a:spLocks noGrp="1" noChangeArrowheads="1"/>
          </p:cNvSpPr>
          <p:nvPr>
            <p:ph type="body" sz="half" idx="1"/>
          </p:nvPr>
        </p:nvSpPr>
        <p:spPr>
          <a:xfrm>
            <a:off x="785786" y="1827213"/>
            <a:ext cx="4938739" cy="4816497"/>
          </a:xfrm>
        </p:spPr>
        <p:txBody>
          <a:bodyPr/>
          <a:lstStyle/>
          <a:p>
            <a:pPr>
              <a:lnSpc>
                <a:spcPct val="80000"/>
              </a:lnSpc>
            </a:pPr>
            <a:r>
              <a:rPr lang="cs-CZ" sz="2000" dirty="0"/>
              <a:t>Centrální závěrka patří k typům zvaným objektivový, neboť pracuje v blízkosti clony objektivu. Obvykle je umístěna mezi čočkami objektivu, dosti často však i těsně za objektivem, zřídka před ním. Běžný typ centrální závěrky je konstruován jako lamelový, tzn. objektiv je uzavřen třemi až sedmi plechovými lamelami. Ty se stiskem spouště rozevřou na potřebnou dobu. Centrální lamelovou závěrku je nutno před snímkem natáhnout, to se děje u lepších přístrojů současně s posuvem filmu, u starších nebo levnějších typů ručně, zvláštní páčkou.</a:t>
            </a:r>
            <a:r>
              <a:rPr lang="cs-CZ" sz="1900" dirty="0"/>
              <a:t/>
            </a:r>
            <a:br>
              <a:rPr lang="cs-CZ" sz="1900" dirty="0"/>
            </a:br>
            <a:endParaRPr lang="cs-CZ" sz="1900" dirty="0"/>
          </a:p>
        </p:txBody>
      </p:sp>
      <p:pic>
        <p:nvPicPr>
          <p:cNvPr id="232454" name="Picture 6" descr="003009"/>
          <p:cNvPicPr>
            <a:picLocks noGrp="1" noChangeAspect="1" noChangeArrowheads="1"/>
          </p:cNvPicPr>
          <p:nvPr>
            <p:ph sz="quarter" idx="2"/>
          </p:nvPr>
        </p:nvPicPr>
        <p:blipFill>
          <a:blip r:embed="rId3" cstate="print"/>
          <a:srcRect/>
          <a:stretch>
            <a:fillRect/>
          </a:stretch>
        </p:blipFill>
        <p:spPr>
          <a:xfrm>
            <a:off x="6084888" y="1557338"/>
            <a:ext cx="1619250" cy="771525"/>
          </a:xfrm>
          <a:noFill/>
          <a:ln/>
        </p:spPr>
      </p:pic>
      <p:pic>
        <p:nvPicPr>
          <p:cNvPr id="232457" name="Picture 9" descr="comp1"/>
          <p:cNvPicPr>
            <a:picLocks noGrp="1" noChangeAspect="1" noChangeArrowheads="1"/>
          </p:cNvPicPr>
          <p:nvPr>
            <p:ph sz="quarter" idx="3"/>
          </p:nvPr>
        </p:nvPicPr>
        <p:blipFill>
          <a:blip r:embed="rId4" cstate="print">
            <a:lum bright="-6000" contrast="18000"/>
          </a:blip>
          <a:srcRect/>
          <a:stretch>
            <a:fillRect/>
          </a:stretch>
        </p:blipFill>
        <p:spPr>
          <a:xfrm>
            <a:off x="5724525" y="4508500"/>
            <a:ext cx="2366963" cy="1981200"/>
          </a:xfrm>
          <a:noFill/>
          <a:ln/>
        </p:spPr>
      </p:pic>
      <p:pic>
        <p:nvPicPr>
          <p:cNvPr id="232458" name="Picture 10" descr="Central"/>
          <p:cNvPicPr>
            <a:picLocks noChangeAspect="1" noChangeArrowheads="1"/>
          </p:cNvPicPr>
          <p:nvPr/>
        </p:nvPicPr>
        <p:blipFill>
          <a:blip r:embed="rId5" cstate="print">
            <a:lum contrast="12000"/>
          </a:blip>
          <a:srcRect/>
          <a:stretch>
            <a:fillRect/>
          </a:stretch>
        </p:blipFill>
        <p:spPr bwMode="auto">
          <a:xfrm>
            <a:off x="5867400" y="2349500"/>
            <a:ext cx="1871663" cy="208915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74B41628-B855-4A59-9FEC-429C79405AD3}" type="slidenum">
              <a:rPr lang="cs-CZ"/>
              <a:pPr/>
              <a:t>79</a:t>
            </a:fld>
            <a:endParaRPr lang="cs-CZ"/>
          </a:p>
        </p:txBody>
      </p:sp>
      <p:sp>
        <p:nvSpPr>
          <p:cNvPr id="235522" name="Rectangle 2"/>
          <p:cNvSpPr>
            <a:spLocks noGrp="1" noChangeArrowheads="1"/>
          </p:cNvSpPr>
          <p:nvPr>
            <p:ph type="title"/>
          </p:nvPr>
        </p:nvSpPr>
        <p:spPr/>
        <p:txBody>
          <a:bodyPr/>
          <a:lstStyle/>
          <a:p>
            <a:r>
              <a:rPr lang="cs-CZ"/>
              <a:t>Štěrbinová závěrka</a:t>
            </a:r>
          </a:p>
        </p:txBody>
      </p:sp>
      <p:sp>
        <p:nvSpPr>
          <p:cNvPr id="235524" name="Rectangle 4"/>
          <p:cNvSpPr>
            <a:spLocks noGrp="1" noChangeArrowheads="1"/>
          </p:cNvSpPr>
          <p:nvPr>
            <p:ph type="body" sz="half" idx="1"/>
          </p:nvPr>
        </p:nvSpPr>
        <p:spPr>
          <a:xfrm>
            <a:off x="684213" y="1628775"/>
            <a:ext cx="4608512" cy="4968875"/>
          </a:xfrm>
        </p:spPr>
        <p:txBody>
          <a:bodyPr/>
          <a:lstStyle/>
          <a:p>
            <a:pPr>
              <a:lnSpc>
                <a:spcPct val="80000"/>
              </a:lnSpc>
            </a:pPr>
            <a:r>
              <a:rPr lang="cs-CZ" sz="1900"/>
              <a:t>Štěrbinová závěrka patří k typům pracujícím v blízkosti ohniskové roviny objektivu, těsně před citlivým materiálem. </a:t>
            </a:r>
            <a:br>
              <a:rPr lang="cs-CZ" sz="1900"/>
            </a:br>
            <a:r>
              <a:rPr lang="cs-CZ" sz="1900"/>
              <a:t>Klasická plátěná závěrka se skládá ze dvou pásů z černého pogumovaného textilu, které jsou před exponováním navinuty na společném válečku. Po stisknutí spouště se pásy rychle převinou na své navíjecí pásy, nikoli však oba současně, nýbrž s určitým časovým rozdílem, tudíž výřezy v pásech vytvoří štěrbinu propouštějící světlo.</a:t>
            </a:r>
            <a:br>
              <a:rPr lang="cs-CZ" sz="1900"/>
            </a:br>
            <a:r>
              <a:rPr lang="cs-CZ" sz="1900"/>
              <a:t>Z plátěné závěrky se vyvinula konstrukce kovová, v níž je plátno nahrazeno kovovými žaluziemi, ale jinak jsou funkce stejné.</a:t>
            </a:r>
            <a:br>
              <a:rPr lang="cs-CZ" sz="1900"/>
            </a:br>
            <a:endParaRPr lang="cs-CZ" sz="1900"/>
          </a:p>
        </p:txBody>
      </p:sp>
      <p:pic>
        <p:nvPicPr>
          <p:cNvPr id="235527" name="Picture 7" descr="003010"/>
          <p:cNvPicPr>
            <a:picLocks noGrp="1" noChangeAspect="1" noChangeArrowheads="1"/>
          </p:cNvPicPr>
          <p:nvPr>
            <p:ph sz="quarter" idx="2"/>
          </p:nvPr>
        </p:nvPicPr>
        <p:blipFill>
          <a:blip r:embed="rId3" cstate="print">
            <a:lum contrast="36000"/>
          </a:blip>
          <a:srcRect/>
          <a:stretch>
            <a:fillRect/>
          </a:stretch>
        </p:blipFill>
        <p:spPr>
          <a:xfrm>
            <a:off x="5292725" y="1916113"/>
            <a:ext cx="3422650" cy="1254125"/>
          </a:xfrm>
          <a:noFill/>
          <a:ln/>
        </p:spPr>
      </p:pic>
      <p:pic>
        <p:nvPicPr>
          <p:cNvPr id="235528" name="Picture 8" descr="Platno"/>
          <p:cNvPicPr>
            <a:picLocks noGrp="1" noChangeAspect="1" noChangeArrowheads="1"/>
          </p:cNvPicPr>
          <p:nvPr>
            <p:ph sz="quarter" idx="3"/>
          </p:nvPr>
        </p:nvPicPr>
        <p:blipFill>
          <a:blip r:embed="rId4" cstate="print">
            <a:lum contrast="12000"/>
          </a:blip>
          <a:srcRect/>
          <a:stretch>
            <a:fillRect/>
          </a:stretch>
        </p:blipFill>
        <p:spPr>
          <a:xfrm>
            <a:off x="5867400" y="3573463"/>
            <a:ext cx="2252663" cy="2879725"/>
          </a:xfrm>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8294C520-3D69-479C-9647-CCDE626F7C14}" type="slidenum">
              <a:rPr lang="cs-CZ"/>
              <a:pPr/>
              <a:t>8</a:t>
            </a:fld>
            <a:endParaRPr lang="cs-CZ"/>
          </a:p>
        </p:txBody>
      </p:sp>
      <p:sp>
        <p:nvSpPr>
          <p:cNvPr id="137218" name="Rectangle 2"/>
          <p:cNvSpPr>
            <a:spLocks noGrp="1" noChangeArrowheads="1"/>
          </p:cNvSpPr>
          <p:nvPr>
            <p:ph type="title"/>
          </p:nvPr>
        </p:nvSpPr>
        <p:spPr/>
        <p:txBody>
          <a:bodyPr/>
          <a:lstStyle/>
          <a:p>
            <a:r>
              <a:rPr lang="cs-CZ"/>
              <a:t>Perspektiva ve fotografii </a:t>
            </a:r>
            <a:br>
              <a:rPr lang="cs-CZ"/>
            </a:br>
            <a:r>
              <a:rPr lang="cs-CZ"/>
              <a:t>rektifikace</a:t>
            </a:r>
          </a:p>
        </p:txBody>
      </p:sp>
      <p:sp>
        <p:nvSpPr>
          <p:cNvPr id="137220" name="Rectangle 4"/>
          <p:cNvSpPr>
            <a:spLocks noGrp="1" noChangeArrowheads="1"/>
          </p:cNvSpPr>
          <p:nvPr>
            <p:ph type="body" sz="half" idx="1"/>
          </p:nvPr>
        </p:nvSpPr>
        <p:spPr>
          <a:xfrm>
            <a:off x="971550" y="1844675"/>
            <a:ext cx="4319588" cy="4114800"/>
          </a:xfrm>
        </p:spPr>
        <p:txBody>
          <a:bodyPr/>
          <a:lstStyle/>
          <a:p>
            <a:r>
              <a:rPr lang="cs-CZ" sz="2100"/>
              <a:t>Vyrovnání sklonu přístroje vysunutím objektivu. Objektiv musí být schopen vykreslit dostatečně široké obrazové pole bez zkreslení (širokoúhlé objektivy).</a:t>
            </a:r>
          </a:p>
          <a:p>
            <a:r>
              <a:rPr lang="cs-CZ" sz="2100"/>
              <a:t>Možné u klasických „měchových“ přístrojů a u objektivů typu „shift“ pro kinofilm a digitální profesionální fotopřístroje.</a:t>
            </a:r>
          </a:p>
        </p:txBody>
      </p:sp>
      <p:pic>
        <p:nvPicPr>
          <p:cNvPr id="137222" name="Picture 6" descr="obr37_38"/>
          <p:cNvPicPr>
            <a:picLocks noGrp="1" noChangeAspect="1" noChangeArrowheads="1"/>
          </p:cNvPicPr>
          <p:nvPr>
            <p:ph sz="half" idx="2"/>
          </p:nvPr>
        </p:nvPicPr>
        <p:blipFill>
          <a:blip r:embed="rId3" cstate="print">
            <a:lum contrast="24000"/>
          </a:blip>
          <a:srcRect t="3102" r="55707" b="22517"/>
          <a:stretch>
            <a:fillRect/>
          </a:stretch>
        </p:blipFill>
        <p:spPr>
          <a:xfrm>
            <a:off x="5243513" y="1628775"/>
            <a:ext cx="2990850" cy="4391025"/>
          </a:xfrm>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3"/>
          <p:cNvSpPr>
            <a:spLocks noGrp="1"/>
          </p:cNvSpPr>
          <p:nvPr>
            <p:ph type="dt" sz="half" idx="10"/>
          </p:nvPr>
        </p:nvSpPr>
        <p:spPr/>
        <p:txBody>
          <a:bodyPr/>
          <a:lstStyle/>
          <a:p>
            <a:r>
              <a:rPr lang="cs-CZ" smtClean="0"/>
              <a:t>2013</a:t>
            </a:r>
            <a:endParaRPr lang="cs-CZ"/>
          </a:p>
        </p:txBody>
      </p:sp>
      <p:sp>
        <p:nvSpPr>
          <p:cNvPr id="6" name="Zástupný symbol pro zápatí 4"/>
          <p:cNvSpPr>
            <a:spLocks noGrp="1"/>
          </p:cNvSpPr>
          <p:nvPr>
            <p:ph type="ftr" sz="quarter" idx="11"/>
          </p:nvPr>
        </p:nvSpPr>
        <p:spPr/>
        <p:txBody>
          <a:bodyPr/>
          <a:lstStyle/>
          <a:p>
            <a:r>
              <a:rPr lang="cs-CZ" smtClean="0"/>
              <a:t>prof. Otruba</a:t>
            </a:r>
            <a:endParaRPr lang="cs-CZ"/>
          </a:p>
        </p:txBody>
      </p:sp>
      <p:sp>
        <p:nvSpPr>
          <p:cNvPr id="7" name="Zástupný symbol pro číslo snímku 5"/>
          <p:cNvSpPr>
            <a:spLocks noGrp="1"/>
          </p:cNvSpPr>
          <p:nvPr>
            <p:ph type="sldNum" sz="quarter" idx="12"/>
          </p:nvPr>
        </p:nvSpPr>
        <p:spPr/>
        <p:txBody>
          <a:bodyPr/>
          <a:lstStyle/>
          <a:p>
            <a:fld id="{666E3AB0-2BCD-4B94-8142-BA52223DB310}" type="slidenum">
              <a:rPr lang="cs-CZ"/>
              <a:pPr/>
              <a:t>80</a:t>
            </a:fld>
            <a:endParaRPr lang="cs-CZ"/>
          </a:p>
        </p:txBody>
      </p:sp>
      <p:sp>
        <p:nvSpPr>
          <p:cNvPr id="74754" name="Rectangle 2"/>
          <p:cNvSpPr>
            <a:spLocks noGrp="1" noChangeArrowheads="1"/>
          </p:cNvSpPr>
          <p:nvPr>
            <p:ph type="title"/>
          </p:nvPr>
        </p:nvSpPr>
        <p:spPr>
          <a:xfrm>
            <a:off x="1403350" y="476250"/>
            <a:ext cx="7313613" cy="895350"/>
          </a:xfrm>
        </p:spPr>
        <p:txBody>
          <a:bodyPr/>
          <a:lstStyle/>
          <a:p>
            <a:r>
              <a:rPr lang="cs-CZ" sz="3200"/>
              <a:t>Schéma klasického sklopného fotopřístroje</a:t>
            </a:r>
          </a:p>
        </p:txBody>
      </p:sp>
      <p:pic>
        <p:nvPicPr>
          <p:cNvPr id="74757" name="Picture 5" descr="aparat"/>
          <p:cNvPicPr>
            <a:picLocks noGrp="1" noChangeAspect="1" noChangeArrowheads="1"/>
          </p:cNvPicPr>
          <p:nvPr>
            <p:ph idx="1"/>
          </p:nvPr>
        </p:nvPicPr>
        <p:blipFill>
          <a:blip r:embed="rId3" cstate="print"/>
          <a:srcRect/>
          <a:stretch>
            <a:fillRect/>
          </a:stretch>
        </p:blipFill>
        <p:spPr>
          <a:xfrm>
            <a:off x="3427413" y="1762125"/>
            <a:ext cx="5537200" cy="4127500"/>
          </a:xfrm>
          <a:noFill/>
          <a:ln/>
        </p:spPr>
      </p:pic>
      <p:sp>
        <p:nvSpPr>
          <p:cNvPr id="74760" name="Rectangle 8"/>
          <p:cNvSpPr>
            <a:spLocks noChangeArrowheads="1"/>
          </p:cNvSpPr>
          <p:nvPr/>
        </p:nvSpPr>
        <p:spPr bwMode="auto">
          <a:xfrm>
            <a:off x="250825" y="1450975"/>
            <a:ext cx="4140200" cy="4887913"/>
          </a:xfrm>
          <a:prstGeom prst="rect">
            <a:avLst/>
          </a:prstGeom>
          <a:noFill/>
          <a:ln w="9525">
            <a:noFill/>
            <a:miter lim="800000"/>
            <a:headEnd/>
            <a:tailEnd/>
          </a:ln>
          <a:effectLst/>
        </p:spPr>
        <p:txBody>
          <a:bodyPr anchor="ctr">
            <a:spAutoFit/>
          </a:bodyPr>
          <a:lstStyle/>
          <a:p>
            <a:pPr marL="342900" indent="-342900"/>
            <a:endParaRPr lang="cs-CZ"/>
          </a:p>
          <a:p>
            <a:pPr marL="342900" indent="-342900">
              <a:buFontTx/>
              <a:buAutoNum type="arabicPeriod"/>
            </a:pPr>
            <a:r>
              <a:rPr lang="cs-CZ" sz="900"/>
              <a:t>Čočka hledáčku. </a:t>
            </a:r>
          </a:p>
          <a:p>
            <a:pPr marL="342900" indent="-342900">
              <a:buFontTx/>
              <a:buAutoNum type="arabicPeriod"/>
            </a:pPr>
            <a:r>
              <a:rPr lang="cs-CZ" sz="900"/>
              <a:t>Hlavice šroubu k posunování objektivové části (standardy) nahoru a dolů. </a:t>
            </a:r>
          </a:p>
          <a:p>
            <a:pPr marL="342900" indent="-342900">
              <a:buFontTx/>
              <a:buAutoNum type="arabicPeriod"/>
            </a:pPr>
            <a:r>
              <a:rPr lang="cs-CZ" sz="900"/>
              <a:t>Čočka hledáčku. </a:t>
            </a:r>
          </a:p>
          <a:p>
            <a:pPr marL="342900" indent="-342900">
              <a:buFontTx/>
              <a:buAutoNum type="arabicPeriod"/>
            </a:pPr>
            <a:r>
              <a:rPr lang="cs-CZ" sz="900"/>
              <a:t>Brilantní hledáček. </a:t>
            </a:r>
          </a:p>
          <a:p>
            <a:pPr marL="342900" indent="-342900">
              <a:buFontTx/>
              <a:buAutoNum type="arabicPeriod"/>
            </a:pPr>
            <a:r>
              <a:rPr lang="cs-CZ" sz="900"/>
              <a:t>Zrdcadlo hledáčku. </a:t>
            </a:r>
          </a:p>
          <a:p>
            <a:pPr marL="342900" indent="-342900">
              <a:buFontTx/>
              <a:buAutoNum type="arabicPeriod"/>
            </a:pPr>
            <a:r>
              <a:rPr lang="cs-CZ" sz="900"/>
              <a:t>Měch přístroje. </a:t>
            </a:r>
          </a:p>
          <a:p>
            <a:pPr marL="342900" indent="-342900">
              <a:buFontTx/>
              <a:buAutoNum type="arabicPeriod"/>
            </a:pPr>
            <a:r>
              <a:rPr lang="cs-CZ" sz="900"/>
              <a:t>Zámek přístroje. </a:t>
            </a:r>
          </a:p>
          <a:p>
            <a:pPr marL="342900" indent="-342900">
              <a:buFontTx/>
              <a:buAutoNum type="arabicPeriod"/>
            </a:pPr>
            <a:r>
              <a:rPr lang="cs-CZ" sz="900"/>
              <a:t>Kostra (skříňka) přístroje. </a:t>
            </a:r>
          </a:p>
          <a:p>
            <a:pPr marL="342900" indent="-342900">
              <a:buFontTx/>
              <a:buAutoNum type="arabicPeriod"/>
            </a:pPr>
            <a:r>
              <a:rPr lang="cs-CZ" sz="900"/>
              <a:t>Kožené držadlo. </a:t>
            </a:r>
          </a:p>
          <a:p>
            <a:pPr marL="342900" indent="-342900">
              <a:buFontTx/>
              <a:buAutoNum type="arabicPeriod"/>
            </a:pPr>
            <a:r>
              <a:rPr lang="cs-CZ" sz="900"/>
              <a:t>Mdlá deska (visírka). </a:t>
            </a:r>
          </a:p>
          <a:p>
            <a:pPr marL="342900" indent="-342900">
              <a:buFontTx/>
              <a:buAutoNum type="arabicPeriod"/>
            </a:pPr>
            <a:r>
              <a:rPr lang="cs-CZ" sz="900"/>
              <a:t>Rám a kryt mdlé desky. </a:t>
            </a:r>
          </a:p>
          <a:p>
            <a:pPr marL="342900" indent="-342900">
              <a:buFontTx/>
              <a:buAutoNum type="arabicPeriod"/>
            </a:pPr>
            <a:r>
              <a:rPr lang="cs-CZ" sz="900"/>
              <a:t>Závit pro šroub stativu. </a:t>
            </a:r>
          </a:p>
          <a:p>
            <a:pPr marL="342900" indent="-342900">
              <a:buFontTx/>
              <a:buAutoNum type="arabicPeriod"/>
            </a:pPr>
            <a:r>
              <a:rPr lang="cs-CZ" sz="900"/>
              <a:t>Osa stežejky, na níž jest upevněn                            odklápějící spodek přístroje. </a:t>
            </a:r>
          </a:p>
          <a:p>
            <a:pPr marL="342900" indent="-342900">
              <a:buFontTx/>
              <a:buAutoNum type="arabicPeriod"/>
            </a:pPr>
            <a:r>
              <a:rPr lang="cs-CZ" sz="900"/>
              <a:t>Ložisko vzpěr. </a:t>
            </a:r>
          </a:p>
          <a:p>
            <a:pPr marL="342900" indent="-342900">
              <a:buFontTx/>
              <a:buAutoNum type="arabicPeriod"/>
            </a:pPr>
            <a:r>
              <a:rPr lang="cs-CZ" sz="900"/>
              <a:t>Vzpěry. </a:t>
            </a:r>
          </a:p>
          <a:p>
            <a:pPr marL="342900" indent="-342900">
              <a:buFontTx/>
              <a:buAutoNum type="arabicPeriod"/>
            </a:pPr>
            <a:r>
              <a:rPr lang="cs-CZ" sz="900"/>
              <a:t>Kolejnice saní. </a:t>
            </a:r>
          </a:p>
          <a:p>
            <a:pPr marL="342900" indent="-342900">
              <a:buFontTx/>
              <a:buAutoNum type="arabicPeriod"/>
            </a:pPr>
            <a:r>
              <a:rPr lang="cs-CZ" sz="900"/>
              <a:t>Stupnice pro zaostřování podle metrů. </a:t>
            </a:r>
          </a:p>
          <a:p>
            <a:pPr marL="342900" indent="-342900">
              <a:buFontTx/>
              <a:buAutoNum type="arabicPeriod"/>
            </a:pPr>
            <a:r>
              <a:rPr lang="cs-CZ" sz="900"/>
              <a:t>Hlavice (trýb) šroubu k posunování                         objektivové části dopředu. </a:t>
            </a:r>
          </a:p>
          <a:p>
            <a:pPr marL="342900" indent="-342900">
              <a:buFontTx/>
              <a:buAutoNum type="arabicPeriod"/>
            </a:pPr>
            <a:r>
              <a:rPr lang="cs-CZ" sz="900"/>
              <a:t>Objektivová část (standarda). </a:t>
            </a:r>
          </a:p>
          <a:p>
            <a:pPr marL="342900" indent="-342900">
              <a:buFontTx/>
              <a:buAutoNum type="arabicPeriod"/>
            </a:pPr>
            <a:r>
              <a:rPr lang="cs-CZ" sz="900"/>
              <a:t>Kroužek k zavěšení části dvojitého měchu. </a:t>
            </a:r>
          </a:p>
          <a:p>
            <a:pPr marL="342900" indent="-342900">
              <a:buFontTx/>
              <a:buAutoNum type="arabicPeriod"/>
            </a:pPr>
            <a:r>
              <a:rPr lang="cs-CZ" sz="900"/>
              <a:t>Spodek přístroje (odklápěcí) </a:t>
            </a:r>
          </a:p>
          <a:p>
            <a:pPr marL="342900" indent="-342900">
              <a:buFontTx/>
              <a:buAutoNum type="arabicPeriod"/>
            </a:pPr>
            <a:r>
              <a:rPr lang="cs-CZ" sz="900"/>
              <a:t>Zarážka pro nekonečno. </a:t>
            </a:r>
          </a:p>
          <a:p>
            <a:pPr marL="342900" indent="-342900">
              <a:buFontTx/>
              <a:buAutoNum type="arabicPeriod"/>
            </a:pPr>
            <a:r>
              <a:rPr lang="cs-CZ" sz="900"/>
              <a:t>Sáně. </a:t>
            </a:r>
          </a:p>
          <a:p>
            <a:pPr marL="342900" indent="-342900">
              <a:buFontTx/>
              <a:buAutoNum type="arabicPeriod"/>
            </a:pPr>
            <a:r>
              <a:rPr lang="cs-CZ" sz="900"/>
              <a:t>Držátko k vytahování objektivové části. </a:t>
            </a:r>
          </a:p>
          <a:p>
            <a:pPr marL="342900" indent="-342900">
              <a:buFontTx/>
              <a:buAutoNum type="arabicPeriod"/>
            </a:pPr>
            <a:r>
              <a:rPr lang="cs-CZ" sz="900"/>
              <a:t>Závěrka. </a:t>
            </a:r>
          </a:p>
          <a:p>
            <a:pPr marL="342900" indent="-342900">
              <a:buFontTx/>
              <a:buAutoNum type="arabicPeriod"/>
            </a:pPr>
            <a:r>
              <a:rPr lang="cs-CZ" sz="900"/>
              <a:t>Objímka vnitřní čočky objektivu. </a:t>
            </a:r>
          </a:p>
          <a:p>
            <a:pPr marL="342900" indent="-342900">
              <a:buFontTx/>
              <a:buAutoNum type="arabicPeriod"/>
            </a:pPr>
            <a:r>
              <a:rPr lang="cs-CZ" sz="900"/>
              <a:t>Objímka zadní čočky objektivu. </a:t>
            </a:r>
          </a:p>
          <a:p>
            <a:pPr marL="342900" indent="-342900">
              <a:buFontTx/>
              <a:buAutoNum type="arabicPeriod"/>
            </a:pPr>
            <a:r>
              <a:rPr lang="cs-CZ" sz="900"/>
              <a:t>Osa objektivu a přístroje. </a:t>
            </a:r>
          </a:p>
          <a:p>
            <a:pPr marL="342900" indent="-342900">
              <a:buFontTx/>
              <a:buAutoNum type="arabicPeriod"/>
            </a:pPr>
            <a:r>
              <a:rPr lang="cs-CZ" sz="900"/>
              <a:t>Objektiv (nesymetrický anastigmat). </a:t>
            </a:r>
          </a:p>
          <a:p>
            <a:pPr marL="342900" indent="-342900">
              <a:buFontTx/>
              <a:buAutoNum type="arabicPeriod"/>
            </a:pPr>
            <a:r>
              <a:rPr lang="cs-CZ" sz="900"/>
              <a:t>Objímka vnější čočky objektivu</a:t>
            </a:r>
            <a:r>
              <a:rPr lang="cs-CZ" sz="1000"/>
              <a:t>. </a:t>
            </a:r>
            <a:endParaRPr lang="cs-CZ" sz="1000">
              <a:latin typeface="Arial"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A280B322-7939-4481-9FC0-F888EE2AE89D}" type="slidenum">
              <a:rPr lang="cs-CZ"/>
              <a:pPr/>
              <a:t>81</a:t>
            </a:fld>
            <a:endParaRPr lang="cs-CZ"/>
          </a:p>
        </p:txBody>
      </p:sp>
      <p:sp>
        <p:nvSpPr>
          <p:cNvPr id="240642" name="Rectangle 2"/>
          <p:cNvSpPr>
            <a:spLocks noGrp="1" noChangeArrowheads="1"/>
          </p:cNvSpPr>
          <p:nvPr>
            <p:ph type="title"/>
          </p:nvPr>
        </p:nvSpPr>
        <p:spPr/>
        <p:txBody>
          <a:bodyPr/>
          <a:lstStyle/>
          <a:p>
            <a:r>
              <a:rPr lang="cs-CZ"/>
              <a:t>Dvouoká zrcadlovka</a:t>
            </a:r>
          </a:p>
        </p:txBody>
      </p:sp>
      <p:sp>
        <p:nvSpPr>
          <p:cNvPr id="240644" name="Rectangle 4"/>
          <p:cNvSpPr>
            <a:spLocks noGrp="1" noChangeArrowheads="1"/>
          </p:cNvSpPr>
          <p:nvPr>
            <p:ph type="body" sz="half" idx="1"/>
          </p:nvPr>
        </p:nvSpPr>
        <p:spPr/>
        <p:txBody>
          <a:bodyPr/>
          <a:lstStyle/>
          <a:p>
            <a:r>
              <a:rPr lang="cs-CZ" sz="2100"/>
              <a:t>Jedná se vlastně o nepravou zrcadlovku. Hledáček je v tomto případě napodobeninou kamery. Nezobrazuje objekty bez paralaxy, ani vliv filtrů apod. Výhodou je možnost použít centrální závěrku pro snímání.</a:t>
            </a:r>
          </a:p>
        </p:txBody>
      </p:sp>
      <p:pic>
        <p:nvPicPr>
          <p:cNvPr id="240646" name="Picture 6" descr="obr110"/>
          <p:cNvPicPr>
            <a:picLocks noGrp="1" noChangeAspect="1" noChangeArrowheads="1"/>
          </p:cNvPicPr>
          <p:nvPr>
            <p:ph sz="half" idx="2"/>
          </p:nvPr>
        </p:nvPicPr>
        <p:blipFill>
          <a:blip r:embed="rId3" cstate="print">
            <a:lum contrast="18000"/>
          </a:blip>
          <a:srcRect l="49612" b="16489"/>
          <a:stretch>
            <a:fillRect/>
          </a:stretch>
        </p:blipFill>
        <p:spPr>
          <a:xfrm>
            <a:off x="5359400" y="1557338"/>
            <a:ext cx="3325813" cy="4824412"/>
          </a:xfrm>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0D7AA589-9406-435A-9958-B5EDD53FDD18}" type="slidenum">
              <a:rPr lang="cs-CZ"/>
              <a:pPr/>
              <a:t>82</a:t>
            </a:fld>
            <a:endParaRPr lang="cs-CZ"/>
          </a:p>
        </p:txBody>
      </p:sp>
      <p:sp>
        <p:nvSpPr>
          <p:cNvPr id="242690" name="Rectangle 2"/>
          <p:cNvSpPr>
            <a:spLocks noGrp="1" noChangeArrowheads="1"/>
          </p:cNvSpPr>
          <p:nvPr>
            <p:ph type="title"/>
          </p:nvPr>
        </p:nvSpPr>
        <p:spPr/>
        <p:txBody>
          <a:bodyPr/>
          <a:lstStyle/>
          <a:p>
            <a:r>
              <a:rPr lang="cs-CZ"/>
              <a:t>Jednooká (pravá) zrcadlovka</a:t>
            </a:r>
          </a:p>
        </p:txBody>
      </p:sp>
      <p:sp>
        <p:nvSpPr>
          <p:cNvPr id="242692" name="Rectangle 4"/>
          <p:cNvSpPr>
            <a:spLocks noGrp="1" noChangeArrowheads="1"/>
          </p:cNvSpPr>
          <p:nvPr>
            <p:ph type="body" sz="half" idx="1"/>
          </p:nvPr>
        </p:nvSpPr>
        <p:spPr>
          <a:xfrm>
            <a:off x="827088" y="1700213"/>
            <a:ext cx="4895850" cy="4681537"/>
          </a:xfrm>
        </p:spPr>
        <p:txBody>
          <a:bodyPr/>
          <a:lstStyle/>
          <a:p>
            <a:r>
              <a:rPr lang="cs-CZ" sz="2200"/>
              <a:t>Kamera tvoří současně hledáček, obraz lze pozorovat přímo i lupou. Ve světlíku bývá i průhledový rámečkový hledáček pro akční fotografii. Nevýhodou zrcadlovek je obtížné snímání v jiné poloze než vodorovné (proto dvouoké zrcadlovky pracují obvykle se čtvercovým formátem). U kinofilmových se používá pentagonální hranol (viz dále)</a:t>
            </a:r>
          </a:p>
        </p:txBody>
      </p:sp>
      <p:pic>
        <p:nvPicPr>
          <p:cNvPr id="242694" name="Picture 6" descr="obr112"/>
          <p:cNvPicPr>
            <a:picLocks noGrp="1" noChangeAspect="1" noChangeArrowheads="1"/>
          </p:cNvPicPr>
          <p:nvPr>
            <p:ph sz="half" idx="2"/>
          </p:nvPr>
        </p:nvPicPr>
        <p:blipFill>
          <a:blip r:embed="rId3" cstate="print">
            <a:lum contrast="24000"/>
          </a:blip>
          <a:srcRect l="8569" r="11932" b="25844"/>
          <a:stretch>
            <a:fillRect/>
          </a:stretch>
        </p:blipFill>
        <p:spPr>
          <a:xfrm>
            <a:off x="5795963" y="1773238"/>
            <a:ext cx="2665412" cy="4464050"/>
          </a:xfrm>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FA6FFAC3-5AF5-462B-B7B4-DFDE918E0581}" type="slidenum">
              <a:rPr lang="cs-CZ"/>
              <a:pPr/>
              <a:t>83</a:t>
            </a:fld>
            <a:endParaRPr lang="cs-CZ"/>
          </a:p>
        </p:txBody>
      </p:sp>
      <p:sp>
        <p:nvSpPr>
          <p:cNvPr id="82948" name="Rectangle 4"/>
          <p:cNvSpPr>
            <a:spLocks noGrp="1" noChangeArrowheads="1"/>
          </p:cNvSpPr>
          <p:nvPr>
            <p:ph type="title"/>
          </p:nvPr>
        </p:nvSpPr>
        <p:spPr/>
        <p:txBody>
          <a:bodyPr/>
          <a:lstStyle/>
          <a:p>
            <a:r>
              <a:rPr lang="cs-CZ"/>
              <a:t>Dguerrotypické přístroje</a:t>
            </a:r>
          </a:p>
        </p:txBody>
      </p:sp>
      <p:sp>
        <p:nvSpPr>
          <p:cNvPr id="82949" name="Rectangle 5"/>
          <p:cNvSpPr>
            <a:spLocks noGrp="1" noChangeArrowheads="1"/>
          </p:cNvSpPr>
          <p:nvPr>
            <p:ph type="body" sz="half" idx="1"/>
          </p:nvPr>
        </p:nvSpPr>
        <p:spPr/>
        <p:txBody>
          <a:bodyPr/>
          <a:lstStyle/>
          <a:p>
            <a:r>
              <a:rPr lang="cs-CZ" sz="2500"/>
              <a:t>Byly vybaveny jednoduchou čočkou, která proti dírkové komoře zvyšovala světelnost a zkracovala expozici na minuty</a:t>
            </a:r>
          </a:p>
        </p:txBody>
      </p:sp>
      <p:pic>
        <p:nvPicPr>
          <p:cNvPr id="82951" name="Picture 7" descr="2"/>
          <p:cNvPicPr>
            <a:picLocks noGrp="1" noChangeAspect="1" noChangeArrowheads="1"/>
          </p:cNvPicPr>
          <p:nvPr>
            <p:ph sz="half" idx="2"/>
          </p:nvPr>
        </p:nvPicPr>
        <p:blipFill>
          <a:blip r:embed="rId3" cstate="print"/>
          <a:srcRect/>
          <a:stretch>
            <a:fillRect/>
          </a:stretch>
        </p:blipFill>
        <p:spPr>
          <a:xfrm>
            <a:off x="5326063" y="2384425"/>
            <a:ext cx="3133725" cy="3000375"/>
          </a:xfrm>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6D8EB264-563D-4721-A05B-C2D75E28E9B4}" type="slidenum">
              <a:rPr lang="cs-CZ"/>
              <a:pPr/>
              <a:t>84</a:t>
            </a:fld>
            <a:endParaRPr lang="cs-CZ"/>
          </a:p>
        </p:txBody>
      </p:sp>
      <p:sp>
        <p:nvSpPr>
          <p:cNvPr id="65540" name="Rectangle 4"/>
          <p:cNvSpPr>
            <a:spLocks noGrp="1" noChangeArrowheads="1"/>
          </p:cNvSpPr>
          <p:nvPr>
            <p:ph type="title"/>
          </p:nvPr>
        </p:nvSpPr>
        <p:spPr/>
        <p:txBody>
          <a:bodyPr/>
          <a:lstStyle/>
          <a:p>
            <a:r>
              <a:rPr lang="cs-CZ" sz="3200"/>
              <a:t>Daguerrotypický přístroj firmy Voigtlander, 1840</a:t>
            </a:r>
          </a:p>
        </p:txBody>
      </p:sp>
      <p:sp>
        <p:nvSpPr>
          <p:cNvPr id="65541" name="Rectangle 5"/>
          <p:cNvSpPr>
            <a:spLocks noGrp="1" noChangeArrowheads="1"/>
          </p:cNvSpPr>
          <p:nvPr>
            <p:ph type="body" sz="half" idx="1"/>
          </p:nvPr>
        </p:nvSpPr>
        <p:spPr/>
        <p:txBody>
          <a:bodyPr/>
          <a:lstStyle/>
          <a:p>
            <a:r>
              <a:rPr lang="cs-CZ" sz="2100"/>
              <a:t>Přístroj byl vybaven na tehdejší poměry nevídaně dokonalým a vysoce světelným objektivem. Tvůrcem tohoto objektivu byl slovenský matematik Jozef Maxmilián Petzval, žijící ve Vídni. V jeho rodišti, ve Spišské Belé, je dnes fotografické muzeum  </a:t>
            </a:r>
          </a:p>
        </p:txBody>
      </p:sp>
      <p:pic>
        <p:nvPicPr>
          <p:cNvPr id="65544" name="Picture 8" descr="voig_b"/>
          <p:cNvPicPr>
            <a:picLocks noChangeAspect="1" noChangeArrowheads="1"/>
          </p:cNvPicPr>
          <p:nvPr/>
        </p:nvPicPr>
        <p:blipFill>
          <a:blip r:embed="rId3" cstate="print"/>
          <a:srcRect/>
          <a:stretch>
            <a:fillRect/>
          </a:stretch>
        </p:blipFill>
        <p:spPr bwMode="auto">
          <a:xfrm>
            <a:off x="5364163" y="1844675"/>
            <a:ext cx="3321050" cy="4054475"/>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3D35AFEC-F801-490F-B64C-DFB883838B62}" type="slidenum">
              <a:rPr lang="cs-CZ"/>
              <a:pPr/>
              <a:t>85</a:t>
            </a:fld>
            <a:endParaRPr lang="cs-CZ"/>
          </a:p>
        </p:txBody>
      </p:sp>
      <p:sp>
        <p:nvSpPr>
          <p:cNvPr id="77831" name="Rectangle 7"/>
          <p:cNvSpPr>
            <a:spLocks noGrp="1" noChangeArrowheads="1"/>
          </p:cNvSpPr>
          <p:nvPr>
            <p:ph type="title"/>
          </p:nvPr>
        </p:nvSpPr>
        <p:spPr/>
        <p:txBody>
          <a:bodyPr/>
          <a:lstStyle/>
          <a:p>
            <a:r>
              <a:rPr lang="cs-CZ" dirty="0" smtClean="0"/>
              <a:t>Klasické měchové přístroje</a:t>
            </a:r>
            <a:endParaRPr lang="cs-CZ" dirty="0"/>
          </a:p>
        </p:txBody>
      </p:sp>
      <p:sp>
        <p:nvSpPr>
          <p:cNvPr id="77832" name="Rectangle 8"/>
          <p:cNvSpPr>
            <a:spLocks noGrp="1" noChangeArrowheads="1"/>
          </p:cNvSpPr>
          <p:nvPr>
            <p:ph type="body" sz="half" idx="1"/>
          </p:nvPr>
        </p:nvSpPr>
        <p:spPr/>
        <p:txBody>
          <a:bodyPr/>
          <a:lstStyle/>
          <a:p>
            <a:r>
              <a:rPr lang="cs-CZ" sz="2500" dirty="0"/>
              <a:t>Cincinnati </a:t>
            </a:r>
            <a:r>
              <a:rPr lang="cs-CZ" sz="2500" dirty="0" err="1"/>
              <a:t>Reversible</a:t>
            </a:r>
            <a:r>
              <a:rPr lang="cs-CZ" sz="2500" dirty="0"/>
              <a:t> </a:t>
            </a:r>
            <a:r>
              <a:rPr lang="cs-CZ" sz="2500" dirty="0" err="1"/>
              <a:t>Back</a:t>
            </a:r>
            <a:r>
              <a:rPr lang="cs-CZ" sz="2500" dirty="0"/>
              <a:t> </a:t>
            </a:r>
            <a:r>
              <a:rPr lang="cs-CZ" sz="2500" dirty="0" err="1"/>
              <a:t>Camera</a:t>
            </a:r>
            <a:r>
              <a:rPr lang="cs-CZ" sz="2500" dirty="0"/>
              <a:t> z roku 1889, 5x7", </a:t>
            </a:r>
            <a:r>
              <a:rPr lang="cs-CZ" sz="2500" dirty="0" smtClean="0"/>
              <a:t>původní </a:t>
            </a:r>
            <a:r>
              <a:rPr lang="cs-CZ" sz="2500" dirty="0"/>
              <a:t>cena 28 dolarů</a:t>
            </a:r>
            <a:br>
              <a:rPr lang="cs-CZ" sz="2500" dirty="0"/>
            </a:br>
            <a:endParaRPr lang="cs-CZ" sz="2500" dirty="0"/>
          </a:p>
        </p:txBody>
      </p:sp>
      <p:pic>
        <p:nvPicPr>
          <p:cNvPr id="77830" name="Picture 6" descr="blair"/>
          <p:cNvPicPr>
            <a:picLocks noGrp="1" noChangeAspect="1" noChangeArrowheads="1"/>
          </p:cNvPicPr>
          <p:nvPr>
            <p:ph sz="half" idx="2"/>
          </p:nvPr>
        </p:nvPicPr>
        <p:blipFill>
          <a:blip r:embed="rId3" cstate="print"/>
          <a:srcRect/>
          <a:stretch>
            <a:fillRect/>
          </a:stretch>
        </p:blipFill>
        <p:spPr>
          <a:xfrm>
            <a:off x="5194300" y="1844675"/>
            <a:ext cx="3373438" cy="4105275"/>
          </a:xfrm>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33C2D750-82C0-4808-9082-670FC68293B1}" type="slidenum">
              <a:rPr lang="cs-CZ"/>
              <a:pPr/>
              <a:t>86</a:t>
            </a:fld>
            <a:endParaRPr lang="cs-CZ"/>
          </a:p>
        </p:txBody>
      </p:sp>
      <p:sp>
        <p:nvSpPr>
          <p:cNvPr id="80900" name="Rectangle 4"/>
          <p:cNvSpPr>
            <a:spLocks noGrp="1" noChangeArrowheads="1"/>
          </p:cNvSpPr>
          <p:nvPr>
            <p:ph type="title"/>
          </p:nvPr>
        </p:nvSpPr>
        <p:spPr/>
        <p:txBody>
          <a:bodyPr/>
          <a:lstStyle/>
          <a:p>
            <a:r>
              <a:rPr lang="cs-CZ"/>
              <a:t>Lidová fotografie – Kodak Brownie</a:t>
            </a:r>
          </a:p>
        </p:txBody>
      </p:sp>
      <p:sp>
        <p:nvSpPr>
          <p:cNvPr id="80901" name="Rectangle 5"/>
          <p:cNvSpPr>
            <a:spLocks noGrp="1" noChangeArrowheads="1"/>
          </p:cNvSpPr>
          <p:nvPr>
            <p:ph type="body" sz="half" idx="1"/>
          </p:nvPr>
        </p:nvSpPr>
        <p:spPr>
          <a:xfrm>
            <a:off x="785786" y="1773238"/>
            <a:ext cx="4714908" cy="4656158"/>
          </a:xfrm>
        </p:spPr>
        <p:txBody>
          <a:bodyPr/>
          <a:lstStyle/>
          <a:p>
            <a:pPr>
              <a:lnSpc>
                <a:spcPct val="80000"/>
              </a:lnSpc>
            </a:pPr>
            <a:r>
              <a:rPr lang="cs-CZ" sz="2000" dirty="0"/>
              <a:t>V roce 1888 vyrobila firma </a:t>
            </a:r>
            <a:r>
              <a:rPr lang="cs-CZ" sz="2000" i="1" dirty="0" err="1"/>
              <a:t>Eastman</a:t>
            </a:r>
            <a:r>
              <a:rPr lang="cs-CZ" sz="2000" i="1" dirty="0"/>
              <a:t> </a:t>
            </a:r>
            <a:r>
              <a:rPr lang="cs-CZ" sz="2000" i="1" dirty="0" err="1"/>
              <a:t>Dry</a:t>
            </a:r>
            <a:r>
              <a:rPr lang="cs-CZ" sz="2000" i="1" dirty="0"/>
              <a:t> Plate </a:t>
            </a:r>
            <a:r>
              <a:rPr lang="cs-CZ" sz="2000" i="1" dirty="0" err="1"/>
              <a:t>Company</a:t>
            </a:r>
            <a:r>
              <a:rPr lang="cs-CZ" sz="2000" i="1" dirty="0"/>
              <a:t> v </a:t>
            </a:r>
            <a:r>
              <a:rPr lang="cs-CZ" sz="2000" i="1" dirty="0" err="1"/>
              <a:t>Rochestru</a:t>
            </a:r>
            <a:r>
              <a:rPr lang="cs-CZ" sz="2000" dirty="0"/>
              <a:t> ve státě New York přenosný fotoaparát značky Kodak. Prvním sloganem firmy bylo "Vy stisknete spoušť, my uděláme ostatní." Na tehdejší dobu to bylo něco neuvěřitelného, neboť kdo tehdy fotografoval, musel být téměř chemikem. Ve své podstatě to však byl pouze obchodní trik, nikoliv technická novinka: přístroj byl vybaven svitkem papíru na 100 fotografií, po jejichž exponování se přístroj poslal firmě, která zhotovila fotografie a společně s přístrojem zaslala zpět. </a:t>
            </a:r>
          </a:p>
        </p:txBody>
      </p:sp>
      <p:pic>
        <p:nvPicPr>
          <p:cNvPr id="80903" name="Picture 7" descr="brownie"/>
          <p:cNvPicPr>
            <a:picLocks noGrp="1" noChangeAspect="1" noChangeArrowheads="1"/>
          </p:cNvPicPr>
          <p:nvPr>
            <p:ph sz="half" idx="2"/>
          </p:nvPr>
        </p:nvPicPr>
        <p:blipFill>
          <a:blip r:embed="rId3" cstate="print"/>
          <a:srcRect/>
          <a:stretch>
            <a:fillRect/>
          </a:stretch>
        </p:blipFill>
        <p:spPr>
          <a:xfrm>
            <a:off x="5532438" y="1844675"/>
            <a:ext cx="2720975" cy="4079875"/>
          </a:xfrm>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C95BE721-B1D6-424B-B143-614D11F3C8DD}" type="slidenum">
              <a:rPr lang="cs-CZ"/>
              <a:pPr/>
              <a:t>87</a:t>
            </a:fld>
            <a:endParaRPr lang="cs-CZ"/>
          </a:p>
        </p:txBody>
      </p:sp>
      <p:sp>
        <p:nvSpPr>
          <p:cNvPr id="108550" name="Rectangle 6"/>
          <p:cNvSpPr>
            <a:spLocks noGrp="1" noChangeArrowheads="1"/>
          </p:cNvSpPr>
          <p:nvPr>
            <p:ph type="title"/>
          </p:nvPr>
        </p:nvSpPr>
        <p:spPr/>
        <p:txBody>
          <a:bodyPr/>
          <a:lstStyle/>
          <a:p>
            <a:r>
              <a:rPr lang="cs-CZ"/>
              <a:t>Přístroje na 35 mm film - Leica</a:t>
            </a:r>
          </a:p>
        </p:txBody>
      </p:sp>
      <p:sp>
        <p:nvSpPr>
          <p:cNvPr id="108547" name="Rectangle 3"/>
          <p:cNvSpPr>
            <a:spLocks noGrp="1" noChangeArrowheads="1"/>
          </p:cNvSpPr>
          <p:nvPr>
            <p:ph type="body" sz="half" idx="1"/>
          </p:nvPr>
        </p:nvSpPr>
        <p:spPr/>
        <p:txBody>
          <a:bodyPr/>
          <a:lstStyle/>
          <a:p>
            <a:pPr>
              <a:lnSpc>
                <a:spcPct val="90000"/>
              </a:lnSpc>
            </a:pPr>
            <a:r>
              <a:rPr lang="cs-CZ" sz="2500"/>
              <a:t>Firma Ernst Leitz ve Wetzlaru zahajuje roku 1925 sériovou výrobu přístrojů Leica podle konstrukce Oskara Barnacka z r. 1913. Nastává éra fotografie na malý formát. </a:t>
            </a:r>
          </a:p>
        </p:txBody>
      </p:sp>
      <p:pic>
        <p:nvPicPr>
          <p:cNvPr id="108552" name="Picture 8" descr="img_1639_original"/>
          <p:cNvPicPr>
            <a:picLocks noGrp="1" noChangeAspect="1" noChangeArrowheads="1"/>
          </p:cNvPicPr>
          <p:nvPr>
            <p:ph sz="half" idx="2"/>
          </p:nvPr>
        </p:nvPicPr>
        <p:blipFill>
          <a:blip r:embed="rId3" cstate="print"/>
          <a:srcRect t="8727" b="12537"/>
          <a:stretch>
            <a:fillRect/>
          </a:stretch>
        </p:blipFill>
        <p:spPr>
          <a:xfrm>
            <a:off x="2555875" y="3644900"/>
            <a:ext cx="4387850" cy="2592388"/>
          </a:xfrm>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11DADD75-E253-4F34-8CED-C82D4472D9B1}" type="slidenum">
              <a:rPr lang="cs-CZ"/>
              <a:pPr/>
              <a:t>88</a:t>
            </a:fld>
            <a:endParaRPr lang="cs-CZ"/>
          </a:p>
        </p:txBody>
      </p:sp>
      <p:sp>
        <p:nvSpPr>
          <p:cNvPr id="111620" name="Rectangle 4"/>
          <p:cNvSpPr>
            <a:spLocks noGrp="1" noChangeArrowheads="1"/>
          </p:cNvSpPr>
          <p:nvPr>
            <p:ph type="title"/>
          </p:nvPr>
        </p:nvSpPr>
        <p:spPr/>
        <p:txBody>
          <a:bodyPr/>
          <a:lstStyle/>
          <a:p>
            <a:r>
              <a:rPr lang="cs-CZ" sz="3200"/>
              <a:t>Rolleiflex model 622 </a:t>
            </a:r>
            <a:br>
              <a:rPr lang="cs-CZ" sz="3200"/>
            </a:br>
            <a:r>
              <a:rPr lang="cs-CZ" sz="2400"/>
              <a:t>Werke Franke &amp; Heidecke, Braunschweig, Germany</a:t>
            </a:r>
            <a:r>
              <a:rPr lang="cs-CZ" sz="3200" b="1"/>
              <a:t> </a:t>
            </a:r>
            <a:endParaRPr lang="cs-CZ" sz="3200"/>
          </a:p>
        </p:txBody>
      </p:sp>
      <p:sp>
        <p:nvSpPr>
          <p:cNvPr id="111621" name="Rectangle 5"/>
          <p:cNvSpPr>
            <a:spLocks noGrp="1" noChangeArrowheads="1"/>
          </p:cNvSpPr>
          <p:nvPr>
            <p:ph type="body" sz="half" idx="1"/>
          </p:nvPr>
        </p:nvSpPr>
        <p:spPr>
          <a:xfrm>
            <a:off x="1042988" y="1827213"/>
            <a:ext cx="3457575" cy="4114800"/>
          </a:xfrm>
        </p:spPr>
        <p:txBody>
          <a:bodyPr/>
          <a:lstStyle/>
          <a:p>
            <a:r>
              <a:rPr lang="cs-CZ" sz="2500"/>
              <a:t>Roku 1929 sestrojili Paul Franke a Reinhold Heidecke první dvouokou zrcadlovku na svitkový film.</a:t>
            </a:r>
            <a:br>
              <a:rPr lang="cs-CZ" sz="2500"/>
            </a:br>
            <a:endParaRPr lang="cs-CZ" sz="2500"/>
          </a:p>
        </p:txBody>
      </p:sp>
      <p:pic>
        <p:nvPicPr>
          <p:cNvPr id="111623" name="Picture 7" descr="obrazek_obrazek1"/>
          <p:cNvPicPr>
            <a:picLocks noGrp="1" noChangeAspect="1" noChangeArrowheads="1"/>
          </p:cNvPicPr>
          <p:nvPr>
            <p:ph sz="half" idx="2"/>
          </p:nvPr>
        </p:nvPicPr>
        <p:blipFill>
          <a:blip r:embed="rId3" cstate="print">
            <a:lum bright="18000" contrast="36000"/>
          </a:blip>
          <a:srcRect/>
          <a:stretch>
            <a:fillRect/>
          </a:stretch>
        </p:blipFill>
        <p:spPr>
          <a:xfrm>
            <a:off x="4427538" y="2205038"/>
            <a:ext cx="4537075" cy="3140075"/>
          </a:xfrm>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F0D202DF-0F67-46E5-BA8B-FFDDEAF30371}" type="slidenum">
              <a:rPr lang="cs-CZ"/>
              <a:pPr/>
              <a:t>89</a:t>
            </a:fld>
            <a:endParaRPr lang="cs-CZ"/>
          </a:p>
        </p:txBody>
      </p:sp>
      <p:sp>
        <p:nvSpPr>
          <p:cNvPr id="115716" name="Rectangle 4"/>
          <p:cNvSpPr>
            <a:spLocks noGrp="1" noChangeArrowheads="1"/>
          </p:cNvSpPr>
          <p:nvPr>
            <p:ph type="title"/>
          </p:nvPr>
        </p:nvSpPr>
        <p:spPr/>
        <p:txBody>
          <a:bodyPr/>
          <a:lstStyle/>
          <a:p>
            <a:r>
              <a:rPr lang="cs-CZ"/>
              <a:t>Zeiss  Super Ikonta C </a:t>
            </a:r>
          </a:p>
        </p:txBody>
      </p:sp>
      <p:sp>
        <p:nvSpPr>
          <p:cNvPr id="115717" name="Rectangle 5"/>
          <p:cNvSpPr>
            <a:spLocks noGrp="1" noChangeArrowheads="1"/>
          </p:cNvSpPr>
          <p:nvPr>
            <p:ph type="body" sz="half" idx="1"/>
          </p:nvPr>
        </p:nvSpPr>
        <p:spPr>
          <a:xfrm>
            <a:off x="1000100" y="1827212"/>
            <a:ext cx="4143404" cy="4530745"/>
          </a:xfrm>
        </p:spPr>
        <p:txBody>
          <a:bodyPr/>
          <a:lstStyle/>
          <a:p>
            <a:pPr>
              <a:lnSpc>
                <a:spcPct val="80000"/>
              </a:lnSpc>
            </a:pPr>
            <a:r>
              <a:rPr lang="cs-CZ" sz="2400" dirty="0"/>
              <a:t>Film typ: 120 </a:t>
            </a:r>
            <a:r>
              <a:rPr lang="cs-CZ" sz="2400" dirty="0" err="1"/>
              <a:t>Brownie</a:t>
            </a:r>
            <a:r>
              <a:rPr lang="cs-CZ" sz="2400" dirty="0"/>
              <a:t> 8 Exp.(6x9cm) nebo 16 Exp.(</a:t>
            </a:r>
            <a:r>
              <a:rPr lang="cs-CZ" sz="2400" dirty="0" smtClean="0"/>
              <a:t>6x4,5cm</a:t>
            </a:r>
            <a:r>
              <a:rPr lang="cs-CZ" sz="2400" dirty="0"/>
              <a:t>) </a:t>
            </a:r>
            <a:br>
              <a:rPr lang="cs-CZ" sz="2400" dirty="0"/>
            </a:br>
            <a:r>
              <a:rPr lang="cs-CZ" sz="2400" dirty="0"/>
              <a:t>Objektiv: </a:t>
            </a:r>
            <a:r>
              <a:rPr lang="cs-CZ" sz="2400" dirty="0" err="1"/>
              <a:t>Carl</a:t>
            </a:r>
            <a:r>
              <a:rPr lang="cs-CZ" sz="2400" dirty="0"/>
              <a:t> </a:t>
            </a:r>
            <a:r>
              <a:rPr lang="cs-CZ" sz="2400" dirty="0" err="1"/>
              <a:t>Zeiss</a:t>
            </a:r>
            <a:r>
              <a:rPr lang="cs-CZ" sz="2400" dirty="0"/>
              <a:t> TESSAR 105mm F3.5 </a:t>
            </a:r>
            <a:r>
              <a:rPr lang="cs-CZ" sz="2400" dirty="0" err="1"/>
              <a:t>Coating</a:t>
            </a:r>
            <a:r>
              <a:rPr lang="cs-CZ" sz="2400" dirty="0"/>
              <a:t> </a:t>
            </a:r>
            <a:br>
              <a:rPr lang="cs-CZ" sz="2400" dirty="0"/>
            </a:br>
            <a:r>
              <a:rPr lang="cs-CZ" sz="2400" dirty="0"/>
              <a:t>Minimální clona F32 </a:t>
            </a:r>
            <a:br>
              <a:rPr lang="cs-CZ" sz="2400" dirty="0"/>
            </a:br>
            <a:r>
              <a:rPr lang="cs-CZ" sz="2400" dirty="0"/>
              <a:t>Závěrka: </a:t>
            </a:r>
            <a:r>
              <a:rPr lang="cs-CZ" sz="2400" dirty="0" err="1"/>
              <a:t>Synchro</a:t>
            </a:r>
            <a:r>
              <a:rPr lang="cs-CZ" sz="2400" dirty="0"/>
              <a:t> </a:t>
            </a:r>
            <a:r>
              <a:rPr lang="cs-CZ" sz="2400" dirty="0" err="1"/>
              <a:t>Compur</a:t>
            </a:r>
            <a:r>
              <a:rPr lang="cs-CZ" sz="2400" dirty="0"/>
              <a:t> B,1 - </a:t>
            </a:r>
            <a:r>
              <a:rPr lang="cs-CZ" sz="2400" dirty="0" err="1"/>
              <a:t>1</a:t>
            </a:r>
            <a:r>
              <a:rPr lang="cs-CZ" sz="2400" dirty="0"/>
              <a:t>/500 Sec. {M,X </a:t>
            </a:r>
            <a:r>
              <a:rPr lang="cs-CZ" sz="2400" dirty="0" err="1"/>
              <a:t>Contact</a:t>
            </a:r>
            <a:r>
              <a:rPr lang="cs-CZ" sz="2400" dirty="0"/>
              <a:t> byl použit až v poválečných verzích) </a:t>
            </a:r>
            <a:br>
              <a:rPr lang="cs-CZ" sz="2400" dirty="0"/>
            </a:br>
            <a:r>
              <a:rPr lang="cs-CZ" sz="2400" dirty="0"/>
              <a:t>Hledáček: </a:t>
            </a:r>
            <a:r>
              <a:rPr lang="cs-CZ" sz="2400" dirty="0" err="1"/>
              <a:t>Albada</a:t>
            </a:r>
            <a:r>
              <a:rPr lang="cs-CZ" sz="2400" dirty="0"/>
              <a:t> </a:t>
            </a:r>
            <a:br>
              <a:rPr lang="cs-CZ" sz="2400" dirty="0"/>
            </a:br>
            <a:r>
              <a:rPr lang="cs-CZ" sz="2400" dirty="0"/>
              <a:t>Hmotnost: 890g </a:t>
            </a:r>
            <a:r>
              <a:rPr lang="cs-CZ" sz="2100" dirty="0"/>
              <a:t/>
            </a:r>
            <a:br>
              <a:rPr lang="cs-CZ" sz="2100" dirty="0"/>
            </a:br>
            <a:endParaRPr lang="cs-CZ" sz="2100" dirty="0"/>
          </a:p>
        </p:txBody>
      </p:sp>
      <p:pic>
        <p:nvPicPr>
          <p:cNvPr id="115719" name="Picture 7" descr="obrazek_obrazek1"/>
          <p:cNvPicPr>
            <a:picLocks noGrp="1" noChangeAspect="1" noChangeArrowheads="1"/>
          </p:cNvPicPr>
          <p:nvPr>
            <p:ph sz="half" idx="2"/>
          </p:nvPr>
        </p:nvPicPr>
        <p:blipFill>
          <a:blip r:embed="rId3" cstate="print">
            <a:lum bright="12000" contrast="42000"/>
          </a:blip>
          <a:srcRect/>
          <a:stretch>
            <a:fillRect/>
          </a:stretch>
        </p:blipFill>
        <p:spPr>
          <a:xfrm>
            <a:off x="5076825" y="2133600"/>
            <a:ext cx="3500438" cy="3779838"/>
          </a:xfrm>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869A5B25-8AAC-4053-BC87-18B76193DF84}" type="slidenum">
              <a:rPr lang="cs-CZ"/>
              <a:pPr/>
              <a:t>9</a:t>
            </a:fld>
            <a:endParaRPr lang="cs-CZ"/>
          </a:p>
        </p:txBody>
      </p:sp>
      <p:sp>
        <p:nvSpPr>
          <p:cNvPr id="150530" name="Rectangle 2"/>
          <p:cNvSpPr>
            <a:spLocks noGrp="1" noChangeArrowheads="1"/>
          </p:cNvSpPr>
          <p:nvPr>
            <p:ph type="title"/>
          </p:nvPr>
        </p:nvSpPr>
        <p:spPr/>
        <p:txBody>
          <a:bodyPr/>
          <a:lstStyle/>
          <a:p>
            <a:r>
              <a:rPr lang="cs-CZ"/>
              <a:t>Rektifikace</a:t>
            </a:r>
          </a:p>
        </p:txBody>
      </p:sp>
      <p:sp>
        <p:nvSpPr>
          <p:cNvPr id="150532" name="Rectangle 4"/>
          <p:cNvSpPr>
            <a:spLocks noGrp="1" noChangeArrowheads="1"/>
          </p:cNvSpPr>
          <p:nvPr>
            <p:ph type="body" sz="half" idx="1"/>
          </p:nvPr>
        </p:nvSpPr>
        <p:spPr>
          <a:xfrm>
            <a:off x="827088" y="1700213"/>
            <a:ext cx="4337050" cy="4330700"/>
          </a:xfrm>
        </p:spPr>
        <p:txBody>
          <a:bodyPr/>
          <a:lstStyle/>
          <a:p>
            <a:r>
              <a:rPr lang="cs-CZ" sz="2200"/>
              <a:t>Vyrovnání perspektivně zkresleného obrazu (příp. ostré zobrazení šikmé plochy). </a:t>
            </a:r>
          </a:p>
          <a:p>
            <a:r>
              <a:rPr lang="cs-CZ" sz="2200"/>
              <a:t>Musí být dodržena podmínka, že rovina obrazu (S) a rovina průmětny (B) se protínají v přímce, kterou prochází i rovina, jdoucí objektivem O kolmo k optické ose (Scheimpflugovo pravidlo).</a:t>
            </a:r>
          </a:p>
        </p:txBody>
      </p:sp>
      <p:pic>
        <p:nvPicPr>
          <p:cNvPr id="150534" name="Picture 6" descr="obr37_38"/>
          <p:cNvPicPr>
            <a:picLocks noGrp="1" noChangeAspect="1" noChangeArrowheads="1"/>
          </p:cNvPicPr>
          <p:nvPr>
            <p:ph sz="half" idx="2"/>
          </p:nvPr>
        </p:nvPicPr>
        <p:blipFill>
          <a:blip r:embed="rId3" cstate="print">
            <a:lum contrast="12000"/>
          </a:blip>
          <a:srcRect l="44293" t="1108" b="24512"/>
          <a:stretch>
            <a:fillRect/>
          </a:stretch>
        </p:blipFill>
        <p:spPr>
          <a:xfrm>
            <a:off x="5148263" y="1844675"/>
            <a:ext cx="3514725" cy="4105275"/>
          </a:xfrm>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Rectangle 4"/>
          <p:cNvSpPr>
            <a:spLocks noGrp="1" noChangeArrowheads="1"/>
          </p:cNvSpPr>
          <p:nvPr>
            <p:ph type="title"/>
          </p:nvPr>
        </p:nvSpPr>
        <p:spPr/>
        <p:txBody>
          <a:bodyPr/>
          <a:lstStyle/>
          <a:p>
            <a:r>
              <a:rPr lang="cs-CZ"/>
              <a:t>Exakta  Ihagee Dresden</a:t>
            </a:r>
          </a:p>
        </p:txBody>
      </p:sp>
      <p:sp>
        <p:nvSpPr>
          <p:cNvPr id="117765" name="Rectangle 5"/>
          <p:cNvSpPr>
            <a:spLocks noGrp="1" noChangeArrowheads="1"/>
          </p:cNvSpPr>
          <p:nvPr>
            <p:ph type="body" sz="half" idx="1"/>
          </p:nvPr>
        </p:nvSpPr>
        <p:spPr/>
        <p:txBody>
          <a:bodyPr/>
          <a:lstStyle/>
          <a:p>
            <a:r>
              <a:rPr lang="cs-CZ" sz="2500"/>
              <a:t>První zrcadlovka s pentagonálním hranolem</a:t>
            </a:r>
          </a:p>
        </p:txBody>
      </p:sp>
      <p:sp>
        <p:nvSpPr>
          <p:cNvPr id="6" name="Zástupný symbol pro datum 4"/>
          <p:cNvSpPr>
            <a:spLocks noGrp="1"/>
          </p:cNvSpPr>
          <p:nvPr>
            <p:ph type="dt" sz="half" idx="10"/>
          </p:nvPr>
        </p:nvSpPr>
        <p:spPr/>
        <p:txBody>
          <a:bodyPr/>
          <a:lstStyle/>
          <a:p>
            <a:r>
              <a:rPr lang="cs-CZ" smtClean="0"/>
              <a:t>2013</a:t>
            </a:r>
            <a:endParaRPr lang="cs-CZ"/>
          </a:p>
        </p:txBody>
      </p:sp>
      <p:sp>
        <p:nvSpPr>
          <p:cNvPr id="7" name="Zástupný symbol pro zápatí 5"/>
          <p:cNvSpPr>
            <a:spLocks noGrp="1"/>
          </p:cNvSpPr>
          <p:nvPr>
            <p:ph type="ftr" sz="quarter" idx="11"/>
          </p:nvPr>
        </p:nvSpPr>
        <p:spPr/>
        <p:txBody>
          <a:bodyPr/>
          <a:lstStyle/>
          <a:p>
            <a:r>
              <a:rPr lang="cs-CZ" smtClean="0"/>
              <a:t>prof. Otruba</a:t>
            </a:r>
            <a:endParaRPr lang="cs-CZ"/>
          </a:p>
        </p:txBody>
      </p:sp>
      <p:sp>
        <p:nvSpPr>
          <p:cNvPr id="8" name="Zástupný symbol pro číslo snímku 6"/>
          <p:cNvSpPr>
            <a:spLocks noGrp="1"/>
          </p:cNvSpPr>
          <p:nvPr>
            <p:ph type="sldNum" sz="quarter" idx="12"/>
          </p:nvPr>
        </p:nvSpPr>
        <p:spPr/>
        <p:txBody>
          <a:bodyPr/>
          <a:lstStyle/>
          <a:p>
            <a:fld id="{F14FAE96-62A6-4660-9525-DE04412F508B}" type="slidenum">
              <a:rPr lang="cs-CZ"/>
              <a:pPr/>
              <a:t>90</a:t>
            </a:fld>
            <a:endParaRPr lang="cs-CZ"/>
          </a:p>
        </p:txBody>
      </p:sp>
      <p:pic>
        <p:nvPicPr>
          <p:cNvPr id="117768" name="Picture 8" descr="66"/>
          <p:cNvPicPr>
            <a:picLocks noChangeAspect="1" noChangeArrowheads="1"/>
          </p:cNvPicPr>
          <p:nvPr/>
        </p:nvPicPr>
        <p:blipFill>
          <a:blip r:embed="rId3" cstate="print"/>
          <a:srcRect/>
          <a:stretch>
            <a:fillRect/>
          </a:stretch>
        </p:blipFill>
        <p:spPr bwMode="auto">
          <a:xfrm rot="-21600000">
            <a:off x="6084168" y="1532359"/>
            <a:ext cx="1882567" cy="2520429"/>
          </a:xfrm>
          <a:prstGeom prst="rect">
            <a:avLst/>
          </a:prstGeom>
          <a:noFill/>
        </p:spPr>
      </p:pic>
      <p:pic>
        <p:nvPicPr>
          <p:cNvPr id="117769" name="Picture 9" descr="pentagon"/>
          <p:cNvPicPr>
            <a:picLocks noChangeAspect="1" noChangeArrowheads="1"/>
          </p:cNvPicPr>
          <p:nvPr/>
        </p:nvPicPr>
        <p:blipFill>
          <a:blip r:embed="rId4" cstate="print">
            <a:lum contrast="18000"/>
          </a:blip>
          <a:srcRect t="4445" b="33011"/>
          <a:stretch>
            <a:fillRect/>
          </a:stretch>
        </p:blipFill>
        <p:spPr bwMode="auto">
          <a:xfrm>
            <a:off x="1476375" y="3068638"/>
            <a:ext cx="3292475" cy="3038475"/>
          </a:xfrm>
          <a:prstGeom prst="rect">
            <a:avLst/>
          </a:prstGeom>
          <a:noFill/>
        </p:spPr>
      </p:pic>
      <p:pic>
        <p:nvPicPr>
          <p:cNvPr id="1026" name="Picture 2" descr="Soubor:Ihagee Exakta Varex 1961.jpg">
            <a:hlinkClick r:id="rId5"/>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bwMode="auto">
          <a:xfrm>
            <a:off x="5695870" y="4192182"/>
            <a:ext cx="2548538" cy="21541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D98236C2-EE98-4BB9-BF48-1F9C121D51E5}" type="slidenum">
              <a:rPr lang="cs-CZ"/>
              <a:pPr/>
              <a:t>91</a:t>
            </a:fld>
            <a:endParaRPr lang="cs-CZ"/>
          </a:p>
        </p:txBody>
      </p:sp>
      <p:sp>
        <p:nvSpPr>
          <p:cNvPr id="86020" name="Rectangle 4"/>
          <p:cNvSpPr>
            <a:spLocks noGrp="1" noChangeArrowheads="1"/>
          </p:cNvSpPr>
          <p:nvPr>
            <p:ph type="title"/>
          </p:nvPr>
        </p:nvSpPr>
        <p:spPr/>
        <p:txBody>
          <a:bodyPr/>
          <a:lstStyle/>
          <a:p>
            <a:r>
              <a:rPr lang="cs-CZ"/>
              <a:t>Flexette Optikotechna Přerov</a:t>
            </a:r>
          </a:p>
        </p:txBody>
      </p:sp>
      <p:sp>
        <p:nvSpPr>
          <p:cNvPr id="86021" name="Rectangle 5"/>
          <p:cNvSpPr>
            <a:spLocks noGrp="1" noChangeArrowheads="1"/>
          </p:cNvSpPr>
          <p:nvPr>
            <p:ph type="body" sz="half" idx="1"/>
          </p:nvPr>
        </p:nvSpPr>
        <p:spPr/>
        <p:txBody>
          <a:bodyPr/>
          <a:lstStyle/>
          <a:p>
            <a:pPr>
              <a:lnSpc>
                <a:spcPct val="80000"/>
              </a:lnSpc>
            </a:pPr>
            <a:r>
              <a:rPr lang="cs-CZ" sz="2100"/>
              <a:t>Dvouoká zrcadlovka na 12 snímků rozměru 6x6 cm na svitkovém filmu. </a:t>
            </a:r>
          </a:p>
          <a:p>
            <a:pPr>
              <a:lnSpc>
                <a:spcPct val="80000"/>
              </a:lnSpc>
            </a:pPr>
            <a:r>
              <a:rPr lang="cs-CZ" sz="2100"/>
              <a:t>Objektivy: Mirar 4.5/80 (2.8/75 Meyer).</a:t>
            </a:r>
            <a:br>
              <a:rPr lang="cs-CZ" sz="2100"/>
            </a:br>
            <a:r>
              <a:rPr lang="cs-CZ" sz="2100"/>
              <a:t>Zaostřování: současným posuvem obou objektivů.</a:t>
            </a:r>
            <a:br>
              <a:rPr lang="cs-CZ" sz="2100"/>
            </a:br>
            <a:r>
              <a:rPr lang="cs-CZ" sz="2100"/>
              <a:t>Závěrka: Compur 1-1/250 s.</a:t>
            </a:r>
            <a:br>
              <a:rPr lang="cs-CZ" sz="2100"/>
            </a:br>
            <a:r>
              <a:rPr lang="cs-CZ" sz="2100"/>
              <a:t>Rok výroby: 1939.</a:t>
            </a:r>
            <a:br>
              <a:rPr lang="cs-CZ" sz="2100"/>
            </a:br>
            <a:endParaRPr lang="cs-CZ" sz="2100"/>
          </a:p>
        </p:txBody>
      </p:sp>
      <p:pic>
        <p:nvPicPr>
          <p:cNvPr id="86023" name="Picture 7" descr="Flexette"/>
          <p:cNvPicPr>
            <a:picLocks noGrp="1" noChangeAspect="1" noChangeArrowheads="1"/>
          </p:cNvPicPr>
          <p:nvPr>
            <p:ph sz="half" idx="2"/>
          </p:nvPr>
        </p:nvPicPr>
        <p:blipFill>
          <a:blip r:embed="rId3" cstate="print">
            <a:lum bright="18000" contrast="18000"/>
          </a:blip>
          <a:srcRect/>
          <a:stretch>
            <a:fillRect/>
          </a:stretch>
        </p:blipFill>
        <p:spPr>
          <a:xfrm>
            <a:off x="5684838" y="1844675"/>
            <a:ext cx="2413000" cy="4079875"/>
          </a:xfrm>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82E3990C-3CAF-4BE4-BBE3-BF500A29DD42}" type="slidenum">
              <a:rPr lang="cs-CZ"/>
              <a:pPr/>
              <a:t>92</a:t>
            </a:fld>
            <a:endParaRPr lang="cs-CZ"/>
          </a:p>
        </p:txBody>
      </p:sp>
      <p:sp>
        <p:nvSpPr>
          <p:cNvPr id="88068" name="Rectangle 4"/>
          <p:cNvSpPr>
            <a:spLocks noGrp="1" noChangeArrowheads="1"/>
          </p:cNvSpPr>
          <p:nvPr>
            <p:ph type="title"/>
          </p:nvPr>
        </p:nvSpPr>
        <p:spPr/>
        <p:txBody>
          <a:bodyPr/>
          <a:lstStyle/>
          <a:p>
            <a:r>
              <a:rPr lang="cs-CZ"/>
              <a:t>Flexaret Meopta Přerov</a:t>
            </a:r>
          </a:p>
        </p:txBody>
      </p:sp>
      <p:sp>
        <p:nvSpPr>
          <p:cNvPr id="88069" name="Rectangle 5"/>
          <p:cNvSpPr>
            <a:spLocks noGrp="1" noChangeArrowheads="1"/>
          </p:cNvSpPr>
          <p:nvPr>
            <p:ph type="body" sz="half" idx="1"/>
          </p:nvPr>
        </p:nvSpPr>
        <p:spPr>
          <a:xfrm>
            <a:off x="928662" y="1700212"/>
            <a:ext cx="4643469" cy="4800621"/>
          </a:xfrm>
        </p:spPr>
        <p:txBody>
          <a:bodyPr>
            <a:normAutofit/>
          </a:bodyPr>
          <a:lstStyle/>
          <a:p>
            <a:pPr>
              <a:lnSpc>
                <a:spcPct val="80000"/>
              </a:lnSpc>
            </a:pPr>
            <a:r>
              <a:rPr lang="cs-CZ" sz="2000" dirty="0"/>
              <a:t>Automatický, dvouoký zrcadlový </a:t>
            </a:r>
            <a:r>
              <a:rPr lang="cs-CZ" sz="2000" dirty="0" err="1"/>
              <a:t>fotopřístroj</a:t>
            </a:r>
            <a:r>
              <a:rPr lang="cs-CZ" sz="2000" dirty="0"/>
              <a:t> s použitím svitkového filmu pro 12 snímků 6x6 cm nebo 16 snímků 4,5x6 cm, popř. 33 - 35 snímků 24x36 mm na </a:t>
            </a:r>
            <a:r>
              <a:rPr lang="cs-CZ" sz="2000" dirty="0" smtClean="0"/>
              <a:t>35 </a:t>
            </a:r>
            <a:r>
              <a:rPr lang="cs-CZ" sz="2000" dirty="0"/>
              <a:t>mm filmu. </a:t>
            </a:r>
          </a:p>
          <a:p>
            <a:pPr>
              <a:lnSpc>
                <a:spcPct val="80000"/>
              </a:lnSpc>
            </a:pPr>
            <a:r>
              <a:rPr lang="cs-CZ" sz="2000" dirty="0"/>
              <a:t>Objektivy: hledáčkový - </a:t>
            </a:r>
            <a:r>
              <a:rPr lang="cs-CZ" sz="2000" dirty="0" err="1"/>
              <a:t>Belar</a:t>
            </a:r>
            <a:r>
              <a:rPr lang="cs-CZ" sz="2000" dirty="0"/>
              <a:t> 3.5/80, snímací - </a:t>
            </a:r>
            <a:r>
              <a:rPr lang="cs-CZ" sz="2000" dirty="0" err="1"/>
              <a:t>Belar</a:t>
            </a:r>
            <a:r>
              <a:rPr lang="cs-CZ" sz="2000" dirty="0"/>
              <a:t> 3.5/80.</a:t>
            </a:r>
            <a:br>
              <a:rPr lang="cs-CZ" sz="2000" dirty="0"/>
            </a:br>
            <a:r>
              <a:rPr lang="cs-CZ" sz="2000" dirty="0"/>
              <a:t>Závěrka: </a:t>
            </a:r>
            <a:r>
              <a:rPr lang="cs-CZ" sz="2000" dirty="0" err="1"/>
              <a:t>Prestor</a:t>
            </a:r>
            <a:r>
              <a:rPr lang="cs-CZ" sz="2000" dirty="0"/>
              <a:t> RVS 001-1/500.</a:t>
            </a:r>
            <a:br>
              <a:rPr lang="cs-CZ" sz="2000" dirty="0"/>
            </a:br>
            <a:r>
              <a:rPr lang="cs-CZ" sz="2000" dirty="0"/>
              <a:t>Posuv filmu: točítkem se současným natažením závěrky.</a:t>
            </a:r>
            <a:br>
              <a:rPr lang="cs-CZ" sz="2000" dirty="0"/>
            </a:br>
            <a:r>
              <a:rPr lang="cs-CZ" sz="2000" dirty="0"/>
              <a:t>Počitadlo snímků: automatické pro 12 snímků.</a:t>
            </a:r>
            <a:br>
              <a:rPr lang="cs-CZ" sz="2000" dirty="0"/>
            </a:br>
            <a:r>
              <a:rPr lang="cs-CZ" sz="2000" dirty="0"/>
              <a:t>Spoušť: blokovaná převíjením.</a:t>
            </a:r>
            <a:br>
              <a:rPr lang="cs-CZ" sz="2000" dirty="0"/>
            </a:br>
            <a:r>
              <a:rPr lang="cs-CZ" sz="2000" dirty="0"/>
              <a:t>Rok výroby: 1966-71.</a:t>
            </a:r>
            <a:r>
              <a:rPr lang="cs-CZ" sz="1800" dirty="0"/>
              <a:t/>
            </a:r>
            <a:br>
              <a:rPr lang="cs-CZ" sz="1800" dirty="0"/>
            </a:br>
            <a:endParaRPr lang="cs-CZ" sz="1800" dirty="0"/>
          </a:p>
        </p:txBody>
      </p:sp>
      <p:pic>
        <p:nvPicPr>
          <p:cNvPr id="5122" name="Picture 2" descr="http://www.fotografovani.cz/old-idif/fotografovani/images3/flexaret7_7056.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74" t="3525" r="11359"/>
          <a:stretch/>
        </p:blipFill>
        <p:spPr bwMode="auto">
          <a:xfrm>
            <a:off x="5796136" y="1628800"/>
            <a:ext cx="2711324" cy="47710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3B1265BD-4DCF-47CC-A984-5100E9FF01C4}" type="slidenum">
              <a:rPr lang="cs-CZ"/>
              <a:pPr/>
              <a:t>93</a:t>
            </a:fld>
            <a:endParaRPr lang="cs-CZ"/>
          </a:p>
        </p:txBody>
      </p:sp>
      <p:sp>
        <p:nvSpPr>
          <p:cNvPr id="90116" name="Rectangle 4"/>
          <p:cNvSpPr>
            <a:spLocks noGrp="1" noChangeArrowheads="1"/>
          </p:cNvSpPr>
          <p:nvPr>
            <p:ph type="title"/>
          </p:nvPr>
        </p:nvSpPr>
        <p:spPr/>
        <p:txBody>
          <a:bodyPr/>
          <a:lstStyle/>
          <a:p>
            <a:r>
              <a:rPr lang="cs-CZ"/>
              <a:t>Magnola Meopta Přerov</a:t>
            </a:r>
          </a:p>
        </p:txBody>
      </p:sp>
      <p:sp>
        <p:nvSpPr>
          <p:cNvPr id="90117" name="Rectangle 5"/>
          <p:cNvSpPr>
            <a:spLocks noGrp="1" noChangeArrowheads="1"/>
          </p:cNvSpPr>
          <p:nvPr>
            <p:ph type="body" sz="half" idx="1"/>
          </p:nvPr>
        </p:nvSpPr>
        <p:spPr>
          <a:xfrm>
            <a:off x="1214414" y="1785926"/>
            <a:ext cx="3937002" cy="4572032"/>
          </a:xfrm>
        </p:spPr>
        <p:txBody>
          <a:bodyPr/>
          <a:lstStyle/>
          <a:p>
            <a:pPr>
              <a:lnSpc>
                <a:spcPct val="80000"/>
              </a:lnSpc>
            </a:pPr>
            <a:r>
              <a:rPr lang="cs-CZ" sz="2000" dirty="0"/>
              <a:t>Technický, kovový fotoaparát pro formát 13x18 cm. </a:t>
            </a:r>
          </a:p>
          <a:p>
            <a:pPr>
              <a:lnSpc>
                <a:spcPct val="80000"/>
              </a:lnSpc>
            </a:pPr>
            <a:r>
              <a:rPr lang="cs-CZ" sz="2000" dirty="0"/>
              <a:t>Objektiv: </a:t>
            </a:r>
            <a:r>
              <a:rPr lang="cs-CZ" sz="2000" dirty="0" err="1"/>
              <a:t>Belar</a:t>
            </a:r>
            <a:r>
              <a:rPr lang="cs-CZ" sz="2000" dirty="0"/>
              <a:t> 4.5/210.</a:t>
            </a:r>
            <a:br>
              <a:rPr lang="cs-CZ" sz="2000" dirty="0"/>
            </a:br>
            <a:r>
              <a:rPr lang="cs-CZ" sz="2000" dirty="0"/>
              <a:t>Závěrka: centrální, pneumatická </a:t>
            </a:r>
            <a:r>
              <a:rPr lang="cs-CZ" sz="2000" dirty="0" err="1"/>
              <a:t>Compound</a:t>
            </a:r>
            <a:r>
              <a:rPr lang="cs-CZ" sz="2000" dirty="0"/>
              <a:t> s expozicemi 1-1/100 a časové snímky.</a:t>
            </a:r>
            <a:br>
              <a:rPr lang="cs-CZ" sz="2000" dirty="0"/>
            </a:br>
            <a:r>
              <a:rPr lang="cs-CZ" sz="2000" dirty="0"/>
              <a:t>Zaostřování: matnice, matnicový rám odsuvný a všestranně </a:t>
            </a:r>
            <a:r>
              <a:rPr lang="cs-CZ" sz="2000" dirty="0" err="1"/>
              <a:t>naklonitelný</a:t>
            </a:r>
            <a:r>
              <a:rPr lang="cs-CZ" sz="2000" dirty="0"/>
              <a:t>.</a:t>
            </a:r>
            <a:br>
              <a:rPr lang="cs-CZ" sz="2000" dirty="0"/>
            </a:br>
            <a:r>
              <a:rPr lang="cs-CZ" sz="2000" dirty="0"/>
              <a:t>Podlážka sklápěcí pro náročné fotografické práce. Tři libely k přesnému nastavení.</a:t>
            </a:r>
            <a:br>
              <a:rPr lang="cs-CZ" sz="2000" dirty="0"/>
            </a:br>
            <a:r>
              <a:rPr lang="cs-CZ" sz="2000" dirty="0"/>
              <a:t>Rok výroby: 1949/1953.</a:t>
            </a:r>
            <a:r>
              <a:rPr lang="cs-CZ" sz="1500" dirty="0"/>
              <a:t/>
            </a:r>
            <a:br>
              <a:rPr lang="cs-CZ" sz="1500" dirty="0"/>
            </a:br>
            <a:endParaRPr lang="cs-CZ" sz="1500" dirty="0"/>
          </a:p>
        </p:txBody>
      </p:sp>
      <p:pic>
        <p:nvPicPr>
          <p:cNvPr id="2050" name="Picture 2" descr="http://farm1.staticflickr.com/34/115776997_a4b9e45175.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31" r="13651"/>
          <a:stretch/>
        </p:blipFill>
        <p:spPr bwMode="auto">
          <a:xfrm>
            <a:off x="5076056" y="1988840"/>
            <a:ext cx="3672714" cy="3571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D983709D-3697-43B9-B1FD-CD9952059BF5}" type="slidenum">
              <a:rPr lang="cs-CZ"/>
              <a:pPr/>
              <a:t>94</a:t>
            </a:fld>
            <a:endParaRPr lang="cs-CZ"/>
          </a:p>
        </p:txBody>
      </p:sp>
      <p:sp>
        <p:nvSpPr>
          <p:cNvPr id="92164" name="Rectangle 4"/>
          <p:cNvSpPr>
            <a:spLocks noGrp="1" noChangeArrowheads="1"/>
          </p:cNvSpPr>
          <p:nvPr>
            <p:ph type="title"/>
          </p:nvPr>
        </p:nvSpPr>
        <p:spPr/>
        <p:txBody>
          <a:bodyPr/>
          <a:lstStyle/>
          <a:p>
            <a:r>
              <a:rPr lang="cs-CZ"/>
              <a:t>Cola Optikotechna Přerov</a:t>
            </a:r>
          </a:p>
        </p:txBody>
      </p:sp>
      <p:sp>
        <p:nvSpPr>
          <p:cNvPr id="92165" name="Rectangle 5"/>
          <p:cNvSpPr>
            <a:spLocks noGrp="1" noChangeArrowheads="1"/>
          </p:cNvSpPr>
          <p:nvPr>
            <p:ph type="body" sz="half" idx="1"/>
          </p:nvPr>
        </p:nvSpPr>
        <p:spPr/>
        <p:txBody>
          <a:bodyPr/>
          <a:lstStyle/>
          <a:p>
            <a:pPr>
              <a:lnSpc>
                <a:spcPct val="90000"/>
              </a:lnSpc>
            </a:pPr>
            <a:r>
              <a:rPr lang="cs-CZ" sz="2100"/>
              <a:t>Hledáčkový amatérský fotografický přístroj miniaturní konstrukce pro snímky na 35 mm film. </a:t>
            </a:r>
          </a:p>
          <a:p>
            <a:pPr>
              <a:lnSpc>
                <a:spcPct val="90000"/>
              </a:lnSpc>
            </a:pPr>
            <a:r>
              <a:rPr lang="cs-CZ" sz="2100"/>
              <a:t>Objektiv: Meyer 3.5/50.</a:t>
            </a:r>
            <a:br>
              <a:rPr lang="cs-CZ" sz="2100"/>
            </a:br>
            <a:r>
              <a:rPr lang="cs-CZ" sz="2100"/>
              <a:t>Zaostřování: metrická stupnice.</a:t>
            </a:r>
            <a:br>
              <a:rPr lang="cs-CZ" sz="2100"/>
            </a:br>
            <a:r>
              <a:rPr lang="cs-CZ" sz="2100"/>
              <a:t>Závěrka: Compur 1-1/300 s.</a:t>
            </a:r>
            <a:br>
              <a:rPr lang="cs-CZ" sz="2100"/>
            </a:br>
            <a:r>
              <a:rPr lang="cs-CZ" sz="2100"/>
              <a:t>Rok výroby: 1939.</a:t>
            </a:r>
            <a:br>
              <a:rPr lang="cs-CZ" sz="2100"/>
            </a:br>
            <a:endParaRPr lang="cs-CZ" sz="2100"/>
          </a:p>
        </p:txBody>
      </p:sp>
      <p:pic>
        <p:nvPicPr>
          <p:cNvPr id="92167" name="Picture 7" descr="Cola"/>
          <p:cNvPicPr>
            <a:picLocks noGrp="1" noChangeAspect="1" noChangeArrowheads="1"/>
          </p:cNvPicPr>
          <p:nvPr>
            <p:ph sz="half" idx="2"/>
          </p:nvPr>
        </p:nvPicPr>
        <p:blipFill>
          <a:blip r:embed="rId3" cstate="print"/>
          <a:srcRect/>
          <a:stretch>
            <a:fillRect/>
          </a:stretch>
        </p:blipFill>
        <p:spPr>
          <a:xfrm>
            <a:off x="5110163" y="2333625"/>
            <a:ext cx="3565525" cy="3098800"/>
          </a:xfrm>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1A0A899A-56F2-45F6-B40C-6D33E33D9239}" type="slidenum">
              <a:rPr lang="cs-CZ"/>
              <a:pPr/>
              <a:t>95</a:t>
            </a:fld>
            <a:endParaRPr lang="cs-CZ"/>
          </a:p>
        </p:txBody>
      </p:sp>
      <p:sp>
        <p:nvSpPr>
          <p:cNvPr id="94212" name="Rectangle 4"/>
          <p:cNvSpPr>
            <a:spLocks noGrp="1" noChangeArrowheads="1"/>
          </p:cNvSpPr>
          <p:nvPr>
            <p:ph type="title"/>
          </p:nvPr>
        </p:nvSpPr>
        <p:spPr/>
        <p:txBody>
          <a:bodyPr/>
          <a:lstStyle/>
          <a:p>
            <a:r>
              <a:rPr lang="cs-CZ"/>
              <a:t>Kinofilmové přístroje Meopta</a:t>
            </a:r>
          </a:p>
        </p:txBody>
      </p:sp>
      <p:sp>
        <p:nvSpPr>
          <p:cNvPr id="94213" name="Rectangle 5"/>
          <p:cNvSpPr>
            <a:spLocks noGrp="1" noChangeArrowheads="1"/>
          </p:cNvSpPr>
          <p:nvPr>
            <p:ph type="body" sz="half" idx="1"/>
          </p:nvPr>
        </p:nvSpPr>
        <p:spPr>
          <a:xfrm>
            <a:off x="1142976" y="1827212"/>
            <a:ext cx="4286279" cy="4602183"/>
          </a:xfrm>
        </p:spPr>
        <p:txBody>
          <a:bodyPr/>
          <a:lstStyle/>
          <a:p>
            <a:pPr>
              <a:lnSpc>
                <a:spcPct val="80000"/>
              </a:lnSpc>
            </a:pPr>
            <a:r>
              <a:rPr lang="cs-CZ" sz="2000" dirty="0" err="1"/>
              <a:t>Opema</a:t>
            </a:r>
            <a:r>
              <a:rPr lang="cs-CZ" sz="2000" dirty="0"/>
              <a:t> I: Fotografický přístroj pro formát 24x32 mm s výměnnými objektivy Objektiv: </a:t>
            </a:r>
            <a:r>
              <a:rPr lang="cs-CZ" sz="2000" dirty="0" err="1"/>
              <a:t>Belar</a:t>
            </a:r>
            <a:r>
              <a:rPr lang="cs-CZ" sz="2000" dirty="0"/>
              <a:t> 3.5/45.</a:t>
            </a:r>
            <a:br>
              <a:rPr lang="cs-CZ" sz="2000" dirty="0"/>
            </a:br>
            <a:r>
              <a:rPr lang="cs-CZ" sz="2000" dirty="0"/>
              <a:t>Závěrka: štěrbinová.</a:t>
            </a:r>
            <a:br>
              <a:rPr lang="cs-CZ" sz="2000" dirty="0"/>
            </a:br>
            <a:r>
              <a:rPr lang="cs-CZ" sz="2000" dirty="0"/>
              <a:t>Rok výroby: 1954-59.</a:t>
            </a:r>
            <a:br>
              <a:rPr lang="cs-CZ" sz="2000" dirty="0"/>
            </a:br>
            <a:endParaRPr lang="cs-CZ" sz="2000" dirty="0"/>
          </a:p>
          <a:p>
            <a:pPr>
              <a:lnSpc>
                <a:spcPct val="80000"/>
              </a:lnSpc>
            </a:pPr>
            <a:r>
              <a:rPr lang="cs-CZ" sz="2000" dirty="0" err="1"/>
              <a:t>Etareta</a:t>
            </a:r>
            <a:r>
              <a:rPr lang="cs-CZ" sz="2000" dirty="0"/>
              <a:t>: Jednoduchý fotografický přístroj pro formát 24x36 mm.  Objektiv: výsuvný, </a:t>
            </a:r>
            <a:r>
              <a:rPr lang="cs-CZ" sz="2000" dirty="0" err="1"/>
              <a:t>Etar</a:t>
            </a:r>
            <a:r>
              <a:rPr lang="cs-CZ" sz="2000" dirty="0"/>
              <a:t> III 3.5/50.</a:t>
            </a:r>
            <a:br>
              <a:rPr lang="cs-CZ" sz="2000" dirty="0"/>
            </a:br>
            <a:r>
              <a:rPr lang="cs-CZ" sz="2000" dirty="0"/>
              <a:t>Zaostřování: frontální, 1 m - nekonečno.</a:t>
            </a:r>
            <a:br>
              <a:rPr lang="cs-CZ" sz="2000" dirty="0"/>
            </a:br>
            <a:r>
              <a:rPr lang="cs-CZ" sz="2000" dirty="0"/>
              <a:t>Závěrka: </a:t>
            </a:r>
            <a:r>
              <a:rPr lang="cs-CZ" sz="2000" dirty="0" err="1"/>
              <a:t>Etaxa</a:t>
            </a:r>
            <a:r>
              <a:rPr lang="cs-CZ" sz="2000" dirty="0"/>
              <a:t>.</a:t>
            </a:r>
            <a:br>
              <a:rPr lang="cs-CZ" sz="2000" dirty="0"/>
            </a:br>
            <a:r>
              <a:rPr lang="cs-CZ" sz="2000" dirty="0"/>
              <a:t>Počitadlo snímků: automatické.</a:t>
            </a:r>
            <a:br>
              <a:rPr lang="cs-CZ" sz="2000" dirty="0"/>
            </a:br>
            <a:r>
              <a:rPr lang="cs-CZ" sz="2000" dirty="0"/>
              <a:t>Rok výroby: 1947-48.</a:t>
            </a:r>
            <a:r>
              <a:rPr lang="cs-CZ" sz="1700" dirty="0"/>
              <a:t/>
            </a:r>
            <a:br>
              <a:rPr lang="cs-CZ" sz="1700" dirty="0"/>
            </a:br>
            <a:endParaRPr lang="cs-CZ" sz="1700" dirty="0"/>
          </a:p>
        </p:txBody>
      </p:sp>
      <p:pic>
        <p:nvPicPr>
          <p:cNvPr id="4098" name="Picture 2" descr="http://myweb.tiscali.co.uk/iannorris/leica_lookalikes/leicalook_m/imageslook_m/opema.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660269"/>
            <a:ext cx="274320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3383" y="3833675"/>
            <a:ext cx="3336658" cy="2218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A6F9ABF2-F1B1-46D6-AA40-2BE6663839EF}" type="slidenum">
              <a:rPr lang="cs-CZ"/>
              <a:pPr/>
              <a:t>96</a:t>
            </a:fld>
            <a:endParaRPr lang="cs-CZ"/>
          </a:p>
        </p:txBody>
      </p:sp>
      <p:sp>
        <p:nvSpPr>
          <p:cNvPr id="105476" name="Rectangle 4"/>
          <p:cNvSpPr>
            <a:spLocks noGrp="1" noChangeArrowheads="1"/>
          </p:cNvSpPr>
          <p:nvPr>
            <p:ph type="title"/>
          </p:nvPr>
        </p:nvSpPr>
        <p:spPr/>
        <p:txBody>
          <a:bodyPr/>
          <a:lstStyle/>
          <a:p>
            <a:r>
              <a:rPr lang="cs-CZ"/>
              <a:t>Pankopta Meopta Přerov</a:t>
            </a:r>
          </a:p>
        </p:txBody>
      </p:sp>
      <p:sp>
        <p:nvSpPr>
          <p:cNvPr id="105477" name="Rectangle 5"/>
          <p:cNvSpPr>
            <a:spLocks noGrp="1" noChangeArrowheads="1"/>
          </p:cNvSpPr>
          <p:nvPr>
            <p:ph type="body" sz="half" idx="1"/>
          </p:nvPr>
        </p:nvSpPr>
        <p:spPr>
          <a:xfrm>
            <a:off x="1142976" y="1827212"/>
            <a:ext cx="3806849" cy="4459307"/>
          </a:xfrm>
        </p:spPr>
        <p:txBody>
          <a:bodyPr/>
          <a:lstStyle/>
          <a:p>
            <a:r>
              <a:rPr lang="cs-CZ" sz="2400" dirty="0"/>
              <a:t>Amatérský fotografický přístroj pro zachycení širokoúhlých panoramatických obrazů na svitkový film. </a:t>
            </a:r>
          </a:p>
          <a:p>
            <a:r>
              <a:rPr lang="cs-CZ" sz="2400" dirty="0"/>
              <a:t>Objektiv: </a:t>
            </a:r>
            <a:r>
              <a:rPr lang="cs-CZ" sz="2400" dirty="0" err="1"/>
              <a:t>Belar</a:t>
            </a:r>
            <a:r>
              <a:rPr lang="cs-CZ" sz="2400" dirty="0"/>
              <a:t> 4.5/105.</a:t>
            </a:r>
            <a:br>
              <a:rPr lang="cs-CZ" sz="2400" dirty="0"/>
            </a:br>
            <a:r>
              <a:rPr lang="cs-CZ" sz="2400" dirty="0"/>
              <a:t>Rok výroby: 1965</a:t>
            </a:r>
            <a:r>
              <a:rPr lang="cs-CZ" sz="2400" dirty="0" smtClean="0"/>
              <a:t>.</a:t>
            </a:r>
            <a:endParaRPr lang="cs-CZ" sz="2400" dirty="0"/>
          </a:p>
        </p:txBody>
      </p:sp>
      <p:pic>
        <p:nvPicPr>
          <p:cNvPr id="3074" name="Picture 2" descr="http://www.f295.org/main/images/uploads/pankopta_3386.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20" r="8750"/>
          <a:stretch/>
        </p:blipFill>
        <p:spPr bwMode="auto">
          <a:xfrm>
            <a:off x="4644008" y="2190826"/>
            <a:ext cx="4164264" cy="34704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Zatmění">
  <a:themeElements>
    <a:clrScheme name="Zatmění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Zatmění">
      <a:majorFont>
        <a:latin typeface="Arial"/>
        <a:ea typeface=""/>
        <a:cs typeface=""/>
      </a:majorFont>
      <a:minorFont>
        <a:latin typeface="Verdan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Zatmění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Zatmění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Zatmění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Zatmění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Zatmění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Zatmění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Zatmění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Zatmění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Zatmění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Zatmění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Quadrant</Template>
  <TotalTime>4276</TotalTime>
  <Words>6925</Words>
  <Application>Microsoft Office PowerPoint</Application>
  <PresentationFormat>Předvádění na obrazovce (4:3)</PresentationFormat>
  <Paragraphs>872</Paragraphs>
  <Slides>96</Slides>
  <Notes>54</Notes>
  <HiddenSlides>0</HiddenSlides>
  <MMClips>0</MMClips>
  <ScaleCrop>false</ScaleCrop>
  <HeadingPairs>
    <vt:vector size="4" baseType="variant">
      <vt:variant>
        <vt:lpstr>Motiv</vt:lpstr>
      </vt:variant>
      <vt:variant>
        <vt:i4>1</vt:i4>
      </vt:variant>
      <vt:variant>
        <vt:lpstr>Nadpisy snímků</vt:lpstr>
      </vt:variant>
      <vt:variant>
        <vt:i4>96</vt:i4>
      </vt:variant>
    </vt:vector>
  </HeadingPairs>
  <TitlesOfParts>
    <vt:vector size="97" baseType="lpstr">
      <vt:lpstr>Zatmění</vt:lpstr>
      <vt:lpstr>Fotografická optika Fotografický přístroj</vt:lpstr>
      <vt:lpstr>Fotoaparát</vt:lpstr>
      <vt:lpstr>Objektiv</vt:lpstr>
      <vt:lpstr>Závěrka</vt:lpstr>
      <vt:lpstr>Rozdělení fotoaparátů  podle konstrukce</vt:lpstr>
      <vt:lpstr>Dírková komora</vt:lpstr>
      <vt:lpstr>Perspektiva fotografického obrazu</vt:lpstr>
      <vt:lpstr>Perspektiva ve fotografii  rektifikace</vt:lpstr>
      <vt:lpstr>Rektifikace</vt:lpstr>
      <vt:lpstr>Snímek zrcadla</vt:lpstr>
      <vt:lpstr>Využití Scheimpflugova pravidla</vt:lpstr>
      <vt:lpstr>Využití Scheimpflugova pravidla</vt:lpstr>
      <vt:lpstr>Využití Scheimpflugova pravidla</vt:lpstr>
      <vt:lpstr>Zákony zobrazení tenkou čočkou</vt:lpstr>
      <vt:lpstr>Hlavní body a roviny optického systému</vt:lpstr>
      <vt:lpstr>Hlavní rovina složeného systému</vt:lpstr>
      <vt:lpstr>Základní typy objektivů</vt:lpstr>
      <vt:lpstr>Poměrný otvor objektivu (světelnost)</vt:lpstr>
      <vt:lpstr>Podle ohniskové vzdálenosti lze rozdělit objektivy na:</vt:lpstr>
      <vt:lpstr>Poměrný otvor objektivu (světelnost)</vt:lpstr>
      <vt:lpstr>Světelnost (Lens Speed)</vt:lpstr>
      <vt:lpstr>Clona a hloubka ostrosti</vt:lpstr>
      <vt:lpstr>Clona</vt:lpstr>
      <vt:lpstr>Clona</vt:lpstr>
      <vt:lpstr>Crop faktor</vt:lpstr>
      <vt:lpstr>Difrakce – ohyb světla na lamelách clony – čím menší otvor, tím větší ohyb světla (difrakce) – snížení ostrosti</vt:lpstr>
      <vt:lpstr>Vignetace – ztmavení obrazu v rozích</vt:lpstr>
      <vt:lpstr>Vignetace</vt:lpstr>
      <vt:lpstr>Optické vady</vt:lpstr>
      <vt:lpstr>Otvorová vada (sférická, kulová)</vt:lpstr>
      <vt:lpstr>Astigmatismus</vt:lpstr>
      <vt:lpstr>Koma – nepříliš častá vada (u velkých čoček v krajích při odclonění)</vt:lpstr>
      <vt:lpstr>Zklenutí pole</vt:lpstr>
      <vt:lpstr>Zkreslení</vt:lpstr>
      <vt:lpstr>Barevná vada objektivu</vt:lpstr>
      <vt:lpstr>Princip vzniku barevné vady</vt:lpstr>
      <vt:lpstr>Princip vzniku barevné vady</vt:lpstr>
      <vt:lpstr>Ukázky barevné vady</vt:lpstr>
      <vt:lpstr>Ostrost a kontrast, MTF</vt:lpstr>
      <vt:lpstr>MTF objektivu Canon EF 28-105mm        f/3.5-4.5 II USM na ohnisku 28 a 105mm</vt:lpstr>
      <vt:lpstr>Historické fotografické objektivy</vt:lpstr>
      <vt:lpstr>Vývoj moderních fotografických objektivů</vt:lpstr>
      <vt:lpstr>Podle ohniskové vzdálenosti lze rozdělit objektivy na:</vt:lpstr>
      <vt:lpstr>Rybí oko (Fisheye)</vt:lpstr>
      <vt:lpstr>CIRKULÁRNÍ VERSUS DIAGONÁLNÍ RYBÍ OKO</vt:lpstr>
      <vt:lpstr>Širokoúhlý objektiv</vt:lpstr>
      <vt:lpstr>Širokoúhlé objektivy</vt:lpstr>
      <vt:lpstr>Normální objektiv</vt:lpstr>
      <vt:lpstr>DLOUHOOHNISKOVÉ OBJEKTIVY (střední teleobjektivy)</vt:lpstr>
      <vt:lpstr>Teleobjektivy</vt:lpstr>
      <vt:lpstr>TELEOBJEKTIVY</vt:lpstr>
      <vt:lpstr>Zrcadlové objektivy</vt:lpstr>
      <vt:lpstr>Zrcadlové objektivy </vt:lpstr>
      <vt:lpstr>Naklápěcí - posuvné objektivy (Tilt-Shift)</vt:lpstr>
      <vt:lpstr>Makroobjektivy</vt:lpstr>
      <vt:lpstr>Objektivy s proměnnou ohniskovou vzdáleností (zoomy, transfokátory)</vt:lpstr>
      <vt:lpstr>ZOOMY</vt:lpstr>
      <vt:lpstr>Zoomové objektivy umožňují plynule měnit výřez scény</vt:lpstr>
      <vt:lpstr>14mm f/2.8D ED AF NIKKOR</vt:lpstr>
      <vt:lpstr>AF-S NIKKOR 50 mm f/1,8G</vt:lpstr>
      <vt:lpstr>105mm f/2.8G AF-S VR Micro NIKKOR</vt:lpstr>
      <vt:lpstr>AF-S NIKKOR 800 mm f/5,6E FL ED VR</vt:lpstr>
      <vt:lpstr>14-24mm f/2.8G ED AF-S NIKKOR</vt:lpstr>
      <vt:lpstr>AF-S NIKKOR 16-35mm f/4G ED VR</vt:lpstr>
      <vt:lpstr>AF-S NIKKOR 28-300mm f/3.5-5.6G ED VR</vt:lpstr>
      <vt:lpstr>AF-S NIKKOR 80–400 mm f/4,5–5,6G ED VR</vt:lpstr>
      <vt:lpstr>Rovina zaostření (Focal plane)</vt:lpstr>
      <vt:lpstr>Zaostření objektivu</vt:lpstr>
      <vt:lpstr>Automatické zaostřovací systémy (Auto Focus, AF)</vt:lpstr>
      <vt:lpstr>Konstrukce AF na DSLR</vt:lpstr>
      <vt:lpstr>Hloubka ostrosti</vt:lpstr>
      <vt:lpstr>Hloubka ostrosti (Depth of Field, DOF)</vt:lpstr>
      <vt:lpstr>Co hloubku ostrosti ovlivňuje při fotografování</vt:lpstr>
      <vt:lpstr>Clona</vt:lpstr>
      <vt:lpstr>Vliv clony na hloubku ostrosti</vt:lpstr>
      <vt:lpstr>Ohnisková vzdálenost - Čím delším ohniskem budeme fotografovat (čím více objekty přitáhnete zoomem), tím menší bude hloubka ostrosti.</vt:lpstr>
      <vt:lpstr>Závěrka</vt:lpstr>
      <vt:lpstr>Centrální závěrka</vt:lpstr>
      <vt:lpstr>Štěrbinová závěrka</vt:lpstr>
      <vt:lpstr>Schéma klasického sklopného fotopřístroje</vt:lpstr>
      <vt:lpstr>Dvouoká zrcadlovka</vt:lpstr>
      <vt:lpstr>Jednooká (pravá) zrcadlovka</vt:lpstr>
      <vt:lpstr>Dguerrotypické přístroje</vt:lpstr>
      <vt:lpstr>Daguerrotypický přístroj firmy Voigtlander, 1840</vt:lpstr>
      <vt:lpstr>Klasické měchové přístroje</vt:lpstr>
      <vt:lpstr>Lidová fotografie – Kodak Brownie</vt:lpstr>
      <vt:lpstr>Přístroje na 35 mm film - Leica</vt:lpstr>
      <vt:lpstr>Rolleiflex model 622  Werke Franke &amp; Heidecke, Braunschweig, Germany </vt:lpstr>
      <vt:lpstr>Zeiss  Super Ikonta C </vt:lpstr>
      <vt:lpstr>Exakta  Ihagee Dresden</vt:lpstr>
      <vt:lpstr>Flexette Optikotechna Přerov</vt:lpstr>
      <vt:lpstr>Flexaret Meopta Přerov</vt:lpstr>
      <vt:lpstr>Magnola Meopta Přerov</vt:lpstr>
      <vt:lpstr>Cola Optikotechna Přerov</vt:lpstr>
      <vt:lpstr>Kinofilmové přístroje Meopta</vt:lpstr>
      <vt:lpstr>Pankopta Meopta Přerov</vt:lpstr>
    </vt:vector>
  </TitlesOfParts>
  <Company>MU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Fotografick</dc:title>
  <dc:creator>Vitezslav Otruba</dc:creator>
  <cp:lastModifiedBy>Richard</cp:lastModifiedBy>
  <cp:revision>92</cp:revision>
  <dcterms:created xsi:type="dcterms:W3CDTF">2006-02-02T19:23:18Z</dcterms:created>
  <dcterms:modified xsi:type="dcterms:W3CDTF">2015-05-19T10:58:57Z</dcterms:modified>
</cp:coreProperties>
</file>