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6"/>
  </p:notesMasterIdLst>
  <p:sldIdLst>
    <p:sldId id="256" r:id="rId2"/>
    <p:sldId id="258" r:id="rId3"/>
    <p:sldId id="264" r:id="rId4"/>
    <p:sldId id="265" r:id="rId5"/>
    <p:sldId id="259" r:id="rId6"/>
    <p:sldId id="270" r:id="rId7"/>
    <p:sldId id="271" r:id="rId8"/>
    <p:sldId id="257" r:id="rId9"/>
    <p:sldId id="272" r:id="rId10"/>
    <p:sldId id="273" r:id="rId11"/>
    <p:sldId id="266" r:id="rId12"/>
    <p:sldId id="261" r:id="rId13"/>
    <p:sldId id="260" r:id="rId14"/>
    <p:sldId id="26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8zkMbqUBKLbNF2u2t/tw8g==" hashData="cdHCyLh5plj9LkfuaPu0pTxgaw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CE2EBB7-683B-4900-8FB6-5B2B12F956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29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45742F-7891-4642-ACE6-9EE54B8894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3549-7C82-4636-AED8-282B19990F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14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63B9-CDDE-4630-B62C-C13CE7A655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03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03A4-6F1D-44B5-AE85-2805D10E3B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96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2E983-64A6-47CD-AAE8-6C0689DDB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3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BEBE-93D4-4E87-B07D-DA719D45E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6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BE91-2974-41C7-810F-781EB9127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85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7FCE-1E2C-4B09-92C0-589D0F97E2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0968-79C3-4C74-98B6-321D680B9A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9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DF05-175C-4651-A853-35F381064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40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9CDE-B7CD-4396-B3CC-3E0A46D0E9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1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F73AD-1E66-4E20-BF1C-E3EE1C3B00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2A1F-1476-4ED3-BD32-8C7282ACF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32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738D7E28-2F03-4630-8A3C-6E3213266B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bron.ch/_data/bc_pd_ps_150mm_big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Fotografický blesk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Vlastnosti a aplikace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2291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2292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D286C-36C8-4A19-B6D6-802D78AF62C7}" type="slidenum">
              <a:rPr lang="cs-CZ"/>
              <a:pPr eaLnBrk="1" hangingPunct="1"/>
              <a:t>10</a:t>
            </a:fld>
            <a:endParaRPr lang="cs-CZ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63575"/>
          </a:xfrm>
        </p:spPr>
        <p:txBody>
          <a:bodyPr/>
          <a:lstStyle/>
          <a:p>
            <a:pPr eaLnBrk="1" hangingPunct="1"/>
            <a:r>
              <a:rPr lang="cs-CZ" smtClean="0"/>
              <a:t>Osvětlovací nástavce 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700" smtClean="0"/>
          </a:p>
        </p:txBody>
      </p:sp>
      <p:pic>
        <p:nvPicPr>
          <p:cNvPr id="12295" name="Picture 8" descr="bc_pd_ps_pulsoem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bc_pd_ps_par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8324" r="3534" b="5630"/>
          <a:stretch>
            <a:fillRect/>
          </a:stretch>
        </p:blipFill>
        <p:spPr bwMode="auto">
          <a:xfrm>
            <a:off x="4932363" y="1773238"/>
            <a:ext cx="16557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Image optical snoot to Pulso-Spot 4 (150 m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5125"/>
          <a:stretch>
            <a:fillRect/>
          </a:stretch>
        </p:blipFill>
        <p:spPr bwMode="auto">
          <a:xfrm>
            <a:off x="6732588" y="2133600"/>
            <a:ext cx="20177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bc_pd_ps_picofres_b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9366" r="9366"/>
          <a:stretch>
            <a:fillRect/>
          </a:stretch>
        </p:blipFill>
        <p:spPr bwMode="auto">
          <a:xfrm>
            <a:off x="4578350" y="4005263"/>
            <a:ext cx="2155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6" descr="bc_pd_ps_p120_b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t="7190" r="28577" b="5519"/>
          <a:stretch>
            <a:fillRect/>
          </a:stretch>
        </p:blipFill>
        <p:spPr bwMode="auto">
          <a:xfrm>
            <a:off x="7164388" y="3500438"/>
            <a:ext cx="1206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A58A8-6A0E-4EAF-B398-8606C8F330F5}" type="slidenum">
              <a:rPr lang="cs-CZ"/>
              <a:pPr eaLnBrk="1" hangingPunct="1"/>
              <a:t>11</a:t>
            </a:fld>
            <a:endParaRPr lang="cs-CZ"/>
          </a:p>
        </p:txBody>
      </p:sp>
      <p:sp>
        <p:nvSpPr>
          <p:cNvPr id="13317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63575"/>
          </a:xfrm>
        </p:spPr>
        <p:txBody>
          <a:bodyPr/>
          <a:lstStyle/>
          <a:p>
            <a:pPr eaLnBrk="1" hangingPunct="1"/>
            <a:r>
              <a:rPr lang="cs-CZ" smtClean="0"/>
              <a:t>Stavebnice studiových zařízení</a:t>
            </a:r>
          </a:p>
        </p:txBody>
      </p:sp>
      <p:pic>
        <p:nvPicPr>
          <p:cNvPr id="13318" name="Picture 12" descr="pavouk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4837"/>
          <a:stretch>
            <a:fillRect/>
          </a:stretch>
        </p:blipFill>
        <p:spPr bwMode="auto">
          <a:xfrm>
            <a:off x="611188" y="1901825"/>
            <a:ext cx="7921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4339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082D9-2916-401E-92B3-45BD7C2716FC}" type="slidenum">
              <a:rPr lang="cs-CZ"/>
              <a:pPr eaLnBrk="1" hangingPunct="1"/>
              <a:t>12</a:t>
            </a:fld>
            <a:endParaRPr lang="cs-CZ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735013"/>
          </a:xfrm>
        </p:spPr>
        <p:txBody>
          <a:bodyPr/>
          <a:lstStyle/>
          <a:p>
            <a:pPr eaLnBrk="1" hangingPunct="1"/>
            <a:r>
              <a:rPr lang="cs-CZ" smtClean="0"/>
              <a:t>Studiová zařízení 1</a:t>
            </a:r>
          </a:p>
        </p:txBody>
      </p:sp>
      <p:pic>
        <p:nvPicPr>
          <p:cNvPr id="1434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/>
          <a:stretch>
            <a:fillRect/>
          </a:stretch>
        </p:blipFill>
        <p:spPr>
          <a:xfrm>
            <a:off x="762000" y="1916113"/>
            <a:ext cx="3771900" cy="4027487"/>
          </a:xfrm>
        </p:spPr>
      </p:pic>
      <p:pic>
        <p:nvPicPr>
          <p:cNvPr id="1434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5363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5364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96C2CE-81AD-4E56-A5CD-83B1E4EB26FE}" type="slidenum">
              <a:rPr lang="cs-CZ"/>
              <a:pPr eaLnBrk="1" hangingPunct="1"/>
              <a:t>13</a:t>
            </a:fld>
            <a:endParaRPr lang="cs-CZ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08038"/>
          </a:xfrm>
        </p:spPr>
        <p:txBody>
          <a:bodyPr/>
          <a:lstStyle/>
          <a:p>
            <a:pPr eaLnBrk="1" hangingPunct="1"/>
            <a:r>
              <a:rPr lang="cs-CZ" smtClean="0"/>
              <a:t>Studiová zařízení 2</a:t>
            </a:r>
          </a:p>
        </p:txBody>
      </p:sp>
      <p:pic>
        <p:nvPicPr>
          <p:cNvPr id="15366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36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86813-CAA9-4EE8-8052-0D9E209045FB}" type="slidenum">
              <a:rPr lang="cs-CZ"/>
              <a:pPr eaLnBrk="1" hangingPunct="1"/>
              <a:t>14</a:t>
            </a:fld>
            <a:endParaRPr lang="cs-CZ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eaLnBrk="1" hangingPunct="1"/>
            <a:r>
              <a:rPr lang="cs-CZ" sz="2900" smtClean="0"/>
              <a:t>Blesk pro makrofotografii digitální nebo filmovou zrcadlovkou </a:t>
            </a:r>
          </a:p>
        </p:txBody>
      </p:sp>
      <p:pic>
        <p:nvPicPr>
          <p:cNvPr id="18438" name="Picture 6" descr="SIGMA EM–140 DC EO–ETTL C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2381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SU800_SBR200_17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48291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40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EC9102-BAF4-425F-A41F-0D23AC1EB749}" type="slidenum">
              <a:rPr lang="cs-CZ"/>
              <a:pPr eaLnBrk="1" hangingPunct="1"/>
              <a:t>2</a:t>
            </a:fld>
            <a:endParaRPr 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696200" cy="1008063"/>
          </a:xfrm>
        </p:spPr>
        <p:txBody>
          <a:bodyPr/>
          <a:lstStyle/>
          <a:p>
            <a:pPr eaLnBrk="1" hangingPunct="1"/>
            <a:r>
              <a:rPr lang="cs-CZ" smtClean="0"/>
              <a:t>Typy elektronických blesků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Vestavěný blesk</a:t>
            </a:r>
          </a:p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Externí blesk pro univerzální použití</a:t>
            </a:r>
          </a:p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Systémový blesk – speciální funkce, pro určitý typ fotopřístroje</a:t>
            </a:r>
          </a:p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Ateliérové zábleskové systémy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7C084-A9BA-4219-B568-A8F00C111F83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696200" cy="950912"/>
          </a:xfrm>
        </p:spPr>
        <p:txBody>
          <a:bodyPr/>
          <a:lstStyle/>
          <a:p>
            <a:pPr eaLnBrk="1" hangingPunct="1"/>
            <a:r>
              <a:rPr lang="cs-CZ" dirty="0" smtClean="0"/>
              <a:t>Směrné číslo GN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8130480" cy="44763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 smtClean="0"/>
              <a:t>udává jeho světelný výkon ve vztahu k filmu o základní citlivosti 100 ASA (</a:t>
            </a:r>
            <a:r>
              <a:rPr lang="cs-CZ" sz="2200" dirty="0" err="1" smtClean="0"/>
              <a:t>Guide</a:t>
            </a:r>
            <a:r>
              <a:rPr lang="cs-CZ" sz="2200" dirty="0" smtClean="0"/>
              <a:t> </a:t>
            </a:r>
            <a:r>
              <a:rPr lang="cs-CZ" sz="2200" dirty="0" err="1" smtClean="0"/>
              <a:t>Number</a:t>
            </a:r>
            <a:r>
              <a:rPr lang="cs-CZ" sz="2200" dirty="0" smtClean="0"/>
              <a:t>, dosah </a:t>
            </a:r>
            <a:r>
              <a:rPr lang="cs-CZ" sz="2200" dirty="0" smtClean="0"/>
              <a:t>blesku: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</a:t>
            </a:r>
            <a:endParaRPr lang="cs-CZ" sz="22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</a:t>
            </a:r>
            <a:r>
              <a:rPr lang="cs-CZ" sz="2200" dirty="0" smtClean="0"/>
              <a:t>		 </a:t>
            </a:r>
            <a:r>
              <a:rPr lang="cs-CZ" sz="2200" dirty="0" smtClean="0"/>
              <a:t>[m] = </a:t>
            </a:r>
            <a:r>
              <a:rPr lang="cs-CZ" sz="2200" dirty="0" smtClean="0"/>
              <a:t>GN </a:t>
            </a:r>
            <a:r>
              <a:rPr lang="cs-CZ" sz="2200" dirty="0" smtClean="0"/>
              <a:t>/ </a:t>
            </a:r>
            <a:r>
              <a:rPr lang="cs-CZ" sz="2200" dirty="0" smtClean="0"/>
              <a:t>clona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dirty="0"/>
          </a:p>
          <a:p>
            <a:pPr eaLnBrk="1" hangingPunct="1">
              <a:lnSpc>
                <a:spcPct val="80000"/>
              </a:lnSpc>
            </a:pPr>
            <a:r>
              <a:rPr lang="cs-CZ" sz="2200" dirty="0" smtClean="0"/>
              <a:t>udávaná </a:t>
            </a:r>
            <a:r>
              <a:rPr lang="cs-CZ" sz="2200" dirty="0" smtClean="0"/>
              <a:t>směrná čísla platí pro nejdelší ohnisko reflektoru blesku a pro kratší ohniska se výrazně snižují. (G = 55 pro 105 mm, G = 39 pro 24 mm a G = 21 pro 17 mm).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 smtClean="0"/>
              <a:t>Zvýšením citlivosti filmu (nebo </a:t>
            </a:r>
            <a:r>
              <a:rPr lang="cs-CZ" sz="2200" dirty="0" err="1" smtClean="0"/>
              <a:t>dig</a:t>
            </a:r>
            <a:r>
              <a:rPr lang="cs-CZ" sz="2200" dirty="0" smtClean="0"/>
              <a:t>. přístroje) se směrná čísla zvyšují: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200" b="1" dirty="0" smtClean="0"/>
              <a:t>	1,0x</a:t>
            </a:r>
            <a:r>
              <a:rPr lang="cs-CZ" sz="2200" dirty="0" smtClean="0"/>
              <a:t>  pro film 100 ASA (př. G = 50)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200" b="1" dirty="0" smtClean="0"/>
              <a:t>	1,4x</a:t>
            </a:r>
            <a:r>
              <a:rPr lang="cs-CZ" sz="2200" dirty="0" smtClean="0"/>
              <a:t>  pro film 200 ASA (z G = 50 na G = 70)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200" b="1" dirty="0" smtClean="0"/>
              <a:t>	2,0x</a:t>
            </a:r>
            <a:r>
              <a:rPr lang="cs-CZ" sz="2200" dirty="0" smtClean="0"/>
              <a:t>  pro film 400 ASA (z G = 50 na G = 100)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200" b="1" dirty="0" smtClean="0"/>
              <a:t>	2,7x</a:t>
            </a:r>
            <a:r>
              <a:rPr lang="cs-CZ" sz="2200" dirty="0" smtClean="0"/>
              <a:t>  pro film 800 ASA (z G = 50 na G = 135)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93B4F3-4675-4393-A4F0-637E2F1E922B}" type="slidenum">
              <a:rPr lang="cs-CZ"/>
              <a:pPr eaLnBrk="1" hangingPunct="1"/>
              <a:t>4</a:t>
            </a:fld>
            <a:endParaRPr lang="cs-CZ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08038"/>
          </a:xfrm>
        </p:spPr>
        <p:txBody>
          <a:bodyPr/>
          <a:lstStyle/>
          <a:p>
            <a:pPr eaLnBrk="1" hangingPunct="1"/>
            <a:r>
              <a:rPr lang="cs-CZ" smtClean="0"/>
              <a:t>Vyzařovací úhel blesku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7696200" cy="4170362"/>
          </a:xfrm>
        </p:spPr>
        <p:txBody>
          <a:bodyPr/>
          <a:lstStyle/>
          <a:p>
            <a:pPr eaLnBrk="1" hangingPunct="1"/>
            <a:r>
              <a:rPr lang="cs-CZ" sz="2400" smtClean="0"/>
              <a:t>Musí být větší nebo stejný jako úhel záběru použitého objektivu. Při použití zoomu může být vyzařovací úhel blesku řízen fotopřístrojem (motorový zoom blesku)</a:t>
            </a:r>
          </a:p>
        </p:txBody>
      </p:sp>
      <p:pic>
        <p:nvPicPr>
          <p:cNvPr id="6151" name="Picture 5" descr="Blesk obec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48006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A3D24E-E6A6-4E7C-AEC9-208ED41EB4A3}" type="slidenum">
              <a:rPr lang="cs-CZ"/>
              <a:pPr eaLnBrk="1" hangingPunct="1"/>
              <a:t>5</a:t>
            </a:fld>
            <a:endParaRPr lang="cs-CZ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eaLnBrk="1" hangingPunct="1"/>
            <a:r>
              <a:rPr lang="cs-CZ" smtClean="0"/>
              <a:t>Vestavěný blesk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Většinou má malé směrné číslo (10 -12), použitelný na malou vzdálenost 2 – 5 m, případně k projasnění stínů. </a:t>
            </a:r>
          </a:p>
        </p:txBody>
      </p:sp>
      <p:pic>
        <p:nvPicPr>
          <p:cNvPr id="7175" name="Picture 44" descr="ukázka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3810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6" descr="ukázka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3810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8195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8196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7CFF6-C884-4C15-823F-24FDAE3E1807}" type="slidenum">
              <a:rPr lang="cs-CZ"/>
              <a:pPr eaLnBrk="1" hangingPunct="1"/>
              <a:t>6</a:t>
            </a:fld>
            <a:endParaRPr lang="cs-CZ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08038"/>
          </a:xfrm>
        </p:spPr>
        <p:txBody>
          <a:bodyPr/>
          <a:lstStyle/>
          <a:p>
            <a:pPr eaLnBrk="1" hangingPunct="1"/>
            <a:r>
              <a:rPr lang="cs-CZ" smtClean="0"/>
              <a:t>Externí blesk bez TTL řízení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700" smtClean="0"/>
              <a:t>Jednoduché blesky s ručním nastavením expozice (výpočet ze směrného čísla)</a:t>
            </a:r>
          </a:p>
          <a:p>
            <a:pPr eaLnBrk="1" hangingPunct="1"/>
            <a:r>
              <a:rPr lang="cs-CZ" sz="2700" smtClean="0"/>
              <a:t>Blesky s řízením vlastní fotonkou snímající odražené světlo od snímaného objektu (GN 15 – 80)</a:t>
            </a:r>
          </a:p>
        </p:txBody>
      </p:sp>
      <p:sp>
        <p:nvSpPr>
          <p:cNvPr id="8199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sz="2700" smtClean="0"/>
          </a:p>
        </p:txBody>
      </p:sp>
      <p:pic>
        <p:nvPicPr>
          <p:cNvPr id="8200" name="Picture 8" descr="mecablitz 20 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b="4807"/>
          <a:stretch>
            <a:fillRect/>
          </a:stretch>
        </p:blipFill>
        <p:spPr bwMode="auto">
          <a:xfrm>
            <a:off x="4716463" y="1844675"/>
            <a:ext cx="3644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9219" name="Zástupný symbol pro zápatí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9220" name="Zástupný symbol pro číslo snímku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09DBC-D061-48AD-9F8D-0082CA6B9E15}" type="slidenum">
              <a:rPr lang="cs-CZ"/>
              <a:pPr eaLnBrk="1" hangingPunct="1"/>
              <a:t>7</a:t>
            </a:fld>
            <a:endParaRPr lang="cs-CZ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eaLnBrk="1" hangingPunct="1"/>
            <a:r>
              <a:rPr lang="cs-CZ" smtClean="0"/>
              <a:t>Externí blesk s TTL řízením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1999" y="1905000"/>
            <a:ext cx="4676776" cy="4038600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- TTL řízení - </a:t>
            </a:r>
            <a:r>
              <a:rPr lang="cs-CZ" sz="2000" dirty="0" smtClean="0"/>
              <a:t>před hlavním zábleskem při otevřené závěrce </a:t>
            </a:r>
            <a:r>
              <a:rPr lang="cs-CZ" sz="2000" dirty="0" smtClean="0"/>
              <a:t>je odpálen slabý </a:t>
            </a:r>
            <a:r>
              <a:rPr lang="cs-CZ" sz="2000" b="1" i="1" dirty="0" smtClean="0"/>
              <a:t>měřící záblesk </a:t>
            </a:r>
            <a:r>
              <a:rPr lang="cs-CZ" sz="2000" dirty="0" smtClean="0"/>
              <a:t>– světlo se odráží od předmětu, přes objektiv jde na měřící senzor a ten spočítá sílu záblesku při expozici</a:t>
            </a:r>
          </a:p>
          <a:p>
            <a:pPr eaLnBrk="1" hangingPunct="1"/>
            <a:r>
              <a:rPr lang="cs-CZ" sz="2000" dirty="0" smtClean="0"/>
              <a:t>zpoždění mezi záblesky je okem nepostřehnutelné (lze zaznamenat fotobuňkou např. na studiovým záblescích - při odpálení studiových blesků vestavěným bleskem tento nutno přepnout do M)</a:t>
            </a:r>
            <a:endParaRPr lang="cs-CZ" sz="2000" dirty="0" smtClean="0"/>
          </a:p>
        </p:txBody>
      </p:sp>
      <p:pic>
        <p:nvPicPr>
          <p:cNvPr id="9223" name="Picture 8" descr="flashmetering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822450"/>
            <a:ext cx="22288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mecablitz 76 MZ-5 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/>
          <a:stretch>
            <a:fillRect/>
          </a:stretch>
        </p:blipFill>
        <p:spPr bwMode="auto">
          <a:xfrm>
            <a:off x="5148263" y="3789363"/>
            <a:ext cx="2955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81038"/>
          </a:xfrm>
        </p:spPr>
        <p:txBody>
          <a:bodyPr/>
          <a:lstStyle/>
          <a:p>
            <a:pPr eaLnBrk="1" hangingPunct="1"/>
            <a:r>
              <a:rPr lang="cs-CZ" smtClean="0"/>
              <a:t>Systémový fotografický blesk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88" y="1714500"/>
            <a:ext cx="6786562" cy="4157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směrné číslo</a:t>
            </a:r>
            <a:r>
              <a:rPr lang="cs-CZ" sz="1600" b="1" smtClean="0">
                <a:solidFill>
                  <a:schemeClr val="folHlink"/>
                </a:solidFill>
              </a:rPr>
              <a:t> 40-70 (100ASA/35 mm)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zoom reflektor</a:t>
            </a:r>
            <a:r>
              <a:rPr lang="cs-CZ" sz="1600" b="1" smtClean="0">
                <a:solidFill>
                  <a:schemeClr val="folHlink"/>
                </a:solidFill>
              </a:rPr>
              <a:t> (24-150 mm)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širokoúhlá předsádka</a:t>
            </a:r>
            <a:r>
              <a:rPr lang="cs-CZ" sz="1600" b="1" smtClean="0">
                <a:solidFill>
                  <a:schemeClr val="folHlink"/>
                </a:solidFill>
              </a:rPr>
              <a:t> (12-18 mm)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otočná a výklopná hlava blesku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infračervený paprsek pro zaostřování ve tmě</a:t>
            </a:r>
            <a:r>
              <a:rPr lang="cs-CZ" sz="1600" b="1" smtClean="0">
                <a:solidFill>
                  <a:schemeClr val="folHlink"/>
                </a:solidFill>
              </a:rPr>
              <a:t> (event. měřící předblesky)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vysokorychlostní synchronizace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LCD displej / LED signalizace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korekce expozice blesku</a:t>
            </a:r>
            <a:r>
              <a:rPr lang="cs-CZ" sz="1600" b="1" smtClean="0">
                <a:solidFill>
                  <a:schemeClr val="folHlink"/>
                </a:solidFill>
              </a:rPr>
              <a:t> (3 EV)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manuální řízení blesku, manuální zoom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bracketing (odstupňovaná expozice tří snímků)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blokování expozice blesku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synchronizace na druhou lamelu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hlink"/>
                </a:solidFill>
                <a:hlinkClick r:id="" action="ppaction://noaction"/>
              </a:rPr>
              <a:t>modelační záblesk</a:t>
            </a:r>
            <a:r>
              <a:rPr lang="cs-CZ" sz="1600" b="1" smtClean="0">
                <a:solidFill>
                  <a:schemeClr val="hlink"/>
                </a:solidFill>
              </a:rPr>
              <a:t>, </a:t>
            </a:r>
            <a:r>
              <a:rPr lang="cs-CZ" sz="1600" b="1" u="sng" smtClean="0">
                <a:solidFill>
                  <a:schemeClr val="hlink"/>
                </a:solidFill>
              </a:rPr>
              <a:t>náhledové osvětlení</a:t>
            </a:r>
            <a:endParaRPr lang="cs-CZ" sz="1600" b="1" u="sng" smtClean="0">
              <a:solidFill>
                <a:schemeClr val="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stroboskop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úsporný provoz blesku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uživatelské funkce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kabelové ovládání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  <a:endParaRPr lang="cs-CZ" sz="1600" b="1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smtClean="0">
                <a:solidFill>
                  <a:schemeClr val="folHlink"/>
                </a:solidFill>
                <a:hlinkClick r:id="" action="ppaction://noaction"/>
              </a:rPr>
              <a:t>dálkové ovládání jednoho či soustavy blesků</a:t>
            </a:r>
            <a:r>
              <a:rPr lang="cs-CZ" sz="1600" b="1" smtClean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0244" name="Zástupný symbol pro obsah 7" descr="299429209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>
            <a:fillRect/>
          </a:stretch>
        </p:blipFill>
        <p:spPr>
          <a:xfrm>
            <a:off x="6572250" y="1857375"/>
            <a:ext cx="2286000" cy="4133850"/>
          </a:xfrm>
        </p:spPr>
      </p:pic>
      <p:sp>
        <p:nvSpPr>
          <p:cNvPr id="1024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024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02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7F9A01-7B5D-447B-B7BF-5B4E1BFD6E66}" type="slidenum">
              <a:rPr lang="cs-CZ"/>
              <a:pPr eaLnBrk="1" hangingPunct="1"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1267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1268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B49B7-1D57-485D-97E8-D7AB25247502}" type="slidenum">
              <a:rPr lang="cs-CZ"/>
              <a:pPr eaLnBrk="1" hangingPunct="1"/>
              <a:t>9</a:t>
            </a:fld>
            <a:endParaRPr lang="cs-CZ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eaLnBrk="1" hangingPunct="1"/>
            <a:r>
              <a:rPr lang="cs-CZ" smtClean="0"/>
              <a:t>Studiové elektronické blesky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458072" cy="4038600"/>
          </a:xfrm>
        </p:spPr>
        <p:txBody>
          <a:bodyPr/>
          <a:lstStyle/>
          <a:p>
            <a:pPr eaLnBrk="1" hangingPunct="1"/>
            <a:r>
              <a:rPr lang="cs-CZ" sz="2000" dirty="0" smtClean="0"/>
              <a:t>dosahují </a:t>
            </a:r>
            <a:r>
              <a:rPr lang="cs-CZ" sz="2000" dirty="0" smtClean="0"/>
              <a:t>vysokých světelných výkonů, udávaných ve Ws (J), 100 – 2000 </a:t>
            </a:r>
            <a:r>
              <a:rPr lang="cs-CZ" sz="2000" dirty="0" smtClean="0"/>
              <a:t>Ws</a:t>
            </a:r>
          </a:p>
          <a:p>
            <a:pPr eaLnBrk="1" hangingPunct="1"/>
            <a:r>
              <a:rPr lang="cs-CZ" sz="2000" dirty="0" smtClean="0"/>
              <a:t>dovolují </a:t>
            </a:r>
            <a:r>
              <a:rPr lang="cs-CZ" sz="2000" dirty="0" smtClean="0"/>
              <a:t>osvětlení i venkovních objektů – budov, stromů... </a:t>
            </a:r>
            <a:endParaRPr lang="cs-CZ" sz="2000" dirty="0" smtClean="0"/>
          </a:p>
          <a:p>
            <a:pPr eaLnBrk="1" hangingPunct="1"/>
            <a:r>
              <a:rPr lang="cs-CZ" sz="2000" dirty="0" smtClean="0"/>
              <a:t>směrné </a:t>
            </a:r>
            <a:r>
              <a:rPr lang="cs-CZ" sz="2000" dirty="0" smtClean="0"/>
              <a:t>číslo se nepoužívá, protože osvětlení scény závisí na použitém reflektoru (nástavci</a:t>
            </a:r>
            <a:r>
              <a:rPr lang="cs-CZ" sz="2000" dirty="0" smtClean="0"/>
              <a:t>).</a:t>
            </a:r>
          </a:p>
          <a:p>
            <a:pPr eaLnBrk="1" hangingPunct="1"/>
            <a:r>
              <a:rPr lang="cs-CZ" sz="2000" b="1" dirty="0" smtClean="0"/>
              <a:t>synchronizace</a:t>
            </a:r>
            <a:r>
              <a:rPr lang="cs-CZ" sz="2000" dirty="0" smtClean="0"/>
              <a:t> (neumí TTL)</a:t>
            </a:r>
          </a:p>
          <a:p>
            <a:pPr indent="285750" eaLnBrk="1" hangingPunct="1">
              <a:buFont typeface="Arial" panose="020B0604020202020204" pitchFamily="34" charset="0"/>
              <a:buChar char="•"/>
            </a:pPr>
            <a:r>
              <a:rPr lang="cs-CZ" sz="2000" dirty="0" smtClean="0"/>
              <a:t>kabelem</a:t>
            </a:r>
          </a:p>
          <a:p>
            <a:pPr indent="285750" eaLnBrk="1" hangingPunct="1">
              <a:buFont typeface="Arial" panose="020B0604020202020204" pitchFamily="34" charset="0"/>
              <a:buChar char="•"/>
            </a:pPr>
            <a:r>
              <a:rPr lang="cs-CZ" sz="2000" dirty="0" smtClean="0"/>
              <a:t>vestavěným bleskem (M)</a:t>
            </a:r>
          </a:p>
          <a:p>
            <a:pPr indent="285750" eaLnBrk="1" hangingPunct="1">
              <a:buFont typeface="Arial" panose="020B0604020202020204" pitchFamily="34" charset="0"/>
              <a:buChar char="•"/>
            </a:pPr>
            <a:r>
              <a:rPr lang="cs-CZ" sz="2000" dirty="0"/>
              <a:t>b</a:t>
            </a:r>
            <a:r>
              <a:rPr lang="cs-CZ" sz="2000" dirty="0" smtClean="0"/>
              <a:t>ezdrátová - IR/radiová</a:t>
            </a:r>
            <a:endParaRPr lang="cs-CZ" sz="2000" dirty="0" smtClean="0"/>
          </a:p>
        </p:txBody>
      </p:sp>
      <p:pic>
        <p:nvPicPr>
          <p:cNvPr id="11271" name="Picture 7" descr="bc_pd_ps_pulsog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 t="12459" r="6499" b="5922"/>
          <a:stretch>
            <a:fillRect/>
          </a:stretch>
        </p:blipFill>
        <p:spPr bwMode="auto">
          <a:xfrm>
            <a:off x="5157372" y="2420888"/>
            <a:ext cx="37228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376</TotalTime>
  <Words>440</Words>
  <Application>Microsoft Office PowerPoint</Application>
  <PresentationFormat>Předvádění na obrazovce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Studio</vt:lpstr>
      <vt:lpstr>Fotografický blesk</vt:lpstr>
      <vt:lpstr>Typy elektronických blesků</vt:lpstr>
      <vt:lpstr>Směrné číslo GN</vt:lpstr>
      <vt:lpstr>Vyzařovací úhel blesku</vt:lpstr>
      <vt:lpstr>Vestavěný blesk</vt:lpstr>
      <vt:lpstr>Externí blesk bez TTL řízení</vt:lpstr>
      <vt:lpstr>Externí blesk s TTL řízením</vt:lpstr>
      <vt:lpstr>Systémový fotografický blesk</vt:lpstr>
      <vt:lpstr>Studiové elektronické blesky</vt:lpstr>
      <vt:lpstr>Osvětlovací nástavce </vt:lpstr>
      <vt:lpstr>Stavebnice studiových zařízení</vt:lpstr>
      <vt:lpstr>Studiová zařízení 1</vt:lpstr>
      <vt:lpstr>Studiová zařízení 2</vt:lpstr>
      <vt:lpstr>Blesk pro makrofotografii digitální nebo filmovou zrcadlovkou </vt:lpstr>
    </vt:vector>
  </TitlesOfParts>
  <Company>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Fotografický blesk</dc:title>
  <dc:creator>Otruba</dc:creator>
  <cp:lastModifiedBy>Richard</cp:lastModifiedBy>
  <cp:revision>16</cp:revision>
  <dcterms:created xsi:type="dcterms:W3CDTF">2007-05-07T05:59:10Z</dcterms:created>
  <dcterms:modified xsi:type="dcterms:W3CDTF">2015-04-27T15:10:46Z</dcterms:modified>
</cp:coreProperties>
</file>